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notesSlides/notesSlide17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handoutMasterIdLst>
    <p:handoutMasterId r:id="rId20"/>
  </p:handoutMasterIdLst>
  <p:sldIdLst>
    <p:sldId id="263" r:id="rId2"/>
    <p:sldId id="264" r:id="rId3"/>
    <p:sldId id="265" r:id="rId4"/>
    <p:sldId id="266" r:id="rId5"/>
    <p:sldId id="268" r:id="rId6"/>
    <p:sldId id="285" r:id="rId7"/>
    <p:sldId id="286" r:id="rId8"/>
    <p:sldId id="287" r:id="rId9"/>
    <p:sldId id="288" r:id="rId10"/>
    <p:sldId id="289" r:id="rId11"/>
    <p:sldId id="273" r:id="rId12"/>
    <p:sldId id="290" r:id="rId13"/>
    <p:sldId id="291" r:id="rId14"/>
    <p:sldId id="292" r:id="rId15"/>
    <p:sldId id="293" r:id="rId16"/>
    <p:sldId id="294" r:id="rId17"/>
    <p:sldId id="279" r:id="rId18"/>
  </p:sldIdLst>
  <p:sldSz cx="9144000" cy="6858000" type="screen4x3"/>
  <p:notesSz cx="6810375" cy="9942513"/>
  <p:defaultTextStyle>
    <a:defPPr>
      <a:defRPr lang="uk-UA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  <a:srgbClr val="FF6DA8"/>
    <a:srgbClr val="FFCCCC"/>
    <a:srgbClr val="CCFFCC"/>
    <a:srgbClr val="FFFF99"/>
    <a:srgbClr val="CC0000"/>
    <a:srgbClr val="8E0000"/>
    <a:srgbClr val="000066"/>
    <a:srgbClr val="090D57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882" autoAdjust="0"/>
    <p:restoredTop sz="94718" autoAdjust="0"/>
  </p:normalViewPr>
  <p:slideViewPr>
    <p:cSldViewPr>
      <p:cViewPr varScale="1">
        <p:scale>
          <a:sx n="54" d="100"/>
          <a:sy n="54" d="100"/>
        </p:scale>
        <p:origin x="-1059" y="-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7" d="100"/>
          <a:sy n="57" d="100"/>
        </p:scale>
        <p:origin x="-2454" y="-84"/>
      </p:cViewPr>
      <p:guideLst>
        <p:guide orient="horz" pos="3133"/>
        <p:guide pos="2146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1163" cy="495300"/>
          </a:xfrm>
          <a:prstGeom prst="rect">
            <a:avLst/>
          </a:prstGeom>
        </p:spPr>
        <p:txBody>
          <a:bodyPr vert="horz" wrap="square" lIns="92319" tIns="46160" rIns="92319" bIns="4616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57625" y="0"/>
            <a:ext cx="2951163" cy="495300"/>
          </a:xfrm>
          <a:prstGeom prst="rect">
            <a:avLst/>
          </a:prstGeom>
        </p:spPr>
        <p:txBody>
          <a:bodyPr vert="horz" wrap="square" lIns="92319" tIns="46160" rIns="92319" bIns="4616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cs typeface="+mn-cs"/>
              </a:defRPr>
            </a:lvl1pPr>
          </a:lstStyle>
          <a:p>
            <a:pPr>
              <a:defRPr/>
            </a:pPr>
            <a:fld id="{ED3CB592-5069-49BF-94B8-3D1A20595BDD}" type="datetimeFigureOut">
              <a:rPr lang="uk-UA"/>
              <a:pPr>
                <a:defRPr/>
              </a:pPr>
              <a:t>16.10.2017</a:t>
            </a:fld>
            <a:endParaRPr lang="uk-UA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44038"/>
            <a:ext cx="2951163" cy="496887"/>
          </a:xfrm>
          <a:prstGeom prst="rect">
            <a:avLst/>
          </a:prstGeom>
        </p:spPr>
        <p:txBody>
          <a:bodyPr vert="horz" wrap="square" lIns="92319" tIns="46160" rIns="92319" bIns="4616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57625" y="9444038"/>
            <a:ext cx="2951163" cy="496887"/>
          </a:xfrm>
          <a:prstGeom prst="rect">
            <a:avLst/>
          </a:prstGeom>
        </p:spPr>
        <p:txBody>
          <a:bodyPr vert="horz" wrap="square" lIns="92319" tIns="46160" rIns="92319" bIns="4616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cs typeface="+mn-cs"/>
              </a:defRPr>
            </a:lvl1pPr>
          </a:lstStyle>
          <a:p>
            <a:pPr>
              <a:defRPr/>
            </a:pPr>
            <a:fld id="{E1455031-8F9C-4181-AC83-9EABF0B07F79}" type="slidenum">
              <a:rPr lang="uk-UA"/>
              <a:pPr>
                <a:defRPr/>
              </a:pPr>
              <a:t>‹#›</a:t>
            </a:fld>
            <a:endParaRPr lang="uk-U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51163" cy="495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2308" tIns="46155" rIns="92308" bIns="46155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cs typeface="+mn-cs"/>
              </a:defRPr>
            </a:lvl1pPr>
          </a:lstStyle>
          <a:p>
            <a:pPr>
              <a:defRPr/>
            </a:pPr>
            <a:endParaRPr lang="uk-UA" altLang="uk-UA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7625" y="0"/>
            <a:ext cx="2951163" cy="495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2308" tIns="46155" rIns="92308" bIns="46155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cs typeface="+mn-cs"/>
              </a:defRPr>
            </a:lvl1pPr>
          </a:lstStyle>
          <a:p>
            <a:pPr>
              <a:defRPr/>
            </a:pPr>
            <a:endParaRPr lang="uk-UA" altLang="uk-UA"/>
          </a:p>
        </p:txBody>
      </p:sp>
      <p:sp>
        <p:nvSpPr>
          <p:cNvPr id="153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20750" y="746125"/>
            <a:ext cx="4970463" cy="3727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1038" y="4721225"/>
            <a:ext cx="5448300" cy="4475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2308" tIns="46155" rIns="92308" bIns="4615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uk-UA" altLang="uk-UA" noProof="0" smtClean="0"/>
              <a:t>Образец текста</a:t>
            </a:r>
          </a:p>
          <a:p>
            <a:pPr lvl="1"/>
            <a:r>
              <a:rPr lang="uk-UA" altLang="uk-UA" noProof="0" smtClean="0"/>
              <a:t>Второй уровень</a:t>
            </a:r>
          </a:p>
          <a:p>
            <a:pPr lvl="2"/>
            <a:r>
              <a:rPr lang="uk-UA" altLang="uk-UA" noProof="0" smtClean="0"/>
              <a:t>Третий уровень</a:t>
            </a:r>
          </a:p>
          <a:p>
            <a:pPr lvl="3"/>
            <a:r>
              <a:rPr lang="uk-UA" altLang="uk-UA" noProof="0" smtClean="0"/>
              <a:t>Четвертый уровень</a:t>
            </a:r>
          </a:p>
          <a:p>
            <a:pPr lvl="4"/>
            <a:r>
              <a:rPr lang="uk-UA" altLang="uk-UA" noProof="0" smtClean="0"/>
              <a:t>Пятый уровень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4038"/>
            <a:ext cx="2951163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2308" tIns="46155" rIns="92308" bIns="46155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cs typeface="+mn-cs"/>
              </a:defRPr>
            </a:lvl1pPr>
          </a:lstStyle>
          <a:p>
            <a:pPr>
              <a:defRPr/>
            </a:pPr>
            <a:endParaRPr lang="uk-UA" altLang="uk-UA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7625" y="9444038"/>
            <a:ext cx="2951163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2308" tIns="46155" rIns="92308" bIns="46155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cs typeface="+mn-cs"/>
              </a:defRPr>
            </a:lvl1pPr>
          </a:lstStyle>
          <a:p>
            <a:pPr>
              <a:defRPr/>
            </a:pPr>
            <a:fld id="{0179CB30-2CDC-437B-86A8-69FFAF1E6BC1}" type="slidenum">
              <a:rPr lang="uk-UA" altLang="uk-UA"/>
              <a:pPr>
                <a:defRPr/>
              </a:pPr>
              <a:t>‹#›</a:t>
            </a:fld>
            <a:endParaRPr lang="uk-UA" altLang="uk-U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fld id="{A02A78AE-3DC8-472C-98AF-5018CE9037AD}" type="slidenum">
              <a:rPr lang="uk-UA" altLang="uk-UA" smtClean="0"/>
              <a:pPr>
                <a:defRPr/>
              </a:pPr>
              <a:t>1</a:t>
            </a:fld>
            <a:endParaRPr lang="uk-UA" altLang="uk-UA" dirty="0" smtClean="0"/>
          </a:p>
        </p:txBody>
      </p:sp>
      <p:sp>
        <p:nvSpPr>
          <p:cNvPr id="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08050" y="765175"/>
            <a:ext cx="4983163" cy="3736975"/>
          </a:xfrm>
          <a:ln/>
        </p:spPr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63575" y="4538663"/>
            <a:ext cx="5446713" cy="4905375"/>
          </a:xfrm>
          <a:noFill/>
        </p:spPr>
        <p:txBody>
          <a:bodyPr lIns="92893" tIns="46448" rIns="92893" bIns="46448"/>
          <a:lstStyle/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r>
              <a:rPr lang="uk-UA" altLang="uk-UA" sz="1400" dirty="0" err="1" smtClean="0"/>
              <a:t>Технологическая</a:t>
            </a:r>
            <a:r>
              <a:rPr lang="uk-UA" altLang="uk-UA" sz="1400" smtClean="0"/>
              <a:t> модернизация и диверсификация реального сектора украинской экономики в направлении перехода от экспортно-сырьевой к инновационно-инвестиционной модели развития войдет в следующем пятилетии 2011-2015 годов в перечень приоритетных направлений государственной политики, которые должны обеспечить восполнение потерь экономического потенциала и конкурентоспособности страны в результате финансово-экономического кризиса. </a:t>
            </a:r>
            <a:endParaRPr lang="en-GB" altLang="uk-UA" sz="1400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fld id="{A02A78AE-3DC8-472C-98AF-5018CE9037AD}" type="slidenum">
              <a:rPr lang="uk-UA" altLang="uk-UA" smtClean="0"/>
              <a:pPr>
                <a:defRPr/>
              </a:pPr>
              <a:t>10</a:t>
            </a:fld>
            <a:endParaRPr lang="uk-UA" altLang="uk-UA" dirty="0" smtClean="0"/>
          </a:p>
        </p:txBody>
      </p:sp>
      <p:sp>
        <p:nvSpPr>
          <p:cNvPr id="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08050" y="765175"/>
            <a:ext cx="4983163" cy="3736975"/>
          </a:xfrm>
          <a:ln/>
        </p:spPr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63575" y="4538663"/>
            <a:ext cx="5446713" cy="4905375"/>
          </a:xfrm>
          <a:noFill/>
        </p:spPr>
        <p:txBody>
          <a:bodyPr lIns="92893" tIns="46448" rIns="92893" bIns="46448"/>
          <a:lstStyle/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r>
              <a:rPr lang="uk-UA" altLang="uk-UA" sz="1400" dirty="0" err="1" smtClean="0"/>
              <a:t>Технологическая</a:t>
            </a:r>
            <a:r>
              <a:rPr lang="uk-UA" altLang="uk-UA" sz="1400" smtClean="0"/>
              <a:t> модернизация и диверсификация реального сектора украинской экономики в направлении перехода от экспортно-сырьевой к инновационно-инвестиционной модели развития войдет в следующем пятилетии 2011-2015 годов в перечень приоритетных направлений государственной политики, которые должны обеспечить восполнение потерь экономического потенциала и конкурентоспособности страны в результате финансово-экономического кризиса. </a:t>
            </a:r>
            <a:endParaRPr lang="en-GB" altLang="uk-UA" sz="1400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fld id="{A02A78AE-3DC8-472C-98AF-5018CE9037AD}" type="slidenum">
              <a:rPr lang="uk-UA" altLang="uk-UA" smtClean="0"/>
              <a:pPr>
                <a:defRPr/>
              </a:pPr>
              <a:t>11</a:t>
            </a:fld>
            <a:endParaRPr lang="uk-UA" altLang="uk-UA" dirty="0" smtClean="0"/>
          </a:p>
        </p:txBody>
      </p:sp>
      <p:sp>
        <p:nvSpPr>
          <p:cNvPr id="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08050" y="765175"/>
            <a:ext cx="4983163" cy="3736975"/>
          </a:xfrm>
          <a:ln/>
        </p:spPr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63575" y="4538663"/>
            <a:ext cx="5446713" cy="4905375"/>
          </a:xfrm>
          <a:noFill/>
        </p:spPr>
        <p:txBody>
          <a:bodyPr lIns="92893" tIns="46448" rIns="92893" bIns="46448"/>
          <a:lstStyle/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r>
              <a:rPr lang="uk-UA" altLang="uk-UA" sz="1400" dirty="0" err="1" smtClean="0"/>
              <a:t>Технологическая</a:t>
            </a:r>
            <a:r>
              <a:rPr lang="uk-UA" altLang="uk-UA" sz="1400" smtClean="0"/>
              <a:t> модернизация и диверсификация реального сектора украинской экономики в направлении перехода от экспортно-сырьевой к инновационно-инвестиционной модели развития войдет в следующем пятилетии 2011-2015 годов в перечень приоритетных направлений государственной политики, которые должны обеспечить восполнение потерь экономического потенциала и конкурентоспособности страны в результате финансово-экономического кризиса. </a:t>
            </a:r>
            <a:endParaRPr lang="en-GB" altLang="uk-UA" sz="1400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fld id="{A02A78AE-3DC8-472C-98AF-5018CE9037AD}" type="slidenum">
              <a:rPr lang="uk-UA" altLang="uk-UA" smtClean="0"/>
              <a:pPr>
                <a:defRPr/>
              </a:pPr>
              <a:t>12</a:t>
            </a:fld>
            <a:endParaRPr lang="uk-UA" altLang="uk-UA" dirty="0" smtClean="0"/>
          </a:p>
        </p:txBody>
      </p:sp>
      <p:sp>
        <p:nvSpPr>
          <p:cNvPr id="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08050" y="765175"/>
            <a:ext cx="4983163" cy="3736975"/>
          </a:xfrm>
          <a:ln/>
        </p:spPr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63575" y="4538663"/>
            <a:ext cx="5446713" cy="4905375"/>
          </a:xfrm>
          <a:noFill/>
        </p:spPr>
        <p:txBody>
          <a:bodyPr lIns="92893" tIns="46448" rIns="92893" bIns="46448"/>
          <a:lstStyle/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r>
              <a:rPr lang="uk-UA" altLang="uk-UA" sz="1400" dirty="0" err="1" smtClean="0"/>
              <a:t>Технологическая</a:t>
            </a:r>
            <a:r>
              <a:rPr lang="uk-UA" altLang="uk-UA" sz="1400" smtClean="0"/>
              <a:t> модернизация и диверсификация реального сектора украинской экономики в направлении перехода от экспортно-сырьевой к инновационно-инвестиционной модели развития войдет в следующем пятилетии 2011-2015 годов в перечень приоритетных направлений государственной политики, которые должны обеспечить восполнение потерь экономического потенциала и конкурентоспособности страны в результате финансово-экономического кризиса. </a:t>
            </a:r>
            <a:endParaRPr lang="en-GB" altLang="uk-UA" sz="1400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fld id="{A02A78AE-3DC8-472C-98AF-5018CE9037AD}" type="slidenum">
              <a:rPr lang="uk-UA" altLang="uk-UA" smtClean="0"/>
              <a:pPr>
                <a:defRPr/>
              </a:pPr>
              <a:t>13</a:t>
            </a:fld>
            <a:endParaRPr lang="uk-UA" altLang="uk-UA" dirty="0" smtClean="0"/>
          </a:p>
        </p:txBody>
      </p:sp>
      <p:sp>
        <p:nvSpPr>
          <p:cNvPr id="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08050" y="765175"/>
            <a:ext cx="4983163" cy="3736975"/>
          </a:xfrm>
          <a:ln/>
        </p:spPr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63575" y="4538663"/>
            <a:ext cx="5446713" cy="4905375"/>
          </a:xfrm>
          <a:noFill/>
        </p:spPr>
        <p:txBody>
          <a:bodyPr lIns="92893" tIns="46448" rIns="92893" bIns="46448"/>
          <a:lstStyle/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r>
              <a:rPr lang="uk-UA" altLang="uk-UA" sz="1400" dirty="0" err="1" smtClean="0"/>
              <a:t>Технологическая</a:t>
            </a:r>
            <a:r>
              <a:rPr lang="uk-UA" altLang="uk-UA" sz="1400" smtClean="0"/>
              <a:t> модернизация и диверсификация реального сектора украинской экономики в направлении перехода от экспортно-сырьевой к инновационно-инвестиционной модели развития войдет в следующем пятилетии 2011-2015 годов в перечень приоритетных направлений государственной политики, которые должны обеспечить восполнение потерь экономического потенциала и конкурентоспособности страны в результате финансово-экономического кризиса. </a:t>
            </a:r>
            <a:endParaRPr lang="en-GB" altLang="uk-UA" sz="1400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fld id="{A02A78AE-3DC8-472C-98AF-5018CE9037AD}" type="slidenum">
              <a:rPr lang="uk-UA" altLang="uk-UA" smtClean="0"/>
              <a:pPr>
                <a:defRPr/>
              </a:pPr>
              <a:t>14</a:t>
            </a:fld>
            <a:endParaRPr lang="uk-UA" altLang="uk-UA" dirty="0" smtClean="0"/>
          </a:p>
        </p:txBody>
      </p:sp>
      <p:sp>
        <p:nvSpPr>
          <p:cNvPr id="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08050" y="765175"/>
            <a:ext cx="4983163" cy="3736975"/>
          </a:xfrm>
          <a:ln/>
        </p:spPr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63575" y="4538663"/>
            <a:ext cx="5446713" cy="4905375"/>
          </a:xfrm>
          <a:noFill/>
        </p:spPr>
        <p:txBody>
          <a:bodyPr lIns="92893" tIns="46448" rIns="92893" bIns="46448"/>
          <a:lstStyle/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r>
              <a:rPr lang="uk-UA" altLang="uk-UA" sz="1400" dirty="0" err="1" smtClean="0"/>
              <a:t>Технологическая</a:t>
            </a:r>
            <a:r>
              <a:rPr lang="uk-UA" altLang="uk-UA" sz="1400" smtClean="0"/>
              <a:t> модернизация и диверсификация реального сектора украинской экономики в направлении перехода от экспортно-сырьевой к инновационно-инвестиционной модели развития войдет в следующем пятилетии 2011-2015 годов в перечень приоритетных направлений государственной политики, которые должны обеспечить восполнение потерь экономического потенциала и конкурентоспособности страны в результате финансово-экономического кризиса. </a:t>
            </a:r>
            <a:endParaRPr lang="en-GB" altLang="uk-UA" sz="1400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fld id="{A02A78AE-3DC8-472C-98AF-5018CE9037AD}" type="slidenum">
              <a:rPr lang="uk-UA" altLang="uk-UA" smtClean="0"/>
              <a:pPr>
                <a:defRPr/>
              </a:pPr>
              <a:t>15</a:t>
            </a:fld>
            <a:endParaRPr lang="uk-UA" altLang="uk-UA" dirty="0" smtClean="0"/>
          </a:p>
        </p:txBody>
      </p:sp>
      <p:sp>
        <p:nvSpPr>
          <p:cNvPr id="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08050" y="765175"/>
            <a:ext cx="4983163" cy="3736975"/>
          </a:xfrm>
          <a:ln/>
        </p:spPr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63575" y="4538663"/>
            <a:ext cx="5446713" cy="4905375"/>
          </a:xfrm>
          <a:noFill/>
        </p:spPr>
        <p:txBody>
          <a:bodyPr lIns="92893" tIns="46448" rIns="92893" bIns="46448"/>
          <a:lstStyle/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r>
              <a:rPr lang="uk-UA" altLang="uk-UA" sz="1400" dirty="0" err="1" smtClean="0"/>
              <a:t>Технологическая</a:t>
            </a:r>
            <a:r>
              <a:rPr lang="uk-UA" altLang="uk-UA" sz="1400" smtClean="0"/>
              <a:t> модернизация и диверсификация реального сектора украинской экономики в направлении перехода от экспортно-сырьевой к инновационно-инвестиционной модели развития войдет в следующем пятилетии 2011-2015 годов в перечень приоритетных направлений государственной политики, которые должны обеспечить восполнение потерь экономического потенциала и конкурентоспособности страны в результате финансово-экономического кризиса. </a:t>
            </a:r>
            <a:endParaRPr lang="en-GB" altLang="uk-UA" sz="1400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fld id="{A02A78AE-3DC8-472C-98AF-5018CE9037AD}" type="slidenum">
              <a:rPr lang="uk-UA" altLang="uk-UA" smtClean="0"/>
              <a:pPr>
                <a:defRPr/>
              </a:pPr>
              <a:t>16</a:t>
            </a:fld>
            <a:endParaRPr lang="uk-UA" altLang="uk-UA" dirty="0" smtClean="0"/>
          </a:p>
        </p:txBody>
      </p:sp>
      <p:sp>
        <p:nvSpPr>
          <p:cNvPr id="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08050" y="765175"/>
            <a:ext cx="4983163" cy="3736975"/>
          </a:xfrm>
          <a:ln/>
        </p:spPr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63575" y="4538663"/>
            <a:ext cx="5446713" cy="4905375"/>
          </a:xfrm>
          <a:noFill/>
        </p:spPr>
        <p:txBody>
          <a:bodyPr lIns="92893" tIns="46448" rIns="92893" bIns="46448"/>
          <a:lstStyle/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r>
              <a:rPr lang="uk-UA" altLang="uk-UA" sz="1400" dirty="0" err="1" smtClean="0"/>
              <a:t>Технологическая</a:t>
            </a:r>
            <a:r>
              <a:rPr lang="uk-UA" altLang="uk-UA" sz="1400" smtClean="0"/>
              <a:t> модернизация и диверсификация реального сектора украинской экономики в направлении перехода от экспортно-сырьевой к инновационно-инвестиционной модели развития войдет в следующем пятилетии 2011-2015 годов в перечень приоритетных направлений государственной политики, которые должны обеспечить восполнение потерь экономического потенциала и конкурентоспособности страны в результате финансово-экономического кризиса. </a:t>
            </a:r>
            <a:endParaRPr lang="en-GB" altLang="uk-UA" sz="1400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fld id="{A02A78AE-3DC8-472C-98AF-5018CE9037AD}" type="slidenum">
              <a:rPr lang="uk-UA" altLang="uk-UA" smtClean="0"/>
              <a:pPr>
                <a:defRPr/>
              </a:pPr>
              <a:t>17</a:t>
            </a:fld>
            <a:endParaRPr lang="uk-UA" altLang="uk-UA" dirty="0" smtClean="0"/>
          </a:p>
        </p:txBody>
      </p:sp>
      <p:sp>
        <p:nvSpPr>
          <p:cNvPr id="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08050" y="765175"/>
            <a:ext cx="4983163" cy="3736975"/>
          </a:xfrm>
          <a:ln/>
        </p:spPr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63575" y="4538663"/>
            <a:ext cx="5446713" cy="4905375"/>
          </a:xfrm>
          <a:noFill/>
        </p:spPr>
        <p:txBody>
          <a:bodyPr lIns="92893" tIns="46448" rIns="92893" bIns="46448"/>
          <a:lstStyle/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r>
              <a:rPr lang="uk-UA" altLang="uk-UA" sz="1400" dirty="0" err="1" smtClean="0"/>
              <a:t>Технологическая</a:t>
            </a:r>
            <a:r>
              <a:rPr lang="uk-UA" altLang="uk-UA" sz="1400" smtClean="0"/>
              <a:t> модернизация и диверсификация реального сектора украинской экономики в направлении перехода от экспортно-сырьевой к инновационно-инвестиционной модели развития войдет в следующем пятилетии 2011-2015 годов в перечень приоритетных направлений государственной политики, которые должны обеспечить восполнение потерь экономического потенциала и конкурентоспособности страны в результате финансово-экономического кризиса. </a:t>
            </a:r>
            <a:endParaRPr lang="en-GB" altLang="uk-UA" sz="140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fld id="{A02A78AE-3DC8-472C-98AF-5018CE9037AD}" type="slidenum">
              <a:rPr lang="uk-UA" altLang="uk-UA" smtClean="0"/>
              <a:pPr>
                <a:defRPr/>
              </a:pPr>
              <a:t>2</a:t>
            </a:fld>
            <a:endParaRPr lang="uk-UA" altLang="uk-UA" dirty="0" smtClean="0"/>
          </a:p>
        </p:txBody>
      </p:sp>
      <p:sp>
        <p:nvSpPr>
          <p:cNvPr id="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08050" y="765175"/>
            <a:ext cx="4983163" cy="3736975"/>
          </a:xfrm>
          <a:ln/>
        </p:spPr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63575" y="4538663"/>
            <a:ext cx="5446713" cy="4905375"/>
          </a:xfrm>
          <a:noFill/>
        </p:spPr>
        <p:txBody>
          <a:bodyPr lIns="92893" tIns="46448" rIns="92893" bIns="46448"/>
          <a:lstStyle/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r>
              <a:rPr lang="uk-UA" altLang="uk-UA" sz="1400" dirty="0" err="1" smtClean="0"/>
              <a:t>Технологическая</a:t>
            </a:r>
            <a:r>
              <a:rPr lang="uk-UA" altLang="uk-UA" sz="1400" smtClean="0"/>
              <a:t> модернизация и диверсификация реального сектора украинской экономики в направлении перехода от экспортно-сырьевой к инновационно-инвестиционной модели развития войдет в следующем пятилетии 2011-2015 годов в перечень приоритетных направлений государственной политики, которые должны обеспечить восполнение потерь экономического потенциала и конкурентоспособности страны в результате финансово-экономического кризиса. </a:t>
            </a:r>
            <a:endParaRPr lang="en-GB" altLang="uk-UA" sz="1400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fld id="{A02A78AE-3DC8-472C-98AF-5018CE9037AD}" type="slidenum">
              <a:rPr lang="uk-UA" altLang="uk-UA" smtClean="0"/>
              <a:pPr>
                <a:defRPr/>
              </a:pPr>
              <a:t>3</a:t>
            </a:fld>
            <a:endParaRPr lang="uk-UA" altLang="uk-UA" dirty="0" smtClean="0"/>
          </a:p>
        </p:txBody>
      </p:sp>
      <p:sp>
        <p:nvSpPr>
          <p:cNvPr id="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08050" y="765175"/>
            <a:ext cx="4983163" cy="3736975"/>
          </a:xfrm>
          <a:ln/>
        </p:spPr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63575" y="4538663"/>
            <a:ext cx="5446713" cy="4905375"/>
          </a:xfrm>
          <a:noFill/>
        </p:spPr>
        <p:txBody>
          <a:bodyPr lIns="92893" tIns="46448" rIns="92893" bIns="46448"/>
          <a:lstStyle/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r>
              <a:rPr lang="uk-UA" altLang="uk-UA" sz="1400" dirty="0" err="1" smtClean="0"/>
              <a:t>Технологическая</a:t>
            </a:r>
            <a:r>
              <a:rPr lang="uk-UA" altLang="uk-UA" sz="1400" smtClean="0"/>
              <a:t> модернизация и диверсификация реального сектора украинской экономики в направлении перехода от экспортно-сырьевой к инновационно-инвестиционной модели развития войдет в следующем пятилетии 2011-2015 годов в перечень приоритетных направлений государственной политики, которые должны обеспечить восполнение потерь экономического потенциала и конкурентоспособности страны в результате финансово-экономического кризиса. </a:t>
            </a:r>
            <a:endParaRPr lang="en-GB" altLang="uk-UA" sz="1400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fld id="{A02A78AE-3DC8-472C-98AF-5018CE9037AD}" type="slidenum">
              <a:rPr lang="uk-UA" altLang="uk-UA" smtClean="0"/>
              <a:pPr>
                <a:defRPr/>
              </a:pPr>
              <a:t>4</a:t>
            </a:fld>
            <a:endParaRPr lang="uk-UA" altLang="uk-UA" dirty="0" smtClean="0"/>
          </a:p>
        </p:txBody>
      </p:sp>
      <p:sp>
        <p:nvSpPr>
          <p:cNvPr id="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08050" y="765175"/>
            <a:ext cx="4983163" cy="3736975"/>
          </a:xfrm>
          <a:ln/>
        </p:spPr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63575" y="4538663"/>
            <a:ext cx="5446713" cy="4905375"/>
          </a:xfrm>
          <a:noFill/>
        </p:spPr>
        <p:txBody>
          <a:bodyPr lIns="92893" tIns="46448" rIns="92893" bIns="46448"/>
          <a:lstStyle/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r>
              <a:rPr lang="uk-UA" altLang="uk-UA" sz="1400" dirty="0" err="1" smtClean="0"/>
              <a:t>Технологическая</a:t>
            </a:r>
            <a:r>
              <a:rPr lang="uk-UA" altLang="uk-UA" sz="1400" smtClean="0"/>
              <a:t> модернизация и диверсификация реального сектора украинской экономики в направлении перехода от экспортно-сырьевой к инновационно-инвестиционной модели развития войдет в следующем пятилетии 2011-2015 годов в перечень приоритетных направлений государственной политики, которые должны обеспечить восполнение потерь экономического потенциала и конкурентоспособности страны в результате финансово-экономического кризиса. </a:t>
            </a:r>
            <a:endParaRPr lang="en-GB" altLang="uk-UA" sz="1400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fld id="{A02A78AE-3DC8-472C-98AF-5018CE9037AD}" type="slidenum">
              <a:rPr lang="uk-UA" altLang="uk-UA" smtClean="0"/>
              <a:pPr>
                <a:defRPr/>
              </a:pPr>
              <a:t>5</a:t>
            </a:fld>
            <a:endParaRPr lang="uk-UA" altLang="uk-UA" dirty="0" smtClean="0"/>
          </a:p>
        </p:txBody>
      </p:sp>
      <p:sp>
        <p:nvSpPr>
          <p:cNvPr id="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08050" y="765175"/>
            <a:ext cx="4983163" cy="3736975"/>
          </a:xfrm>
          <a:ln/>
        </p:spPr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63575" y="4538663"/>
            <a:ext cx="5446713" cy="4905375"/>
          </a:xfrm>
          <a:noFill/>
        </p:spPr>
        <p:txBody>
          <a:bodyPr lIns="92893" tIns="46448" rIns="92893" bIns="46448"/>
          <a:lstStyle/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r>
              <a:rPr lang="uk-UA" altLang="uk-UA" sz="1400" dirty="0" err="1" smtClean="0"/>
              <a:t>Технологическая</a:t>
            </a:r>
            <a:r>
              <a:rPr lang="uk-UA" altLang="uk-UA" sz="1400" smtClean="0"/>
              <a:t> модернизация и диверсификация реального сектора украинской экономики в направлении перехода от экспортно-сырьевой к инновационно-инвестиционной модели развития войдет в следующем пятилетии 2011-2015 годов в перечень приоритетных направлений государственной политики, которые должны обеспечить восполнение потерь экономического потенциала и конкурентоспособности страны в результате финансово-экономического кризиса. </a:t>
            </a:r>
            <a:endParaRPr lang="en-GB" altLang="uk-UA" sz="1400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fld id="{A02A78AE-3DC8-472C-98AF-5018CE9037AD}" type="slidenum">
              <a:rPr lang="uk-UA" altLang="uk-UA" smtClean="0"/>
              <a:pPr>
                <a:defRPr/>
              </a:pPr>
              <a:t>6</a:t>
            </a:fld>
            <a:endParaRPr lang="uk-UA" altLang="uk-UA" dirty="0" smtClean="0"/>
          </a:p>
        </p:txBody>
      </p:sp>
      <p:sp>
        <p:nvSpPr>
          <p:cNvPr id="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08050" y="765175"/>
            <a:ext cx="4983163" cy="3736975"/>
          </a:xfrm>
          <a:ln/>
        </p:spPr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63575" y="4538663"/>
            <a:ext cx="5446713" cy="4905375"/>
          </a:xfrm>
          <a:noFill/>
        </p:spPr>
        <p:txBody>
          <a:bodyPr lIns="92893" tIns="46448" rIns="92893" bIns="46448"/>
          <a:lstStyle/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r>
              <a:rPr lang="uk-UA" altLang="uk-UA" sz="1400" dirty="0" err="1" smtClean="0"/>
              <a:t>Технологическая</a:t>
            </a:r>
            <a:r>
              <a:rPr lang="uk-UA" altLang="uk-UA" sz="1400" smtClean="0"/>
              <a:t> модернизация и диверсификация реального сектора украинской экономики в направлении перехода от экспортно-сырьевой к инновационно-инвестиционной модели развития войдет в следующем пятилетии 2011-2015 годов в перечень приоритетных направлений государственной политики, которые должны обеспечить восполнение потерь экономического потенциала и конкурентоспособности страны в результате финансово-экономического кризиса. </a:t>
            </a:r>
            <a:endParaRPr lang="en-GB" altLang="uk-UA" sz="1400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fld id="{A02A78AE-3DC8-472C-98AF-5018CE9037AD}" type="slidenum">
              <a:rPr lang="uk-UA" altLang="uk-UA" smtClean="0"/>
              <a:pPr>
                <a:defRPr/>
              </a:pPr>
              <a:t>7</a:t>
            </a:fld>
            <a:endParaRPr lang="uk-UA" altLang="uk-UA" dirty="0" smtClean="0"/>
          </a:p>
        </p:txBody>
      </p:sp>
      <p:sp>
        <p:nvSpPr>
          <p:cNvPr id="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08050" y="765175"/>
            <a:ext cx="4983163" cy="3736975"/>
          </a:xfrm>
          <a:ln/>
        </p:spPr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63575" y="4538663"/>
            <a:ext cx="5446713" cy="4905375"/>
          </a:xfrm>
          <a:noFill/>
        </p:spPr>
        <p:txBody>
          <a:bodyPr lIns="92893" tIns="46448" rIns="92893" bIns="46448"/>
          <a:lstStyle/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r>
              <a:rPr lang="uk-UA" altLang="uk-UA" sz="1400" dirty="0" err="1" smtClean="0"/>
              <a:t>Технологическая</a:t>
            </a:r>
            <a:r>
              <a:rPr lang="uk-UA" altLang="uk-UA" sz="1400" smtClean="0"/>
              <a:t> модернизация и диверсификация реального сектора украинской экономики в направлении перехода от экспортно-сырьевой к инновационно-инвестиционной модели развития войдет в следующем пятилетии 2011-2015 годов в перечень приоритетных направлений государственной политики, которые должны обеспечить восполнение потерь экономического потенциала и конкурентоспособности страны в результате финансово-экономического кризиса. </a:t>
            </a:r>
            <a:endParaRPr lang="en-GB" altLang="uk-UA" sz="1400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fld id="{A02A78AE-3DC8-472C-98AF-5018CE9037AD}" type="slidenum">
              <a:rPr lang="uk-UA" altLang="uk-UA" smtClean="0"/>
              <a:pPr>
                <a:defRPr/>
              </a:pPr>
              <a:t>8</a:t>
            </a:fld>
            <a:endParaRPr lang="uk-UA" altLang="uk-UA" dirty="0" smtClean="0"/>
          </a:p>
        </p:txBody>
      </p:sp>
      <p:sp>
        <p:nvSpPr>
          <p:cNvPr id="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08050" y="765175"/>
            <a:ext cx="4983163" cy="3736975"/>
          </a:xfrm>
          <a:ln/>
        </p:spPr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63575" y="4538663"/>
            <a:ext cx="5446713" cy="4905375"/>
          </a:xfrm>
          <a:noFill/>
        </p:spPr>
        <p:txBody>
          <a:bodyPr lIns="92893" tIns="46448" rIns="92893" bIns="46448"/>
          <a:lstStyle/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r>
              <a:rPr lang="uk-UA" altLang="uk-UA" sz="1400" dirty="0" err="1" smtClean="0"/>
              <a:t>Технологическая</a:t>
            </a:r>
            <a:r>
              <a:rPr lang="uk-UA" altLang="uk-UA" sz="1400" smtClean="0"/>
              <a:t> модернизация и диверсификация реального сектора украинской экономики в направлении перехода от экспортно-сырьевой к инновационно-инвестиционной модели развития войдет в следующем пятилетии 2011-2015 годов в перечень приоритетных направлений государственной политики, которые должны обеспечить восполнение потерь экономического потенциала и конкурентоспособности страны в результате финансово-экономического кризиса. </a:t>
            </a:r>
            <a:endParaRPr lang="en-GB" altLang="uk-UA" sz="1400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fld id="{A02A78AE-3DC8-472C-98AF-5018CE9037AD}" type="slidenum">
              <a:rPr lang="uk-UA" altLang="uk-UA" smtClean="0"/>
              <a:pPr>
                <a:defRPr/>
              </a:pPr>
              <a:t>9</a:t>
            </a:fld>
            <a:endParaRPr lang="uk-UA" altLang="uk-UA" dirty="0" smtClean="0"/>
          </a:p>
        </p:txBody>
      </p:sp>
      <p:sp>
        <p:nvSpPr>
          <p:cNvPr id="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08050" y="765175"/>
            <a:ext cx="4983163" cy="3736975"/>
          </a:xfrm>
          <a:ln/>
        </p:spPr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63575" y="4538663"/>
            <a:ext cx="5446713" cy="4905375"/>
          </a:xfrm>
          <a:noFill/>
        </p:spPr>
        <p:txBody>
          <a:bodyPr lIns="92893" tIns="46448" rIns="92893" bIns="46448"/>
          <a:lstStyle/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r>
              <a:rPr lang="uk-UA" altLang="uk-UA" sz="1400" dirty="0" err="1" smtClean="0"/>
              <a:t>Технологическая</a:t>
            </a:r>
            <a:r>
              <a:rPr lang="uk-UA" altLang="uk-UA" sz="1400" smtClean="0"/>
              <a:t> модернизация и диверсификация реального сектора украинской экономики в направлении перехода от экспортно-сырьевой к инновационно-инвестиционной модели развития войдет в следующем пятилетии 2011-2015 годов в перечень приоритетных направлений государственной политики, которые должны обеспечить восполнение потерь экономического потенциала и конкурентоспособности страны в результате финансово-экономического кризиса. </a:t>
            </a:r>
            <a:endParaRPr lang="en-GB" altLang="uk-UA" sz="1400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uk-UA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 altLang="uk-UA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 altLang="uk-UA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FF9620-9FA0-42ED-A91E-12C5DE98D72A}" type="slidenum">
              <a:rPr lang="uk-UA" altLang="uk-UA"/>
              <a:pPr>
                <a:defRPr/>
              </a:pPr>
              <a:t>‹#›</a:t>
            </a:fld>
            <a:endParaRPr lang="uk-UA" altLang="uk-U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 altLang="uk-UA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 altLang="uk-UA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AAB727-172F-4AA3-8B9F-818E63BADFB7}" type="slidenum">
              <a:rPr lang="uk-UA" altLang="uk-UA"/>
              <a:pPr>
                <a:defRPr/>
              </a:pPr>
              <a:t>‹#›</a:t>
            </a:fld>
            <a:endParaRPr lang="uk-UA" altLang="uk-U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 altLang="uk-UA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 altLang="uk-UA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E1F2C9-D97A-4CCE-ADAC-F1B6BA25FE6F}" type="slidenum">
              <a:rPr lang="uk-UA" altLang="uk-UA"/>
              <a:pPr>
                <a:defRPr/>
              </a:pPr>
              <a:t>‹#›</a:t>
            </a:fld>
            <a:endParaRPr lang="uk-UA" altLang="uk-UA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 altLang="uk-UA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 altLang="uk-UA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E52BC2-2CF8-4E29-BA7E-9B344442A679}" type="slidenum">
              <a:rPr lang="uk-UA" altLang="uk-UA"/>
              <a:pPr>
                <a:defRPr/>
              </a:pPr>
              <a:t>‹#›</a:t>
            </a:fld>
            <a:endParaRPr lang="uk-UA" altLang="uk-UA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dgm" preserve="1">
  <p:cSld name="Заголовок, схема или организационная диаграмм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Рисунок SmartArt 2"/>
          <p:cNvSpPr>
            <a:spLocks noGrp="1"/>
          </p:cNvSpPr>
          <p:nvPr>
            <p:ph type="dgm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uk-UA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 altLang="uk-UA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 altLang="uk-UA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F310355-E05D-45B7-B954-9819036AA576}" type="slidenum">
              <a:rPr lang="uk-UA" altLang="uk-UA"/>
              <a:pPr>
                <a:defRPr/>
              </a:pPr>
              <a:t>‹#›</a:t>
            </a:fld>
            <a:endParaRPr lang="uk-UA" altLang="uk-U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 altLang="uk-UA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 altLang="uk-UA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8859E7-2C6B-48A7-A799-21F4A8248B7A}" type="slidenum">
              <a:rPr lang="uk-UA" altLang="uk-UA"/>
              <a:pPr>
                <a:defRPr/>
              </a:pPr>
              <a:t>‹#›</a:t>
            </a:fld>
            <a:endParaRPr lang="uk-UA" altLang="uk-U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 altLang="uk-UA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 altLang="uk-UA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138858-34FF-4326-B02F-1123D0D99FD8}" type="slidenum">
              <a:rPr lang="uk-UA" altLang="uk-UA"/>
              <a:pPr>
                <a:defRPr/>
              </a:pPr>
              <a:t>‹#›</a:t>
            </a:fld>
            <a:endParaRPr lang="uk-UA" altLang="uk-U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 altLang="uk-UA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 altLang="uk-UA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E51542-E4CC-47EB-80C6-131EF78C99D7}" type="slidenum">
              <a:rPr lang="uk-UA" altLang="uk-UA"/>
              <a:pPr>
                <a:defRPr/>
              </a:pPr>
              <a:t>‹#›</a:t>
            </a:fld>
            <a:endParaRPr lang="uk-UA" altLang="uk-U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 altLang="uk-UA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 altLang="uk-UA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3F8456-F894-4738-B9C7-E59AEAE35D3E}" type="slidenum">
              <a:rPr lang="uk-UA" altLang="uk-UA"/>
              <a:pPr>
                <a:defRPr/>
              </a:pPr>
              <a:t>‹#›</a:t>
            </a:fld>
            <a:endParaRPr lang="uk-UA" altLang="uk-U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 altLang="uk-UA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 altLang="uk-UA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55D704-BCEF-4C74-BB5E-EB74F44BA051}" type="slidenum">
              <a:rPr lang="uk-UA" altLang="uk-UA"/>
              <a:pPr>
                <a:defRPr/>
              </a:pPr>
              <a:t>‹#›</a:t>
            </a:fld>
            <a:endParaRPr lang="uk-UA" altLang="uk-U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 altLang="uk-UA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 altLang="uk-UA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89527F-7B27-480E-B5FD-CAAD00C0FE65}" type="slidenum">
              <a:rPr lang="uk-UA" altLang="uk-UA"/>
              <a:pPr>
                <a:defRPr/>
              </a:pPr>
              <a:t>‹#›</a:t>
            </a:fld>
            <a:endParaRPr lang="uk-UA" altLang="uk-U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 altLang="uk-UA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 altLang="uk-UA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9A5860-979B-4BBD-BDFC-8F9A5B4B28AC}" type="slidenum">
              <a:rPr lang="uk-UA" altLang="uk-UA"/>
              <a:pPr>
                <a:defRPr/>
              </a:pPr>
              <a:t>‹#›</a:t>
            </a:fld>
            <a:endParaRPr lang="uk-UA" altLang="uk-U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uk-UA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 altLang="uk-UA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 altLang="uk-UA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141E13-7BA6-406A-B76D-419A314F0A91}" type="slidenum">
              <a:rPr lang="uk-UA" altLang="uk-UA"/>
              <a:pPr>
                <a:defRPr/>
              </a:pPr>
              <a:t>‹#›</a:t>
            </a:fld>
            <a:endParaRPr lang="uk-UA" altLang="uk-U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uk-UA" altLang="uk-UA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uk-UA" altLang="uk-UA" smtClean="0"/>
              <a:t>Образец текста</a:t>
            </a:r>
          </a:p>
          <a:p>
            <a:pPr lvl="1"/>
            <a:r>
              <a:rPr lang="uk-UA" altLang="uk-UA" smtClean="0"/>
              <a:t>Второй уровень</a:t>
            </a:r>
          </a:p>
          <a:p>
            <a:pPr lvl="2"/>
            <a:r>
              <a:rPr lang="uk-UA" altLang="uk-UA" smtClean="0"/>
              <a:t>Третий уровень</a:t>
            </a:r>
          </a:p>
          <a:p>
            <a:pPr lvl="3"/>
            <a:r>
              <a:rPr lang="uk-UA" altLang="uk-UA" smtClean="0"/>
              <a:t>Четвертый уровень</a:t>
            </a:r>
          </a:p>
          <a:p>
            <a:pPr lvl="4"/>
            <a:r>
              <a:rPr lang="uk-UA" altLang="uk-UA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cs typeface="+mn-cs"/>
              </a:defRPr>
            </a:lvl1pPr>
          </a:lstStyle>
          <a:p>
            <a:pPr>
              <a:defRPr/>
            </a:pPr>
            <a:endParaRPr lang="uk-UA" altLang="uk-UA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cs typeface="+mn-cs"/>
              </a:defRPr>
            </a:lvl1pPr>
          </a:lstStyle>
          <a:p>
            <a:pPr>
              <a:defRPr/>
            </a:pPr>
            <a:endParaRPr lang="uk-UA" altLang="uk-UA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cs typeface="+mn-cs"/>
              </a:defRPr>
            </a:lvl1pPr>
          </a:lstStyle>
          <a:p>
            <a:pPr>
              <a:defRPr/>
            </a:pPr>
            <a:fld id="{AF979648-67BF-4F78-970E-40075C94D90C}" type="slidenum">
              <a:rPr lang="uk-UA" altLang="uk-UA"/>
              <a:pPr>
                <a:defRPr/>
              </a:pPr>
              <a:t>‹#›</a:t>
            </a:fld>
            <a:endParaRPr lang="uk-UA" altLang="uk-U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0" r:id="rId2"/>
    <p:sldLayoutId id="2147483659" r:id="rId3"/>
    <p:sldLayoutId id="2147483658" r:id="rId4"/>
    <p:sldLayoutId id="2147483657" r:id="rId5"/>
    <p:sldLayoutId id="2147483656" r:id="rId6"/>
    <p:sldLayoutId id="2147483655" r:id="rId7"/>
    <p:sldLayoutId id="2147483654" r:id="rId8"/>
    <p:sldLayoutId id="2147483653" r:id="rId9"/>
    <p:sldLayoutId id="2147483652" r:id="rId10"/>
    <p:sldLayoutId id="2147483651" r:id="rId11"/>
    <p:sldLayoutId id="2147483650" r:id="rId12"/>
    <p:sldLayoutId id="2147483649" r:id="rId1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jpeg"/><Relationship Id="rId5" Type="http://schemas.openxmlformats.org/officeDocument/2006/relationships/image" Target="http://www.forum.kzl.org.ua/uploads/profile/photo-327.png?_r=1443432416" TargetMode="Externa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7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0.png"/><Relationship Id="rId4" Type="http://schemas.openxmlformats.org/officeDocument/2006/relationships/image" Target="../media/image19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jpeg"/><Relationship Id="rId5" Type="http://schemas.openxmlformats.org/officeDocument/2006/relationships/image" Target="http://www.forum.kzl.org.ua/uploads/profile/photo-327.png?_r=1443432416" TargetMode="Externa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3" cstate="print">
            <a:lum bright="64000" contrast="-62000"/>
          </a:blip>
          <a:srcRect/>
          <a:stretch>
            <a:fillRect/>
          </a:stretch>
        </p:blipFill>
        <p:spPr bwMode="auto">
          <a:xfrm>
            <a:off x="0" y="892206"/>
            <a:ext cx="9144000" cy="59931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88" name="Rectangle 4"/>
          <p:cNvSpPr>
            <a:spLocks noChangeArrowheads="1"/>
          </p:cNvSpPr>
          <p:nvPr/>
        </p:nvSpPr>
        <p:spPr bwMode="auto">
          <a:xfrm>
            <a:off x="395288" y="0"/>
            <a:ext cx="8497887" cy="1008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/>
          <a:lstStyle/>
          <a:p>
            <a:pPr algn="ctr">
              <a:spcBef>
                <a:spcPct val="20000"/>
              </a:spcBef>
              <a:defRPr/>
            </a:pPr>
            <a:r>
              <a:rPr lang="uk-UA" altLang="uk-UA" sz="2800" b="1" i="1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+mn-cs"/>
              </a:rPr>
              <a:t> </a:t>
            </a:r>
          </a:p>
        </p:txBody>
      </p:sp>
      <p:pic>
        <p:nvPicPr>
          <p:cNvPr id="12290" name="Picture 2" descr="Картинки по запросу нубіп logo"/>
          <p:cNvPicPr>
            <a:picLocks noChangeAspect="1" noChangeArrowheads="1"/>
          </p:cNvPicPr>
          <p:nvPr/>
        </p:nvPicPr>
        <p:blipFill>
          <a:blip r:embed="rId4" r:link="rId5" cstate="print"/>
          <a:srcRect/>
          <a:stretch>
            <a:fillRect/>
          </a:stretch>
        </p:blipFill>
        <p:spPr bwMode="auto">
          <a:xfrm>
            <a:off x="214282" y="857232"/>
            <a:ext cx="1238250" cy="1743075"/>
          </a:xfrm>
          <a:prstGeom prst="rect">
            <a:avLst/>
          </a:prstGeom>
          <a:noFill/>
        </p:spPr>
      </p:pic>
      <p:pic>
        <p:nvPicPr>
          <p:cNvPr id="2" name="Picture 1" descr="BIM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7572396" y="928670"/>
            <a:ext cx="1357322" cy="1357322"/>
          </a:xfrm>
          <a:prstGeom prst="rect">
            <a:avLst/>
          </a:prstGeom>
          <a:noFill/>
        </p:spPr>
      </p:pic>
      <p:sp>
        <p:nvSpPr>
          <p:cNvPr id="12291" name="Rectangle 3"/>
          <p:cNvSpPr>
            <a:spLocks noChangeArrowheads="1"/>
          </p:cNvSpPr>
          <p:nvPr/>
        </p:nvSpPr>
        <p:spPr bwMode="auto">
          <a:xfrm>
            <a:off x="0" y="332656"/>
            <a:ext cx="91440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ru-RU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МЕНЕДЖМЕНТ І АДМІНІСТРУВАННЯ: ОПЕРАЦІЙНИЙ МЕНЕДЖМЕНТ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292" name="Rectangle 4"/>
          <p:cNvSpPr>
            <a:spLocks noChangeArrowheads="1"/>
          </p:cNvSpPr>
          <p:nvPr/>
        </p:nvSpPr>
        <p:spPr bwMode="auto">
          <a:xfrm rot="10800000" flipV="1">
            <a:off x="1500166" y="1194657"/>
            <a:ext cx="6000792" cy="8617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600" b="1" i="0" u="none" strike="noStrike" cap="none" normalizeH="0" baseline="0" dirty="0" smtClean="0">
                <a:ln>
                  <a:noFill/>
                </a:ln>
                <a:effectLst/>
                <a:latin typeface="+mn-lt"/>
                <a:ea typeface="Times New Roman" pitchFamily="18" charset="0"/>
                <a:cs typeface="Times New Roman" pitchFamily="18" charset="0"/>
              </a:rPr>
              <a:t>Факультет аграрного менеджменту</a:t>
            </a:r>
            <a:endParaRPr kumimoji="0" lang="ru-RU" sz="800" b="0" i="0" u="none" strike="noStrike" cap="none" normalizeH="0" baseline="0" dirty="0" smtClean="0">
              <a:ln>
                <a:noFill/>
              </a:ln>
              <a:effectLst/>
              <a:latin typeface="+mn-lt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600" b="1" i="0" u="none" strike="noStrike" cap="none" normalizeH="0" baseline="0" dirty="0" smtClean="0">
                <a:ln>
                  <a:noFill/>
                </a:ln>
                <a:effectLst/>
                <a:latin typeface="+mn-lt"/>
                <a:ea typeface="Times New Roman" pitchFamily="18" charset="0"/>
                <a:cs typeface="Times New Roman" pitchFamily="18" charset="0"/>
              </a:rPr>
              <a:t>Кафедра виробничого та інвестиційного менеджменту</a:t>
            </a:r>
            <a:endParaRPr kumimoji="0" lang="ru-RU" sz="800" b="0" i="0" u="none" strike="noStrike" cap="none" normalizeH="0" baseline="0" dirty="0" smtClean="0">
              <a:ln>
                <a:noFill/>
              </a:ln>
              <a:effectLst/>
              <a:latin typeface="+mn-lt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293" name="Rectangle 5"/>
          <p:cNvSpPr>
            <a:spLocks noChangeArrowheads="1"/>
          </p:cNvSpPr>
          <p:nvPr/>
        </p:nvSpPr>
        <p:spPr bwMode="auto">
          <a:xfrm>
            <a:off x="683568" y="2677561"/>
            <a:ext cx="7776864" cy="23698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 eaLnBrk="0" hangingPunct="0"/>
            <a:r>
              <a:rPr lang="ru-RU" b="1" i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МОДУЛЬ І</a:t>
            </a:r>
          </a:p>
          <a:p>
            <a:pPr lvl="0" algn="ctr" eaLnBrk="0" hangingPunct="0"/>
            <a:r>
              <a:rPr lang="ru-RU" b="1" i="1" dirty="0" err="1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Операційна</a:t>
            </a:r>
            <a:r>
              <a:rPr lang="ru-RU" b="1" i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 система </a:t>
            </a:r>
            <a:r>
              <a:rPr lang="ru-RU" b="1" i="1" dirty="0" err="1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організації</a:t>
            </a:r>
            <a:r>
              <a:rPr lang="ru-RU" b="1" i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 та </a:t>
            </a:r>
            <a:r>
              <a:rPr lang="ru-RU" b="1" i="1" dirty="0" err="1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операційний</a:t>
            </a:r>
            <a:r>
              <a:rPr lang="ru-RU" b="1" i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 менеджмент</a:t>
            </a:r>
          </a:p>
          <a:p>
            <a:pPr lvl="0" algn="ctr" eaLnBrk="0" hangingPunct="0"/>
            <a:endParaRPr kumimoji="0" lang="uk-UA" sz="2000" b="1" i="1" u="none" strike="noStrike" cap="none" normalizeH="0" baseline="0" dirty="0" smtClean="0">
              <a:ln>
                <a:noFill/>
              </a:ln>
              <a:solidFill>
                <a:schemeClr val="accent6">
                  <a:lumMod val="75000"/>
                </a:schemeClr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800" b="0" i="1" u="none" strike="noStrike" cap="none" normalizeH="0" baseline="0" dirty="0" smtClean="0">
              <a:ln>
                <a:noFill/>
              </a:ln>
              <a:solidFill>
                <a:schemeClr val="accent6">
                  <a:lumMod val="75000"/>
                </a:schemeClr>
              </a:solidFill>
              <a:effectLst/>
              <a:latin typeface="Arial" pitchFamily="34" charset="0"/>
              <a:cs typeface="Arial" pitchFamily="34" charset="0"/>
            </a:endParaRPr>
          </a:p>
          <a:p>
            <a:pPr lvl="0" algn="ctr" eaLnBrk="0" hangingPunct="0"/>
            <a:r>
              <a:rPr lang="ru-RU" sz="28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Тема 4</a:t>
            </a:r>
            <a:endParaRPr lang="en-US" sz="2800" b="1" dirty="0" smtClean="0">
              <a:solidFill>
                <a:schemeClr val="accent6">
                  <a:lumMod val="75000"/>
                </a:schemeClr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algn="ctr" eaLnBrk="0" hangingPunct="0"/>
            <a:r>
              <a:rPr lang="ru-RU" sz="2800" b="1" dirty="0" err="1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Виробничий</a:t>
            </a:r>
            <a:r>
              <a:rPr lang="ru-RU" sz="28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ru-RU" sz="2800" b="1" dirty="0" err="1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процес</a:t>
            </a:r>
            <a:endParaRPr lang="ru-RU" sz="2800" b="1" dirty="0" smtClean="0">
              <a:solidFill>
                <a:schemeClr val="accent6">
                  <a:lumMod val="75000"/>
                </a:schemeClr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lvl="0" algn="ctr" eaLnBrk="0" hangingPunct="0"/>
            <a:endParaRPr lang="uk-UA" sz="2800" b="1" dirty="0" smtClean="0">
              <a:solidFill>
                <a:schemeClr val="accent6">
                  <a:lumMod val="75000"/>
                </a:schemeClr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Rectangle 4"/>
          <p:cNvSpPr>
            <a:spLocks noChangeArrowheads="1"/>
          </p:cNvSpPr>
          <p:nvPr/>
        </p:nvSpPr>
        <p:spPr bwMode="auto">
          <a:xfrm>
            <a:off x="395288" y="0"/>
            <a:ext cx="8497887" cy="1008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/>
          <a:lstStyle/>
          <a:p>
            <a:pPr algn="ctr">
              <a:spcBef>
                <a:spcPct val="20000"/>
              </a:spcBef>
              <a:defRPr/>
            </a:pPr>
            <a:r>
              <a:rPr lang="uk-UA" altLang="uk-UA" sz="2800" b="1" i="1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+mn-cs"/>
              </a:rPr>
              <a:t> </a:t>
            </a:r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0" y="71414"/>
            <a:ext cx="9144000" cy="49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 eaLnBrk="0" hangingPunct="0"/>
            <a:r>
              <a:rPr lang="uk-UA" sz="26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Види руху предметів праці</a:t>
            </a:r>
            <a:endParaRPr lang="uk-UA" sz="2600" b="1" dirty="0" smtClean="0">
              <a:solidFill>
                <a:schemeClr val="accent6">
                  <a:lumMod val="75000"/>
                </a:schemeClr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</p:txBody>
      </p:sp>
      <p:sp>
        <p:nvSpPr>
          <p:cNvPr id="9" name="Rectangle 4"/>
          <p:cNvSpPr>
            <a:spLocks noChangeArrowheads="1"/>
          </p:cNvSpPr>
          <p:nvPr/>
        </p:nvSpPr>
        <p:spPr bwMode="auto">
          <a:xfrm rot="10800000" flipV="1">
            <a:off x="8748464" y="6237312"/>
            <a:ext cx="323528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uk-UA" sz="3000" dirty="0" smtClean="0">
                <a:solidFill>
                  <a:schemeClr val="bg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9</a:t>
            </a:r>
            <a:endParaRPr kumimoji="0" lang="ru-RU" sz="3000" b="0" i="0" u="none" strike="noStrike" cap="none" normalizeH="0" baseline="0" dirty="0" smtClean="0">
              <a:ln>
                <a:noFill/>
              </a:ln>
              <a:solidFill>
                <a:schemeClr val="bg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0" name="Таблица 9"/>
          <p:cNvGraphicFramePr>
            <a:graphicFrameLocks noGrp="1"/>
          </p:cNvGraphicFramePr>
          <p:nvPr/>
        </p:nvGraphicFramePr>
        <p:xfrm>
          <a:off x="142844" y="642918"/>
          <a:ext cx="8858311" cy="5910571"/>
        </p:xfrm>
        <a:graphic>
          <a:graphicData uri="http://schemas.openxmlformats.org/drawingml/2006/table">
            <a:tbl>
              <a:tblPr/>
              <a:tblGrid>
                <a:gridCol w="1642779"/>
                <a:gridCol w="2660801"/>
                <a:gridCol w="4554731"/>
              </a:tblGrid>
              <a:tr h="43255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b="1" dirty="0">
                          <a:latin typeface="Times New Roman"/>
                          <a:ea typeface="Times New Roman"/>
                          <a:cs typeface="Times New Roman"/>
                        </a:rPr>
                        <a:t>Вид </a:t>
                      </a:r>
                      <a:r>
                        <a:rPr lang="ru-RU" sz="1400" b="1" dirty="0" err="1">
                          <a:latin typeface="Times New Roman"/>
                          <a:ea typeface="Times New Roman"/>
                          <a:cs typeface="Times New Roman"/>
                        </a:rPr>
                        <a:t>руху</a:t>
                      </a:r>
                      <a:r>
                        <a:rPr lang="ru-RU" sz="1400" b="1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400" b="1" dirty="0" err="1">
                          <a:latin typeface="Times New Roman"/>
                          <a:ea typeface="Times New Roman"/>
                          <a:cs typeface="Times New Roman"/>
                        </a:rPr>
                        <a:t>предметів</a:t>
                      </a:r>
                      <a:r>
                        <a:rPr lang="ru-RU" sz="1400" b="1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400" b="1" dirty="0" err="1">
                          <a:latin typeface="Times New Roman"/>
                          <a:ea typeface="Times New Roman"/>
                          <a:cs typeface="Times New Roman"/>
                        </a:rPr>
                        <a:t>праці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b="1">
                          <a:latin typeface="Times New Roman"/>
                          <a:ea typeface="Times New Roman"/>
                          <a:cs typeface="Times New Roman"/>
                        </a:rPr>
                        <a:t>Зміст руху предметів праці</a:t>
                      </a:r>
                      <a:endParaRPr lang="ru-RU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b="1" dirty="0" err="1">
                          <a:latin typeface="Times New Roman"/>
                          <a:ea typeface="Times New Roman"/>
                          <a:cs typeface="Times New Roman"/>
                        </a:rPr>
                        <a:t>Тривалість</a:t>
                      </a:r>
                      <a:r>
                        <a:rPr lang="ru-RU" sz="1400" b="1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400" b="1" dirty="0" err="1">
                          <a:latin typeface="Times New Roman"/>
                          <a:ea typeface="Times New Roman"/>
                          <a:cs typeface="Times New Roman"/>
                        </a:rPr>
                        <a:t>виробничого</a:t>
                      </a:r>
                      <a:r>
                        <a:rPr lang="ru-RU" sz="1400" b="1" dirty="0">
                          <a:latin typeface="Times New Roman"/>
                          <a:ea typeface="Times New Roman"/>
                          <a:cs typeface="Times New Roman"/>
                        </a:rPr>
                        <a:t> циклу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5241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b="1" i="1" dirty="0" err="1">
                          <a:latin typeface="Times New Roman"/>
                          <a:ea typeface="Times New Roman"/>
                          <a:cs typeface="Times New Roman"/>
                        </a:rPr>
                        <a:t>Послідовний</a:t>
                      </a:r>
                      <a:r>
                        <a:rPr lang="ru-RU" sz="1400" b="1" i="1" dirty="0">
                          <a:latin typeface="Times New Roman"/>
                          <a:ea typeface="Times New Roman"/>
                          <a:cs typeface="Times New Roman"/>
                        </a:rPr>
                        <a:t> вид </a:t>
                      </a:r>
                      <a:r>
                        <a:rPr lang="ru-RU" sz="1400" b="1" i="1" dirty="0" err="1">
                          <a:latin typeface="Times New Roman"/>
                          <a:ea typeface="Times New Roman"/>
                          <a:cs typeface="Times New Roman"/>
                        </a:rPr>
                        <a:t>руху</a:t>
                      </a:r>
                      <a:r>
                        <a:rPr lang="ru-RU" sz="1400" b="1" i="1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400" b="1" i="1" dirty="0" err="1">
                          <a:latin typeface="Times New Roman"/>
                          <a:ea typeface="Times New Roman"/>
                          <a:cs typeface="Times New Roman"/>
                        </a:rPr>
                        <a:t>предметів</a:t>
                      </a:r>
                      <a:r>
                        <a:rPr lang="ru-RU" sz="1400" b="1" i="1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400" b="1" i="1" dirty="0" err="1">
                          <a:latin typeface="Times New Roman"/>
                          <a:ea typeface="Times New Roman"/>
                          <a:cs typeface="Times New Roman"/>
                        </a:rPr>
                        <a:t>праці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err="1">
                          <a:latin typeface="Times New Roman"/>
                          <a:ea typeface="Times New Roman"/>
                          <a:cs typeface="Times New Roman"/>
                        </a:rPr>
                        <a:t>оброблення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400" dirty="0" err="1">
                          <a:latin typeface="Times New Roman"/>
                          <a:ea typeface="Times New Roman"/>
                          <a:cs typeface="Times New Roman"/>
                        </a:rPr>
                        <a:t>виробів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400" dirty="0" err="1">
                          <a:latin typeface="Times New Roman"/>
                          <a:ea typeface="Times New Roman"/>
                          <a:cs typeface="Times New Roman"/>
                        </a:rPr>
                        <a:t>відбувається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400" dirty="0" err="1">
                          <a:latin typeface="Times New Roman"/>
                          <a:ea typeface="Times New Roman"/>
                          <a:cs typeface="Times New Roman"/>
                        </a:rPr>
                        <a:t>партіями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ru-RU" sz="1400" dirty="0" err="1">
                          <a:latin typeface="Times New Roman"/>
                          <a:ea typeface="Times New Roman"/>
                          <a:cs typeface="Times New Roman"/>
                        </a:rPr>
                        <a:t>тобто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 на </a:t>
                      </a:r>
                      <a:r>
                        <a:rPr lang="ru-RU" sz="1400" dirty="0" err="1">
                          <a:latin typeface="Times New Roman"/>
                          <a:ea typeface="Times New Roman"/>
                          <a:cs typeface="Times New Roman"/>
                        </a:rPr>
                        <a:t>кожній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400" dirty="0" err="1">
                          <a:latin typeface="Times New Roman"/>
                          <a:ea typeface="Times New Roman"/>
                          <a:cs typeface="Times New Roman"/>
                        </a:rPr>
                        <a:t>операції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400" dirty="0" err="1">
                          <a:latin typeface="Times New Roman"/>
                          <a:ea typeface="Times New Roman"/>
                          <a:cs typeface="Times New Roman"/>
                        </a:rPr>
                        <a:t>виробничого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400" dirty="0" err="1">
                          <a:latin typeface="Times New Roman"/>
                          <a:ea typeface="Times New Roman"/>
                          <a:cs typeface="Times New Roman"/>
                        </a:rPr>
                        <a:t>процесу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 вся </a:t>
                      </a:r>
                      <a:r>
                        <a:rPr lang="ru-RU" sz="1400" dirty="0" err="1">
                          <a:latin typeface="Times New Roman"/>
                          <a:ea typeface="Times New Roman"/>
                          <a:cs typeface="Times New Roman"/>
                        </a:rPr>
                        <a:t>партія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400" dirty="0" err="1">
                          <a:latin typeface="Times New Roman"/>
                          <a:ea typeface="Times New Roman"/>
                          <a:cs typeface="Times New Roman"/>
                        </a:rPr>
                        <a:t>предметів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400" dirty="0" err="1">
                          <a:latin typeface="Times New Roman"/>
                          <a:ea typeface="Times New Roman"/>
                          <a:cs typeface="Times New Roman"/>
                        </a:rPr>
                        <a:t>праці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400" dirty="0" err="1">
                          <a:latin typeface="Times New Roman"/>
                          <a:ea typeface="Times New Roman"/>
                          <a:cs typeface="Times New Roman"/>
                        </a:rPr>
                        <a:t>обробляється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400" dirty="0" err="1">
                          <a:latin typeface="Times New Roman"/>
                          <a:ea typeface="Times New Roman"/>
                          <a:cs typeface="Times New Roman"/>
                        </a:rPr>
                        <a:t>повністю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400" dirty="0" err="1">
                          <a:latin typeface="Times New Roman"/>
                          <a:ea typeface="Times New Roman"/>
                          <a:cs typeface="Times New Roman"/>
                        </a:rPr>
                        <a:t>і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400" dirty="0" err="1">
                          <a:latin typeface="Times New Roman"/>
                          <a:ea typeface="Times New Roman"/>
                          <a:cs typeface="Times New Roman"/>
                        </a:rPr>
                        <a:t>лише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400" dirty="0" err="1">
                          <a:latin typeface="Times New Roman"/>
                          <a:ea typeface="Times New Roman"/>
                          <a:cs typeface="Times New Roman"/>
                        </a:rPr>
                        <a:t>після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400" dirty="0" err="1">
                          <a:latin typeface="Times New Roman"/>
                          <a:ea typeface="Times New Roman"/>
                          <a:cs typeface="Times New Roman"/>
                        </a:rPr>
                        <a:t>закінчення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400" dirty="0" err="1">
                          <a:latin typeface="Times New Roman"/>
                          <a:ea typeface="Times New Roman"/>
                          <a:cs typeface="Times New Roman"/>
                        </a:rPr>
                        <a:t>передається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 на </a:t>
                      </a:r>
                      <a:r>
                        <a:rPr lang="ru-RU" sz="1400" dirty="0" err="1">
                          <a:latin typeface="Times New Roman"/>
                          <a:ea typeface="Times New Roman"/>
                          <a:cs typeface="Times New Roman"/>
                        </a:rPr>
                        <a:t>наступну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400" dirty="0" err="1">
                          <a:latin typeface="Times New Roman"/>
                          <a:ea typeface="Times New Roman"/>
                          <a:cs typeface="Times New Roman"/>
                        </a:rPr>
                        <a:t>операцію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400" dirty="0">
                          <a:latin typeface="Times New Roman"/>
                          <a:ea typeface="Times New Roman"/>
                          <a:cs typeface="Times New Roman"/>
                        </a:rPr>
                        <a:t>                     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    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де </a:t>
                      </a:r>
                      <a:r>
                        <a:rPr lang="ru-RU" sz="1400" i="1" dirty="0" err="1">
                          <a:latin typeface="Times New Roman"/>
                          <a:ea typeface="Times New Roman"/>
                          <a:cs typeface="Times New Roman"/>
                        </a:rPr>
                        <a:t>n</a:t>
                      </a:r>
                      <a:r>
                        <a:rPr lang="ru-RU" sz="1400" i="1" dirty="0">
                          <a:latin typeface="Times New Roman"/>
                          <a:ea typeface="Times New Roman"/>
                          <a:cs typeface="Times New Roman"/>
                        </a:rPr>
                        <a:t> – </a:t>
                      </a:r>
                      <a:r>
                        <a:rPr lang="ru-RU" sz="1400" dirty="0" err="1">
                          <a:latin typeface="Times New Roman"/>
                          <a:ea typeface="Times New Roman"/>
                          <a:cs typeface="Times New Roman"/>
                        </a:rPr>
                        <a:t>кількість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400" dirty="0" err="1">
                          <a:latin typeface="Times New Roman"/>
                          <a:ea typeface="Times New Roman"/>
                          <a:cs typeface="Times New Roman"/>
                        </a:rPr>
                        <a:t>виробів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;   </a:t>
                      </a:r>
                      <a:r>
                        <a:rPr lang="ru-RU" sz="1400" i="1" dirty="0" err="1">
                          <a:latin typeface="Times New Roman"/>
                          <a:ea typeface="Times New Roman"/>
                          <a:cs typeface="Times New Roman"/>
                        </a:rPr>
                        <a:t>m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 – </a:t>
                      </a:r>
                      <a:r>
                        <a:rPr lang="ru-RU" sz="1400" dirty="0" err="1">
                          <a:latin typeface="Times New Roman"/>
                          <a:ea typeface="Times New Roman"/>
                          <a:cs typeface="Times New Roman"/>
                        </a:rPr>
                        <a:t>кількість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400" dirty="0" err="1">
                          <a:latin typeface="Times New Roman"/>
                          <a:ea typeface="Times New Roman"/>
                          <a:cs typeface="Times New Roman"/>
                        </a:rPr>
                        <a:t>операцій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; 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i="1" dirty="0" err="1">
                          <a:latin typeface="Times New Roman"/>
                          <a:ea typeface="Times New Roman"/>
                          <a:cs typeface="Times New Roman"/>
                        </a:rPr>
                        <a:t>t</a:t>
                      </a:r>
                      <a:r>
                        <a:rPr lang="ru-RU" sz="1400" i="1" baseline="-25000" dirty="0" err="1">
                          <a:latin typeface="Times New Roman"/>
                          <a:ea typeface="Times New Roman"/>
                          <a:cs typeface="Times New Roman"/>
                        </a:rPr>
                        <a:t>m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 – </a:t>
                      </a:r>
                      <a:r>
                        <a:rPr lang="ru-RU" sz="1400" dirty="0" err="1">
                          <a:latin typeface="Times New Roman"/>
                          <a:ea typeface="Times New Roman"/>
                          <a:cs typeface="Times New Roman"/>
                        </a:rPr>
                        <a:t>тривалість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400" dirty="0" err="1">
                          <a:latin typeface="Times New Roman"/>
                          <a:ea typeface="Times New Roman"/>
                          <a:cs typeface="Times New Roman"/>
                        </a:rPr>
                        <a:t>операції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2007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b="1" i="1" dirty="0" err="1">
                          <a:latin typeface="Times New Roman"/>
                          <a:ea typeface="Times New Roman"/>
                          <a:cs typeface="Times New Roman"/>
                        </a:rPr>
                        <a:t>Паралельний</a:t>
                      </a:r>
                      <a:r>
                        <a:rPr lang="ru-RU" sz="1400" b="1" i="1" dirty="0">
                          <a:latin typeface="Times New Roman"/>
                          <a:ea typeface="Times New Roman"/>
                          <a:cs typeface="Times New Roman"/>
                        </a:rPr>
                        <a:t> вид </a:t>
                      </a:r>
                      <a:r>
                        <a:rPr lang="ru-RU" sz="1400" b="1" i="1" dirty="0" err="1">
                          <a:latin typeface="Times New Roman"/>
                          <a:ea typeface="Times New Roman"/>
                          <a:cs typeface="Times New Roman"/>
                        </a:rPr>
                        <a:t>руху</a:t>
                      </a:r>
                      <a:r>
                        <a:rPr lang="ru-RU" sz="1400" b="1" i="1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400" b="1" i="1" dirty="0" err="1">
                          <a:latin typeface="Times New Roman"/>
                          <a:ea typeface="Times New Roman"/>
                          <a:cs typeface="Times New Roman"/>
                        </a:rPr>
                        <a:t>предметів</a:t>
                      </a:r>
                      <a:r>
                        <a:rPr lang="ru-RU" sz="1400" b="1" i="1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400" b="1" i="1" dirty="0" err="1">
                          <a:latin typeface="Times New Roman"/>
                          <a:ea typeface="Times New Roman"/>
                          <a:cs typeface="Times New Roman"/>
                        </a:rPr>
                        <a:t>праці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err="1">
                          <a:latin typeface="Times New Roman"/>
                          <a:ea typeface="Times New Roman"/>
                          <a:cs typeface="Times New Roman"/>
                        </a:rPr>
                        <a:t>кожний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  </a:t>
                      </a:r>
                      <a:r>
                        <a:rPr lang="ru-RU" sz="1400" dirty="0" err="1">
                          <a:latin typeface="Times New Roman"/>
                          <a:ea typeface="Times New Roman"/>
                          <a:cs typeface="Times New Roman"/>
                        </a:rPr>
                        <a:t>виріб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400" dirty="0" err="1">
                          <a:latin typeface="Times New Roman"/>
                          <a:ea typeface="Times New Roman"/>
                          <a:cs typeface="Times New Roman"/>
                        </a:rPr>
                        <a:t>передається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 на </a:t>
                      </a:r>
                      <a:r>
                        <a:rPr lang="ru-RU" sz="1400" dirty="0" err="1">
                          <a:latin typeface="Times New Roman"/>
                          <a:ea typeface="Times New Roman"/>
                          <a:cs typeface="Times New Roman"/>
                        </a:rPr>
                        <a:t>наступну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400" dirty="0" err="1">
                          <a:latin typeface="Times New Roman"/>
                          <a:ea typeface="Times New Roman"/>
                          <a:cs typeface="Times New Roman"/>
                        </a:rPr>
                        <a:t>операцію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400" dirty="0" err="1">
                          <a:latin typeface="Times New Roman"/>
                          <a:ea typeface="Times New Roman"/>
                          <a:cs typeface="Times New Roman"/>
                        </a:rPr>
                        <a:t>одразу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400" dirty="0" err="1">
                          <a:latin typeface="Times New Roman"/>
                          <a:ea typeface="Times New Roman"/>
                          <a:cs typeface="Times New Roman"/>
                        </a:rPr>
                        <a:t>після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400" dirty="0" err="1">
                          <a:latin typeface="Times New Roman"/>
                          <a:ea typeface="Times New Roman"/>
                          <a:cs typeface="Times New Roman"/>
                        </a:rPr>
                        <a:t>закінчення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400" dirty="0" err="1">
                          <a:latin typeface="Times New Roman"/>
                          <a:ea typeface="Times New Roman"/>
                          <a:cs typeface="Times New Roman"/>
                        </a:rPr>
                        <a:t>обробки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400" dirty="0" err="1">
                          <a:latin typeface="Times New Roman"/>
                          <a:ea typeface="Times New Roman"/>
                          <a:cs typeface="Times New Roman"/>
                        </a:rPr>
                        <a:t>на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400" dirty="0" err="1">
                          <a:latin typeface="Times New Roman"/>
                          <a:ea typeface="Times New Roman"/>
                          <a:cs typeface="Times New Roman"/>
                        </a:rPr>
                        <a:t>попередній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400" dirty="0" err="1">
                          <a:latin typeface="Times New Roman"/>
                          <a:ea typeface="Times New Roman"/>
                          <a:cs typeface="Times New Roman"/>
                        </a:rPr>
                        <a:t>операції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. </a:t>
                      </a:r>
                      <a:r>
                        <a:rPr lang="ru-RU" sz="1400" dirty="0" err="1">
                          <a:latin typeface="Times New Roman"/>
                          <a:ea typeface="Times New Roman"/>
                          <a:cs typeface="Times New Roman"/>
                        </a:rPr>
                        <a:t>Тривалість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400" dirty="0" err="1">
                          <a:latin typeface="Times New Roman"/>
                          <a:ea typeface="Times New Roman"/>
                          <a:cs typeface="Times New Roman"/>
                        </a:rPr>
                        <a:t>менша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ru-RU" sz="1400" dirty="0" err="1">
                          <a:latin typeface="Times New Roman"/>
                          <a:ea typeface="Times New Roman"/>
                          <a:cs typeface="Times New Roman"/>
                        </a:rPr>
                        <a:t>ніж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 при </a:t>
                      </a:r>
                      <a:r>
                        <a:rPr lang="ru-RU" sz="1400" dirty="0" err="1">
                          <a:latin typeface="Times New Roman"/>
                          <a:ea typeface="Times New Roman"/>
                          <a:cs typeface="Times New Roman"/>
                        </a:rPr>
                        <a:t>послідовному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400" dirty="0">
                          <a:latin typeface="Times New Roman"/>
                          <a:ea typeface="Times New Roman"/>
                          <a:cs typeface="Times New Roman"/>
                        </a:rPr>
                        <a:t>                            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            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де </a:t>
                      </a:r>
                      <a:r>
                        <a:rPr lang="ru-RU" sz="1400" i="1" dirty="0" err="1">
                          <a:latin typeface="Times New Roman"/>
                          <a:ea typeface="Times New Roman"/>
                          <a:cs typeface="Times New Roman"/>
                        </a:rPr>
                        <a:t>n</a:t>
                      </a:r>
                      <a:r>
                        <a:rPr lang="ru-RU" sz="1400" i="1" dirty="0">
                          <a:latin typeface="Times New Roman"/>
                          <a:ea typeface="Times New Roman"/>
                          <a:cs typeface="Times New Roman"/>
                        </a:rPr>
                        <a:t> – </a:t>
                      </a:r>
                      <a:r>
                        <a:rPr lang="ru-RU" sz="1400" dirty="0" err="1">
                          <a:latin typeface="Times New Roman"/>
                          <a:ea typeface="Times New Roman"/>
                          <a:cs typeface="Times New Roman"/>
                        </a:rPr>
                        <a:t>кількість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400" dirty="0" err="1">
                          <a:latin typeface="Times New Roman"/>
                          <a:ea typeface="Times New Roman"/>
                          <a:cs typeface="Times New Roman"/>
                        </a:rPr>
                        <a:t>виробів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;</a:t>
                      </a:r>
                      <a:b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r>
                        <a:rPr lang="ru-RU" sz="1400" i="1" dirty="0" err="1">
                          <a:latin typeface="Times New Roman"/>
                          <a:ea typeface="Times New Roman"/>
                          <a:cs typeface="Times New Roman"/>
                        </a:rPr>
                        <a:t>m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 – </a:t>
                      </a:r>
                      <a:r>
                        <a:rPr lang="ru-RU" sz="1400" dirty="0" err="1">
                          <a:latin typeface="Times New Roman"/>
                          <a:ea typeface="Times New Roman"/>
                          <a:cs typeface="Times New Roman"/>
                        </a:rPr>
                        <a:t>кількість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400" dirty="0" err="1">
                          <a:latin typeface="Times New Roman"/>
                          <a:ea typeface="Times New Roman"/>
                          <a:cs typeface="Times New Roman"/>
                        </a:rPr>
                        <a:t>операцій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;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i="1" dirty="0" err="1">
                          <a:latin typeface="Times New Roman"/>
                          <a:ea typeface="Times New Roman"/>
                          <a:cs typeface="Times New Roman"/>
                        </a:rPr>
                        <a:t>t</a:t>
                      </a:r>
                      <a:r>
                        <a:rPr lang="ru-RU" sz="1400" i="1" baseline="-25000" dirty="0" err="1">
                          <a:latin typeface="Times New Roman"/>
                          <a:ea typeface="Times New Roman"/>
                          <a:cs typeface="Times New Roman"/>
                        </a:rPr>
                        <a:t>m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 – </a:t>
                      </a:r>
                      <a:r>
                        <a:rPr lang="ru-RU" sz="1400" dirty="0" err="1">
                          <a:latin typeface="Times New Roman"/>
                          <a:ea typeface="Times New Roman"/>
                          <a:cs typeface="Times New Roman"/>
                        </a:rPr>
                        <a:t>тривалість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400" dirty="0" err="1">
                          <a:latin typeface="Times New Roman"/>
                          <a:ea typeface="Times New Roman"/>
                          <a:cs typeface="Times New Roman"/>
                        </a:rPr>
                        <a:t>операції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;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i="1" dirty="0" err="1">
                          <a:latin typeface="Times New Roman"/>
                          <a:ea typeface="Times New Roman"/>
                          <a:cs typeface="Times New Roman"/>
                        </a:rPr>
                        <a:t>t</a:t>
                      </a:r>
                      <a:r>
                        <a:rPr lang="ru-RU" sz="1400" baseline="-25000" dirty="0" err="1">
                          <a:latin typeface="Times New Roman"/>
                          <a:ea typeface="Times New Roman"/>
                          <a:cs typeface="Times New Roman"/>
                        </a:rPr>
                        <a:t>гол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 – час </a:t>
                      </a:r>
                      <a:r>
                        <a:rPr lang="ru-RU" sz="1400" dirty="0" err="1">
                          <a:latin typeface="Times New Roman"/>
                          <a:ea typeface="Times New Roman"/>
                          <a:cs typeface="Times New Roman"/>
                        </a:rPr>
                        <a:t>найтривалішої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 (</a:t>
                      </a:r>
                      <a:r>
                        <a:rPr lang="ru-RU" sz="1400" dirty="0" err="1">
                          <a:latin typeface="Times New Roman"/>
                          <a:ea typeface="Times New Roman"/>
                          <a:cs typeface="Times New Roman"/>
                        </a:rPr>
                        <a:t>головної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) </a:t>
                      </a:r>
                      <a:r>
                        <a:rPr lang="ru-RU" sz="1400" dirty="0" err="1">
                          <a:latin typeface="Times New Roman"/>
                          <a:ea typeface="Times New Roman"/>
                          <a:cs typeface="Times New Roman"/>
                        </a:rPr>
                        <a:t>операції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  (такту </a:t>
                      </a:r>
                      <a:r>
                        <a:rPr lang="ru-RU" sz="1400" dirty="0" err="1">
                          <a:latin typeface="Times New Roman"/>
                          <a:ea typeface="Times New Roman"/>
                          <a:cs typeface="Times New Roman"/>
                        </a:rPr>
                        <a:t>випуску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).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30222">
                <a:tc>
                  <a:txBody>
                    <a:bodyPr/>
                    <a:lstStyle/>
                    <a:p>
                      <a:pPr indent="45021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1">
                          <a:latin typeface="Times New Roman"/>
                          <a:ea typeface="Times New Roman"/>
                          <a:cs typeface="Times New Roman"/>
                        </a:rPr>
                        <a:t>Паралельно-послідовний рух предметів праці</a:t>
                      </a:r>
                      <a:endParaRPr lang="ru-RU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err="1">
                          <a:latin typeface="Times New Roman"/>
                          <a:ea typeface="Times New Roman"/>
                          <a:cs typeface="Times New Roman"/>
                        </a:rPr>
                        <a:t>комбінований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 вид </a:t>
                      </a:r>
                      <a:r>
                        <a:rPr lang="ru-RU" sz="1400" dirty="0" err="1">
                          <a:latin typeface="Times New Roman"/>
                          <a:ea typeface="Times New Roman"/>
                          <a:cs typeface="Times New Roman"/>
                        </a:rPr>
                        <a:t>руху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 за </a:t>
                      </a:r>
                      <a:r>
                        <a:rPr lang="ru-RU" sz="1400" dirty="0" err="1">
                          <a:latin typeface="Times New Roman"/>
                          <a:ea typeface="Times New Roman"/>
                          <a:cs typeface="Times New Roman"/>
                        </a:rPr>
                        <a:t>якого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  </a:t>
                      </a:r>
                      <a:r>
                        <a:rPr lang="ru-RU" sz="1400" dirty="0" err="1">
                          <a:latin typeface="Times New Roman"/>
                          <a:ea typeface="Times New Roman"/>
                          <a:cs typeface="Times New Roman"/>
                        </a:rPr>
                        <a:t>оброблення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400" dirty="0" err="1">
                          <a:latin typeface="Times New Roman"/>
                          <a:ea typeface="Times New Roman"/>
                          <a:cs typeface="Times New Roman"/>
                        </a:rPr>
                        <a:t>партії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400" dirty="0" err="1">
                          <a:latin typeface="Times New Roman"/>
                          <a:ea typeface="Times New Roman"/>
                          <a:cs typeface="Times New Roman"/>
                        </a:rPr>
                        <a:t>предметів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400" dirty="0" err="1">
                          <a:latin typeface="Times New Roman"/>
                          <a:ea typeface="Times New Roman"/>
                          <a:cs typeface="Times New Roman"/>
                        </a:rPr>
                        <a:t>праці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 на </a:t>
                      </a:r>
                      <a:r>
                        <a:rPr lang="ru-RU" sz="1400" dirty="0" err="1">
                          <a:latin typeface="Times New Roman"/>
                          <a:ea typeface="Times New Roman"/>
                          <a:cs typeface="Times New Roman"/>
                        </a:rPr>
                        <a:t>кожній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400" dirty="0" err="1">
                          <a:latin typeface="Times New Roman"/>
                          <a:ea typeface="Times New Roman"/>
                          <a:cs typeface="Times New Roman"/>
                        </a:rPr>
                        <a:t>наступній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400" dirty="0" err="1">
                          <a:latin typeface="Times New Roman"/>
                          <a:ea typeface="Times New Roman"/>
                          <a:cs typeface="Times New Roman"/>
                        </a:rPr>
                        <a:t>операції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400" dirty="0" err="1">
                          <a:latin typeface="Times New Roman"/>
                          <a:ea typeface="Times New Roman"/>
                          <a:cs typeface="Times New Roman"/>
                        </a:rPr>
                        <a:t>починається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400" dirty="0" err="1">
                          <a:latin typeface="Times New Roman"/>
                          <a:ea typeface="Times New Roman"/>
                          <a:cs typeface="Times New Roman"/>
                        </a:rPr>
                        <a:t>раніше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ru-RU" sz="1400" dirty="0" err="1">
                          <a:latin typeface="Times New Roman"/>
                          <a:ea typeface="Times New Roman"/>
                          <a:cs typeface="Times New Roman"/>
                        </a:rPr>
                        <a:t>ніж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400" dirty="0" err="1">
                          <a:latin typeface="Times New Roman"/>
                          <a:ea typeface="Times New Roman"/>
                          <a:cs typeface="Times New Roman"/>
                        </a:rPr>
                        <a:t>закінчується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400" dirty="0" err="1">
                          <a:latin typeface="Times New Roman"/>
                          <a:ea typeface="Times New Roman"/>
                          <a:cs typeface="Times New Roman"/>
                        </a:rPr>
                        <a:t>оброблення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400" dirty="0" err="1">
                          <a:latin typeface="Times New Roman"/>
                          <a:ea typeface="Times New Roman"/>
                          <a:cs typeface="Times New Roman"/>
                        </a:rPr>
                        <a:t>всієї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400" dirty="0" err="1">
                          <a:latin typeface="Times New Roman"/>
                          <a:ea typeface="Times New Roman"/>
                          <a:cs typeface="Times New Roman"/>
                        </a:rPr>
                        <a:t>партії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400" dirty="0" err="1">
                          <a:latin typeface="Times New Roman"/>
                          <a:ea typeface="Times New Roman"/>
                          <a:cs typeface="Times New Roman"/>
                        </a:rPr>
                        <a:t>виробів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400" dirty="0" err="1">
                          <a:latin typeface="Times New Roman"/>
                          <a:ea typeface="Times New Roman"/>
                          <a:cs typeface="Times New Roman"/>
                        </a:rPr>
                        <a:t>на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400" dirty="0" err="1">
                          <a:latin typeface="Times New Roman"/>
                          <a:ea typeface="Times New Roman"/>
                          <a:cs typeface="Times New Roman"/>
                        </a:rPr>
                        <a:t>попередній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400" dirty="0" err="1">
                          <a:latin typeface="Times New Roman"/>
                          <a:ea typeface="Times New Roman"/>
                          <a:cs typeface="Times New Roman"/>
                        </a:rPr>
                        <a:t>операції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indent="450215"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  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indent="45021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Times New Roman"/>
                          <a:ea typeface="Times New Roman"/>
                          <a:cs typeface="Times New Roman"/>
                        </a:rPr>
                        <a:t>Де           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 – </a:t>
                      </a:r>
                      <a:r>
                        <a:rPr lang="ru-RU" sz="1400" dirty="0" err="1">
                          <a:latin typeface="Times New Roman"/>
                          <a:ea typeface="Times New Roman"/>
                          <a:cs typeface="Times New Roman"/>
                        </a:rPr>
                        <a:t>тривалість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400" dirty="0" err="1">
                          <a:latin typeface="Times New Roman"/>
                          <a:ea typeface="Times New Roman"/>
                          <a:cs typeface="Times New Roman"/>
                        </a:rPr>
                        <a:t>оброблення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400" dirty="0" err="1">
                          <a:latin typeface="Times New Roman"/>
                          <a:ea typeface="Times New Roman"/>
                          <a:cs typeface="Times New Roman"/>
                        </a:rPr>
                        <a:t>партії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 при </a:t>
                      </a:r>
                      <a:r>
                        <a:rPr lang="ru-RU" sz="1400" dirty="0" err="1">
                          <a:latin typeface="Times New Roman"/>
                          <a:ea typeface="Times New Roman"/>
                          <a:cs typeface="Times New Roman"/>
                        </a:rPr>
                        <a:t>послідовному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400" dirty="0" err="1">
                          <a:latin typeface="Times New Roman"/>
                          <a:ea typeface="Times New Roman"/>
                          <a:cs typeface="Times New Roman"/>
                        </a:rPr>
                        <a:t>виді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400" dirty="0" err="1">
                          <a:latin typeface="Times New Roman"/>
                          <a:ea typeface="Times New Roman"/>
                          <a:cs typeface="Times New Roman"/>
                        </a:rPr>
                        <a:t>руху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400" dirty="0" err="1">
                          <a:latin typeface="Times New Roman"/>
                          <a:ea typeface="Times New Roman"/>
                          <a:cs typeface="Times New Roman"/>
                        </a:rPr>
                        <a:t>предметів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400" dirty="0" err="1">
                          <a:latin typeface="Times New Roman"/>
                          <a:ea typeface="Times New Roman"/>
                          <a:cs typeface="Times New Roman"/>
                        </a:rPr>
                        <a:t>праці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; </a:t>
                      </a:r>
                      <a:r>
                        <a:rPr lang="ru-RU" sz="1400" i="1" dirty="0" err="1">
                          <a:latin typeface="Times New Roman"/>
                          <a:ea typeface="Times New Roman"/>
                          <a:cs typeface="Times New Roman"/>
                        </a:rPr>
                        <a:t>l</a:t>
                      </a:r>
                      <a:r>
                        <a:rPr lang="ru-RU" sz="1400" i="1" baseline="-25000" dirty="0" err="1">
                          <a:latin typeface="Times New Roman"/>
                          <a:ea typeface="Times New Roman"/>
                          <a:cs typeface="Times New Roman"/>
                        </a:rPr>
                        <a:t>k</a:t>
                      </a:r>
                      <a:r>
                        <a:rPr lang="ru-RU" sz="1400" i="1" baseline="-250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– </a:t>
                      </a:r>
                      <a:r>
                        <a:rPr lang="ru-RU" sz="1400" dirty="0" err="1">
                          <a:latin typeface="Times New Roman"/>
                          <a:ea typeface="Times New Roman"/>
                          <a:cs typeface="Times New Roman"/>
                        </a:rPr>
                        <a:t>тривалість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400" dirty="0" err="1">
                          <a:latin typeface="Times New Roman"/>
                          <a:ea typeface="Times New Roman"/>
                          <a:cs typeface="Times New Roman"/>
                        </a:rPr>
                        <a:t>накопичування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400" dirty="0" err="1" smtClean="0">
                          <a:latin typeface="Times New Roman"/>
                          <a:ea typeface="Times New Roman"/>
                          <a:cs typeface="Times New Roman"/>
                        </a:rPr>
                        <a:t>заділу</a:t>
                      </a:r>
                      <a:r>
                        <a:rPr lang="ru-RU" sz="1400" dirty="0" smtClean="0"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  <a:endParaRPr lang="ru-RU" sz="1200" dirty="0" smtClean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i="1" dirty="0" err="1" smtClean="0">
                          <a:latin typeface="Times New Roman"/>
                          <a:ea typeface="Times New Roman"/>
                          <a:cs typeface="Times New Roman"/>
                        </a:rPr>
                        <a:t>l</a:t>
                      </a:r>
                      <a:r>
                        <a:rPr lang="ru-RU" sz="1400" i="1" baseline="-25000" dirty="0" err="1" smtClean="0">
                          <a:latin typeface="Times New Roman"/>
                          <a:ea typeface="Times New Roman"/>
                          <a:cs typeface="Times New Roman"/>
                        </a:rPr>
                        <a:t>k</a:t>
                      </a:r>
                      <a:r>
                        <a:rPr lang="ru-RU" sz="1400" i="1" dirty="0" smtClean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400" i="1" dirty="0">
                          <a:latin typeface="Times New Roman"/>
                          <a:ea typeface="Times New Roman"/>
                          <a:cs typeface="Times New Roman"/>
                        </a:rPr>
                        <a:t>= 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(</a:t>
                      </a:r>
                      <a:r>
                        <a:rPr lang="ru-RU" sz="1400" i="1" dirty="0" err="1">
                          <a:latin typeface="Times New Roman"/>
                          <a:ea typeface="Times New Roman"/>
                          <a:cs typeface="Times New Roman"/>
                        </a:rPr>
                        <a:t>n</a:t>
                      </a:r>
                      <a:r>
                        <a:rPr lang="ru-RU" sz="1400" i="1" dirty="0">
                          <a:latin typeface="Times New Roman"/>
                          <a:ea typeface="Times New Roman"/>
                          <a:cs typeface="Times New Roman"/>
                        </a:rPr>
                        <a:t> – 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1)(</a:t>
                      </a:r>
                      <a:r>
                        <a:rPr lang="ru-RU" sz="1400" i="1" dirty="0" err="1">
                          <a:latin typeface="Times New Roman"/>
                          <a:ea typeface="Times New Roman"/>
                          <a:cs typeface="Times New Roman"/>
                        </a:rPr>
                        <a:t>t</a:t>
                      </a:r>
                      <a:r>
                        <a:rPr lang="ru-RU" sz="1400" i="1" baseline="-25000" dirty="0" err="1">
                          <a:latin typeface="Times New Roman"/>
                          <a:ea typeface="Times New Roman"/>
                          <a:cs typeface="Times New Roman"/>
                        </a:rPr>
                        <a:t>довг</a:t>
                      </a:r>
                      <a:r>
                        <a:rPr lang="ru-RU" sz="1400" i="1" dirty="0">
                          <a:latin typeface="Times New Roman"/>
                          <a:ea typeface="Times New Roman"/>
                          <a:cs typeface="Times New Roman"/>
                        </a:rPr>
                        <a:t> – </a:t>
                      </a:r>
                      <a:r>
                        <a:rPr lang="ru-RU" sz="1400" i="1" dirty="0" err="1">
                          <a:latin typeface="Times New Roman"/>
                          <a:ea typeface="Times New Roman"/>
                          <a:cs typeface="Times New Roman"/>
                        </a:rPr>
                        <a:t>t</a:t>
                      </a:r>
                      <a:r>
                        <a:rPr lang="ru-RU" sz="1400" i="1" baseline="-25000" dirty="0" err="1">
                          <a:latin typeface="Times New Roman"/>
                          <a:ea typeface="Times New Roman"/>
                          <a:cs typeface="Times New Roman"/>
                        </a:rPr>
                        <a:t>кор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) </a:t>
                      </a:r>
                      <a:endParaRPr lang="ru-RU" sz="1400" dirty="0" smtClean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Times New Roman"/>
                          <a:ea typeface="Times New Roman"/>
                          <a:cs typeface="Times New Roman"/>
                        </a:rPr>
                        <a:t>де </a:t>
                      </a:r>
                      <a:r>
                        <a:rPr lang="ru-RU" sz="1400" i="1" dirty="0" err="1">
                          <a:latin typeface="Times New Roman"/>
                          <a:ea typeface="Times New Roman"/>
                          <a:cs typeface="Times New Roman"/>
                        </a:rPr>
                        <a:t>t</a:t>
                      </a:r>
                      <a:r>
                        <a:rPr lang="ru-RU" sz="1400" i="1" baseline="-25000" dirty="0" err="1">
                          <a:latin typeface="Times New Roman"/>
                          <a:ea typeface="Times New Roman"/>
                          <a:cs typeface="Times New Roman"/>
                        </a:rPr>
                        <a:t>довг</a:t>
                      </a:r>
                      <a:r>
                        <a:rPr lang="ru-RU" sz="1400" i="1" dirty="0">
                          <a:latin typeface="Times New Roman"/>
                          <a:ea typeface="Times New Roman"/>
                          <a:cs typeface="Times New Roman"/>
                        </a:rPr>
                        <a:t> – </a:t>
                      </a:r>
                      <a:r>
                        <a:rPr lang="ru-RU" sz="1400" dirty="0" err="1">
                          <a:latin typeface="Times New Roman"/>
                          <a:ea typeface="Times New Roman"/>
                          <a:cs typeface="Times New Roman"/>
                        </a:rPr>
                        <a:t>тривалість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400" dirty="0" err="1">
                          <a:latin typeface="Times New Roman"/>
                          <a:ea typeface="Times New Roman"/>
                          <a:cs typeface="Times New Roman"/>
                        </a:rPr>
                        <a:t>довгої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400" dirty="0" err="1">
                          <a:latin typeface="Times New Roman"/>
                          <a:ea typeface="Times New Roman"/>
                          <a:cs typeface="Times New Roman"/>
                        </a:rPr>
                        <a:t>операції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;</a:t>
                      </a:r>
                      <a:r>
                        <a:rPr lang="ru-RU" sz="1400" i="1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400" i="1" dirty="0" err="1">
                          <a:latin typeface="Times New Roman"/>
                          <a:ea typeface="Times New Roman"/>
                          <a:cs typeface="Times New Roman"/>
                        </a:rPr>
                        <a:t>t</a:t>
                      </a:r>
                      <a:r>
                        <a:rPr lang="ru-RU" sz="1400" i="1" baseline="-25000" dirty="0" err="1">
                          <a:latin typeface="Times New Roman"/>
                          <a:ea typeface="Times New Roman"/>
                          <a:cs typeface="Times New Roman"/>
                        </a:rPr>
                        <a:t>кор</a:t>
                      </a:r>
                      <a:r>
                        <a:rPr lang="ru-RU" sz="1400" i="1" dirty="0">
                          <a:latin typeface="Times New Roman"/>
                          <a:ea typeface="Times New Roman"/>
                          <a:cs typeface="Times New Roman"/>
                        </a:rPr>
                        <a:t> – </a:t>
                      </a:r>
                      <a:r>
                        <a:rPr lang="ru-RU" sz="1400" dirty="0" err="1">
                          <a:latin typeface="Times New Roman"/>
                          <a:ea typeface="Times New Roman"/>
                          <a:cs typeface="Times New Roman"/>
                        </a:rPr>
                        <a:t>тривалість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400" dirty="0" err="1">
                          <a:latin typeface="Times New Roman"/>
                          <a:ea typeface="Times New Roman"/>
                          <a:cs typeface="Times New Roman"/>
                        </a:rPr>
                        <a:t>короткої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400" dirty="0" err="1">
                          <a:latin typeface="Times New Roman"/>
                          <a:ea typeface="Times New Roman"/>
                          <a:cs typeface="Times New Roman"/>
                        </a:rPr>
                        <a:t>операції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; </a:t>
                      </a:r>
                      <a:r>
                        <a:rPr lang="ru-RU" sz="1400" i="1" dirty="0" err="1">
                          <a:latin typeface="Times New Roman"/>
                          <a:ea typeface="Times New Roman"/>
                          <a:cs typeface="Times New Roman"/>
                        </a:rPr>
                        <a:t>k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 – </a:t>
                      </a:r>
                      <a:r>
                        <a:rPr lang="ru-RU" sz="1400" dirty="0" err="1">
                          <a:latin typeface="Times New Roman"/>
                          <a:ea typeface="Times New Roman"/>
                          <a:cs typeface="Times New Roman"/>
                        </a:rPr>
                        <a:t>кількість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400" dirty="0" err="1">
                          <a:latin typeface="Times New Roman"/>
                          <a:ea typeface="Times New Roman"/>
                          <a:cs typeface="Times New Roman"/>
                        </a:rPr>
                        <a:t>суміжних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 пар </a:t>
                      </a:r>
                      <a:r>
                        <a:rPr lang="ru-RU" sz="1400" dirty="0" err="1">
                          <a:latin typeface="Times New Roman"/>
                          <a:ea typeface="Times New Roman"/>
                          <a:cs typeface="Times New Roman"/>
                        </a:rPr>
                        <a:t>операцій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ru-RU" sz="1400" dirty="0" err="1">
                          <a:latin typeface="Times New Roman"/>
                          <a:ea typeface="Times New Roman"/>
                          <a:cs typeface="Times New Roman"/>
                        </a:rPr>
                        <a:t>що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400" dirty="0" err="1">
                          <a:latin typeface="Times New Roman"/>
                          <a:ea typeface="Times New Roman"/>
                          <a:cs typeface="Times New Roman"/>
                        </a:rPr>
                        <a:t>порівнюються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pic>
        <p:nvPicPr>
          <p:cNvPr id="27652" name="Picture 4" descr="00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505119" y="1071546"/>
            <a:ext cx="2495905" cy="428628"/>
          </a:xfrm>
          <a:prstGeom prst="rect">
            <a:avLst/>
          </a:prstGeom>
          <a:noFill/>
        </p:spPr>
      </p:pic>
      <p:pic>
        <p:nvPicPr>
          <p:cNvPr id="27651" name="Picture 3" descr="005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862966" y="2643182"/>
            <a:ext cx="1709430" cy="430213"/>
          </a:xfrm>
          <a:prstGeom prst="rect">
            <a:avLst/>
          </a:prstGeom>
          <a:noFill/>
        </p:spPr>
      </p:pic>
      <p:pic>
        <p:nvPicPr>
          <p:cNvPr id="27650" name="Picture 2" descr="006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072066" y="4286256"/>
            <a:ext cx="3407439" cy="430213"/>
          </a:xfrm>
          <a:prstGeom prst="rect">
            <a:avLst/>
          </a:prstGeom>
          <a:noFill/>
        </p:spPr>
      </p:pic>
      <p:pic>
        <p:nvPicPr>
          <p:cNvPr id="27649" name="Picture 1" descr="007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5500694" y="4786322"/>
            <a:ext cx="381000" cy="358775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Rectangle 4"/>
          <p:cNvSpPr>
            <a:spLocks noChangeArrowheads="1"/>
          </p:cNvSpPr>
          <p:nvPr/>
        </p:nvSpPr>
        <p:spPr bwMode="auto">
          <a:xfrm>
            <a:off x="395288" y="0"/>
            <a:ext cx="8497887" cy="1008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/>
          <a:lstStyle/>
          <a:p>
            <a:pPr algn="ctr">
              <a:spcBef>
                <a:spcPct val="20000"/>
              </a:spcBef>
              <a:defRPr/>
            </a:pPr>
            <a:r>
              <a:rPr lang="uk-UA" altLang="uk-UA" sz="2800" b="1" i="1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+mn-cs"/>
              </a:rPr>
              <a:t> </a:t>
            </a:r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0" y="142852"/>
            <a:ext cx="9144000" cy="8617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 eaLnBrk="0" hangingPunct="0"/>
            <a:r>
              <a:rPr lang="uk-UA" sz="25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Тривалість виробничого циклу при різних видах рухів предметів </a:t>
            </a:r>
            <a:r>
              <a:rPr lang="uk-UA" sz="25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праці</a:t>
            </a:r>
            <a:endParaRPr lang="uk-UA" sz="2500" b="1" dirty="0" smtClean="0">
              <a:solidFill>
                <a:schemeClr val="accent6">
                  <a:lumMod val="75000"/>
                </a:schemeClr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</p:txBody>
      </p:sp>
      <p:sp>
        <p:nvSpPr>
          <p:cNvPr id="9" name="Rectangle 4"/>
          <p:cNvSpPr>
            <a:spLocks noChangeArrowheads="1"/>
          </p:cNvSpPr>
          <p:nvPr/>
        </p:nvSpPr>
        <p:spPr bwMode="auto">
          <a:xfrm rot="10800000" flipV="1">
            <a:off x="8460432" y="6237312"/>
            <a:ext cx="611560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uk-UA" sz="3000" b="1" dirty="0" smtClean="0">
                <a:solidFill>
                  <a:schemeClr val="bg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Times New Roman" pitchFamily="18" charset="0"/>
              </a:rPr>
              <a:t>10</a:t>
            </a:r>
            <a:endParaRPr kumimoji="0" lang="ru-RU" sz="3000" b="0" i="0" u="none" strike="noStrike" cap="none" normalizeH="0" baseline="0" dirty="0" smtClean="0">
              <a:ln>
                <a:noFill/>
              </a:ln>
              <a:solidFill>
                <a:schemeClr val="bg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pic>
        <p:nvPicPr>
          <p:cNvPr id="25601" name="Picture 1" descr="008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000100" y="1000108"/>
            <a:ext cx="7072362" cy="56595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Rectangle 4"/>
          <p:cNvSpPr>
            <a:spLocks noChangeArrowheads="1"/>
          </p:cNvSpPr>
          <p:nvPr/>
        </p:nvSpPr>
        <p:spPr bwMode="auto">
          <a:xfrm>
            <a:off x="395288" y="0"/>
            <a:ext cx="8497887" cy="1008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/>
          <a:lstStyle/>
          <a:p>
            <a:pPr algn="ctr">
              <a:spcBef>
                <a:spcPct val="20000"/>
              </a:spcBef>
              <a:defRPr/>
            </a:pPr>
            <a:r>
              <a:rPr lang="uk-UA" altLang="uk-UA" sz="2800" b="1" i="1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+mn-cs"/>
              </a:rPr>
              <a:t> </a:t>
            </a:r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0" y="324129"/>
            <a:ext cx="91440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 eaLnBrk="0" hangingPunct="0"/>
            <a:r>
              <a:rPr lang="uk-UA" sz="24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Принципи раціональної організації виробничого </a:t>
            </a:r>
            <a:r>
              <a:rPr lang="uk-UA" sz="24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процесу</a:t>
            </a:r>
            <a:endParaRPr lang="uk-UA" sz="2400" b="1" dirty="0" smtClean="0">
              <a:solidFill>
                <a:schemeClr val="accent6">
                  <a:lumMod val="75000"/>
                </a:schemeClr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</p:txBody>
      </p:sp>
      <p:sp>
        <p:nvSpPr>
          <p:cNvPr id="9" name="Rectangle 4"/>
          <p:cNvSpPr>
            <a:spLocks noChangeArrowheads="1"/>
          </p:cNvSpPr>
          <p:nvPr/>
        </p:nvSpPr>
        <p:spPr bwMode="auto">
          <a:xfrm rot="10800000" flipV="1">
            <a:off x="8460432" y="6237312"/>
            <a:ext cx="611560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uk-UA" sz="3000" b="1" dirty="0" smtClean="0">
                <a:solidFill>
                  <a:schemeClr val="bg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Times New Roman" pitchFamily="18" charset="0"/>
              </a:rPr>
              <a:t>11</a:t>
            </a:r>
            <a:endParaRPr kumimoji="0" lang="ru-RU" sz="3000" b="0" i="0" u="none" strike="noStrike" cap="none" normalizeH="0" baseline="0" dirty="0" smtClean="0">
              <a:ln>
                <a:noFill/>
              </a:ln>
              <a:solidFill>
                <a:schemeClr val="bg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/>
        </p:nvGraphicFramePr>
        <p:xfrm>
          <a:off x="214282" y="785794"/>
          <a:ext cx="8715436" cy="5929354"/>
        </p:xfrm>
        <a:graphic>
          <a:graphicData uri="http://schemas.openxmlformats.org/drawingml/2006/table">
            <a:tbl>
              <a:tblPr/>
              <a:tblGrid>
                <a:gridCol w="3334460"/>
                <a:gridCol w="5380976"/>
              </a:tblGrid>
              <a:tr h="3231853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1" i="1" dirty="0">
                          <a:latin typeface="Times New Roman"/>
                          <a:ea typeface="Times New Roman"/>
                          <a:cs typeface="Times New Roman"/>
                        </a:rPr>
                        <a:t>Принцип </a:t>
                      </a:r>
                      <a:r>
                        <a:rPr lang="ru-RU" sz="2000" b="1" i="1" dirty="0" err="1">
                          <a:latin typeface="Times New Roman"/>
                          <a:ea typeface="Times New Roman"/>
                          <a:cs typeface="Times New Roman"/>
                        </a:rPr>
                        <a:t>пропорційності</a:t>
                      </a:r>
                      <a:r>
                        <a:rPr lang="ru-RU" sz="20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 err="1">
                          <a:latin typeface="Times New Roman"/>
                          <a:ea typeface="Times New Roman"/>
                          <a:cs typeface="Times New Roman"/>
                        </a:rPr>
                        <a:t>виражається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 у </a:t>
                      </a:r>
                      <a:r>
                        <a:rPr lang="ru-RU" sz="1600" dirty="0" err="1">
                          <a:latin typeface="Times New Roman"/>
                          <a:ea typeface="Times New Roman"/>
                          <a:cs typeface="Times New Roman"/>
                        </a:rPr>
                        <a:t>дотриманні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 err="1">
                          <a:latin typeface="Times New Roman"/>
                          <a:ea typeface="Times New Roman"/>
                          <a:cs typeface="Times New Roman"/>
                        </a:rPr>
                        <a:t>відповідності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 err="1">
                          <a:latin typeface="Times New Roman"/>
                          <a:ea typeface="Times New Roman"/>
                          <a:cs typeface="Times New Roman"/>
                        </a:rPr>
                        <a:t>продуктивності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 err="1">
                          <a:latin typeface="Times New Roman"/>
                          <a:ea typeface="Times New Roman"/>
                          <a:cs typeface="Times New Roman"/>
                        </a:rPr>
                        <a:t>окремих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 err="1">
                          <a:latin typeface="Times New Roman"/>
                          <a:ea typeface="Times New Roman"/>
                          <a:cs typeface="Times New Roman"/>
                        </a:rPr>
                        <a:t>робочих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 err="1">
                          <a:latin typeface="Times New Roman"/>
                          <a:ea typeface="Times New Roman"/>
                          <a:cs typeface="Times New Roman"/>
                        </a:rPr>
                        <a:t>місць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ru-RU" sz="1600" dirty="0" err="1">
                          <a:latin typeface="Times New Roman"/>
                          <a:ea typeface="Times New Roman"/>
                          <a:cs typeface="Times New Roman"/>
                        </a:rPr>
                        <a:t>дільниць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ru-RU" sz="1600" dirty="0" err="1">
                          <a:latin typeface="Times New Roman"/>
                          <a:ea typeface="Times New Roman"/>
                          <a:cs typeface="Times New Roman"/>
                        </a:rPr>
                        <a:t>цехів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 та </a:t>
                      </a:r>
                      <a:r>
                        <a:rPr lang="ru-RU" sz="1600" dirty="0" err="1">
                          <a:latin typeface="Times New Roman"/>
                          <a:ea typeface="Times New Roman"/>
                          <a:cs typeface="Times New Roman"/>
                        </a:rPr>
                        <a:t>всіх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 err="1">
                          <a:latin typeface="Times New Roman"/>
                          <a:ea typeface="Times New Roman"/>
                          <a:cs typeface="Times New Roman"/>
                        </a:rPr>
                        <a:t>підрозділів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 err="1">
                          <a:latin typeface="Times New Roman"/>
                          <a:ea typeface="Times New Roman"/>
                          <a:cs typeface="Times New Roman"/>
                        </a:rPr>
                        <a:t>підприємства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 err="1">
                          <a:latin typeface="Times New Roman"/>
                          <a:ea typeface="Times New Roman"/>
                          <a:cs typeface="Times New Roman"/>
                        </a:rPr>
                        <a:t>об’єднання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 за </a:t>
                      </a:r>
                      <a:r>
                        <a:rPr lang="ru-RU" sz="1600" dirty="0" err="1">
                          <a:latin typeface="Times New Roman"/>
                          <a:ea typeface="Times New Roman"/>
                          <a:cs typeface="Times New Roman"/>
                        </a:rPr>
                        <a:t>випуском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 err="1">
                          <a:latin typeface="Times New Roman"/>
                          <a:ea typeface="Times New Roman"/>
                          <a:cs typeface="Times New Roman"/>
                        </a:rPr>
                        <a:t>продукції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 в </a:t>
                      </a:r>
                      <a:r>
                        <a:rPr lang="ru-RU" sz="1600" dirty="0" err="1">
                          <a:latin typeface="Times New Roman"/>
                          <a:ea typeface="Times New Roman"/>
                          <a:cs typeface="Times New Roman"/>
                        </a:rPr>
                        <a:t>одиницю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 часу (</a:t>
                      </a:r>
                      <a:r>
                        <a:rPr lang="ru-RU" sz="1600" dirty="0" err="1">
                          <a:latin typeface="Times New Roman"/>
                          <a:ea typeface="Times New Roman"/>
                          <a:cs typeface="Times New Roman"/>
                        </a:rPr>
                        <a:t>пропускній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 err="1">
                          <a:latin typeface="Times New Roman"/>
                          <a:ea typeface="Times New Roman"/>
                          <a:cs typeface="Times New Roman"/>
                        </a:rPr>
                        <a:t>здатності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).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err="1">
                          <a:latin typeface="Times New Roman"/>
                          <a:ea typeface="Times New Roman"/>
                          <a:cs typeface="Times New Roman"/>
                        </a:rPr>
                        <a:t>Ступінь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 err="1">
                          <a:latin typeface="Times New Roman"/>
                          <a:ea typeface="Times New Roman"/>
                          <a:cs typeface="Times New Roman"/>
                        </a:rPr>
                        <a:t>пропорційності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 err="1">
                          <a:latin typeface="Times New Roman"/>
                          <a:ea typeface="Times New Roman"/>
                          <a:cs typeface="Times New Roman"/>
                        </a:rPr>
                        <a:t>характеризується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i="1" dirty="0" err="1">
                          <a:latin typeface="Times New Roman"/>
                          <a:ea typeface="Times New Roman"/>
                          <a:cs typeface="Times New Roman"/>
                        </a:rPr>
                        <a:t>коефіцієнтом</a:t>
                      </a:r>
                      <a:r>
                        <a:rPr lang="ru-RU" sz="1600" i="1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i="1" dirty="0" err="1">
                          <a:latin typeface="Times New Roman"/>
                          <a:ea typeface="Times New Roman"/>
                          <a:cs typeface="Times New Roman"/>
                        </a:rPr>
                        <a:t>пропорційності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ru-RU" sz="1600" dirty="0" err="1">
                          <a:latin typeface="Times New Roman"/>
                          <a:ea typeface="Times New Roman"/>
                          <a:cs typeface="Times New Roman"/>
                        </a:rPr>
                        <a:t>що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 err="1">
                          <a:latin typeface="Times New Roman"/>
                          <a:ea typeface="Times New Roman"/>
                          <a:cs typeface="Times New Roman"/>
                        </a:rPr>
                        <a:t>визначається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  </a:t>
                      </a:r>
                      <a:r>
                        <a:rPr lang="ru-RU" sz="1600" dirty="0" err="1">
                          <a:latin typeface="Times New Roman"/>
                          <a:ea typeface="Times New Roman"/>
                          <a:cs typeface="Times New Roman"/>
                        </a:rPr>
                        <a:t>відхиленням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 err="1">
                          <a:latin typeface="Times New Roman"/>
                          <a:ea typeface="Times New Roman"/>
                          <a:cs typeface="Times New Roman"/>
                        </a:rPr>
                        <a:t>пропускної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 err="1">
                          <a:latin typeface="Times New Roman"/>
                          <a:ea typeface="Times New Roman"/>
                          <a:cs typeface="Times New Roman"/>
                        </a:rPr>
                        <a:t>здатності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 кожного </a:t>
                      </a:r>
                      <a:r>
                        <a:rPr lang="ru-RU" sz="1600" dirty="0" err="1">
                          <a:latin typeface="Times New Roman"/>
                          <a:ea typeface="Times New Roman"/>
                          <a:cs typeface="Times New Roman"/>
                        </a:rPr>
                        <a:t>робочого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 err="1">
                          <a:latin typeface="Times New Roman"/>
                          <a:ea typeface="Times New Roman"/>
                          <a:cs typeface="Times New Roman"/>
                        </a:rPr>
                        <a:t>місця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 (</a:t>
                      </a:r>
                      <a:r>
                        <a:rPr lang="ru-RU" sz="1600" dirty="0" err="1">
                          <a:latin typeface="Times New Roman"/>
                          <a:ea typeface="Times New Roman"/>
                          <a:cs typeface="Times New Roman"/>
                        </a:rPr>
                        <a:t>дільниці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) </a:t>
                      </a:r>
                      <a:r>
                        <a:rPr lang="ru-RU" sz="1600" dirty="0" err="1">
                          <a:latin typeface="Times New Roman"/>
                          <a:ea typeface="Times New Roman"/>
                          <a:cs typeface="Times New Roman"/>
                        </a:rPr>
                        <a:t>від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 err="1" smtClean="0">
                          <a:latin typeface="Times New Roman"/>
                          <a:ea typeface="Times New Roman"/>
                          <a:cs typeface="Times New Roman"/>
                        </a:rPr>
                        <a:t>виробничого</a:t>
                      </a:r>
                      <a:endParaRPr lang="ru-RU" sz="1600" dirty="0" smtClean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600" dirty="0" smtClean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 err="1">
                          <a:latin typeface="Times New Roman"/>
                          <a:ea typeface="Times New Roman"/>
                          <a:cs typeface="Times New Roman"/>
                        </a:rPr>
                        <a:t>завдання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: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/>
                          <a:ea typeface="Times New Roman"/>
                          <a:cs typeface="Times New Roman"/>
                        </a:rPr>
                        <a:t>                                   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де </a:t>
                      </a:r>
                      <a:r>
                        <a:rPr lang="ru-RU" sz="1600" i="1" dirty="0" err="1">
                          <a:latin typeface="Times New Roman"/>
                          <a:ea typeface="Times New Roman"/>
                          <a:cs typeface="Times New Roman"/>
                        </a:rPr>
                        <a:t>m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 – </a:t>
                      </a:r>
                      <a:r>
                        <a:rPr lang="ru-RU" sz="1600" dirty="0" err="1">
                          <a:latin typeface="Times New Roman"/>
                          <a:ea typeface="Times New Roman"/>
                          <a:cs typeface="Times New Roman"/>
                        </a:rPr>
                        <a:t>кількість</a:t>
                      </a:r>
                      <a:r>
                        <a:rPr lang="ru-RU" sz="1600" b="1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 err="1">
                          <a:latin typeface="Times New Roman"/>
                          <a:ea typeface="Times New Roman"/>
                          <a:cs typeface="Times New Roman"/>
                        </a:rPr>
                        <a:t>робочих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 err="1">
                          <a:latin typeface="Times New Roman"/>
                          <a:ea typeface="Times New Roman"/>
                          <a:cs typeface="Times New Roman"/>
                        </a:rPr>
                        <a:t>місць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 (</a:t>
                      </a:r>
                      <a:r>
                        <a:rPr lang="ru-RU" sz="1600" dirty="0" err="1">
                          <a:latin typeface="Times New Roman"/>
                          <a:ea typeface="Times New Roman"/>
                          <a:cs typeface="Times New Roman"/>
                        </a:rPr>
                        <a:t>дільниць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) </a:t>
                      </a:r>
                      <a:r>
                        <a:rPr lang="ru-RU" sz="1600" dirty="0" err="1">
                          <a:latin typeface="Times New Roman"/>
                          <a:ea typeface="Times New Roman"/>
                          <a:cs typeface="Times New Roman"/>
                        </a:rPr>
                        <a:t>виробництва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;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r>
                        <a:rPr lang="ru-RU" sz="1600" dirty="0" smtClean="0">
                          <a:latin typeface="Times New Roman"/>
                          <a:ea typeface="Times New Roman"/>
                          <a:cs typeface="Times New Roman"/>
                        </a:rPr>
                        <a:t>    – </a:t>
                      </a:r>
                      <a:r>
                        <a:rPr lang="ru-RU" sz="1600" dirty="0" err="1">
                          <a:latin typeface="Times New Roman"/>
                          <a:ea typeface="Times New Roman"/>
                          <a:cs typeface="Times New Roman"/>
                        </a:rPr>
                        <a:t>середня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 err="1">
                          <a:latin typeface="Times New Roman"/>
                          <a:ea typeface="Times New Roman"/>
                          <a:cs typeface="Times New Roman"/>
                        </a:rPr>
                        <a:t>пропускна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 err="1">
                          <a:latin typeface="Times New Roman"/>
                          <a:ea typeface="Times New Roman"/>
                          <a:cs typeface="Times New Roman"/>
                        </a:rPr>
                        <a:t>здатність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 err="1">
                          <a:latin typeface="Times New Roman"/>
                          <a:ea typeface="Times New Roman"/>
                          <a:cs typeface="Times New Roman"/>
                        </a:rPr>
                        <a:t>робочого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 err="1">
                          <a:latin typeface="Times New Roman"/>
                          <a:ea typeface="Times New Roman"/>
                          <a:cs typeface="Times New Roman"/>
                        </a:rPr>
                        <a:t>місця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 err="1">
                          <a:latin typeface="Times New Roman"/>
                          <a:ea typeface="Times New Roman"/>
                          <a:cs typeface="Times New Roman"/>
                        </a:rPr>
                        <a:t>або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 err="1">
                          <a:latin typeface="Times New Roman"/>
                          <a:ea typeface="Times New Roman"/>
                          <a:cs typeface="Times New Roman"/>
                        </a:rPr>
                        <a:t>дільниці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ru-RU" sz="1600" dirty="0" err="1">
                          <a:latin typeface="Times New Roman"/>
                          <a:ea typeface="Times New Roman"/>
                          <a:cs typeface="Times New Roman"/>
                        </a:rPr>
                        <a:t>одиниць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 err="1">
                          <a:latin typeface="Times New Roman"/>
                          <a:ea typeface="Times New Roman"/>
                          <a:cs typeface="Times New Roman"/>
                        </a:rPr>
                        <a:t>продукції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 за </a:t>
                      </a:r>
                      <a:r>
                        <a:rPr lang="ru-RU" sz="1600" dirty="0" err="1">
                          <a:latin typeface="Times New Roman"/>
                          <a:ea typeface="Times New Roman"/>
                          <a:cs typeface="Times New Roman"/>
                        </a:rPr>
                        <a:t>хвилину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;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err="1">
                          <a:latin typeface="Times New Roman"/>
                          <a:ea typeface="Times New Roman"/>
                          <a:cs typeface="Times New Roman"/>
                        </a:rPr>
                        <a:t>z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 – </a:t>
                      </a:r>
                      <a:r>
                        <a:rPr lang="ru-RU" sz="1600" dirty="0" err="1">
                          <a:latin typeface="Times New Roman"/>
                          <a:ea typeface="Times New Roman"/>
                          <a:cs typeface="Times New Roman"/>
                        </a:rPr>
                        <a:t>виробниче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 err="1">
                          <a:latin typeface="Times New Roman"/>
                          <a:ea typeface="Times New Roman"/>
                          <a:cs typeface="Times New Roman"/>
                        </a:rPr>
                        <a:t>завдання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 err="1">
                          <a:latin typeface="Times New Roman"/>
                          <a:ea typeface="Times New Roman"/>
                          <a:cs typeface="Times New Roman"/>
                        </a:rPr>
                        <a:t>з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 err="1">
                          <a:latin typeface="Times New Roman"/>
                          <a:ea typeface="Times New Roman"/>
                          <a:cs typeface="Times New Roman"/>
                        </a:rPr>
                        <a:t>випуску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 err="1">
                          <a:latin typeface="Times New Roman"/>
                          <a:ea typeface="Times New Roman"/>
                          <a:cs typeface="Times New Roman"/>
                        </a:rPr>
                        <a:t>продукції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ru-RU" sz="1600" dirty="0" err="1">
                          <a:latin typeface="Times New Roman"/>
                          <a:ea typeface="Times New Roman"/>
                          <a:cs typeface="Times New Roman"/>
                        </a:rPr>
                        <a:t>одиниць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 err="1">
                          <a:latin typeface="Times New Roman"/>
                          <a:ea typeface="Times New Roman"/>
                          <a:cs typeface="Times New Roman"/>
                        </a:rPr>
                        <a:t>продукції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 в </a:t>
                      </a:r>
                      <a:r>
                        <a:rPr lang="ru-RU" sz="1600" dirty="0" err="1">
                          <a:latin typeface="Times New Roman"/>
                          <a:ea typeface="Times New Roman"/>
                          <a:cs typeface="Times New Roman"/>
                        </a:rPr>
                        <a:t>хвилину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697501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1" i="1" dirty="0">
                          <a:latin typeface="Times New Roman"/>
                          <a:ea typeface="Times New Roman"/>
                          <a:cs typeface="Times New Roman"/>
                        </a:rPr>
                        <a:t>Принцип </a:t>
                      </a:r>
                      <a:r>
                        <a:rPr lang="ru-RU" sz="2000" b="1" i="1" dirty="0" err="1">
                          <a:latin typeface="Times New Roman"/>
                          <a:ea typeface="Times New Roman"/>
                          <a:cs typeface="Times New Roman"/>
                        </a:rPr>
                        <a:t>автоматичності</a:t>
                      </a:r>
                      <a:r>
                        <a:rPr lang="ru-RU" sz="20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 err="1">
                          <a:latin typeface="Times New Roman"/>
                          <a:ea typeface="Times New Roman"/>
                          <a:cs typeface="Times New Roman"/>
                        </a:rPr>
                        <a:t>передбачає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 максимально </a:t>
                      </a:r>
                      <a:r>
                        <a:rPr lang="ru-RU" sz="1600" dirty="0" err="1">
                          <a:latin typeface="Times New Roman"/>
                          <a:ea typeface="Times New Roman"/>
                          <a:cs typeface="Times New Roman"/>
                        </a:rPr>
                        <a:t>можливе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 та </a:t>
                      </a:r>
                      <a:r>
                        <a:rPr lang="ru-RU" sz="1600" dirty="0" err="1">
                          <a:latin typeface="Times New Roman"/>
                          <a:ea typeface="Times New Roman"/>
                          <a:cs typeface="Times New Roman"/>
                        </a:rPr>
                        <a:t>економічно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 err="1">
                          <a:latin typeface="Times New Roman"/>
                          <a:ea typeface="Times New Roman"/>
                          <a:cs typeface="Times New Roman"/>
                        </a:rPr>
                        <a:t>доцільне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 err="1">
                          <a:latin typeface="Times New Roman"/>
                          <a:ea typeface="Times New Roman"/>
                          <a:cs typeface="Times New Roman"/>
                        </a:rPr>
                        <a:t>вивільнення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 err="1">
                          <a:latin typeface="Times New Roman"/>
                          <a:ea typeface="Times New Roman"/>
                          <a:cs typeface="Times New Roman"/>
                        </a:rPr>
                        <a:t>людини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 err="1">
                          <a:latin typeface="Times New Roman"/>
                          <a:ea typeface="Times New Roman"/>
                          <a:cs typeface="Times New Roman"/>
                        </a:rPr>
                        <a:t>від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 err="1">
                          <a:latin typeface="Times New Roman"/>
                          <a:ea typeface="Times New Roman"/>
                          <a:cs typeface="Times New Roman"/>
                        </a:rPr>
                        <a:t>безпосередньої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 err="1">
                          <a:latin typeface="Times New Roman"/>
                          <a:ea typeface="Times New Roman"/>
                          <a:cs typeface="Times New Roman"/>
                        </a:rPr>
                        <a:t>участі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 у </a:t>
                      </a:r>
                      <a:r>
                        <a:rPr lang="ru-RU" sz="1600" dirty="0" err="1">
                          <a:latin typeface="Times New Roman"/>
                          <a:ea typeface="Times New Roman"/>
                          <a:cs typeface="Times New Roman"/>
                        </a:rPr>
                        <a:t>виробничому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 err="1">
                          <a:latin typeface="Times New Roman"/>
                          <a:ea typeface="Times New Roman"/>
                          <a:cs typeface="Times New Roman"/>
                        </a:rPr>
                        <a:t>процесі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err="1">
                          <a:latin typeface="Times New Roman"/>
                          <a:ea typeface="Times New Roman"/>
                          <a:cs typeface="Times New Roman"/>
                        </a:rPr>
                        <a:t>Ступінь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 err="1">
                          <a:latin typeface="Times New Roman"/>
                          <a:ea typeface="Times New Roman"/>
                          <a:cs typeface="Times New Roman"/>
                        </a:rPr>
                        <a:t>автоматизації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 err="1">
                          <a:latin typeface="Times New Roman"/>
                          <a:ea typeface="Times New Roman"/>
                          <a:cs typeface="Times New Roman"/>
                        </a:rPr>
                        <a:t>визначається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 err="1">
                          <a:latin typeface="Times New Roman"/>
                          <a:ea typeface="Times New Roman"/>
                          <a:cs typeface="Times New Roman"/>
                        </a:rPr>
                        <a:t>відношенням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 err="1">
                          <a:latin typeface="Times New Roman"/>
                          <a:ea typeface="Times New Roman"/>
                          <a:cs typeface="Times New Roman"/>
                        </a:rPr>
                        <a:t>трудомісткості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 err="1">
                          <a:latin typeface="Times New Roman"/>
                          <a:ea typeface="Times New Roman"/>
                          <a:cs typeface="Times New Roman"/>
                        </a:rPr>
                        <a:t>робіт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ru-RU" sz="1600" dirty="0" err="1">
                          <a:latin typeface="Times New Roman"/>
                          <a:ea typeface="Times New Roman"/>
                          <a:cs typeface="Times New Roman"/>
                        </a:rPr>
                        <a:t>виконаних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 err="1">
                          <a:latin typeface="Times New Roman"/>
                          <a:ea typeface="Times New Roman"/>
                          <a:cs typeface="Times New Roman"/>
                        </a:rPr>
                        <a:t>автоматизовано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, до </a:t>
                      </a:r>
                      <a:r>
                        <a:rPr lang="ru-RU" sz="1600" dirty="0" err="1">
                          <a:latin typeface="Times New Roman"/>
                          <a:ea typeface="Times New Roman"/>
                          <a:cs typeface="Times New Roman"/>
                        </a:rPr>
                        <a:t>загальної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 err="1">
                          <a:latin typeface="Times New Roman"/>
                          <a:ea typeface="Times New Roman"/>
                          <a:cs typeface="Times New Roman"/>
                        </a:rPr>
                        <a:t>трудомісткості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 err="1">
                          <a:latin typeface="Times New Roman"/>
                          <a:ea typeface="Times New Roman"/>
                          <a:cs typeface="Times New Roman"/>
                        </a:rPr>
                        <a:t>робіт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 err="1">
                          <a:latin typeface="Times New Roman"/>
                          <a:ea typeface="Times New Roman"/>
                          <a:cs typeface="Times New Roman"/>
                        </a:rPr>
                        <a:t>і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 err="1">
                          <a:latin typeface="Times New Roman"/>
                          <a:ea typeface="Times New Roman"/>
                          <a:cs typeface="Times New Roman"/>
                        </a:rPr>
                        <a:t>вимірюється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i="1" dirty="0" err="1">
                          <a:latin typeface="Times New Roman"/>
                          <a:ea typeface="Times New Roman"/>
                          <a:cs typeface="Times New Roman"/>
                        </a:rPr>
                        <a:t>коефіцієнтом</a:t>
                      </a:r>
                      <a:r>
                        <a:rPr lang="ru-RU" sz="1600" i="1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i="1" dirty="0" err="1">
                          <a:latin typeface="Times New Roman"/>
                          <a:ea typeface="Times New Roman"/>
                          <a:cs typeface="Times New Roman"/>
                        </a:rPr>
                        <a:t>автоматизації</a:t>
                      </a:r>
                      <a:r>
                        <a:rPr lang="ru-RU" sz="1600" i="1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i="1" dirty="0" err="1">
                          <a:latin typeface="Times New Roman"/>
                          <a:ea typeface="Times New Roman"/>
                          <a:cs typeface="Times New Roman"/>
                        </a:rPr>
                        <a:t>виробництва</a:t>
                      </a:r>
                      <a:r>
                        <a:rPr lang="ru-RU" sz="1600" dirty="0" smtClean="0">
                          <a:latin typeface="Times New Roman"/>
                          <a:ea typeface="Times New Roman"/>
                          <a:cs typeface="Times New Roman"/>
                        </a:rPr>
                        <a:t>: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uk-UA" sz="1600" dirty="0" smtClean="0"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                                        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де </a:t>
                      </a:r>
                      <a:r>
                        <a:rPr lang="ru-RU" sz="1600" i="1" dirty="0" err="1">
                          <a:latin typeface="Times New Roman"/>
                          <a:ea typeface="Times New Roman"/>
                          <a:cs typeface="Times New Roman"/>
                        </a:rPr>
                        <a:t>К</a:t>
                      </a:r>
                      <a:r>
                        <a:rPr lang="ru-RU" sz="1600" i="1" baseline="-25000" dirty="0" err="1">
                          <a:latin typeface="Times New Roman"/>
                          <a:ea typeface="Times New Roman"/>
                          <a:cs typeface="Times New Roman"/>
                        </a:rPr>
                        <a:t>а</a:t>
                      </a:r>
                      <a:r>
                        <a:rPr lang="ru-RU" sz="1600" i="1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– </a:t>
                      </a:r>
                      <a:r>
                        <a:rPr lang="ru-RU" sz="1600" dirty="0" err="1">
                          <a:latin typeface="Times New Roman"/>
                          <a:ea typeface="Times New Roman"/>
                          <a:cs typeface="Times New Roman"/>
                        </a:rPr>
                        <a:t>коефіцієнт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 err="1">
                          <a:latin typeface="Times New Roman"/>
                          <a:ea typeface="Times New Roman"/>
                          <a:cs typeface="Times New Roman"/>
                        </a:rPr>
                        <a:t>автоматизації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; Σ </a:t>
                      </a:r>
                      <a:r>
                        <a:rPr lang="ru-RU" sz="1600" i="1" dirty="0" err="1">
                          <a:latin typeface="Times New Roman"/>
                          <a:ea typeface="Times New Roman"/>
                          <a:cs typeface="Times New Roman"/>
                        </a:rPr>
                        <a:t>ТР</a:t>
                      </a:r>
                      <a:r>
                        <a:rPr lang="ru-RU" sz="1600" i="1" baseline="-25000" dirty="0" err="1">
                          <a:latin typeface="Times New Roman"/>
                          <a:ea typeface="Times New Roman"/>
                          <a:cs typeface="Times New Roman"/>
                        </a:rPr>
                        <a:t>аі</a:t>
                      </a:r>
                      <a:r>
                        <a:rPr lang="ru-RU" sz="1600" i="1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– </a:t>
                      </a:r>
                      <a:r>
                        <a:rPr lang="ru-RU" sz="1600" dirty="0" err="1">
                          <a:latin typeface="Times New Roman"/>
                          <a:ea typeface="Times New Roman"/>
                          <a:cs typeface="Times New Roman"/>
                        </a:rPr>
                        <a:t>сумарна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 err="1">
                          <a:latin typeface="Times New Roman"/>
                          <a:ea typeface="Times New Roman"/>
                          <a:cs typeface="Times New Roman"/>
                        </a:rPr>
                        <a:t>трудомісткість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i="1" dirty="0" err="1">
                          <a:latin typeface="Times New Roman"/>
                          <a:ea typeface="Times New Roman"/>
                          <a:cs typeface="Times New Roman"/>
                        </a:rPr>
                        <a:t>і</a:t>
                      </a:r>
                      <a:r>
                        <a:rPr lang="ru-RU" sz="1600" dirty="0" err="1">
                          <a:latin typeface="Times New Roman"/>
                          <a:ea typeface="Times New Roman"/>
                          <a:cs typeface="Times New Roman"/>
                        </a:rPr>
                        <a:t>-го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 виду </a:t>
                      </a:r>
                      <a:r>
                        <a:rPr lang="ru-RU" sz="1600" dirty="0" err="1">
                          <a:latin typeface="Times New Roman"/>
                          <a:ea typeface="Times New Roman"/>
                          <a:cs typeface="Times New Roman"/>
                        </a:rPr>
                        <a:t>робіт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ru-RU" sz="1600" dirty="0" err="1">
                          <a:latin typeface="Times New Roman"/>
                          <a:ea typeface="Times New Roman"/>
                          <a:cs typeface="Times New Roman"/>
                        </a:rPr>
                        <a:t>виконаних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 err="1" smtClean="0">
                          <a:latin typeface="Times New Roman"/>
                          <a:ea typeface="Times New Roman"/>
                          <a:cs typeface="Times New Roman"/>
                        </a:rPr>
                        <a:t>автоматизовано</a:t>
                      </a:r>
                      <a:r>
                        <a:rPr lang="ru-RU" sz="1600" dirty="0" smtClean="0">
                          <a:latin typeface="Times New Roman"/>
                          <a:ea typeface="Times New Roman"/>
                          <a:cs typeface="Times New Roman"/>
                        </a:rPr>
                        <a:t>;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latin typeface="Times New Roman"/>
                          <a:ea typeface="Times New Roman"/>
                          <a:cs typeface="Times New Roman"/>
                        </a:rPr>
                        <a:t>Σ </a:t>
                      </a:r>
                      <a:r>
                        <a:rPr lang="ru-RU" sz="1600" i="1" dirty="0">
                          <a:latin typeface="Times New Roman"/>
                          <a:ea typeface="Times New Roman"/>
                          <a:cs typeface="Times New Roman"/>
                        </a:rPr>
                        <a:t>ТР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 – </a:t>
                      </a:r>
                      <a:r>
                        <a:rPr lang="ru-RU" sz="1600" dirty="0" err="1">
                          <a:latin typeface="Times New Roman"/>
                          <a:ea typeface="Times New Roman"/>
                          <a:cs typeface="Times New Roman"/>
                        </a:rPr>
                        <a:t>загальна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 err="1">
                          <a:latin typeface="Times New Roman"/>
                          <a:ea typeface="Times New Roman"/>
                          <a:cs typeface="Times New Roman"/>
                        </a:rPr>
                        <a:t>трудомісткість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 err="1">
                          <a:latin typeface="Times New Roman"/>
                          <a:ea typeface="Times New Roman"/>
                          <a:cs typeface="Times New Roman"/>
                        </a:rPr>
                        <a:t>виробничого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 err="1">
                          <a:latin typeface="Times New Roman"/>
                          <a:ea typeface="Times New Roman"/>
                          <a:cs typeface="Times New Roman"/>
                        </a:rPr>
                        <a:t>процесу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pic>
        <p:nvPicPr>
          <p:cNvPr id="23555" name="Picture 3" descr="009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429256" y="1857364"/>
            <a:ext cx="1624740" cy="714380"/>
          </a:xfrm>
          <a:prstGeom prst="rect">
            <a:avLst/>
          </a:prstGeom>
          <a:noFill/>
        </p:spPr>
      </p:pic>
      <p:pic>
        <p:nvPicPr>
          <p:cNvPr id="23554" name="Picture 2" descr="010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912202" y="2786058"/>
            <a:ext cx="231170" cy="214314"/>
          </a:xfrm>
          <a:prstGeom prst="rect">
            <a:avLst/>
          </a:prstGeom>
          <a:noFill/>
        </p:spPr>
      </p:pic>
      <p:pic>
        <p:nvPicPr>
          <p:cNvPr id="23553" name="Picture 1" descr="011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572132" y="5070489"/>
            <a:ext cx="1183535" cy="644527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Rectangle 4"/>
          <p:cNvSpPr>
            <a:spLocks noChangeArrowheads="1"/>
          </p:cNvSpPr>
          <p:nvPr/>
        </p:nvSpPr>
        <p:spPr bwMode="auto">
          <a:xfrm>
            <a:off x="395288" y="0"/>
            <a:ext cx="8497887" cy="1008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/>
          <a:lstStyle/>
          <a:p>
            <a:pPr algn="ctr">
              <a:spcBef>
                <a:spcPct val="20000"/>
              </a:spcBef>
              <a:defRPr/>
            </a:pPr>
            <a:r>
              <a:rPr lang="uk-UA" altLang="uk-UA" sz="2800" b="1" i="1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+mn-cs"/>
              </a:rPr>
              <a:t> </a:t>
            </a:r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0" y="188640"/>
            <a:ext cx="91440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uk-UA" sz="24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Принципи раціональної організації виробничого </a:t>
            </a:r>
            <a:r>
              <a:rPr lang="uk-UA" sz="24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процесу</a:t>
            </a:r>
            <a:endParaRPr lang="uk-UA" sz="2400" b="1" dirty="0" smtClean="0">
              <a:solidFill>
                <a:schemeClr val="accent6">
                  <a:lumMod val="75000"/>
                </a:schemeClr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</p:txBody>
      </p:sp>
      <p:sp>
        <p:nvSpPr>
          <p:cNvPr id="9" name="Rectangle 4"/>
          <p:cNvSpPr>
            <a:spLocks noChangeArrowheads="1"/>
          </p:cNvSpPr>
          <p:nvPr/>
        </p:nvSpPr>
        <p:spPr bwMode="auto">
          <a:xfrm rot="10800000" flipV="1">
            <a:off x="8460432" y="6237312"/>
            <a:ext cx="611560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uk-UA" sz="3000" b="1" dirty="0" smtClean="0">
                <a:solidFill>
                  <a:schemeClr val="bg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Times New Roman" pitchFamily="18" charset="0"/>
              </a:rPr>
              <a:t>12</a:t>
            </a:r>
            <a:endParaRPr kumimoji="0" lang="ru-RU" sz="3000" b="0" i="0" u="none" strike="noStrike" cap="none" normalizeH="0" baseline="0" dirty="0" smtClean="0">
              <a:ln>
                <a:noFill/>
              </a:ln>
              <a:solidFill>
                <a:schemeClr val="bg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/>
        </p:nvGraphicFramePr>
        <p:xfrm>
          <a:off x="142845" y="785794"/>
          <a:ext cx="8786874" cy="5884372"/>
        </p:xfrm>
        <a:graphic>
          <a:graphicData uri="http://schemas.openxmlformats.org/drawingml/2006/table">
            <a:tbl>
              <a:tblPr/>
              <a:tblGrid>
                <a:gridCol w="2071701"/>
                <a:gridCol w="6715173"/>
              </a:tblGrid>
              <a:tr h="2170147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1" i="1" dirty="0">
                          <a:latin typeface="Times New Roman"/>
                          <a:ea typeface="Times New Roman"/>
                          <a:cs typeface="Times New Roman"/>
                        </a:rPr>
                        <a:t>Принцип </a:t>
                      </a:r>
                      <a:r>
                        <a:rPr lang="ru-RU" sz="1600" b="1" i="1" dirty="0" err="1">
                          <a:latin typeface="Times New Roman"/>
                          <a:ea typeface="Times New Roman"/>
                          <a:cs typeface="Times New Roman"/>
                        </a:rPr>
                        <a:t>гнучкості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err="1">
                          <a:latin typeface="Times New Roman"/>
                          <a:ea typeface="Times New Roman"/>
                          <a:cs typeface="Times New Roman"/>
                        </a:rPr>
                        <a:t>забезпечує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 err="1">
                          <a:latin typeface="Times New Roman"/>
                          <a:ea typeface="Times New Roman"/>
                          <a:cs typeface="Times New Roman"/>
                        </a:rPr>
                        <a:t>адаптивність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 err="1">
                          <a:latin typeface="Times New Roman"/>
                          <a:ea typeface="Times New Roman"/>
                          <a:cs typeface="Times New Roman"/>
                        </a:rPr>
                        <a:t>діяльності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 err="1">
                          <a:latin typeface="Times New Roman"/>
                          <a:ea typeface="Times New Roman"/>
                          <a:cs typeface="Times New Roman"/>
                        </a:rPr>
                        <a:t>підприємства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 до </a:t>
                      </a:r>
                      <a:r>
                        <a:rPr lang="ru-RU" sz="1600" dirty="0" err="1">
                          <a:latin typeface="Times New Roman"/>
                          <a:ea typeface="Times New Roman"/>
                          <a:cs typeface="Times New Roman"/>
                        </a:rPr>
                        <a:t>змін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 err="1">
                          <a:latin typeface="Times New Roman"/>
                          <a:ea typeface="Times New Roman"/>
                          <a:cs typeface="Times New Roman"/>
                        </a:rPr>
                        <a:t>зовнішнього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 та </a:t>
                      </a:r>
                      <a:r>
                        <a:rPr lang="ru-RU" sz="1600" dirty="0" err="1">
                          <a:latin typeface="Times New Roman"/>
                          <a:ea typeface="Times New Roman"/>
                          <a:cs typeface="Times New Roman"/>
                        </a:rPr>
                        <a:t>внутрішнього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 err="1">
                          <a:latin typeface="Times New Roman"/>
                          <a:ea typeface="Times New Roman"/>
                          <a:cs typeface="Times New Roman"/>
                        </a:rPr>
                        <a:t>середовища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i="1" dirty="0" err="1">
                          <a:latin typeface="Times New Roman"/>
                          <a:ea typeface="Times New Roman"/>
                          <a:cs typeface="Times New Roman"/>
                        </a:rPr>
                        <a:t>Ступінь</a:t>
                      </a:r>
                      <a:r>
                        <a:rPr lang="ru-RU" sz="1600" i="1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i="1" dirty="0" err="1">
                          <a:latin typeface="Times New Roman"/>
                          <a:ea typeface="Times New Roman"/>
                          <a:cs typeface="Times New Roman"/>
                        </a:rPr>
                        <a:t>гнучкості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 err="1">
                          <a:latin typeface="Times New Roman"/>
                          <a:ea typeface="Times New Roman"/>
                          <a:cs typeface="Times New Roman"/>
                        </a:rPr>
                        <a:t>визначається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 err="1">
                          <a:latin typeface="Times New Roman"/>
                          <a:ea typeface="Times New Roman"/>
                          <a:cs typeface="Times New Roman"/>
                        </a:rPr>
                        <a:t>кількістю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 часу, </a:t>
                      </a:r>
                      <a:r>
                        <a:rPr lang="ru-RU" sz="1600" dirty="0" err="1">
                          <a:latin typeface="Times New Roman"/>
                          <a:ea typeface="Times New Roman"/>
                          <a:cs typeface="Times New Roman"/>
                        </a:rPr>
                        <a:t>що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 err="1">
                          <a:latin typeface="Times New Roman"/>
                          <a:ea typeface="Times New Roman"/>
                          <a:cs typeface="Times New Roman"/>
                        </a:rPr>
                        <a:t>витрачається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 для </a:t>
                      </a:r>
                      <a:r>
                        <a:rPr lang="ru-RU" sz="1600" dirty="0" err="1">
                          <a:latin typeface="Times New Roman"/>
                          <a:ea typeface="Times New Roman"/>
                          <a:cs typeface="Times New Roman"/>
                        </a:rPr>
                        <a:t>здійснення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 переходу на </a:t>
                      </a:r>
                      <a:r>
                        <a:rPr lang="ru-RU" sz="1600" dirty="0" err="1">
                          <a:latin typeface="Times New Roman"/>
                          <a:ea typeface="Times New Roman"/>
                          <a:cs typeface="Times New Roman"/>
                        </a:rPr>
                        <a:t>випуск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 err="1">
                          <a:latin typeface="Times New Roman"/>
                          <a:ea typeface="Times New Roman"/>
                          <a:cs typeface="Times New Roman"/>
                        </a:rPr>
                        <a:t>нової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 err="1">
                          <a:latin typeface="Times New Roman"/>
                          <a:ea typeface="Times New Roman"/>
                          <a:cs typeface="Times New Roman"/>
                        </a:rPr>
                        <a:t>продукції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 та </a:t>
                      </a:r>
                      <a:r>
                        <a:rPr lang="ru-RU" sz="1600" dirty="0" err="1">
                          <a:latin typeface="Times New Roman"/>
                          <a:ea typeface="Times New Roman"/>
                          <a:cs typeface="Times New Roman"/>
                        </a:rPr>
                        <a:t>рівнем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 err="1">
                          <a:latin typeface="Times New Roman"/>
                          <a:ea typeface="Times New Roman"/>
                          <a:cs typeface="Times New Roman"/>
                        </a:rPr>
                        <a:t>необхідних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 err="1">
                          <a:latin typeface="Times New Roman"/>
                          <a:ea typeface="Times New Roman"/>
                          <a:cs typeface="Times New Roman"/>
                        </a:rPr>
                        <a:t>додаткових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 err="1">
                          <a:latin typeface="Times New Roman"/>
                          <a:ea typeface="Times New Roman"/>
                          <a:cs typeface="Times New Roman"/>
                        </a:rPr>
                        <a:t>витрат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 для </a:t>
                      </a:r>
                      <a:r>
                        <a:rPr lang="ru-RU" sz="1600" dirty="0" err="1">
                          <a:latin typeface="Times New Roman"/>
                          <a:ea typeface="Times New Roman"/>
                          <a:cs typeface="Times New Roman"/>
                        </a:rPr>
                        <a:t>здійснення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 err="1">
                          <a:latin typeface="Times New Roman"/>
                          <a:ea typeface="Times New Roman"/>
                          <a:cs typeface="Times New Roman"/>
                        </a:rPr>
                        <a:t>цього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 переходу.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err="1">
                          <a:latin typeface="Times New Roman"/>
                          <a:ea typeface="Times New Roman"/>
                          <a:cs typeface="Times New Roman"/>
                        </a:rPr>
                        <a:t>Реалізація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 err="1">
                          <a:latin typeface="Times New Roman"/>
                          <a:ea typeface="Times New Roman"/>
                          <a:cs typeface="Times New Roman"/>
                        </a:rPr>
                        <a:t>забезпечується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 максимально </a:t>
                      </a:r>
                      <a:r>
                        <a:rPr lang="ru-RU" sz="1600" dirty="0" err="1">
                          <a:latin typeface="Times New Roman"/>
                          <a:ea typeface="Times New Roman"/>
                          <a:cs typeface="Times New Roman"/>
                        </a:rPr>
                        <a:t>можливою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 err="1">
                          <a:latin typeface="Times New Roman"/>
                          <a:ea typeface="Times New Roman"/>
                          <a:cs typeface="Times New Roman"/>
                        </a:rPr>
                        <a:t>уніфікацією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 – </a:t>
                      </a:r>
                      <a:r>
                        <a:rPr lang="ru-RU" sz="1600" dirty="0" err="1">
                          <a:latin typeface="Times New Roman"/>
                          <a:ea typeface="Times New Roman"/>
                          <a:cs typeface="Times New Roman"/>
                        </a:rPr>
                        <a:t>приведенням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 err="1">
                          <a:latin typeface="Times New Roman"/>
                          <a:ea typeface="Times New Roman"/>
                          <a:cs typeface="Times New Roman"/>
                        </a:rPr>
                        <a:t>продукції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ru-RU" sz="1600" dirty="0" err="1">
                          <a:latin typeface="Times New Roman"/>
                          <a:ea typeface="Times New Roman"/>
                          <a:cs typeface="Times New Roman"/>
                        </a:rPr>
                        <a:t>способів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 err="1">
                          <a:latin typeface="Times New Roman"/>
                          <a:ea typeface="Times New Roman"/>
                          <a:cs typeface="Times New Roman"/>
                        </a:rPr>
                        <a:t>і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 err="1">
                          <a:latin typeface="Times New Roman"/>
                          <a:ea typeface="Times New Roman"/>
                          <a:cs typeface="Times New Roman"/>
                        </a:rPr>
                        <a:t>методів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 err="1">
                          <a:latin typeface="Times New Roman"/>
                          <a:ea typeface="Times New Roman"/>
                          <a:cs typeface="Times New Roman"/>
                        </a:rPr>
                        <a:t>її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 err="1">
                          <a:latin typeface="Times New Roman"/>
                          <a:ea typeface="Times New Roman"/>
                          <a:cs typeface="Times New Roman"/>
                        </a:rPr>
                        <a:t>виробництва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 err="1">
                          <a:latin typeface="Times New Roman"/>
                          <a:ea typeface="Times New Roman"/>
                          <a:cs typeface="Times New Roman"/>
                        </a:rPr>
                        <a:t>або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 err="1">
                          <a:latin typeface="Times New Roman"/>
                          <a:ea typeface="Times New Roman"/>
                          <a:cs typeface="Times New Roman"/>
                        </a:rPr>
                        <a:t>їх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 err="1">
                          <a:latin typeface="Times New Roman"/>
                          <a:ea typeface="Times New Roman"/>
                          <a:cs typeface="Times New Roman"/>
                        </a:rPr>
                        <a:t>елементів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 до </a:t>
                      </a:r>
                      <a:r>
                        <a:rPr lang="ru-RU" sz="1600" dirty="0" err="1">
                          <a:latin typeface="Times New Roman"/>
                          <a:ea typeface="Times New Roman"/>
                          <a:cs typeface="Times New Roman"/>
                        </a:rPr>
                        <a:t>єдиної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 err="1">
                          <a:latin typeface="Times New Roman"/>
                          <a:ea typeface="Times New Roman"/>
                          <a:cs typeface="Times New Roman"/>
                        </a:rPr>
                        <a:t>форми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ru-RU" sz="1600" dirty="0" err="1">
                          <a:latin typeface="Times New Roman"/>
                          <a:ea typeface="Times New Roman"/>
                          <a:cs typeface="Times New Roman"/>
                        </a:rPr>
                        <a:t>розмірів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ru-RU" sz="1600" dirty="0" err="1">
                          <a:latin typeface="Times New Roman"/>
                          <a:ea typeface="Times New Roman"/>
                          <a:cs typeface="Times New Roman"/>
                        </a:rPr>
                        <a:t>структури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, складу.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818625">
                <a:tc gridSpan="2"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1" i="1" dirty="0">
                          <a:latin typeface="Times New Roman"/>
                          <a:ea typeface="Times New Roman"/>
                          <a:cs typeface="Times New Roman"/>
                        </a:rPr>
                        <a:t>Принцип </a:t>
                      </a:r>
                      <a:r>
                        <a:rPr lang="ru-RU" sz="1600" b="1" i="1" dirty="0" err="1">
                          <a:latin typeface="Times New Roman"/>
                          <a:ea typeface="Times New Roman"/>
                          <a:cs typeface="Times New Roman"/>
                        </a:rPr>
                        <a:t>гомеостатичності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 err="1">
                          <a:latin typeface="Times New Roman"/>
                          <a:ea typeface="Times New Roman"/>
                          <a:cs typeface="Times New Roman"/>
                        </a:rPr>
                        <a:t>дозволяє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 err="1">
                          <a:latin typeface="Times New Roman"/>
                          <a:ea typeface="Times New Roman"/>
                          <a:cs typeface="Times New Roman"/>
                        </a:rPr>
                        <a:t>створювати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 err="1">
                          <a:latin typeface="Times New Roman"/>
                          <a:ea typeface="Times New Roman"/>
                          <a:cs typeface="Times New Roman"/>
                        </a:rPr>
                        <a:t>організаційні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 err="1">
                          <a:latin typeface="Times New Roman"/>
                          <a:ea typeface="Times New Roman"/>
                          <a:cs typeface="Times New Roman"/>
                        </a:rPr>
                        <a:t>механізми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 err="1">
                          <a:latin typeface="Times New Roman"/>
                          <a:ea typeface="Times New Roman"/>
                          <a:cs typeface="Times New Roman"/>
                        </a:rPr>
                        <a:t>саморегулювання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 та </a:t>
                      </a:r>
                      <a:r>
                        <a:rPr lang="ru-RU" sz="1600" dirty="0" err="1">
                          <a:latin typeface="Times New Roman"/>
                          <a:ea typeface="Times New Roman"/>
                          <a:cs typeface="Times New Roman"/>
                        </a:rPr>
                        <a:t>стабілізації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 у </a:t>
                      </a:r>
                      <a:r>
                        <a:rPr lang="ru-RU" sz="1600" dirty="0" err="1">
                          <a:latin typeface="Times New Roman"/>
                          <a:ea typeface="Times New Roman"/>
                          <a:cs typeface="Times New Roman"/>
                        </a:rPr>
                        <a:t>виробничій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 err="1">
                          <a:latin typeface="Times New Roman"/>
                          <a:ea typeface="Times New Roman"/>
                          <a:cs typeface="Times New Roman"/>
                        </a:rPr>
                        <a:t>системі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 для </a:t>
                      </a:r>
                      <a:r>
                        <a:rPr lang="ru-RU" sz="1600" dirty="0" err="1">
                          <a:latin typeface="Times New Roman"/>
                          <a:ea typeface="Times New Roman"/>
                          <a:cs typeface="Times New Roman"/>
                        </a:rPr>
                        <a:t>підвищення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 err="1">
                          <a:latin typeface="Times New Roman"/>
                          <a:ea typeface="Times New Roman"/>
                          <a:cs typeface="Times New Roman"/>
                        </a:rPr>
                        <a:t>здатності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 err="1">
                          <a:latin typeface="Times New Roman"/>
                          <a:ea typeface="Times New Roman"/>
                          <a:cs typeface="Times New Roman"/>
                        </a:rPr>
                        <a:t>ефективного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 err="1">
                          <a:latin typeface="Times New Roman"/>
                          <a:ea typeface="Times New Roman"/>
                          <a:cs typeface="Times New Roman"/>
                        </a:rPr>
                        <a:t>виконання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 err="1">
                          <a:latin typeface="Times New Roman"/>
                          <a:ea typeface="Times New Roman"/>
                          <a:cs typeface="Times New Roman"/>
                        </a:rPr>
                        <a:t>виробничих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 err="1">
                          <a:latin typeface="Times New Roman"/>
                          <a:ea typeface="Times New Roman"/>
                          <a:cs typeface="Times New Roman"/>
                        </a:rPr>
                        <a:t>завдань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 в межах </a:t>
                      </a:r>
                      <a:r>
                        <a:rPr lang="ru-RU" sz="1600" dirty="0" err="1">
                          <a:latin typeface="Times New Roman"/>
                          <a:ea typeface="Times New Roman"/>
                          <a:cs typeface="Times New Roman"/>
                        </a:rPr>
                        <a:t>допустимих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 err="1" smtClean="0">
                          <a:latin typeface="Times New Roman"/>
                          <a:ea typeface="Times New Roman"/>
                          <a:cs typeface="Times New Roman"/>
                        </a:rPr>
                        <a:t>відхиленью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869143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1" i="1" dirty="0">
                          <a:latin typeface="Times New Roman"/>
                          <a:ea typeface="Times New Roman"/>
                          <a:cs typeface="Times New Roman"/>
                        </a:rPr>
                        <a:t>Принцип </a:t>
                      </a:r>
                      <a:r>
                        <a:rPr lang="ru-RU" sz="1600" b="1" i="1" dirty="0" err="1">
                          <a:latin typeface="Times New Roman"/>
                          <a:ea typeface="Times New Roman"/>
                          <a:cs typeface="Times New Roman"/>
                        </a:rPr>
                        <a:t>безперевності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err="1">
                          <a:latin typeface="Times New Roman"/>
                          <a:ea typeface="Times New Roman"/>
                          <a:cs typeface="Times New Roman"/>
                        </a:rPr>
                        <a:t>передбачає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 err="1">
                          <a:latin typeface="Times New Roman"/>
                          <a:ea typeface="Times New Roman"/>
                          <a:cs typeface="Times New Roman"/>
                        </a:rPr>
                        <a:t>усунення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 err="1">
                          <a:latin typeface="Times New Roman"/>
                          <a:ea typeface="Times New Roman"/>
                          <a:cs typeface="Times New Roman"/>
                        </a:rPr>
                        <a:t>всіх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 err="1">
                          <a:latin typeface="Times New Roman"/>
                          <a:ea typeface="Times New Roman"/>
                          <a:cs typeface="Times New Roman"/>
                        </a:rPr>
                        <a:t>непродуктивних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 err="1">
                          <a:latin typeface="Times New Roman"/>
                          <a:ea typeface="Times New Roman"/>
                          <a:cs typeface="Times New Roman"/>
                        </a:rPr>
                        <a:t>перерв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 у </a:t>
                      </a:r>
                      <a:r>
                        <a:rPr lang="ru-RU" sz="1600" dirty="0" err="1">
                          <a:latin typeface="Times New Roman"/>
                          <a:ea typeface="Times New Roman"/>
                          <a:cs typeface="Times New Roman"/>
                        </a:rPr>
                        <a:t>праці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 err="1">
                          <a:latin typeface="Times New Roman"/>
                          <a:ea typeface="Times New Roman"/>
                          <a:cs typeface="Times New Roman"/>
                        </a:rPr>
                        <a:t>робітників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ru-RU" sz="1600" dirty="0" err="1">
                          <a:latin typeface="Times New Roman"/>
                          <a:ea typeface="Times New Roman"/>
                          <a:cs typeface="Times New Roman"/>
                        </a:rPr>
                        <a:t>роботі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 err="1">
                          <a:latin typeface="Times New Roman"/>
                          <a:ea typeface="Times New Roman"/>
                          <a:cs typeface="Times New Roman"/>
                        </a:rPr>
                        <a:t>обладнання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 та </a:t>
                      </a:r>
                      <a:r>
                        <a:rPr lang="ru-RU" sz="1600" dirty="0" err="1">
                          <a:latin typeface="Times New Roman"/>
                          <a:ea typeface="Times New Roman"/>
                          <a:cs typeface="Times New Roman"/>
                        </a:rPr>
                        <a:t>руху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 err="1">
                          <a:latin typeface="Times New Roman"/>
                          <a:ea typeface="Times New Roman"/>
                          <a:cs typeface="Times New Roman"/>
                        </a:rPr>
                        <a:t>предметів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 err="1">
                          <a:latin typeface="Times New Roman"/>
                          <a:ea typeface="Times New Roman"/>
                          <a:cs typeface="Times New Roman"/>
                        </a:rPr>
                        <a:t>праці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 у </a:t>
                      </a:r>
                      <a:r>
                        <a:rPr lang="ru-RU" sz="1600" dirty="0" err="1">
                          <a:latin typeface="Times New Roman"/>
                          <a:ea typeface="Times New Roman"/>
                          <a:cs typeface="Times New Roman"/>
                        </a:rPr>
                        <a:t>процесі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 err="1">
                          <a:latin typeface="Times New Roman"/>
                          <a:ea typeface="Times New Roman"/>
                          <a:cs typeface="Times New Roman"/>
                        </a:rPr>
                        <a:t>виробництва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i="1" dirty="0" err="1">
                          <a:latin typeface="Times New Roman"/>
                          <a:ea typeface="Times New Roman"/>
                          <a:cs typeface="Times New Roman"/>
                        </a:rPr>
                        <a:t>Ступінь</a:t>
                      </a:r>
                      <a:r>
                        <a:rPr lang="ru-RU" sz="1600" i="1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i="1" dirty="0" err="1">
                          <a:latin typeface="Times New Roman"/>
                          <a:ea typeface="Times New Roman"/>
                          <a:cs typeface="Times New Roman"/>
                        </a:rPr>
                        <a:t>безперервності</a:t>
                      </a:r>
                      <a:r>
                        <a:rPr lang="ru-RU" sz="1600" i="1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i="1" dirty="0" err="1">
                          <a:latin typeface="Times New Roman"/>
                          <a:ea typeface="Times New Roman"/>
                          <a:cs typeface="Times New Roman"/>
                        </a:rPr>
                        <a:t>виробничого</a:t>
                      </a:r>
                      <a:r>
                        <a:rPr lang="ru-RU" sz="1600" i="1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i="1" dirty="0" err="1">
                          <a:latin typeface="Times New Roman"/>
                          <a:ea typeface="Times New Roman"/>
                          <a:cs typeface="Times New Roman"/>
                        </a:rPr>
                        <a:t>процесу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 err="1">
                          <a:latin typeface="Times New Roman"/>
                          <a:ea typeface="Times New Roman"/>
                          <a:cs typeface="Times New Roman"/>
                        </a:rPr>
                        <a:t>визначається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 err="1">
                          <a:latin typeface="Times New Roman"/>
                          <a:ea typeface="Times New Roman"/>
                          <a:cs typeface="Times New Roman"/>
                        </a:rPr>
                        <a:t>коефіцієнтом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 err="1">
                          <a:latin typeface="Times New Roman"/>
                          <a:ea typeface="Times New Roman"/>
                          <a:cs typeface="Times New Roman"/>
                        </a:rPr>
                        <a:t>безперервності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: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                                        </a:t>
                      </a:r>
                      <a:endParaRPr lang="ru-RU" sz="1600" dirty="0" smtClean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uk-UA" sz="1600" dirty="0" smtClean="0"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де </a:t>
                      </a:r>
                      <a:r>
                        <a:rPr lang="ru-RU" sz="1400" i="1" dirty="0" err="1">
                          <a:latin typeface="Times New Roman"/>
                          <a:ea typeface="Times New Roman"/>
                          <a:cs typeface="Times New Roman"/>
                        </a:rPr>
                        <a:t>r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 – ритм </a:t>
                      </a:r>
                      <a:r>
                        <a:rPr lang="ru-RU" sz="1400" dirty="0" err="1">
                          <a:latin typeface="Times New Roman"/>
                          <a:ea typeface="Times New Roman"/>
                          <a:cs typeface="Times New Roman"/>
                        </a:rPr>
                        <a:t>потокової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400" dirty="0" err="1">
                          <a:latin typeface="Times New Roman"/>
                          <a:ea typeface="Times New Roman"/>
                          <a:cs typeface="Times New Roman"/>
                        </a:rPr>
                        <a:t>лінії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ru-RU" sz="1400" dirty="0" err="1">
                          <a:latin typeface="Times New Roman"/>
                          <a:ea typeface="Times New Roman"/>
                          <a:cs typeface="Times New Roman"/>
                        </a:rPr>
                        <a:t>хвилин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 на </a:t>
                      </a:r>
                      <a:r>
                        <a:rPr lang="ru-RU" sz="1400" dirty="0" err="1">
                          <a:latin typeface="Times New Roman"/>
                          <a:ea typeface="Times New Roman"/>
                          <a:cs typeface="Times New Roman"/>
                        </a:rPr>
                        <a:t>одиницю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400" dirty="0" err="1">
                          <a:latin typeface="Times New Roman"/>
                          <a:ea typeface="Times New Roman"/>
                          <a:cs typeface="Times New Roman"/>
                        </a:rPr>
                        <a:t>продукції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;  </a:t>
                      </a:r>
                      <a:r>
                        <a:rPr lang="ru-RU" sz="1400" i="1" dirty="0" err="1">
                          <a:latin typeface="Times New Roman"/>
                          <a:ea typeface="Times New Roman"/>
                          <a:cs typeface="Times New Roman"/>
                        </a:rPr>
                        <a:t>t</a:t>
                      </a:r>
                      <a:r>
                        <a:rPr lang="ru-RU" sz="1400" baseline="-25000" dirty="0" err="1">
                          <a:latin typeface="Times New Roman"/>
                          <a:ea typeface="Times New Roman"/>
                          <a:cs typeface="Times New Roman"/>
                        </a:rPr>
                        <a:t>mex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 – </a:t>
                      </a:r>
                      <a:r>
                        <a:rPr lang="ru-RU" sz="1400" dirty="0" err="1">
                          <a:latin typeface="Times New Roman"/>
                          <a:ea typeface="Times New Roman"/>
                          <a:cs typeface="Times New Roman"/>
                        </a:rPr>
                        <a:t>тривалість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400" dirty="0" err="1">
                          <a:latin typeface="Times New Roman"/>
                          <a:ea typeface="Times New Roman"/>
                          <a:cs typeface="Times New Roman"/>
                        </a:rPr>
                        <a:t>технологічних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400" dirty="0" err="1">
                          <a:latin typeface="Times New Roman"/>
                          <a:ea typeface="Times New Roman"/>
                          <a:cs typeface="Times New Roman"/>
                        </a:rPr>
                        <a:t>операцій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400" dirty="0" err="1">
                          <a:latin typeface="Times New Roman"/>
                          <a:ea typeface="Times New Roman"/>
                          <a:cs typeface="Times New Roman"/>
                        </a:rPr>
                        <a:t>на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400" dirty="0" err="1">
                          <a:latin typeface="Times New Roman"/>
                          <a:ea typeface="Times New Roman"/>
                          <a:cs typeface="Times New Roman"/>
                        </a:rPr>
                        <a:t>робочому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400" dirty="0" err="1">
                          <a:latin typeface="Times New Roman"/>
                          <a:ea typeface="Times New Roman"/>
                          <a:cs typeface="Times New Roman"/>
                        </a:rPr>
                        <a:t>місці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 (</a:t>
                      </a:r>
                      <a:r>
                        <a:rPr lang="ru-RU" sz="1400" dirty="0" err="1">
                          <a:latin typeface="Times New Roman"/>
                          <a:ea typeface="Times New Roman"/>
                          <a:cs typeface="Times New Roman"/>
                        </a:rPr>
                        <a:t>дільниці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), </a:t>
                      </a:r>
                      <a:r>
                        <a:rPr lang="ru-RU" sz="1400" dirty="0" err="1">
                          <a:latin typeface="Times New Roman"/>
                          <a:ea typeface="Times New Roman"/>
                          <a:cs typeface="Times New Roman"/>
                        </a:rPr>
                        <a:t>хвилин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400" dirty="0" err="1">
                          <a:latin typeface="Times New Roman"/>
                          <a:ea typeface="Times New Roman"/>
                          <a:cs typeface="Times New Roman"/>
                        </a:rPr>
                        <a:t>на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400" dirty="0" err="1">
                          <a:latin typeface="Times New Roman"/>
                          <a:ea typeface="Times New Roman"/>
                          <a:cs typeface="Times New Roman"/>
                        </a:rPr>
                        <a:t>одиницю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400" dirty="0" err="1">
                          <a:latin typeface="Times New Roman"/>
                          <a:ea typeface="Times New Roman"/>
                          <a:cs typeface="Times New Roman"/>
                        </a:rPr>
                        <a:t>продукції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; </a:t>
                      </a:r>
                      <a:r>
                        <a:rPr lang="ru-RU" sz="1400" i="1" dirty="0" err="1">
                          <a:latin typeface="Times New Roman"/>
                          <a:ea typeface="Times New Roman"/>
                          <a:cs typeface="Times New Roman"/>
                        </a:rPr>
                        <a:t>m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 – </a:t>
                      </a:r>
                      <a:r>
                        <a:rPr lang="ru-RU" sz="1400" dirty="0" err="1">
                          <a:latin typeface="Times New Roman"/>
                          <a:ea typeface="Times New Roman"/>
                          <a:cs typeface="Times New Roman"/>
                        </a:rPr>
                        <a:t>кількість</a:t>
                      </a:r>
                      <a:r>
                        <a:rPr lang="ru-RU" sz="1400" b="1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400" dirty="0" err="1">
                          <a:latin typeface="Times New Roman"/>
                          <a:ea typeface="Times New Roman"/>
                          <a:cs typeface="Times New Roman"/>
                        </a:rPr>
                        <a:t>робочих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400" dirty="0" err="1">
                          <a:latin typeface="Times New Roman"/>
                          <a:ea typeface="Times New Roman"/>
                          <a:cs typeface="Times New Roman"/>
                        </a:rPr>
                        <a:t>місць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 (</a:t>
                      </a:r>
                      <a:r>
                        <a:rPr lang="ru-RU" sz="1400" dirty="0" err="1">
                          <a:latin typeface="Times New Roman"/>
                          <a:ea typeface="Times New Roman"/>
                          <a:cs typeface="Times New Roman"/>
                        </a:rPr>
                        <a:t>дільниць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) </a:t>
                      </a:r>
                      <a:r>
                        <a:rPr lang="ru-RU" sz="1400" dirty="0" err="1">
                          <a:latin typeface="Times New Roman"/>
                          <a:ea typeface="Times New Roman"/>
                          <a:cs typeface="Times New Roman"/>
                        </a:rPr>
                        <a:t>виробництва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err="1">
                          <a:latin typeface="Times New Roman"/>
                          <a:ea typeface="Times New Roman"/>
                          <a:cs typeface="Times New Roman"/>
                        </a:rPr>
                        <a:t>Безперервність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400" dirty="0" err="1">
                          <a:latin typeface="Times New Roman"/>
                          <a:ea typeface="Times New Roman"/>
                          <a:cs typeface="Times New Roman"/>
                        </a:rPr>
                        <a:t>процесу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400" dirty="0" err="1">
                          <a:latin typeface="Times New Roman"/>
                          <a:ea typeface="Times New Roman"/>
                          <a:cs typeface="Times New Roman"/>
                        </a:rPr>
                        <a:t>порушується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400" dirty="0" err="1">
                          <a:latin typeface="Times New Roman"/>
                          <a:ea typeface="Times New Roman"/>
                          <a:cs typeface="Times New Roman"/>
                        </a:rPr>
                        <a:t>якщо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: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– ритм </a:t>
                      </a:r>
                      <a:r>
                        <a:rPr lang="ru-RU" sz="1400" dirty="0" err="1">
                          <a:latin typeface="Times New Roman"/>
                          <a:ea typeface="Times New Roman"/>
                          <a:cs typeface="Times New Roman"/>
                        </a:rPr>
                        <a:t>потокової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400" dirty="0" err="1">
                          <a:latin typeface="Times New Roman"/>
                          <a:ea typeface="Times New Roman"/>
                          <a:cs typeface="Times New Roman"/>
                        </a:rPr>
                        <a:t>лінії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400" dirty="0" err="1">
                          <a:latin typeface="Times New Roman"/>
                          <a:ea typeface="Times New Roman"/>
                          <a:cs typeface="Times New Roman"/>
                        </a:rPr>
                        <a:t>більше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400" dirty="0" err="1">
                          <a:latin typeface="Times New Roman"/>
                          <a:ea typeface="Times New Roman"/>
                          <a:cs typeface="Times New Roman"/>
                        </a:rPr>
                        <a:t>тривалості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400" dirty="0" err="1">
                          <a:latin typeface="Times New Roman"/>
                          <a:ea typeface="Times New Roman"/>
                          <a:cs typeface="Times New Roman"/>
                        </a:rPr>
                        <a:t>операції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 на </a:t>
                      </a:r>
                      <a:r>
                        <a:rPr lang="ru-RU" sz="1400" dirty="0" err="1">
                          <a:latin typeface="Times New Roman"/>
                          <a:ea typeface="Times New Roman"/>
                          <a:cs typeface="Times New Roman"/>
                        </a:rPr>
                        <a:t>окремому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400" dirty="0" err="1">
                          <a:latin typeface="Times New Roman"/>
                          <a:ea typeface="Times New Roman"/>
                          <a:cs typeface="Times New Roman"/>
                        </a:rPr>
                        <a:t>робочому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400" dirty="0" err="1">
                          <a:latin typeface="Times New Roman"/>
                          <a:ea typeface="Times New Roman"/>
                          <a:cs typeface="Times New Roman"/>
                        </a:rPr>
                        <a:t>місці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 (</a:t>
                      </a:r>
                      <a:r>
                        <a:rPr lang="ru-RU" sz="1400" dirty="0" err="1">
                          <a:latin typeface="Times New Roman"/>
                          <a:ea typeface="Times New Roman"/>
                          <a:cs typeface="Times New Roman"/>
                        </a:rPr>
                        <a:t>простої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400" dirty="0" err="1">
                          <a:latin typeface="Times New Roman"/>
                          <a:ea typeface="Times New Roman"/>
                          <a:cs typeface="Times New Roman"/>
                        </a:rPr>
                        <a:t>обладнання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);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–  </a:t>
                      </a:r>
                      <a:r>
                        <a:rPr lang="ru-RU" sz="1400" dirty="0" err="1">
                          <a:latin typeface="Times New Roman"/>
                          <a:ea typeface="Times New Roman"/>
                          <a:cs typeface="Times New Roman"/>
                        </a:rPr>
                        <a:t>тривалість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400" dirty="0" err="1">
                          <a:latin typeface="Times New Roman"/>
                          <a:ea typeface="Times New Roman"/>
                          <a:cs typeface="Times New Roman"/>
                        </a:rPr>
                        <a:t>операції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400" dirty="0" err="1">
                          <a:latin typeface="Times New Roman"/>
                          <a:ea typeface="Times New Roman"/>
                          <a:cs typeface="Times New Roman"/>
                        </a:rPr>
                        <a:t>більша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ru-RU" sz="1400" dirty="0" err="1">
                          <a:latin typeface="Times New Roman"/>
                          <a:ea typeface="Times New Roman"/>
                          <a:cs typeface="Times New Roman"/>
                        </a:rPr>
                        <a:t>ніж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 ритм </a:t>
                      </a:r>
                      <a:r>
                        <a:rPr lang="ru-RU" sz="1400" dirty="0" err="1">
                          <a:latin typeface="Times New Roman"/>
                          <a:ea typeface="Times New Roman"/>
                          <a:cs typeface="Times New Roman"/>
                        </a:rPr>
                        <a:t>потокової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400" dirty="0" err="1">
                          <a:latin typeface="Times New Roman"/>
                          <a:ea typeface="Times New Roman"/>
                          <a:cs typeface="Times New Roman"/>
                        </a:rPr>
                        <a:t>лінії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 на </a:t>
                      </a:r>
                      <a:r>
                        <a:rPr lang="ru-RU" sz="1400" dirty="0" err="1">
                          <a:latin typeface="Times New Roman"/>
                          <a:ea typeface="Times New Roman"/>
                          <a:cs typeface="Times New Roman"/>
                        </a:rPr>
                        <a:t>окремому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400" dirty="0" err="1">
                          <a:latin typeface="Times New Roman"/>
                          <a:ea typeface="Times New Roman"/>
                          <a:cs typeface="Times New Roman"/>
                        </a:rPr>
                        <a:t>робочому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400" dirty="0" err="1">
                          <a:latin typeface="Times New Roman"/>
                          <a:ea typeface="Times New Roman"/>
                          <a:cs typeface="Times New Roman"/>
                        </a:rPr>
                        <a:t>місці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 (</a:t>
                      </a:r>
                      <a:r>
                        <a:rPr lang="ru-RU" sz="1400" dirty="0" err="1">
                          <a:latin typeface="Times New Roman"/>
                          <a:ea typeface="Times New Roman"/>
                          <a:cs typeface="Times New Roman"/>
                        </a:rPr>
                        <a:t>накопичування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400" dirty="0" err="1">
                          <a:latin typeface="Times New Roman"/>
                          <a:ea typeface="Times New Roman"/>
                          <a:cs typeface="Times New Roman"/>
                        </a:rPr>
                        <a:t>предметів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400" dirty="0" err="1">
                          <a:latin typeface="Times New Roman"/>
                          <a:ea typeface="Times New Roman"/>
                          <a:cs typeface="Times New Roman"/>
                        </a:rPr>
                        <a:t>праці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 в </a:t>
                      </a:r>
                      <a:r>
                        <a:rPr lang="ru-RU" sz="1400" dirty="0" err="1">
                          <a:latin typeface="Times New Roman"/>
                          <a:ea typeface="Times New Roman"/>
                          <a:cs typeface="Times New Roman"/>
                        </a:rPr>
                        <a:t>очікуванні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400" dirty="0" err="1">
                          <a:latin typeface="Times New Roman"/>
                          <a:ea typeface="Times New Roman"/>
                          <a:cs typeface="Times New Roman"/>
                        </a:rPr>
                        <a:t>оброблення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).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pic>
        <p:nvPicPr>
          <p:cNvPr id="21505" name="Picture 1" descr="01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643438" y="4285254"/>
            <a:ext cx="1500198" cy="715382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Rectangle 4"/>
          <p:cNvSpPr>
            <a:spLocks noChangeArrowheads="1"/>
          </p:cNvSpPr>
          <p:nvPr/>
        </p:nvSpPr>
        <p:spPr bwMode="auto">
          <a:xfrm>
            <a:off x="395288" y="0"/>
            <a:ext cx="8497887" cy="1008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/>
          <a:lstStyle/>
          <a:p>
            <a:pPr algn="ctr">
              <a:spcBef>
                <a:spcPct val="20000"/>
              </a:spcBef>
              <a:defRPr/>
            </a:pPr>
            <a:r>
              <a:rPr lang="uk-UA" altLang="uk-UA" sz="2800" b="1" i="1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+mn-cs"/>
              </a:rPr>
              <a:t> </a:t>
            </a:r>
          </a:p>
        </p:txBody>
      </p:sp>
      <p:sp>
        <p:nvSpPr>
          <p:cNvPr id="9" name="Rectangle 4"/>
          <p:cNvSpPr>
            <a:spLocks noChangeArrowheads="1"/>
          </p:cNvSpPr>
          <p:nvPr/>
        </p:nvSpPr>
        <p:spPr bwMode="auto">
          <a:xfrm rot="10800000" flipV="1">
            <a:off x="8460432" y="6237312"/>
            <a:ext cx="611560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uk-UA" sz="3000" b="1" dirty="0" smtClean="0">
                <a:solidFill>
                  <a:schemeClr val="bg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Times New Roman" pitchFamily="18" charset="0"/>
              </a:rPr>
              <a:t>13</a:t>
            </a:r>
            <a:endParaRPr kumimoji="0" lang="ru-RU" sz="3000" b="0" i="0" u="none" strike="noStrike" cap="none" normalizeH="0" baseline="0" dirty="0" smtClean="0">
              <a:ln>
                <a:noFill/>
              </a:ln>
              <a:solidFill>
                <a:schemeClr val="bg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Rectangle 5"/>
          <p:cNvSpPr>
            <a:spLocks noChangeArrowheads="1"/>
          </p:cNvSpPr>
          <p:nvPr/>
        </p:nvSpPr>
        <p:spPr bwMode="auto">
          <a:xfrm>
            <a:off x="0" y="188640"/>
            <a:ext cx="91440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uk-UA" sz="24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Принципи раціональної організації виробничого </a:t>
            </a:r>
            <a:r>
              <a:rPr lang="uk-UA" sz="24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процесу</a:t>
            </a:r>
            <a:endParaRPr lang="uk-UA" sz="2400" b="1" dirty="0" smtClean="0">
              <a:solidFill>
                <a:schemeClr val="accent6">
                  <a:lumMod val="75000"/>
                </a:schemeClr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</p:txBody>
      </p:sp>
      <p:graphicFrame>
        <p:nvGraphicFramePr>
          <p:cNvPr id="12" name="Таблица 11"/>
          <p:cNvGraphicFramePr>
            <a:graphicFrameLocks noGrp="1"/>
          </p:cNvGraphicFramePr>
          <p:nvPr/>
        </p:nvGraphicFramePr>
        <p:xfrm>
          <a:off x="214283" y="714357"/>
          <a:ext cx="8715436" cy="6000792"/>
        </p:xfrm>
        <a:graphic>
          <a:graphicData uri="http://schemas.openxmlformats.org/drawingml/2006/table">
            <a:tbl>
              <a:tblPr/>
              <a:tblGrid>
                <a:gridCol w="3334712"/>
                <a:gridCol w="5380724"/>
              </a:tblGrid>
              <a:tr h="3870379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1" i="1" dirty="0">
                          <a:latin typeface="Times New Roman"/>
                          <a:ea typeface="Times New Roman"/>
                          <a:cs typeface="Times New Roman"/>
                        </a:rPr>
                        <a:t>Принцип </a:t>
                      </a:r>
                      <a:r>
                        <a:rPr lang="ru-RU" sz="2000" b="1" i="1" dirty="0" err="1">
                          <a:latin typeface="Times New Roman"/>
                          <a:ea typeface="Times New Roman"/>
                          <a:cs typeface="Times New Roman"/>
                        </a:rPr>
                        <a:t>паралельності</a:t>
                      </a:r>
                      <a:r>
                        <a:rPr lang="ru-RU" sz="20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000" dirty="0" err="1">
                          <a:latin typeface="Times New Roman"/>
                          <a:ea typeface="Times New Roman"/>
                          <a:cs typeface="Times New Roman"/>
                        </a:rPr>
                        <a:t>означає</a:t>
                      </a:r>
                      <a:r>
                        <a:rPr lang="ru-RU" sz="20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000" dirty="0" err="1">
                          <a:latin typeface="Times New Roman"/>
                          <a:ea typeface="Times New Roman"/>
                          <a:cs typeface="Times New Roman"/>
                        </a:rPr>
                        <a:t>одночасне</a:t>
                      </a:r>
                      <a:r>
                        <a:rPr lang="ru-RU" sz="20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000" dirty="0" err="1">
                          <a:latin typeface="Times New Roman"/>
                          <a:ea typeface="Times New Roman"/>
                          <a:cs typeface="Times New Roman"/>
                        </a:rPr>
                        <a:t>виконання</a:t>
                      </a:r>
                      <a:r>
                        <a:rPr lang="ru-RU" sz="20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000" dirty="0" err="1">
                          <a:latin typeface="Times New Roman"/>
                          <a:ea typeface="Times New Roman"/>
                          <a:cs typeface="Times New Roman"/>
                        </a:rPr>
                        <a:t>окремих</a:t>
                      </a:r>
                      <a:r>
                        <a:rPr lang="ru-RU" sz="20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000" dirty="0" err="1">
                          <a:latin typeface="Times New Roman"/>
                          <a:ea typeface="Times New Roman"/>
                          <a:cs typeface="Times New Roman"/>
                        </a:rPr>
                        <a:t>операцій</a:t>
                      </a:r>
                      <a:r>
                        <a:rPr lang="ru-RU" sz="20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000" dirty="0" err="1">
                          <a:latin typeface="Times New Roman"/>
                          <a:ea typeface="Times New Roman"/>
                          <a:cs typeface="Times New Roman"/>
                        </a:rPr>
                        <a:t>з</a:t>
                      </a:r>
                      <a:r>
                        <a:rPr lang="ru-RU" sz="20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000" dirty="0" err="1">
                          <a:latin typeface="Times New Roman"/>
                          <a:ea typeface="Times New Roman"/>
                          <a:cs typeface="Times New Roman"/>
                        </a:rPr>
                        <a:t>виробництва</a:t>
                      </a:r>
                      <a:r>
                        <a:rPr lang="ru-RU" sz="20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000" dirty="0" err="1">
                          <a:latin typeface="Times New Roman"/>
                          <a:ea typeface="Times New Roman"/>
                          <a:cs typeface="Times New Roman"/>
                        </a:rPr>
                        <a:t>продукції</a:t>
                      </a:r>
                      <a:r>
                        <a:rPr lang="ru-RU" sz="2000" dirty="0"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err="1">
                          <a:latin typeface="Times New Roman"/>
                          <a:ea typeface="Times New Roman"/>
                          <a:cs typeface="Times New Roman"/>
                        </a:rPr>
                        <a:t>Характеризується</a:t>
                      </a:r>
                      <a:r>
                        <a:rPr lang="ru-RU" sz="20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000" i="1" dirty="0" err="1">
                          <a:latin typeface="Times New Roman"/>
                          <a:ea typeface="Times New Roman"/>
                          <a:cs typeface="Times New Roman"/>
                        </a:rPr>
                        <a:t>коефіцієнтом</a:t>
                      </a:r>
                      <a:r>
                        <a:rPr lang="ru-RU" sz="2000" i="1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000" i="1" dirty="0" err="1">
                          <a:latin typeface="Times New Roman"/>
                          <a:ea typeface="Times New Roman"/>
                          <a:cs typeface="Times New Roman"/>
                        </a:rPr>
                        <a:t>паралельності</a:t>
                      </a:r>
                      <a:r>
                        <a:rPr lang="ru-RU" sz="2000" dirty="0">
                          <a:latin typeface="Times New Roman"/>
                          <a:ea typeface="Times New Roman"/>
                          <a:cs typeface="Times New Roman"/>
                        </a:rPr>
                        <a:t>: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aseline="-25000" dirty="0">
                          <a:latin typeface="Times New Roman"/>
                          <a:ea typeface="Times New Roman"/>
                          <a:cs typeface="Times New Roman"/>
                        </a:rPr>
                        <a:t>                                      </a:t>
                      </a:r>
                      <a:endParaRPr lang="ru-RU" sz="2000" baseline="-25000" dirty="0" smtClean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uk-UA" sz="2000" baseline="-25000" dirty="0" smtClean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uk-UA" sz="2000" baseline="-25000" dirty="0" smtClean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2000" baseline="-25000" dirty="0" smtClean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latin typeface="Times New Roman"/>
                          <a:ea typeface="Times New Roman"/>
                          <a:cs typeface="Times New Roman"/>
                        </a:rPr>
                        <a:t>де </a:t>
                      </a:r>
                      <a:r>
                        <a:rPr lang="ru-RU" sz="2000" i="1" dirty="0" err="1">
                          <a:latin typeface="Times New Roman"/>
                          <a:ea typeface="Times New Roman"/>
                          <a:cs typeface="Times New Roman"/>
                        </a:rPr>
                        <a:t>Т</a:t>
                      </a:r>
                      <a:r>
                        <a:rPr lang="ru-RU" sz="2000" i="1" baseline="-25000" dirty="0" err="1">
                          <a:latin typeface="Times New Roman"/>
                          <a:ea typeface="Times New Roman"/>
                          <a:cs typeface="Times New Roman"/>
                        </a:rPr>
                        <a:t>п.п</a:t>
                      </a:r>
                      <a:r>
                        <a:rPr lang="ru-RU" sz="2000" dirty="0">
                          <a:latin typeface="Times New Roman"/>
                          <a:ea typeface="Times New Roman"/>
                          <a:cs typeface="Times New Roman"/>
                        </a:rPr>
                        <a:t> – </a:t>
                      </a:r>
                      <a:r>
                        <a:rPr lang="ru-RU" sz="2000" dirty="0" err="1">
                          <a:latin typeface="Times New Roman"/>
                          <a:ea typeface="Times New Roman"/>
                          <a:cs typeface="Times New Roman"/>
                        </a:rPr>
                        <a:t>тривалість</a:t>
                      </a:r>
                      <a:r>
                        <a:rPr lang="ru-RU" sz="20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000" dirty="0" err="1">
                          <a:latin typeface="Times New Roman"/>
                          <a:ea typeface="Times New Roman"/>
                          <a:cs typeface="Times New Roman"/>
                        </a:rPr>
                        <a:t>паралельного</a:t>
                      </a:r>
                      <a:r>
                        <a:rPr lang="ru-RU" sz="20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000" dirty="0" err="1">
                          <a:latin typeface="Times New Roman"/>
                          <a:ea typeface="Times New Roman"/>
                          <a:cs typeface="Times New Roman"/>
                        </a:rPr>
                        <a:t>виконання</a:t>
                      </a:r>
                      <a:r>
                        <a:rPr lang="ru-RU" sz="20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000" dirty="0" err="1">
                          <a:latin typeface="Times New Roman"/>
                          <a:ea typeface="Times New Roman"/>
                          <a:cs typeface="Times New Roman"/>
                        </a:rPr>
                        <a:t>операцій</a:t>
                      </a:r>
                      <a:r>
                        <a:rPr lang="ru-RU" sz="2000" dirty="0">
                          <a:latin typeface="Times New Roman"/>
                          <a:ea typeface="Times New Roman"/>
                          <a:cs typeface="Times New Roman"/>
                        </a:rPr>
                        <a:t> в межах </a:t>
                      </a:r>
                      <a:r>
                        <a:rPr lang="ru-RU" sz="2000" dirty="0" err="1">
                          <a:latin typeface="Times New Roman"/>
                          <a:ea typeface="Times New Roman"/>
                          <a:cs typeface="Times New Roman"/>
                        </a:rPr>
                        <a:t>виробничого</a:t>
                      </a:r>
                      <a:r>
                        <a:rPr lang="ru-RU" sz="2000" dirty="0">
                          <a:latin typeface="Times New Roman"/>
                          <a:ea typeface="Times New Roman"/>
                          <a:cs typeface="Times New Roman"/>
                        </a:rPr>
                        <a:t> циклу;  </a:t>
                      </a:r>
                      <a:r>
                        <a:rPr lang="ru-RU" sz="2000" i="1" dirty="0" err="1">
                          <a:latin typeface="Times New Roman"/>
                          <a:ea typeface="Times New Roman"/>
                          <a:cs typeface="Times New Roman"/>
                        </a:rPr>
                        <a:t>Т</a:t>
                      </a:r>
                      <a:r>
                        <a:rPr lang="ru-RU" sz="2000" i="1" baseline="-25000" dirty="0" err="1">
                          <a:latin typeface="Times New Roman"/>
                          <a:ea typeface="Times New Roman"/>
                          <a:cs typeface="Times New Roman"/>
                        </a:rPr>
                        <a:t>ц</a:t>
                      </a:r>
                      <a:r>
                        <a:rPr lang="ru-RU" sz="2000" i="1" dirty="0">
                          <a:latin typeface="Times New Roman"/>
                          <a:ea typeface="Times New Roman"/>
                          <a:cs typeface="Times New Roman"/>
                        </a:rPr>
                        <a:t> – </a:t>
                      </a:r>
                      <a:r>
                        <a:rPr lang="ru-RU" sz="2000" dirty="0" err="1">
                          <a:latin typeface="Times New Roman"/>
                          <a:ea typeface="Times New Roman"/>
                          <a:cs typeface="Times New Roman"/>
                        </a:rPr>
                        <a:t>тривалість</a:t>
                      </a:r>
                      <a:r>
                        <a:rPr lang="ru-RU" sz="20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000" dirty="0" err="1">
                          <a:latin typeface="Times New Roman"/>
                          <a:ea typeface="Times New Roman"/>
                          <a:cs typeface="Times New Roman"/>
                        </a:rPr>
                        <a:t>виробничого</a:t>
                      </a:r>
                      <a:r>
                        <a:rPr lang="ru-RU" sz="2000" dirty="0">
                          <a:latin typeface="Times New Roman"/>
                          <a:ea typeface="Times New Roman"/>
                          <a:cs typeface="Times New Roman"/>
                        </a:rPr>
                        <a:t> циклу.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err="1">
                          <a:latin typeface="Times New Roman"/>
                          <a:ea typeface="Times New Roman"/>
                          <a:cs typeface="Times New Roman"/>
                        </a:rPr>
                        <a:t>Забезпечення</a:t>
                      </a:r>
                      <a:r>
                        <a:rPr lang="ru-RU" sz="20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000" dirty="0" err="1">
                          <a:latin typeface="Times New Roman"/>
                          <a:ea typeface="Times New Roman"/>
                          <a:cs typeface="Times New Roman"/>
                        </a:rPr>
                        <a:t>паралельності</a:t>
                      </a:r>
                      <a:r>
                        <a:rPr lang="ru-RU" sz="20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000" dirty="0" err="1">
                          <a:latin typeface="Times New Roman"/>
                          <a:ea typeface="Times New Roman"/>
                          <a:cs typeface="Times New Roman"/>
                        </a:rPr>
                        <a:t>виконання</a:t>
                      </a:r>
                      <a:r>
                        <a:rPr lang="ru-RU" sz="20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000" dirty="0" err="1">
                          <a:latin typeface="Times New Roman"/>
                          <a:ea typeface="Times New Roman"/>
                          <a:cs typeface="Times New Roman"/>
                        </a:rPr>
                        <a:t>виробничих</a:t>
                      </a:r>
                      <a:r>
                        <a:rPr lang="ru-RU" sz="20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000" dirty="0" err="1">
                          <a:latin typeface="Times New Roman"/>
                          <a:ea typeface="Times New Roman"/>
                          <a:cs typeface="Times New Roman"/>
                        </a:rPr>
                        <a:t>операцій</a:t>
                      </a:r>
                      <a:r>
                        <a:rPr lang="ru-RU" sz="2000" dirty="0"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ru-RU" sz="2000" dirty="0" err="1">
                          <a:latin typeface="Times New Roman"/>
                          <a:ea typeface="Times New Roman"/>
                          <a:cs typeface="Times New Roman"/>
                        </a:rPr>
                        <a:t>якщо</a:t>
                      </a:r>
                      <a:r>
                        <a:rPr lang="ru-RU" sz="20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000" dirty="0" err="1">
                          <a:latin typeface="Times New Roman"/>
                          <a:ea typeface="Times New Roman"/>
                          <a:cs typeface="Times New Roman"/>
                        </a:rPr>
                        <a:t>це</a:t>
                      </a:r>
                      <a:r>
                        <a:rPr lang="ru-RU" sz="20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000" dirty="0" err="1">
                          <a:latin typeface="Times New Roman"/>
                          <a:ea typeface="Times New Roman"/>
                          <a:cs typeface="Times New Roman"/>
                        </a:rPr>
                        <a:t>дозволяється</a:t>
                      </a:r>
                      <a:r>
                        <a:rPr lang="ru-RU" sz="20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000" dirty="0" err="1">
                          <a:latin typeface="Times New Roman"/>
                          <a:ea typeface="Times New Roman"/>
                          <a:cs typeface="Times New Roman"/>
                        </a:rPr>
                        <a:t>технологічними</a:t>
                      </a:r>
                      <a:r>
                        <a:rPr lang="ru-RU" sz="20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000" dirty="0" err="1">
                          <a:latin typeface="Times New Roman"/>
                          <a:ea typeface="Times New Roman"/>
                          <a:cs typeface="Times New Roman"/>
                        </a:rPr>
                        <a:t>процесами</a:t>
                      </a:r>
                      <a:r>
                        <a:rPr lang="ru-RU" sz="2000" dirty="0"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ru-RU" sz="2000" dirty="0" err="1">
                          <a:latin typeface="Times New Roman"/>
                          <a:ea typeface="Times New Roman"/>
                          <a:cs typeface="Times New Roman"/>
                        </a:rPr>
                        <a:t>дозволяє</a:t>
                      </a:r>
                      <a:r>
                        <a:rPr lang="ru-RU" sz="20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000" dirty="0" err="1">
                          <a:latin typeface="Times New Roman"/>
                          <a:ea typeface="Times New Roman"/>
                          <a:cs typeface="Times New Roman"/>
                        </a:rPr>
                        <a:t>скорочувати</a:t>
                      </a:r>
                      <a:r>
                        <a:rPr lang="ru-RU" sz="2000" dirty="0">
                          <a:latin typeface="Times New Roman"/>
                          <a:ea typeface="Times New Roman"/>
                          <a:cs typeface="Times New Roman"/>
                        </a:rPr>
                        <a:t> час на </a:t>
                      </a:r>
                      <a:r>
                        <a:rPr lang="ru-RU" sz="2000" dirty="0" err="1">
                          <a:latin typeface="Times New Roman"/>
                          <a:ea typeface="Times New Roman"/>
                          <a:cs typeface="Times New Roman"/>
                        </a:rPr>
                        <a:t>виробництво</a:t>
                      </a:r>
                      <a:r>
                        <a:rPr lang="ru-RU" sz="20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000" dirty="0" err="1">
                          <a:latin typeface="Times New Roman"/>
                          <a:ea typeface="Times New Roman"/>
                          <a:cs typeface="Times New Roman"/>
                        </a:rPr>
                        <a:t>партії</a:t>
                      </a:r>
                      <a:r>
                        <a:rPr lang="ru-RU" sz="20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000" dirty="0" err="1">
                          <a:latin typeface="Times New Roman"/>
                          <a:ea typeface="Times New Roman"/>
                          <a:cs typeface="Times New Roman"/>
                        </a:rPr>
                        <a:t>продукції</a:t>
                      </a:r>
                      <a:r>
                        <a:rPr lang="ru-RU" sz="2000" dirty="0"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130413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1" i="1" dirty="0">
                          <a:latin typeface="Times New Roman"/>
                          <a:ea typeface="Times New Roman"/>
                          <a:cs typeface="Times New Roman"/>
                        </a:rPr>
                        <a:t>Принцип </a:t>
                      </a:r>
                      <a:r>
                        <a:rPr lang="ru-RU" sz="2000" b="1" i="1" dirty="0" err="1">
                          <a:latin typeface="Times New Roman"/>
                          <a:ea typeface="Times New Roman"/>
                          <a:cs typeface="Times New Roman"/>
                        </a:rPr>
                        <a:t>прямоточності</a:t>
                      </a:r>
                      <a:r>
                        <a:rPr lang="ru-RU" sz="20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000" dirty="0" err="1">
                          <a:latin typeface="Times New Roman"/>
                          <a:ea typeface="Times New Roman"/>
                          <a:cs typeface="Times New Roman"/>
                        </a:rPr>
                        <a:t>забезпечується</a:t>
                      </a:r>
                      <a:r>
                        <a:rPr lang="ru-RU" sz="20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000" dirty="0" err="1">
                          <a:latin typeface="Times New Roman"/>
                          <a:ea typeface="Times New Roman"/>
                          <a:cs typeface="Times New Roman"/>
                        </a:rPr>
                        <a:t>дотриманням</a:t>
                      </a:r>
                      <a:r>
                        <a:rPr lang="ru-RU" sz="20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000" dirty="0" err="1">
                          <a:latin typeface="Times New Roman"/>
                          <a:ea typeface="Times New Roman"/>
                          <a:cs typeface="Times New Roman"/>
                        </a:rPr>
                        <a:t>найкоротшого</a:t>
                      </a:r>
                      <a:r>
                        <a:rPr lang="ru-RU" sz="2000" dirty="0">
                          <a:latin typeface="Times New Roman"/>
                          <a:ea typeface="Times New Roman"/>
                          <a:cs typeface="Times New Roman"/>
                        </a:rPr>
                        <a:t> шляху </a:t>
                      </a:r>
                      <a:r>
                        <a:rPr lang="ru-RU" sz="2000" dirty="0" err="1">
                          <a:latin typeface="Times New Roman"/>
                          <a:ea typeface="Times New Roman"/>
                          <a:cs typeface="Times New Roman"/>
                        </a:rPr>
                        <a:t>проходження</a:t>
                      </a:r>
                      <a:r>
                        <a:rPr lang="ru-RU" sz="20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000" dirty="0" err="1">
                          <a:latin typeface="Times New Roman"/>
                          <a:ea typeface="Times New Roman"/>
                          <a:cs typeface="Times New Roman"/>
                        </a:rPr>
                        <a:t>предметів</a:t>
                      </a:r>
                      <a:r>
                        <a:rPr lang="ru-RU" sz="20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000" dirty="0" err="1">
                          <a:latin typeface="Times New Roman"/>
                          <a:ea typeface="Times New Roman"/>
                          <a:cs typeface="Times New Roman"/>
                        </a:rPr>
                        <a:t>праці</a:t>
                      </a:r>
                      <a:r>
                        <a:rPr lang="ru-RU" sz="2000" dirty="0">
                          <a:latin typeface="Times New Roman"/>
                          <a:ea typeface="Times New Roman"/>
                          <a:cs typeface="Times New Roman"/>
                        </a:rPr>
                        <a:t> по </a:t>
                      </a:r>
                      <a:r>
                        <a:rPr lang="ru-RU" sz="2000" dirty="0" err="1">
                          <a:latin typeface="Times New Roman"/>
                          <a:ea typeface="Times New Roman"/>
                          <a:cs typeface="Times New Roman"/>
                        </a:rPr>
                        <a:t>всіх</a:t>
                      </a:r>
                      <a:r>
                        <a:rPr lang="ru-RU" sz="20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000" dirty="0" err="1">
                          <a:latin typeface="Times New Roman"/>
                          <a:ea typeface="Times New Roman"/>
                          <a:cs typeface="Times New Roman"/>
                        </a:rPr>
                        <a:t>операціях</a:t>
                      </a:r>
                      <a:r>
                        <a:rPr lang="ru-RU" sz="20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000" dirty="0" err="1">
                          <a:latin typeface="Times New Roman"/>
                          <a:ea typeface="Times New Roman"/>
                          <a:cs typeface="Times New Roman"/>
                        </a:rPr>
                        <a:t>виробничого</a:t>
                      </a:r>
                      <a:r>
                        <a:rPr lang="ru-RU" sz="20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000" dirty="0" err="1">
                          <a:latin typeface="Times New Roman"/>
                          <a:ea typeface="Times New Roman"/>
                          <a:cs typeface="Times New Roman"/>
                        </a:rPr>
                        <a:t>процесу</a:t>
                      </a:r>
                      <a:r>
                        <a:rPr lang="ru-RU" sz="2000" dirty="0"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err="1">
                          <a:latin typeface="Times New Roman"/>
                          <a:ea typeface="Times New Roman"/>
                          <a:cs typeface="Times New Roman"/>
                        </a:rPr>
                        <a:t>Визначається</a:t>
                      </a:r>
                      <a:r>
                        <a:rPr lang="ru-RU" sz="20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000" i="1" dirty="0" err="1">
                          <a:latin typeface="Times New Roman"/>
                          <a:ea typeface="Times New Roman"/>
                          <a:cs typeface="Times New Roman"/>
                        </a:rPr>
                        <a:t>коефіцієнтом</a:t>
                      </a:r>
                      <a:r>
                        <a:rPr lang="ru-RU" sz="2000" i="1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000" i="1" dirty="0" err="1">
                          <a:latin typeface="Times New Roman"/>
                          <a:ea typeface="Times New Roman"/>
                          <a:cs typeface="Times New Roman"/>
                        </a:rPr>
                        <a:t>прямоточності</a:t>
                      </a:r>
                      <a:r>
                        <a:rPr lang="ru-RU" sz="2000" dirty="0">
                          <a:latin typeface="Times New Roman"/>
                          <a:ea typeface="Times New Roman"/>
                          <a:cs typeface="Times New Roman"/>
                        </a:rPr>
                        <a:t>: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Times New Roman"/>
                          <a:cs typeface="Times New Roman"/>
                        </a:rPr>
                        <a:t>                              </a:t>
                      </a:r>
                      <a:endParaRPr lang="ru-RU" sz="2000" dirty="0" smtClean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uk-UA" sz="2000" dirty="0" smtClean="0"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Times New Roman"/>
                          <a:cs typeface="Times New Roman"/>
                        </a:rPr>
                        <a:t>де </a:t>
                      </a:r>
                      <a:r>
                        <a:rPr lang="ru-RU" sz="2000" i="1" dirty="0" err="1">
                          <a:latin typeface="Times New Roman"/>
                          <a:ea typeface="Times New Roman"/>
                          <a:cs typeface="Times New Roman"/>
                        </a:rPr>
                        <a:t>Т</a:t>
                      </a:r>
                      <a:r>
                        <a:rPr lang="ru-RU" sz="2000" i="1" baseline="-25000" dirty="0" err="1">
                          <a:latin typeface="Times New Roman"/>
                          <a:ea typeface="Times New Roman"/>
                          <a:cs typeface="Times New Roman"/>
                        </a:rPr>
                        <a:t>mp</a:t>
                      </a:r>
                      <a:r>
                        <a:rPr lang="ru-RU" sz="2000" dirty="0">
                          <a:latin typeface="Times New Roman"/>
                          <a:ea typeface="Times New Roman"/>
                          <a:cs typeface="Times New Roman"/>
                        </a:rPr>
                        <a:t> – </a:t>
                      </a:r>
                      <a:r>
                        <a:rPr lang="ru-RU" sz="2000" dirty="0" err="1">
                          <a:latin typeface="Times New Roman"/>
                          <a:ea typeface="Times New Roman"/>
                          <a:cs typeface="Times New Roman"/>
                        </a:rPr>
                        <a:t>тривалість</a:t>
                      </a:r>
                      <a:r>
                        <a:rPr lang="ru-RU" sz="20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000" dirty="0" err="1">
                          <a:latin typeface="Times New Roman"/>
                          <a:ea typeface="Times New Roman"/>
                          <a:cs typeface="Times New Roman"/>
                        </a:rPr>
                        <a:t>транспортних</a:t>
                      </a:r>
                      <a:r>
                        <a:rPr lang="ru-RU" sz="20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000" dirty="0" err="1">
                          <a:latin typeface="Times New Roman"/>
                          <a:ea typeface="Times New Roman"/>
                          <a:cs typeface="Times New Roman"/>
                        </a:rPr>
                        <a:t>операцій</a:t>
                      </a:r>
                      <a:r>
                        <a:rPr lang="ru-RU" sz="2000" dirty="0">
                          <a:latin typeface="Times New Roman"/>
                          <a:ea typeface="Times New Roman"/>
                          <a:cs typeface="Times New Roman"/>
                        </a:rPr>
                        <a:t>; </a:t>
                      </a:r>
                      <a:endParaRPr lang="ru-RU" sz="2000" dirty="0" smtClean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i="1" dirty="0" err="1" smtClean="0">
                          <a:latin typeface="Times New Roman"/>
                          <a:ea typeface="Times New Roman"/>
                          <a:cs typeface="Times New Roman"/>
                        </a:rPr>
                        <a:t>Т</a:t>
                      </a:r>
                      <a:r>
                        <a:rPr lang="ru-RU" sz="2000" i="1" baseline="-25000" dirty="0" err="1" smtClean="0">
                          <a:latin typeface="Times New Roman"/>
                          <a:ea typeface="Times New Roman"/>
                          <a:cs typeface="Times New Roman"/>
                        </a:rPr>
                        <a:t>ц</a:t>
                      </a:r>
                      <a:r>
                        <a:rPr lang="ru-RU" sz="2000" i="1" dirty="0" smtClean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000" i="1" dirty="0">
                          <a:latin typeface="Times New Roman"/>
                          <a:ea typeface="Times New Roman"/>
                          <a:cs typeface="Times New Roman"/>
                        </a:rPr>
                        <a:t>– </a:t>
                      </a:r>
                      <a:r>
                        <a:rPr lang="ru-RU" sz="2000" dirty="0" err="1">
                          <a:latin typeface="Times New Roman"/>
                          <a:ea typeface="Times New Roman"/>
                          <a:cs typeface="Times New Roman"/>
                        </a:rPr>
                        <a:t>тривалість</a:t>
                      </a:r>
                      <a:r>
                        <a:rPr lang="ru-RU" sz="20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000" dirty="0" err="1">
                          <a:latin typeface="Times New Roman"/>
                          <a:ea typeface="Times New Roman"/>
                          <a:cs typeface="Times New Roman"/>
                        </a:rPr>
                        <a:t>виробничого</a:t>
                      </a:r>
                      <a:r>
                        <a:rPr lang="ru-RU" sz="2000" dirty="0">
                          <a:latin typeface="Times New Roman"/>
                          <a:ea typeface="Times New Roman"/>
                          <a:cs typeface="Times New Roman"/>
                        </a:rPr>
                        <a:t> циклу.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pic>
        <p:nvPicPr>
          <p:cNvPr id="19461" name="Picture 5" descr="01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982572" y="1214422"/>
            <a:ext cx="2518386" cy="571504"/>
          </a:xfrm>
          <a:prstGeom prst="rect">
            <a:avLst/>
          </a:prstGeom>
          <a:noFill/>
        </p:spPr>
      </p:pic>
      <p:pic>
        <p:nvPicPr>
          <p:cNvPr id="19460" name="Picture 4" descr="01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429256" y="5000636"/>
            <a:ext cx="1500198" cy="807589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Rectangle 4"/>
          <p:cNvSpPr>
            <a:spLocks noChangeArrowheads="1"/>
          </p:cNvSpPr>
          <p:nvPr/>
        </p:nvSpPr>
        <p:spPr bwMode="auto">
          <a:xfrm>
            <a:off x="395288" y="0"/>
            <a:ext cx="8497887" cy="1008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/>
          <a:lstStyle/>
          <a:p>
            <a:pPr algn="ctr">
              <a:spcBef>
                <a:spcPct val="20000"/>
              </a:spcBef>
              <a:defRPr/>
            </a:pPr>
            <a:r>
              <a:rPr lang="uk-UA" altLang="uk-UA" sz="2800" b="1" i="1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+mn-cs"/>
              </a:rPr>
              <a:t> </a:t>
            </a:r>
          </a:p>
        </p:txBody>
      </p:sp>
      <p:sp>
        <p:nvSpPr>
          <p:cNvPr id="9" name="Rectangle 4"/>
          <p:cNvSpPr>
            <a:spLocks noChangeArrowheads="1"/>
          </p:cNvSpPr>
          <p:nvPr/>
        </p:nvSpPr>
        <p:spPr bwMode="auto">
          <a:xfrm rot="10800000" flipV="1">
            <a:off x="8460432" y="6237312"/>
            <a:ext cx="611560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uk-UA" sz="3000" b="1" dirty="0" smtClean="0">
                <a:solidFill>
                  <a:schemeClr val="bg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Times New Roman" pitchFamily="18" charset="0"/>
              </a:rPr>
              <a:t>14</a:t>
            </a:r>
            <a:endParaRPr kumimoji="0" lang="ru-RU" sz="3000" b="0" i="0" u="none" strike="noStrike" cap="none" normalizeH="0" baseline="0" dirty="0" smtClean="0">
              <a:ln>
                <a:noFill/>
              </a:ln>
              <a:solidFill>
                <a:schemeClr val="bg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Rectangle 5"/>
          <p:cNvSpPr>
            <a:spLocks noChangeArrowheads="1"/>
          </p:cNvSpPr>
          <p:nvPr/>
        </p:nvSpPr>
        <p:spPr bwMode="auto">
          <a:xfrm>
            <a:off x="0" y="188640"/>
            <a:ext cx="91440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uk-UA" sz="24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Принципи раціональної організації виробничого </a:t>
            </a:r>
            <a:r>
              <a:rPr lang="uk-UA" sz="24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процесу</a:t>
            </a:r>
            <a:endParaRPr lang="uk-UA" sz="2400" b="1" dirty="0" smtClean="0">
              <a:solidFill>
                <a:schemeClr val="accent6">
                  <a:lumMod val="75000"/>
                </a:schemeClr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</p:txBody>
      </p:sp>
      <p:graphicFrame>
        <p:nvGraphicFramePr>
          <p:cNvPr id="12" name="Таблица 11"/>
          <p:cNvGraphicFramePr>
            <a:graphicFrameLocks noGrp="1"/>
          </p:cNvGraphicFramePr>
          <p:nvPr/>
        </p:nvGraphicFramePr>
        <p:xfrm>
          <a:off x="214283" y="785794"/>
          <a:ext cx="8715436" cy="5929354"/>
        </p:xfrm>
        <a:graphic>
          <a:graphicData uri="http://schemas.openxmlformats.org/drawingml/2006/table">
            <a:tbl>
              <a:tblPr/>
              <a:tblGrid>
                <a:gridCol w="3334713"/>
                <a:gridCol w="5380723"/>
              </a:tblGrid>
              <a:tr h="5929354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1" i="1" dirty="0">
                          <a:latin typeface="Times New Roman"/>
                          <a:ea typeface="Times New Roman"/>
                          <a:cs typeface="Times New Roman"/>
                        </a:rPr>
                        <a:t>Принцип </a:t>
                      </a:r>
                      <a:r>
                        <a:rPr lang="ru-RU" sz="2000" b="1" i="1" dirty="0" err="1">
                          <a:latin typeface="Times New Roman"/>
                          <a:ea typeface="Times New Roman"/>
                          <a:cs typeface="Times New Roman"/>
                        </a:rPr>
                        <a:t>ритмічності</a:t>
                      </a:r>
                      <a:r>
                        <a:rPr lang="ru-RU" sz="20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000" dirty="0" err="1">
                          <a:latin typeface="Times New Roman"/>
                          <a:ea typeface="Times New Roman"/>
                          <a:cs typeface="Times New Roman"/>
                        </a:rPr>
                        <a:t>передбачає</a:t>
                      </a:r>
                      <a:r>
                        <a:rPr lang="ru-RU" sz="20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000" dirty="0" err="1">
                          <a:latin typeface="Times New Roman"/>
                          <a:ea typeface="Times New Roman"/>
                          <a:cs typeface="Times New Roman"/>
                        </a:rPr>
                        <a:t>здійснення</a:t>
                      </a:r>
                      <a:r>
                        <a:rPr lang="ru-RU" sz="2000" dirty="0">
                          <a:latin typeface="Times New Roman"/>
                          <a:ea typeface="Times New Roman"/>
                          <a:cs typeface="Times New Roman"/>
                        </a:rPr>
                        <a:t> на кожному </a:t>
                      </a:r>
                      <a:r>
                        <a:rPr lang="ru-RU" sz="2000" dirty="0" err="1">
                          <a:latin typeface="Times New Roman"/>
                          <a:ea typeface="Times New Roman"/>
                          <a:cs typeface="Times New Roman"/>
                        </a:rPr>
                        <a:t>робочому</a:t>
                      </a:r>
                      <a:r>
                        <a:rPr lang="ru-RU" sz="20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000" dirty="0" err="1">
                          <a:latin typeface="Times New Roman"/>
                          <a:ea typeface="Times New Roman"/>
                          <a:cs typeface="Times New Roman"/>
                        </a:rPr>
                        <a:t>місці</a:t>
                      </a:r>
                      <a:r>
                        <a:rPr lang="ru-RU" sz="2000" dirty="0">
                          <a:latin typeface="Times New Roman"/>
                          <a:ea typeface="Times New Roman"/>
                          <a:cs typeface="Times New Roman"/>
                        </a:rPr>
                        <a:t> у </a:t>
                      </a:r>
                      <a:r>
                        <a:rPr lang="ru-RU" sz="2000" dirty="0" err="1">
                          <a:latin typeface="Times New Roman"/>
                          <a:ea typeface="Times New Roman"/>
                          <a:cs typeface="Times New Roman"/>
                        </a:rPr>
                        <a:t>рівні</a:t>
                      </a:r>
                      <a:r>
                        <a:rPr lang="ru-RU" sz="20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000" dirty="0" err="1">
                          <a:latin typeface="Times New Roman"/>
                          <a:ea typeface="Times New Roman"/>
                          <a:cs typeface="Times New Roman"/>
                        </a:rPr>
                        <a:t>відрізки</a:t>
                      </a:r>
                      <a:r>
                        <a:rPr lang="ru-RU" sz="2000" dirty="0">
                          <a:latin typeface="Times New Roman"/>
                          <a:ea typeface="Times New Roman"/>
                          <a:cs typeface="Times New Roman"/>
                        </a:rPr>
                        <a:t> часу </a:t>
                      </a:r>
                      <a:r>
                        <a:rPr lang="ru-RU" sz="2000" dirty="0" err="1">
                          <a:latin typeface="Times New Roman"/>
                          <a:ea typeface="Times New Roman"/>
                          <a:cs typeface="Times New Roman"/>
                        </a:rPr>
                        <a:t>однакових</a:t>
                      </a:r>
                      <a:r>
                        <a:rPr lang="ru-RU" sz="20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000" dirty="0" err="1">
                          <a:latin typeface="Times New Roman"/>
                          <a:ea typeface="Times New Roman"/>
                          <a:cs typeface="Times New Roman"/>
                        </a:rPr>
                        <a:t>обсягів</a:t>
                      </a:r>
                      <a:r>
                        <a:rPr lang="ru-RU" sz="20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000" dirty="0" err="1">
                          <a:latin typeface="Times New Roman"/>
                          <a:ea typeface="Times New Roman"/>
                          <a:cs typeface="Times New Roman"/>
                        </a:rPr>
                        <a:t>роботи</a:t>
                      </a:r>
                      <a:r>
                        <a:rPr lang="ru-RU" sz="2000" dirty="0"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Ритмічність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визначається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800" i="1" dirty="0" err="1">
                          <a:latin typeface="Times New Roman"/>
                          <a:ea typeface="Times New Roman"/>
                          <a:cs typeface="Times New Roman"/>
                        </a:rPr>
                        <a:t>коефіцієнтами</a:t>
                      </a:r>
                      <a:r>
                        <a:rPr lang="ru-RU" sz="1800" i="1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800" i="1" dirty="0" err="1">
                          <a:latin typeface="Times New Roman"/>
                          <a:ea typeface="Times New Roman"/>
                          <a:cs typeface="Times New Roman"/>
                        </a:rPr>
                        <a:t>ритмічності</a:t>
                      </a:r>
                      <a:r>
                        <a:rPr lang="ru-RU" sz="1800" i="1" dirty="0">
                          <a:latin typeface="Times New Roman"/>
                          <a:ea typeface="Times New Roman"/>
                          <a:cs typeface="Times New Roman"/>
                        </a:rPr>
                        <a:t>: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– перший метод 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розрахунку</a:t>
                      </a:r>
                      <a:r>
                        <a:rPr lang="ru-RU" sz="1800" dirty="0" smtClean="0">
                          <a:latin typeface="Times New Roman"/>
                          <a:ea typeface="Times New Roman"/>
                          <a:cs typeface="Times New Roman"/>
                        </a:rPr>
                        <a:t>: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800" dirty="0" smtClean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                                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де </a:t>
                      </a:r>
                      <a:r>
                        <a:rPr lang="ru-RU" sz="1800" i="1" dirty="0" err="1">
                          <a:latin typeface="Times New Roman"/>
                          <a:ea typeface="Times New Roman"/>
                          <a:cs typeface="Times New Roman"/>
                        </a:rPr>
                        <a:t>П</a:t>
                      </a:r>
                      <a:r>
                        <a:rPr lang="ru-RU" sz="1800" i="1" baseline="-25000" dirty="0" err="1">
                          <a:latin typeface="Times New Roman"/>
                          <a:ea typeface="Times New Roman"/>
                          <a:cs typeface="Times New Roman"/>
                        </a:rPr>
                        <a:t>ф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 – 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фактичний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випуск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продукції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 у 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запланований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період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 часу (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зміна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місяць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);  </a:t>
                      </a:r>
                      <a:r>
                        <a:rPr lang="ru-RU" sz="1800" i="1" dirty="0" err="1">
                          <a:latin typeface="Times New Roman"/>
                          <a:ea typeface="Times New Roman"/>
                          <a:cs typeface="Times New Roman"/>
                        </a:rPr>
                        <a:t>П</a:t>
                      </a:r>
                      <a:r>
                        <a:rPr lang="ru-RU" sz="1800" i="1" baseline="-25000" dirty="0" err="1">
                          <a:latin typeface="Times New Roman"/>
                          <a:ea typeface="Times New Roman"/>
                          <a:cs typeface="Times New Roman"/>
                        </a:rPr>
                        <a:t>пл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 – 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запланований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випуск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продукції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 на 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цей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період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, у 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натуральних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показниках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  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вимірювання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 (тонн, кг, штук 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тощо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).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– 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другий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 метод 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розрахунку</a:t>
                      </a:r>
                      <a:r>
                        <a:rPr lang="ru-RU" sz="1800" dirty="0" smtClean="0">
                          <a:latin typeface="Times New Roman"/>
                          <a:ea typeface="Times New Roman"/>
                          <a:cs typeface="Times New Roman"/>
                        </a:rPr>
                        <a:t>: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uk-UA" sz="1600" dirty="0" smtClean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                   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– 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третій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 метод 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розрахунку</a:t>
                      </a:r>
                      <a:r>
                        <a:rPr lang="ru-RU" sz="1800" dirty="0" smtClean="0">
                          <a:latin typeface="Times New Roman"/>
                          <a:ea typeface="Times New Roman"/>
                          <a:cs typeface="Times New Roman"/>
                        </a:rPr>
                        <a:t>: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uk-UA" sz="1600" dirty="0" smtClean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                          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де </a:t>
                      </a:r>
                      <a:r>
                        <a:rPr lang="ru-RU" sz="1800" i="1" dirty="0" err="1">
                          <a:latin typeface="Times New Roman"/>
                          <a:ea typeface="Times New Roman"/>
                          <a:cs typeface="Times New Roman"/>
                        </a:rPr>
                        <a:t>Aj</a:t>
                      </a:r>
                      <a:r>
                        <a:rPr lang="ru-RU" sz="1800" i="1" dirty="0">
                          <a:latin typeface="Times New Roman"/>
                          <a:ea typeface="Times New Roman"/>
                          <a:cs typeface="Times New Roman"/>
                        </a:rPr>
                        <a:t> – 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недовиконане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завдання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 по </a:t>
                      </a:r>
                      <a:r>
                        <a:rPr lang="ru-RU" sz="1800" i="1" dirty="0">
                          <a:latin typeface="Times New Roman"/>
                          <a:ea typeface="Times New Roman"/>
                          <a:cs typeface="Times New Roman"/>
                        </a:rPr>
                        <a:t>j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-тому 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виробу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;  </a:t>
                      </a:r>
                      <a:r>
                        <a:rPr lang="ru-RU" sz="1800" i="1" dirty="0" err="1">
                          <a:latin typeface="Times New Roman"/>
                          <a:ea typeface="Times New Roman"/>
                          <a:cs typeface="Times New Roman"/>
                        </a:rPr>
                        <a:t>k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 – 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кількість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виробів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продукції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що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випускається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підприємством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;  </a:t>
                      </a:r>
                      <a:r>
                        <a:rPr lang="ru-RU" sz="1800" i="1" dirty="0" err="1">
                          <a:latin typeface="Times New Roman"/>
                          <a:ea typeface="Times New Roman"/>
                          <a:cs typeface="Times New Roman"/>
                        </a:rPr>
                        <a:t>Bj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 – 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плановий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випуск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800" i="1" dirty="0">
                          <a:latin typeface="Times New Roman"/>
                          <a:ea typeface="Times New Roman"/>
                          <a:cs typeface="Times New Roman"/>
                        </a:rPr>
                        <a:t>j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-го виду 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продукції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який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вимірюється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 у 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натуральних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одиницях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pic>
        <p:nvPicPr>
          <p:cNvPr id="17411" name="Picture 3" descr="01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195952" y="1785926"/>
            <a:ext cx="2019254" cy="500066"/>
          </a:xfrm>
          <a:prstGeom prst="rect">
            <a:avLst/>
          </a:prstGeom>
          <a:noFill/>
        </p:spPr>
      </p:pic>
      <p:pic>
        <p:nvPicPr>
          <p:cNvPr id="17410" name="Picture 2" descr="016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500561" y="4000504"/>
            <a:ext cx="3211963" cy="500066"/>
          </a:xfrm>
          <a:prstGeom prst="rect">
            <a:avLst/>
          </a:prstGeom>
          <a:noFill/>
        </p:spPr>
      </p:pic>
      <p:pic>
        <p:nvPicPr>
          <p:cNvPr id="17409" name="Picture 1" descr="017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000628" y="4929198"/>
            <a:ext cx="2180307" cy="642942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Rectangle 4"/>
          <p:cNvSpPr>
            <a:spLocks noChangeArrowheads="1"/>
          </p:cNvSpPr>
          <p:nvPr/>
        </p:nvSpPr>
        <p:spPr bwMode="auto">
          <a:xfrm>
            <a:off x="395288" y="0"/>
            <a:ext cx="8497887" cy="1008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/>
          <a:lstStyle/>
          <a:p>
            <a:pPr algn="ctr">
              <a:spcBef>
                <a:spcPct val="20000"/>
              </a:spcBef>
              <a:defRPr/>
            </a:pPr>
            <a:r>
              <a:rPr lang="uk-UA" altLang="uk-UA" sz="2800" b="1" i="1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+mn-cs"/>
              </a:rPr>
              <a:t> </a:t>
            </a:r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0" y="214290"/>
            <a:ext cx="9144000" cy="446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 eaLnBrk="0" hangingPunct="0"/>
            <a:r>
              <a:rPr lang="ru-RU" sz="2300" b="1" dirty="0" err="1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Рівень</a:t>
            </a:r>
            <a:r>
              <a:rPr lang="ru-RU" sz="23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ru-RU" sz="2300" b="1" dirty="0" err="1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спеціалізації</a:t>
            </a:r>
            <a:endParaRPr lang="uk-UA" sz="2300" b="1" dirty="0" smtClean="0">
              <a:solidFill>
                <a:schemeClr val="accent6">
                  <a:lumMod val="75000"/>
                </a:schemeClr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</p:txBody>
      </p:sp>
      <p:sp>
        <p:nvSpPr>
          <p:cNvPr id="9" name="Rectangle 4"/>
          <p:cNvSpPr>
            <a:spLocks noChangeArrowheads="1"/>
          </p:cNvSpPr>
          <p:nvPr/>
        </p:nvSpPr>
        <p:spPr bwMode="auto">
          <a:xfrm rot="10800000" flipV="1">
            <a:off x="8460432" y="6237312"/>
            <a:ext cx="611560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uk-UA" sz="3000" b="1" dirty="0" smtClean="0">
                <a:solidFill>
                  <a:schemeClr val="bg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Times New Roman" pitchFamily="18" charset="0"/>
              </a:rPr>
              <a:t>15</a:t>
            </a:r>
            <a:endParaRPr kumimoji="0" lang="ru-RU" sz="3000" b="0" i="0" u="none" strike="noStrike" cap="none" normalizeH="0" baseline="0" dirty="0" smtClean="0">
              <a:ln>
                <a:noFill/>
              </a:ln>
              <a:solidFill>
                <a:schemeClr val="bg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Rectangle 5"/>
          <p:cNvSpPr>
            <a:spLocks noChangeArrowheads="1"/>
          </p:cNvSpPr>
          <p:nvPr/>
        </p:nvSpPr>
        <p:spPr bwMode="auto">
          <a:xfrm>
            <a:off x="179512" y="785794"/>
            <a:ext cx="8784976" cy="5940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/>
            <a:r>
              <a:rPr lang="ru-RU" sz="2000" b="1" dirty="0" err="1" smtClean="0"/>
              <a:t>Рівень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спеціалізації</a:t>
            </a:r>
            <a:r>
              <a:rPr lang="ru-RU" sz="2000" b="1" dirty="0" smtClean="0"/>
              <a:t>  </a:t>
            </a:r>
            <a:r>
              <a:rPr lang="ru-RU" sz="2000" b="1" dirty="0" err="1" smtClean="0"/>
              <a:t>визначається</a:t>
            </a:r>
            <a:r>
              <a:rPr lang="ru-RU" sz="2000" dirty="0" smtClean="0"/>
              <a:t> </a:t>
            </a:r>
            <a:r>
              <a:rPr lang="ru-RU" sz="2000" i="1" dirty="0" err="1" smtClean="0"/>
              <a:t>коефіцієнтом</a:t>
            </a:r>
            <a:r>
              <a:rPr lang="ru-RU" sz="2000" i="1" dirty="0" smtClean="0"/>
              <a:t> </a:t>
            </a:r>
            <a:r>
              <a:rPr lang="ru-RU" sz="2000" i="1" dirty="0" err="1" smtClean="0"/>
              <a:t>закріплення</a:t>
            </a:r>
            <a:r>
              <a:rPr lang="ru-RU" sz="2000" i="1" dirty="0" smtClean="0"/>
              <a:t> </a:t>
            </a:r>
            <a:r>
              <a:rPr lang="ru-RU" sz="2000" i="1" dirty="0" err="1" smtClean="0"/>
              <a:t>операцій</a:t>
            </a:r>
            <a:r>
              <a:rPr lang="ru-RU" sz="2000" dirty="0" smtClean="0"/>
              <a:t>, </a:t>
            </a:r>
            <a:r>
              <a:rPr lang="ru-RU" sz="2000" dirty="0" err="1" smtClean="0"/>
              <a:t>що</a:t>
            </a:r>
            <a:r>
              <a:rPr lang="ru-RU" sz="2000" dirty="0" smtClean="0"/>
              <a:t> </a:t>
            </a:r>
            <a:r>
              <a:rPr lang="ru-RU" sz="2000" dirty="0" err="1" smtClean="0"/>
              <a:t>відображає</a:t>
            </a:r>
            <a:r>
              <a:rPr lang="ru-RU" sz="2000" dirty="0" smtClean="0"/>
              <a:t> частоту </a:t>
            </a:r>
            <a:r>
              <a:rPr lang="ru-RU" sz="2000" dirty="0" err="1" smtClean="0"/>
              <a:t>зміни</a:t>
            </a:r>
            <a:r>
              <a:rPr lang="ru-RU" sz="2000" dirty="0" smtClean="0"/>
              <a:t> </a:t>
            </a:r>
            <a:r>
              <a:rPr lang="ru-RU" sz="2000" dirty="0" err="1" smtClean="0"/>
              <a:t>різних</a:t>
            </a:r>
            <a:r>
              <a:rPr lang="ru-RU" sz="2000" dirty="0" smtClean="0"/>
              <a:t> </a:t>
            </a:r>
            <a:r>
              <a:rPr lang="ru-RU" sz="2000" dirty="0" err="1" smtClean="0"/>
              <a:t>операцій</a:t>
            </a:r>
            <a:r>
              <a:rPr lang="ru-RU" sz="2000" dirty="0" smtClean="0"/>
              <a:t> та </a:t>
            </a:r>
            <a:r>
              <a:rPr lang="ru-RU" sz="2000" dirty="0" err="1" smtClean="0"/>
              <a:t>пов’язану</a:t>
            </a:r>
            <a:r>
              <a:rPr lang="ru-RU" sz="2000" dirty="0" smtClean="0"/>
              <a:t> </a:t>
            </a:r>
            <a:r>
              <a:rPr lang="ru-RU" sz="2000" dirty="0" err="1" smtClean="0"/>
              <a:t>із</a:t>
            </a:r>
            <a:r>
              <a:rPr lang="ru-RU" sz="2000" dirty="0" smtClean="0"/>
              <a:t> </a:t>
            </a:r>
            <a:r>
              <a:rPr lang="ru-RU" sz="2000" dirty="0" err="1" smtClean="0"/>
              <a:t>цим</a:t>
            </a:r>
            <a:r>
              <a:rPr lang="ru-RU" sz="2000" dirty="0" smtClean="0"/>
              <a:t> </a:t>
            </a:r>
            <a:r>
              <a:rPr lang="ru-RU" sz="2000" dirty="0" err="1" smtClean="0"/>
              <a:t>періодичність</a:t>
            </a:r>
            <a:r>
              <a:rPr lang="ru-RU" sz="2000" dirty="0" smtClean="0"/>
              <a:t> </a:t>
            </a:r>
            <a:r>
              <a:rPr lang="ru-RU" sz="2000" dirty="0" err="1" smtClean="0"/>
              <a:t>обслуговування</a:t>
            </a:r>
            <a:r>
              <a:rPr lang="ru-RU" sz="2000" dirty="0" smtClean="0"/>
              <a:t> </a:t>
            </a:r>
            <a:r>
              <a:rPr lang="ru-RU" sz="2000" dirty="0" err="1" smtClean="0"/>
              <a:t>робітника</a:t>
            </a:r>
            <a:r>
              <a:rPr lang="ru-RU" sz="2000" dirty="0" smtClean="0"/>
              <a:t> </a:t>
            </a:r>
            <a:r>
              <a:rPr lang="ru-RU" sz="2000" dirty="0" err="1" smtClean="0"/>
              <a:t>різними</a:t>
            </a:r>
            <a:r>
              <a:rPr lang="ru-RU" sz="2000" dirty="0" smtClean="0"/>
              <a:t> </a:t>
            </a:r>
            <a:r>
              <a:rPr lang="ru-RU" sz="2000" dirty="0" err="1" smtClean="0"/>
              <a:t>інформаційними</a:t>
            </a:r>
            <a:r>
              <a:rPr lang="ru-RU" sz="2000" dirty="0" smtClean="0"/>
              <a:t> </a:t>
            </a:r>
            <a:r>
              <a:rPr lang="ru-RU" sz="2000" dirty="0" err="1" smtClean="0"/>
              <a:t>та</a:t>
            </a:r>
            <a:r>
              <a:rPr lang="ru-RU" sz="2000" dirty="0" smtClean="0"/>
              <a:t> </a:t>
            </a:r>
            <a:r>
              <a:rPr lang="ru-RU" sz="2000" dirty="0" err="1" smtClean="0"/>
              <a:t>майновими</a:t>
            </a:r>
            <a:r>
              <a:rPr lang="ru-RU" sz="2000" dirty="0" smtClean="0"/>
              <a:t> </a:t>
            </a:r>
            <a:r>
              <a:rPr lang="ru-RU" sz="2000" dirty="0" err="1" smtClean="0"/>
              <a:t>елементами</a:t>
            </a:r>
            <a:r>
              <a:rPr lang="ru-RU" sz="2000" dirty="0" smtClean="0"/>
              <a:t> </a:t>
            </a:r>
            <a:r>
              <a:rPr lang="ru-RU" sz="2000" dirty="0" err="1" smtClean="0"/>
              <a:t>виробництва</a:t>
            </a:r>
            <a:r>
              <a:rPr lang="ru-RU" sz="2000" dirty="0" smtClean="0"/>
              <a:t>:</a:t>
            </a:r>
          </a:p>
          <a:p>
            <a:r>
              <a:rPr lang="ru-RU" sz="2400" dirty="0" smtClean="0"/>
              <a:t> </a:t>
            </a:r>
          </a:p>
          <a:p>
            <a:r>
              <a:rPr lang="ru-RU" sz="2400" dirty="0" smtClean="0"/>
              <a:t> </a:t>
            </a:r>
            <a:endParaRPr lang="ru-RU" sz="2400" dirty="0" smtClean="0"/>
          </a:p>
          <a:p>
            <a:endParaRPr lang="ru-RU" sz="2400" dirty="0" smtClean="0"/>
          </a:p>
          <a:p>
            <a:endParaRPr lang="ru-RU" sz="1900" dirty="0" smtClean="0"/>
          </a:p>
          <a:p>
            <a:r>
              <a:rPr lang="ru-RU" sz="1900" dirty="0" smtClean="0"/>
              <a:t>де </a:t>
            </a:r>
            <a:r>
              <a:rPr lang="ru-RU" sz="1900" i="1" dirty="0" err="1" smtClean="0"/>
              <a:t>Р</a:t>
            </a:r>
            <a:r>
              <a:rPr lang="ru-RU" sz="1900" i="1" baseline="-25000" dirty="0" err="1" smtClean="0"/>
              <a:t>вик</a:t>
            </a:r>
            <a:r>
              <a:rPr lang="ru-RU" sz="1900" dirty="0" smtClean="0"/>
              <a:t> – </a:t>
            </a:r>
            <a:r>
              <a:rPr lang="ru-RU" sz="1900" dirty="0" err="1" smtClean="0"/>
              <a:t>коефіцієнт</a:t>
            </a:r>
            <a:r>
              <a:rPr lang="ru-RU" sz="1900" dirty="0" smtClean="0"/>
              <a:t> </a:t>
            </a:r>
            <a:r>
              <a:rPr lang="ru-RU" sz="1900" dirty="0" err="1" smtClean="0"/>
              <a:t>виконання</a:t>
            </a:r>
            <a:r>
              <a:rPr lang="ru-RU" sz="1900" dirty="0" smtClean="0"/>
              <a:t> норм часу;</a:t>
            </a:r>
          </a:p>
          <a:p>
            <a:r>
              <a:rPr lang="ru-RU" sz="1900" i="1" dirty="0" err="1" smtClean="0"/>
              <a:t>F</a:t>
            </a:r>
            <a:r>
              <a:rPr lang="ru-RU" sz="1900" i="1" baseline="-25000" dirty="0" err="1" smtClean="0"/>
              <a:t>p</a:t>
            </a:r>
            <a:r>
              <a:rPr lang="ru-RU" sz="1900" i="1" dirty="0" smtClean="0"/>
              <a:t> – </a:t>
            </a:r>
            <a:r>
              <a:rPr lang="ru-RU" sz="1900" dirty="0" smtClean="0"/>
              <a:t>фонд часу </a:t>
            </a:r>
            <a:r>
              <a:rPr lang="ru-RU" sz="1900" dirty="0" err="1" smtClean="0"/>
              <a:t>робітника</a:t>
            </a:r>
            <a:r>
              <a:rPr lang="ru-RU" sz="1900" dirty="0" smtClean="0"/>
              <a:t> при </a:t>
            </a:r>
            <a:r>
              <a:rPr lang="ru-RU" sz="1900" dirty="0" err="1" smtClean="0"/>
              <a:t>роботі</a:t>
            </a:r>
            <a:r>
              <a:rPr lang="ru-RU" sz="1900" dirty="0" smtClean="0"/>
              <a:t> за </a:t>
            </a:r>
            <a:r>
              <a:rPr lang="ru-RU" sz="1900" dirty="0" err="1" smtClean="0"/>
              <a:t>плановий</a:t>
            </a:r>
            <a:r>
              <a:rPr lang="ru-RU" sz="1900" dirty="0" smtClean="0"/>
              <a:t> </a:t>
            </a:r>
            <a:r>
              <a:rPr lang="ru-RU" sz="1900" dirty="0" err="1" smtClean="0"/>
              <a:t>період</a:t>
            </a:r>
            <a:r>
              <a:rPr lang="ru-RU" sz="1900" dirty="0" smtClean="0"/>
              <a:t> </a:t>
            </a:r>
            <a:r>
              <a:rPr lang="ru-RU" sz="1900" dirty="0" err="1" smtClean="0"/>
              <a:t>за</a:t>
            </a:r>
            <a:r>
              <a:rPr lang="ru-RU" sz="1900" dirty="0" smtClean="0"/>
              <a:t> одну </a:t>
            </a:r>
            <a:r>
              <a:rPr lang="ru-RU" sz="1900" dirty="0" err="1" smtClean="0"/>
              <a:t>зміну</a:t>
            </a:r>
            <a:r>
              <a:rPr lang="ru-RU" sz="1900" dirty="0" smtClean="0"/>
              <a:t>;</a:t>
            </a:r>
          </a:p>
          <a:p>
            <a:r>
              <a:rPr lang="ru-RU" sz="1900" i="1" dirty="0" err="1" smtClean="0"/>
              <a:t>N</a:t>
            </a:r>
            <a:r>
              <a:rPr lang="ru-RU" sz="1900" i="1" baseline="-25000" dirty="0" err="1" smtClean="0"/>
              <a:t>j</a:t>
            </a:r>
            <a:r>
              <a:rPr lang="ru-RU" sz="1900" i="1" dirty="0" smtClean="0"/>
              <a:t> – </a:t>
            </a:r>
            <a:r>
              <a:rPr lang="ru-RU" sz="1900" dirty="0" err="1" smtClean="0"/>
              <a:t>програма</a:t>
            </a:r>
            <a:r>
              <a:rPr lang="ru-RU" sz="1900" dirty="0" smtClean="0"/>
              <a:t> </a:t>
            </a:r>
            <a:r>
              <a:rPr lang="ru-RU" sz="1900" dirty="0" err="1" smtClean="0"/>
              <a:t>випуску</a:t>
            </a:r>
            <a:r>
              <a:rPr lang="ru-RU" sz="1900" dirty="0" smtClean="0"/>
              <a:t> </a:t>
            </a:r>
            <a:r>
              <a:rPr lang="ru-RU" sz="1900" i="1" dirty="0" smtClean="0"/>
              <a:t>j</a:t>
            </a:r>
            <a:r>
              <a:rPr lang="ru-RU" sz="1900" dirty="0" smtClean="0"/>
              <a:t>-го </a:t>
            </a:r>
            <a:r>
              <a:rPr lang="ru-RU" sz="1900" dirty="0" err="1" smtClean="0"/>
              <a:t>найменування</a:t>
            </a:r>
            <a:r>
              <a:rPr lang="ru-RU" sz="1900" dirty="0" smtClean="0"/>
              <a:t> </a:t>
            </a:r>
            <a:r>
              <a:rPr lang="ru-RU" sz="1900" dirty="0" err="1" smtClean="0"/>
              <a:t>виробу</a:t>
            </a:r>
            <a:r>
              <a:rPr lang="ru-RU" sz="1900" dirty="0" smtClean="0"/>
              <a:t> за </a:t>
            </a:r>
            <a:r>
              <a:rPr lang="ru-RU" sz="1900" dirty="0" err="1" smtClean="0"/>
              <a:t>плановий</a:t>
            </a:r>
            <a:r>
              <a:rPr lang="ru-RU" sz="1900" dirty="0" smtClean="0"/>
              <a:t> </a:t>
            </a:r>
            <a:r>
              <a:rPr lang="ru-RU" sz="1900" dirty="0" err="1" smtClean="0"/>
              <a:t>період</a:t>
            </a:r>
            <a:r>
              <a:rPr lang="ru-RU" sz="1900" dirty="0" smtClean="0"/>
              <a:t>;</a:t>
            </a:r>
          </a:p>
          <a:p>
            <a:r>
              <a:rPr lang="ru-RU" sz="1900" i="1" dirty="0" err="1" smtClean="0"/>
              <a:t>T</a:t>
            </a:r>
            <a:r>
              <a:rPr lang="ru-RU" sz="1900" i="1" baseline="-25000" dirty="0" err="1" smtClean="0"/>
              <a:t>j</a:t>
            </a:r>
            <a:r>
              <a:rPr lang="ru-RU" sz="1900" i="1" dirty="0" smtClean="0"/>
              <a:t> – </a:t>
            </a:r>
            <a:r>
              <a:rPr lang="ru-RU" sz="1900" dirty="0" err="1" smtClean="0"/>
              <a:t>трудомісткість</a:t>
            </a:r>
            <a:r>
              <a:rPr lang="ru-RU" sz="1900" dirty="0" smtClean="0"/>
              <a:t> </a:t>
            </a:r>
            <a:r>
              <a:rPr lang="ru-RU" sz="1900" i="1" dirty="0" smtClean="0"/>
              <a:t>i</a:t>
            </a:r>
            <a:r>
              <a:rPr lang="ru-RU" sz="1900" dirty="0" smtClean="0"/>
              <a:t>-го </a:t>
            </a:r>
            <a:r>
              <a:rPr lang="ru-RU" sz="1900" dirty="0" err="1" smtClean="0"/>
              <a:t>найменування</a:t>
            </a:r>
            <a:r>
              <a:rPr lang="ru-RU" sz="1900" dirty="0" smtClean="0"/>
              <a:t> </a:t>
            </a:r>
            <a:r>
              <a:rPr lang="ru-RU" sz="1900" dirty="0" err="1" smtClean="0"/>
              <a:t>виробу</a:t>
            </a:r>
            <a:r>
              <a:rPr lang="ru-RU" sz="1900" dirty="0" smtClean="0"/>
              <a:t>;</a:t>
            </a:r>
          </a:p>
          <a:p>
            <a:r>
              <a:rPr lang="ru-RU" sz="1900" i="1" dirty="0" err="1" smtClean="0"/>
              <a:t>m</a:t>
            </a:r>
            <a:r>
              <a:rPr lang="ru-RU" sz="1900" i="1" dirty="0" smtClean="0"/>
              <a:t> – </a:t>
            </a:r>
            <a:r>
              <a:rPr lang="ru-RU" sz="1900" dirty="0" err="1" smtClean="0"/>
              <a:t>сумарна</a:t>
            </a:r>
            <a:r>
              <a:rPr lang="ru-RU" sz="1900" dirty="0" smtClean="0"/>
              <a:t> </a:t>
            </a:r>
            <a:r>
              <a:rPr lang="ru-RU" sz="1900" dirty="0" err="1" smtClean="0"/>
              <a:t>кількість</a:t>
            </a:r>
            <a:r>
              <a:rPr lang="ru-RU" sz="1900" dirty="0" smtClean="0"/>
              <a:t> </a:t>
            </a:r>
            <a:r>
              <a:rPr lang="ru-RU" sz="1900" dirty="0" err="1" smtClean="0"/>
              <a:t>різноманітних</a:t>
            </a:r>
            <a:r>
              <a:rPr lang="ru-RU" sz="1900" dirty="0" smtClean="0"/>
              <a:t> </a:t>
            </a:r>
            <a:r>
              <a:rPr lang="ru-RU" sz="1900" dirty="0" err="1" smtClean="0"/>
              <a:t>операцій</a:t>
            </a:r>
            <a:r>
              <a:rPr lang="ru-RU" sz="1900" dirty="0" smtClean="0"/>
              <a:t>, </a:t>
            </a:r>
            <a:r>
              <a:rPr lang="ru-RU" sz="1900" dirty="0" err="1" smtClean="0"/>
              <a:t>що</a:t>
            </a:r>
            <a:r>
              <a:rPr lang="ru-RU" sz="1900" dirty="0" smtClean="0"/>
              <a:t> </a:t>
            </a:r>
            <a:r>
              <a:rPr lang="ru-RU" sz="1900" dirty="0" err="1" smtClean="0"/>
              <a:t>виконуються</a:t>
            </a:r>
            <a:r>
              <a:rPr lang="ru-RU" sz="1900" dirty="0" smtClean="0"/>
              <a:t> за </a:t>
            </a:r>
            <a:r>
              <a:rPr lang="ru-RU" sz="1900" dirty="0" err="1" smtClean="0"/>
              <a:t>плановий</a:t>
            </a:r>
            <a:r>
              <a:rPr lang="ru-RU" sz="1900" dirty="0" smtClean="0"/>
              <a:t> </a:t>
            </a:r>
            <a:r>
              <a:rPr lang="ru-RU" sz="1900" dirty="0" err="1" smtClean="0"/>
              <a:t>період</a:t>
            </a:r>
            <a:r>
              <a:rPr lang="ru-RU" sz="1900" dirty="0" smtClean="0"/>
              <a:t>;</a:t>
            </a:r>
          </a:p>
          <a:p>
            <a:r>
              <a:rPr lang="ru-RU" sz="1900" i="1" dirty="0" err="1" smtClean="0"/>
              <a:t>h</a:t>
            </a:r>
            <a:r>
              <a:rPr lang="ru-RU" sz="1900" dirty="0" smtClean="0"/>
              <a:t> – </a:t>
            </a:r>
            <a:r>
              <a:rPr lang="ru-RU" sz="1900" dirty="0" err="1" smtClean="0"/>
              <a:t>явочна</a:t>
            </a:r>
            <a:r>
              <a:rPr lang="ru-RU" sz="1900" dirty="0" smtClean="0"/>
              <a:t> </a:t>
            </a:r>
            <a:r>
              <a:rPr lang="ru-RU" sz="1900" dirty="0" err="1" smtClean="0"/>
              <a:t>чисельність</a:t>
            </a:r>
            <a:r>
              <a:rPr lang="ru-RU" sz="1900" dirty="0" smtClean="0"/>
              <a:t> </a:t>
            </a:r>
            <a:r>
              <a:rPr lang="ru-RU" sz="1900" dirty="0" err="1" smtClean="0"/>
              <a:t>робітників</a:t>
            </a:r>
            <a:r>
              <a:rPr lang="ru-RU" sz="1900" dirty="0" smtClean="0"/>
              <a:t> </a:t>
            </a:r>
            <a:r>
              <a:rPr lang="ru-RU" sz="1900" dirty="0" err="1" smtClean="0"/>
              <a:t>підрозділу</a:t>
            </a:r>
            <a:r>
              <a:rPr lang="ru-RU" sz="1900" dirty="0" smtClean="0"/>
              <a:t>, </a:t>
            </a:r>
            <a:r>
              <a:rPr lang="ru-RU" sz="1900" dirty="0" err="1" smtClean="0"/>
              <a:t>що</a:t>
            </a:r>
            <a:r>
              <a:rPr lang="ru-RU" sz="1900" dirty="0" smtClean="0"/>
              <a:t> </a:t>
            </a:r>
            <a:r>
              <a:rPr lang="ru-RU" sz="1900" dirty="0" err="1" smtClean="0"/>
              <a:t>виконує</a:t>
            </a:r>
            <a:r>
              <a:rPr lang="ru-RU" sz="1900" dirty="0" smtClean="0"/>
              <a:t> </a:t>
            </a:r>
            <a:r>
              <a:rPr lang="ru-RU" sz="1900" dirty="0" err="1" smtClean="0"/>
              <a:t>ці</a:t>
            </a:r>
            <a:r>
              <a:rPr lang="ru-RU" sz="1900" dirty="0" smtClean="0"/>
              <a:t> </a:t>
            </a:r>
            <a:r>
              <a:rPr lang="ru-RU" sz="1900" dirty="0" err="1" smtClean="0"/>
              <a:t>операції</a:t>
            </a:r>
            <a:r>
              <a:rPr lang="ru-RU" sz="1900" dirty="0" smtClean="0"/>
              <a:t>.</a:t>
            </a:r>
          </a:p>
          <a:p>
            <a:r>
              <a:rPr lang="ru-RU" sz="1900" i="1" dirty="0" err="1" smtClean="0"/>
              <a:t>Чинники</a:t>
            </a:r>
            <a:r>
              <a:rPr lang="ru-RU" sz="1900" i="1" dirty="0" smtClean="0"/>
              <a:t>, </a:t>
            </a:r>
            <a:r>
              <a:rPr lang="ru-RU" sz="1900" i="1" dirty="0" err="1" smtClean="0"/>
              <a:t>які</a:t>
            </a:r>
            <a:r>
              <a:rPr lang="ru-RU" sz="1900" i="1" dirty="0" smtClean="0"/>
              <a:t> </a:t>
            </a:r>
            <a:r>
              <a:rPr lang="ru-RU" sz="1900" i="1" dirty="0" err="1" smtClean="0"/>
              <a:t>впливають</a:t>
            </a:r>
            <a:r>
              <a:rPr lang="ru-RU" sz="1900" dirty="0" smtClean="0"/>
              <a:t> на </a:t>
            </a:r>
            <a:r>
              <a:rPr lang="ru-RU" sz="1900" b="1" i="1" dirty="0" err="1" smtClean="0"/>
              <a:t>Кз.о</a:t>
            </a:r>
            <a:r>
              <a:rPr lang="ru-RU" sz="1900" b="1" i="1" dirty="0" smtClean="0"/>
              <a:t>.</a:t>
            </a:r>
            <a:r>
              <a:rPr lang="ru-RU" sz="1900" dirty="0" smtClean="0"/>
              <a:t>:</a:t>
            </a:r>
          </a:p>
          <a:p>
            <a:r>
              <a:rPr lang="ru-RU" sz="1900" dirty="0" smtClean="0"/>
              <a:t>– </a:t>
            </a:r>
            <a:r>
              <a:rPr lang="ru-RU" sz="1900" dirty="0" err="1" smtClean="0"/>
              <a:t>параметри</a:t>
            </a:r>
            <a:r>
              <a:rPr lang="ru-RU" sz="1900" dirty="0" smtClean="0"/>
              <a:t> </a:t>
            </a:r>
            <a:r>
              <a:rPr lang="ru-RU" sz="1900" dirty="0" err="1" smtClean="0"/>
              <a:t>конструктивно-технологічного</a:t>
            </a:r>
            <a:r>
              <a:rPr lang="ru-RU" sz="1900" dirty="0" smtClean="0"/>
              <a:t> порядку;</a:t>
            </a:r>
          </a:p>
          <a:p>
            <a:r>
              <a:rPr lang="ru-RU" sz="1900" dirty="0" smtClean="0"/>
              <a:t>– </a:t>
            </a:r>
            <a:r>
              <a:rPr lang="ru-RU" sz="1900" dirty="0" err="1" smtClean="0"/>
              <a:t>параметри</a:t>
            </a:r>
            <a:r>
              <a:rPr lang="ru-RU" sz="1900" dirty="0" smtClean="0"/>
              <a:t> </a:t>
            </a:r>
            <a:r>
              <a:rPr lang="ru-RU" sz="1900" dirty="0" err="1" smtClean="0"/>
              <a:t>обсягу</a:t>
            </a:r>
            <a:r>
              <a:rPr lang="ru-RU" sz="1900" dirty="0" smtClean="0"/>
              <a:t>;</a:t>
            </a:r>
          </a:p>
          <a:p>
            <a:r>
              <a:rPr lang="ru-RU" sz="1900" dirty="0" smtClean="0"/>
              <a:t>– </a:t>
            </a:r>
            <a:r>
              <a:rPr lang="ru-RU" sz="1900" dirty="0" err="1" smtClean="0"/>
              <a:t>календарні</a:t>
            </a:r>
            <a:r>
              <a:rPr lang="ru-RU" sz="1900" dirty="0" smtClean="0"/>
              <a:t> </a:t>
            </a:r>
            <a:r>
              <a:rPr lang="ru-RU" sz="1900" dirty="0" err="1" smtClean="0"/>
              <a:t>параметри</a:t>
            </a:r>
            <a:r>
              <a:rPr lang="ru-RU" sz="1900" dirty="0" smtClean="0"/>
              <a:t>, </a:t>
            </a:r>
            <a:r>
              <a:rPr lang="ru-RU" sz="1900" dirty="0" err="1" smtClean="0"/>
              <a:t>які</a:t>
            </a:r>
            <a:r>
              <a:rPr lang="ru-RU" sz="1900" dirty="0" smtClean="0"/>
              <a:t> </a:t>
            </a:r>
            <a:r>
              <a:rPr lang="ru-RU" sz="1900" dirty="0" err="1" smtClean="0"/>
              <a:t>визначають</a:t>
            </a:r>
            <a:r>
              <a:rPr lang="ru-RU" sz="1900" dirty="0" smtClean="0"/>
              <a:t> </a:t>
            </a:r>
            <a:r>
              <a:rPr lang="ru-RU" sz="1900" dirty="0" err="1" smtClean="0"/>
              <a:t>динаміку</a:t>
            </a:r>
            <a:r>
              <a:rPr lang="ru-RU" sz="1900" dirty="0" smtClean="0"/>
              <a:t> </a:t>
            </a:r>
            <a:r>
              <a:rPr lang="ru-RU" sz="1900" dirty="0" err="1" smtClean="0"/>
              <a:t>виробничого</a:t>
            </a:r>
            <a:r>
              <a:rPr lang="ru-RU" sz="1900" dirty="0" smtClean="0"/>
              <a:t> </a:t>
            </a:r>
            <a:r>
              <a:rPr lang="ru-RU" sz="1900" dirty="0" err="1" smtClean="0"/>
              <a:t>процесу</a:t>
            </a:r>
            <a:r>
              <a:rPr lang="ru-RU" sz="1900" dirty="0" smtClean="0"/>
              <a:t>.</a:t>
            </a:r>
            <a:endParaRPr lang="uk-UA" sz="1900" dirty="0" smtClean="0"/>
          </a:p>
        </p:txBody>
      </p:sp>
      <p:pic>
        <p:nvPicPr>
          <p:cNvPr id="15361" name="Picture 1" descr="018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714612" y="2071678"/>
            <a:ext cx="3000396" cy="14284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3" cstate="print">
            <a:lum bright="64000" contrast="-62000"/>
          </a:blip>
          <a:srcRect/>
          <a:stretch>
            <a:fillRect/>
          </a:stretch>
        </p:blipFill>
        <p:spPr bwMode="auto">
          <a:xfrm>
            <a:off x="0" y="892206"/>
            <a:ext cx="9144000" cy="59931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88" name="Rectangle 4"/>
          <p:cNvSpPr>
            <a:spLocks noChangeArrowheads="1"/>
          </p:cNvSpPr>
          <p:nvPr/>
        </p:nvSpPr>
        <p:spPr bwMode="auto">
          <a:xfrm>
            <a:off x="395288" y="0"/>
            <a:ext cx="8497887" cy="1008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/>
          <a:lstStyle/>
          <a:p>
            <a:pPr algn="ctr">
              <a:spcBef>
                <a:spcPct val="20000"/>
              </a:spcBef>
              <a:defRPr/>
            </a:pPr>
            <a:r>
              <a:rPr lang="uk-UA" altLang="uk-UA" sz="2800" b="1" i="1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+mn-cs"/>
              </a:rPr>
              <a:t> </a:t>
            </a:r>
          </a:p>
        </p:txBody>
      </p:sp>
      <p:pic>
        <p:nvPicPr>
          <p:cNvPr id="12290" name="Picture 2" descr="Картинки по запросу нубіп logo"/>
          <p:cNvPicPr>
            <a:picLocks noChangeAspect="1" noChangeArrowheads="1"/>
          </p:cNvPicPr>
          <p:nvPr/>
        </p:nvPicPr>
        <p:blipFill>
          <a:blip r:embed="rId4" r:link="rId5" cstate="print"/>
          <a:srcRect/>
          <a:stretch>
            <a:fillRect/>
          </a:stretch>
        </p:blipFill>
        <p:spPr bwMode="auto">
          <a:xfrm>
            <a:off x="214282" y="857232"/>
            <a:ext cx="1238250" cy="1743075"/>
          </a:xfrm>
          <a:prstGeom prst="rect">
            <a:avLst/>
          </a:prstGeom>
          <a:noFill/>
        </p:spPr>
      </p:pic>
      <p:pic>
        <p:nvPicPr>
          <p:cNvPr id="2" name="Picture 1" descr="BIM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7572396" y="928670"/>
            <a:ext cx="1357322" cy="1357322"/>
          </a:xfrm>
          <a:prstGeom prst="rect">
            <a:avLst/>
          </a:prstGeom>
          <a:noFill/>
        </p:spPr>
      </p:pic>
      <p:sp>
        <p:nvSpPr>
          <p:cNvPr id="12291" name="Rectangle 3"/>
          <p:cNvSpPr>
            <a:spLocks noChangeArrowheads="1"/>
          </p:cNvSpPr>
          <p:nvPr/>
        </p:nvSpPr>
        <p:spPr bwMode="auto">
          <a:xfrm>
            <a:off x="0" y="332656"/>
            <a:ext cx="91440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ru-RU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МЕНЕДЖМЕНТ І АДМІНІСТРУВАННЯ: ОПЕРАЦІЙНИЙ МЕНЕДЖМЕНТ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292" name="Rectangle 4"/>
          <p:cNvSpPr>
            <a:spLocks noChangeArrowheads="1"/>
          </p:cNvSpPr>
          <p:nvPr/>
        </p:nvSpPr>
        <p:spPr bwMode="auto">
          <a:xfrm rot="10800000" flipV="1">
            <a:off x="1500166" y="1194657"/>
            <a:ext cx="6000792" cy="8617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600" b="1" i="0" u="none" strike="noStrike" cap="none" normalizeH="0" baseline="0" dirty="0" smtClean="0">
                <a:ln>
                  <a:noFill/>
                </a:ln>
                <a:effectLst/>
                <a:latin typeface="+mn-lt"/>
                <a:ea typeface="Times New Roman" pitchFamily="18" charset="0"/>
                <a:cs typeface="Times New Roman" pitchFamily="18" charset="0"/>
              </a:rPr>
              <a:t>Факультет аграрного менеджменту</a:t>
            </a:r>
            <a:endParaRPr kumimoji="0" lang="ru-RU" sz="800" b="0" i="0" u="none" strike="noStrike" cap="none" normalizeH="0" baseline="0" dirty="0" smtClean="0">
              <a:ln>
                <a:noFill/>
              </a:ln>
              <a:effectLst/>
              <a:latin typeface="+mn-lt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600" b="1" i="0" u="none" strike="noStrike" cap="none" normalizeH="0" baseline="0" dirty="0" smtClean="0">
                <a:ln>
                  <a:noFill/>
                </a:ln>
                <a:effectLst/>
                <a:latin typeface="+mn-lt"/>
                <a:ea typeface="Times New Roman" pitchFamily="18" charset="0"/>
                <a:cs typeface="Times New Roman" pitchFamily="18" charset="0"/>
              </a:rPr>
              <a:t>Кафедра виробничого та інвестиційного менеджменту</a:t>
            </a:r>
            <a:endParaRPr kumimoji="0" lang="ru-RU" sz="800" b="0" i="0" u="none" strike="noStrike" cap="none" normalizeH="0" baseline="0" dirty="0" smtClean="0">
              <a:ln>
                <a:noFill/>
              </a:ln>
              <a:effectLst/>
              <a:latin typeface="+mn-lt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293" name="Rectangle 5"/>
          <p:cNvSpPr>
            <a:spLocks noChangeArrowheads="1"/>
          </p:cNvSpPr>
          <p:nvPr/>
        </p:nvSpPr>
        <p:spPr bwMode="auto">
          <a:xfrm>
            <a:off x="683568" y="2886035"/>
            <a:ext cx="7776864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 eaLnBrk="0" hangingPunct="0"/>
            <a:r>
              <a:rPr lang="ru-RU" sz="4800" b="1" dirty="0" err="1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Дякую</a:t>
            </a:r>
            <a:r>
              <a:rPr lang="ru-RU" sz="48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за </a:t>
            </a:r>
            <a:r>
              <a:rPr lang="ru-RU" sz="4800" b="1" dirty="0" err="1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увагу</a:t>
            </a:r>
            <a:r>
              <a:rPr lang="ru-RU" sz="48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!</a:t>
            </a:r>
            <a:endParaRPr lang="uk-UA" sz="4800" b="1" dirty="0" smtClean="0">
              <a:solidFill>
                <a:schemeClr val="accent6">
                  <a:lumMod val="75000"/>
                </a:schemeClr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09" name="Picture 2"/>
          <p:cNvPicPr>
            <a:picLocks noChangeAspect="1" noChangeArrowheads="1"/>
          </p:cNvPicPr>
          <p:nvPr/>
        </p:nvPicPr>
        <p:blipFill>
          <a:blip r:embed="rId3" cstate="print">
            <a:lum bright="64000" contrast="-62000"/>
          </a:blip>
          <a:srcRect/>
          <a:stretch>
            <a:fillRect/>
          </a:stretch>
        </p:blipFill>
        <p:spPr bwMode="auto">
          <a:xfrm>
            <a:off x="0" y="892206"/>
            <a:ext cx="9144000" cy="59931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88" name="Rectangle 4"/>
          <p:cNvSpPr>
            <a:spLocks noChangeArrowheads="1"/>
          </p:cNvSpPr>
          <p:nvPr/>
        </p:nvSpPr>
        <p:spPr bwMode="auto">
          <a:xfrm>
            <a:off x="395288" y="0"/>
            <a:ext cx="8497887" cy="1008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/>
          <a:lstStyle/>
          <a:p>
            <a:pPr algn="ctr">
              <a:spcBef>
                <a:spcPct val="20000"/>
              </a:spcBef>
              <a:defRPr/>
            </a:pPr>
            <a:r>
              <a:rPr lang="uk-UA" altLang="uk-UA" sz="2800" b="1" i="1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+mn-cs"/>
              </a:rPr>
              <a:t> </a:t>
            </a:r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108520" y="214290"/>
            <a:ext cx="8927976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 eaLnBrk="0" hangingPunct="0"/>
            <a:r>
              <a:rPr lang="uk-UA" sz="28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Виробничий процес</a:t>
            </a:r>
          </a:p>
        </p:txBody>
      </p:sp>
      <p:sp>
        <p:nvSpPr>
          <p:cNvPr id="8" name="Rectangle 5"/>
          <p:cNvSpPr>
            <a:spLocks noChangeArrowheads="1"/>
          </p:cNvSpPr>
          <p:nvPr/>
        </p:nvSpPr>
        <p:spPr bwMode="auto">
          <a:xfrm>
            <a:off x="285720" y="1571612"/>
            <a:ext cx="8572560" cy="40460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457200" indent="-280988">
              <a:spcBef>
                <a:spcPts val="2400"/>
              </a:spcBef>
              <a:tabLst>
                <a:tab pos="442913" algn="l"/>
              </a:tabLst>
            </a:pPr>
            <a:r>
              <a:rPr lang="uk-UA" sz="2400" b="1" dirty="0" smtClean="0"/>
              <a:t>1. </a:t>
            </a:r>
            <a:r>
              <a:rPr lang="ru-RU" sz="2400" b="1" dirty="0" err="1" smtClean="0"/>
              <a:t>Виробничий</a:t>
            </a:r>
            <a:r>
              <a:rPr lang="ru-RU" sz="2400" b="1" dirty="0" smtClean="0"/>
              <a:t> </a:t>
            </a:r>
            <a:r>
              <a:rPr lang="ru-RU" sz="2400" b="1" dirty="0" err="1" smtClean="0"/>
              <a:t>процес</a:t>
            </a:r>
            <a:r>
              <a:rPr lang="ru-RU" sz="2400" b="1" dirty="0" smtClean="0"/>
              <a:t>. </a:t>
            </a:r>
            <a:r>
              <a:rPr lang="ru-RU" sz="2400" b="1" dirty="0" err="1" smtClean="0"/>
              <a:t>Складові</a:t>
            </a:r>
            <a:r>
              <a:rPr lang="ru-RU" sz="2400" b="1" dirty="0" smtClean="0"/>
              <a:t> </a:t>
            </a:r>
            <a:r>
              <a:rPr lang="ru-RU" sz="2400" b="1" dirty="0" err="1" smtClean="0"/>
              <a:t>виробничого</a:t>
            </a:r>
            <a:r>
              <a:rPr lang="ru-RU" sz="2400" b="1" dirty="0" smtClean="0"/>
              <a:t> </a:t>
            </a:r>
            <a:r>
              <a:rPr lang="ru-RU" sz="2400" b="1" dirty="0" err="1" smtClean="0"/>
              <a:t>процесу</a:t>
            </a:r>
            <a:r>
              <a:rPr lang="ru-RU" sz="2400" b="1" dirty="0" smtClean="0"/>
              <a:t>. </a:t>
            </a:r>
            <a:r>
              <a:rPr lang="ru-RU" sz="2400" b="1" dirty="0" err="1" smtClean="0"/>
              <a:t>Виробничий</a:t>
            </a:r>
            <a:r>
              <a:rPr lang="ru-RU" sz="2400" b="1" dirty="0" smtClean="0"/>
              <a:t> цикл</a:t>
            </a:r>
            <a:endParaRPr lang="uk-UA" sz="2400" b="1" dirty="0" smtClean="0"/>
          </a:p>
          <a:p>
            <a:pPr marL="457200" indent="-280988">
              <a:spcBef>
                <a:spcPts val="2400"/>
              </a:spcBef>
              <a:tabLst>
                <a:tab pos="442913" algn="l"/>
              </a:tabLst>
            </a:pPr>
            <a:r>
              <a:rPr lang="uk-UA" sz="2400" b="1" dirty="0" smtClean="0"/>
              <a:t>	1.</a:t>
            </a:r>
            <a:r>
              <a:rPr lang="en-US" sz="2400" b="1" dirty="0" smtClean="0"/>
              <a:t>1</a:t>
            </a:r>
            <a:r>
              <a:rPr lang="uk-UA" sz="2400" b="1" dirty="0" smtClean="0"/>
              <a:t>. </a:t>
            </a:r>
            <a:r>
              <a:rPr lang="ru-RU" sz="2400" b="1" dirty="0" err="1" smtClean="0"/>
              <a:t>Виробничий</a:t>
            </a:r>
            <a:r>
              <a:rPr lang="ru-RU" sz="2400" b="1" dirty="0" smtClean="0"/>
              <a:t> </a:t>
            </a:r>
            <a:r>
              <a:rPr lang="ru-RU" sz="2400" b="1" dirty="0" err="1" smtClean="0"/>
              <a:t>процес</a:t>
            </a:r>
            <a:r>
              <a:rPr lang="ru-RU" sz="2400" b="1" dirty="0" smtClean="0"/>
              <a:t>. </a:t>
            </a:r>
            <a:r>
              <a:rPr lang="ru-RU" sz="2400" b="1" dirty="0" err="1" smtClean="0"/>
              <a:t>Складові</a:t>
            </a:r>
            <a:r>
              <a:rPr lang="ru-RU" sz="2400" b="1" dirty="0" smtClean="0"/>
              <a:t> </a:t>
            </a:r>
            <a:r>
              <a:rPr lang="ru-RU" sz="2400" b="1" dirty="0" err="1" smtClean="0"/>
              <a:t>виробничого</a:t>
            </a:r>
            <a:r>
              <a:rPr lang="ru-RU" sz="2400" b="1" dirty="0" smtClean="0"/>
              <a:t> </a:t>
            </a:r>
            <a:r>
              <a:rPr lang="ru-RU" sz="2400" b="1" dirty="0" err="1" smtClean="0"/>
              <a:t>процесу</a:t>
            </a:r>
            <a:endParaRPr lang="ru-RU" sz="2400" b="1" dirty="0" smtClean="0"/>
          </a:p>
          <a:p>
            <a:pPr marL="457200" indent="-280988">
              <a:spcBef>
                <a:spcPts val="2400"/>
              </a:spcBef>
              <a:tabLst>
                <a:tab pos="712788" algn="l"/>
              </a:tabLst>
            </a:pPr>
            <a:r>
              <a:rPr lang="uk-UA" sz="2400" b="1" dirty="0" smtClean="0"/>
              <a:t>	1.2. </a:t>
            </a:r>
            <a:r>
              <a:rPr lang="ru-RU" sz="2400" b="1" dirty="0" err="1" smtClean="0"/>
              <a:t>Виробничий</a:t>
            </a:r>
            <a:r>
              <a:rPr lang="ru-RU" sz="2400" b="1" dirty="0" smtClean="0"/>
              <a:t> цикл</a:t>
            </a:r>
          </a:p>
          <a:p>
            <a:pPr marL="457200" indent="-280988">
              <a:spcBef>
                <a:spcPts val="2400"/>
              </a:spcBef>
              <a:tabLst>
                <a:tab pos="442913" algn="l"/>
              </a:tabLst>
            </a:pPr>
            <a:r>
              <a:rPr lang="uk-UA" sz="2400" b="1" dirty="0" smtClean="0"/>
              <a:t>2. </a:t>
            </a:r>
            <a:r>
              <a:rPr lang="ru-RU" sz="2400" b="1" dirty="0" err="1" smtClean="0"/>
              <a:t>Принципи</a:t>
            </a:r>
            <a:r>
              <a:rPr lang="ru-RU" sz="2400" b="1" dirty="0" smtClean="0"/>
              <a:t> </a:t>
            </a:r>
            <a:r>
              <a:rPr lang="ru-RU" sz="2400" b="1" dirty="0" err="1" smtClean="0"/>
              <a:t>раціональної</a:t>
            </a:r>
            <a:r>
              <a:rPr lang="ru-RU" sz="2400" b="1" dirty="0" smtClean="0"/>
              <a:t> </a:t>
            </a:r>
            <a:r>
              <a:rPr lang="ru-RU" sz="2400" b="1" dirty="0" err="1" smtClean="0"/>
              <a:t>організації</a:t>
            </a:r>
            <a:r>
              <a:rPr lang="ru-RU" sz="2400" b="1" dirty="0" smtClean="0"/>
              <a:t> </a:t>
            </a:r>
            <a:r>
              <a:rPr lang="ru-RU" sz="2400" b="1" dirty="0" err="1" smtClean="0"/>
              <a:t>виробничого</a:t>
            </a:r>
            <a:r>
              <a:rPr lang="ru-RU" sz="2400" b="1" dirty="0" smtClean="0"/>
              <a:t> </a:t>
            </a:r>
            <a:r>
              <a:rPr lang="ru-RU" sz="2400" b="1" dirty="0" err="1" smtClean="0"/>
              <a:t>процесу</a:t>
            </a:r>
            <a:endParaRPr lang="ru-RU" sz="2400" b="1" dirty="0" smtClean="0"/>
          </a:p>
          <a:p>
            <a:pPr marL="457200" indent="-280988">
              <a:lnSpc>
                <a:spcPct val="150000"/>
              </a:lnSpc>
              <a:tabLst>
                <a:tab pos="442913" algn="l"/>
              </a:tabLst>
            </a:pPr>
            <a:endParaRPr lang="ru-RU" sz="2200" b="1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</p:txBody>
      </p:sp>
      <p:sp>
        <p:nvSpPr>
          <p:cNvPr id="9" name="Rectangle 4"/>
          <p:cNvSpPr>
            <a:spLocks noChangeArrowheads="1"/>
          </p:cNvSpPr>
          <p:nvPr/>
        </p:nvSpPr>
        <p:spPr bwMode="auto">
          <a:xfrm rot="10800000" flipV="1">
            <a:off x="8748464" y="6237312"/>
            <a:ext cx="323528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3000" b="1" i="0" u="none" strike="noStrike" cap="none" normalizeH="0" baseline="0" dirty="0" smtClean="0">
                <a:ln>
                  <a:noFill/>
                </a:ln>
                <a:solidFill>
                  <a:schemeClr val="bg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Times New Roman" pitchFamily="18" charset="0"/>
                <a:cs typeface="Times New Roman" pitchFamily="18" charset="0"/>
              </a:rPr>
              <a:t>1</a:t>
            </a:r>
            <a:endParaRPr kumimoji="0" lang="ru-RU" sz="3000" b="0" i="0" u="none" strike="noStrike" cap="none" normalizeH="0" baseline="0" dirty="0" smtClean="0">
              <a:ln>
                <a:noFill/>
              </a:ln>
              <a:solidFill>
                <a:schemeClr val="bg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 cstate="print">
            <a:lum bright="64000" contrast="-62000"/>
          </a:blip>
          <a:srcRect/>
          <a:stretch>
            <a:fillRect/>
          </a:stretch>
        </p:blipFill>
        <p:spPr bwMode="auto">
          <a:xfrm>
            <a:off x="0" y="892206"/>
            <a:ext cx="9144000" cy="59931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88" name="Rectangle 4"/>
          <p:cNvSpPr>
            <a:spLocks noChangeArrowheads="1"/>
          </p:cNvSpPr>
          <p:nvPr/>
        </p:nvSpPr>
        <p:spPr bwMode="auto">
          <a:xfrm>
            <a:off x="395288" y="0"/>
            <a:ext cx="8497887" cy="1008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/>
          <a:lstStyle/>
          <a:p>
            <a:pPr algn="ctr">
              <a:spcBef>
                <a:spcPct val="20000"/>
              </a:spcBef>
              <a:defRPr/>
            </a:pPr>
            <a:r>
              <a:rPr lang="uk-UA" altLang="uk-UA" sz="2800" b="1" i="1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+mn-cs"/>
              </a:rPr>
              <a:t> </a:t>
            </a:r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108520" y="293747"/>
            <a:ext cx="892797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 eaLnBrk="0" hangingPunct="0"/>
            <a:r>
              <a:rPr lang="uk-UA" sz="24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Підприємство як відкрита </a:t>
            </a:r>
            <a:r>
              <a:rPr lang="uk-UA" sz="24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система</a:t>
            </a:r>
            <a:endParaRPr lang="uk-UA" sz="2400" b="1" dirty="0" smtClean="0">
              <a:solidFill>
                <a:schemeClr val="accent6">
                  <a:lumMod val="75000"/>
                </a:schemeClr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</p:txBody>
      </p:sp>
      <p:sp>
        <p:nvSpPr>
          <p:cNvPr id="9" name="Rectangle 4"/>
          <p:cNvSpPr>
            <a:spLocks noChangeArrowheads="1"/>
          </p:cNvSpPr>
          <p:nvPr/>
        </p:nvSpPr>
        <p:spPr bwMode="auto">
          <a:xfrm rot="10800000" flipV="1">
            <a:off x="8748464" y="6237312"/>
            <a:ext cx="323528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uk-UA" sz="3000" b="1" dirty="0" smtClean="0">
                <a:solidFill>
                  <a:schemeClr val="bg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Times New Roman" pitchFamily="18" charset="0"/>
              </a:rPr>
              <a:t>2</a:t>
            </a:r>
            <a:endParaRPr kumimoji="0" lang="ru-RU" sz="3000" b="0" i="0" u="none" strike="noStrike" cap="none" normalizeH="0" baseline="0" dirty="0" smtClean="0">
              <a:ln>
                <a:noFill/>
              </a:ln>
              <a:solidFill>
                <a:schemeClr val="bg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6" name="Picture 2" descr="001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1406" y="2071678"/>
            <a:ext cx="9014116" cy="25717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 cstate="print">
            <a:lum bright="64000" contrast="-62000"/>
          </a:blip>
          <a:srcRect/>
          <a:stretch>
            <a:fillRect/>
          </a:stretch>
        </p:blipFill>
        <p:spPr bwMode="auto">
          <a:xfrm>
            <a:off x="0" y="892206"/>
            <a:ext cx="9144000" cy="59931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88" name="Rectangle 4"/>
          <p:cNvSpPr>
            <a:spLocks noChangeArrowheads="1"/>
          </p:cNvSpPr>
          <p:nvPr/>
        </p:nvSpPr>
        <p:spPr bwMode="auto">
          <a:xfrm>
            <a:off x="395288" y="0"/>
            <a:ext cx="8497887" cy="1008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/>
          <a:lstStyle/>
          <a:p>
            <a:pPr algn="ctr">
              <a:spcBef>
                <a:spcPct val="20000"/>
              </a:spcBef>
              <a:defRPr/>
            </a:pPr>
            <a:r>
              <a:rPr lang="uk-UA" altLang="uk-UA" sz="2800" b="1" i="1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+mn-cs"/>
              </a:rPr>
              <a:t> </a:t>
            </a:r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108520" y="285728"/>
            <a:ext cx="892797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 eaLnBrk="0" hangingPunct="0"/>
            <a:r>
              <a:rPr lang="uk-UA" sz="24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Виробничий процес. </a:t>
            </a:r>
            <a:r>
              <a:rPr lang="uk-UA" sz="24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Складові виробничого </a:t>
            </a:r>
            <a:r>
              <a:rPr lang="uk-UA" sz="24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процесу</a:t>
            </a:r>
            <a:endParaRPr lang="uk-UA" sz="2400" b="1" dirty="0" smtClean="0">
              <a:solidFill>
                <a:schemeClr val="accent6">
                  <a:lumMod val="75000"/>
                </a:schemeClr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</p:txBody>
      </p:sp>
      <p:sp>
        <p:nvSpPr>
          <p:cNvPr id="9" name="Rectangle 4"/>
          <p:cNvSpPr>
            <a:spLocks noChangeArrowheads="1"/>
          </p:cNvSpPr>
          <p:nvPr/>
        </p:nvSpPr>
        <p:spPr bwMode="auto">
          <a:xfrm rot="10800000" flipV="1">
            <a:off x="8748464" y="6237312"/>
            <a:ext cx="323528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uk-UA" sz="3000" b="1" dirty="0" smtClean="0">
                <a:solidFill>
                  <a:schemeClr val="bg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Times New Roman" pitchFamily="18" charset="0"/>
              </a:rPr>
              <a:t>3</a:t>
            </a:r>
            <a:endParaRPr kumimoji="0" lang="ru-RU" sz="3000" b="0" i="0" u="none" strike="noStrike" cap="none" normalizeH="0" baseline="0" dirty="0" smtClean="0">
              <a:ln>
                <a:noFill/>
              </a:ln>
              <a:solidFill>
                <a:schemeClr val="bg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/>
        </p:nvGraphicFramePr>
        <p:xfrm>
          <a:off x="142844" y="1285860"/>
          <a:ext cx="8864939" cy="5157277"/>
        </p:xfrm>
        <a:graphic>
          <a:graphicData uri="http://schemas.openxmlformats.org/drawingml/2006/table">
            <a:tbl>
              <a:tblPr/>
              <a:tblGrid>
                <a:gridCol w="2456844"/>
                <a:gridCol w="2883549"/>
                <a:gridCol w="3524546"/>
              </a:tblGrid>
              <a:tr h="308076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 err="1">
                          <a:latin typeface="Times New Roman"/>
                          <a:ea typeface="Times New Roman"/>
                          <a:cs typeface="Times New Roman"/>
                        </a:rPr>
                        <a:t>Прості</a:t>
                      </a:r>
                      <a:r>
                        <a:rPr lang="ru-RU" sz="2400" b="1" dirty="0">
                          <a:latin typeface="Times New Roman"/>
                          <a:ea typeface="Times New Roman"/>
                          <a:cs typeface="Times New Roman"/>
                        </a:rPr>
                        <a:t> (</a:t>
                      </a:r>
                      <a:r>
                        <a:rPr lang="ru-RU" sz="2400" b="1" dirty="0" err="1">
                          <a:latin typeface="Times New Roman"/>
                          <a:ea typeface="Times New Roman"/>
                          <a:cs typeface="Times New Roman"/>
                        </a:rPr>
                        <a:t>спеціалізовані</a:t>
                      </a:r>
                      <a:r>
                        <a:rPr lang="ru-RU" sz="2400" b="1" dirty="0">
                          <a:latin typeface="Times New Roman"/>
                          <a:ea typeface="Times New Roman"/>
                          <a:cs typeface="Times New Roman"/>
                        </a:rPr>
                        <a:t>) </a:t>
                      </a:r>
                      <a:r>
                        <a:rPr lang="ru-RU" sz="2400" b="1" dirty="0" err="1">
                          <a:latin typeface="Times New Roman"/>
                          <a:ea typeface="Times New Roman"/>
                          <a:cs typeface="Times New Roman"/>
                        </a:rPr>
                        <a:t>підприємства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 err="1">
                          <a:latin typeface="Times New Roman"/>
                          <a:ea typeface="Times New Roman"/>
                          <a:cs typeface="Times New Roman"/>
                        </a:rPr>
                        <a:t>з</a:t>
                      </a:r>
                      <a:r>
                        <a:rPr lang="ru-RU" sz="2400" dirty="0">
                          <a:latin typeface="Times New Roman"/>
                          <a:ea typeface="Times New Roman"/>
                          <a:cs typeface="Times New Roman"/>
                        </a:rPr>
                        <a:t> одним </a:t>
                      </a:r>
                      <a:r>
                        <a:rPr lang="ru-RU" sz="2400" dirty="0" err="1">
                          <a:latin typeface="Times New Roman"/>
                          <a:ea typeface="Times New Roman"/>
                          <a:cs typeface="Times New Roman"/>
                        </a:rPr>
                        <a:t>виробничим</a:t>
                      </a:r>
                      <a:r>
                        <a:rPr lang="ru-RU" sz="24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400" dirty="0" err="1">
                          <a:latin typeface="Times New Roman"/>
                          <a:ea typeface="Times New Roman"/>
                          <a:cs typeface="Times New Roman"/>
                        </a:rPr>
                        <a:t>процесом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 err="1">
                          <a:latin typeface="Times New Roman"/>
                          <a:ea typeface="Times New Roman"/>
                          <a:cs typeface="Times New Roman"/>
                        </a:rPr>
                        <a:t>виробництво</a:t>
                      </a:r>
                      <a:r>
                        <a:rPr lang="ru-RU" sz="24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400" dirty="0" err="1">
                          <a:latin typeface="Times New Roman"/>
                          <a:ea typeface="Times New Roman"/>
                          <a:cs typeface="Times New Roman"/>
                        </a:rPr>
                        <a:t>однорідної</a:t>
                      </a:r>
                      <a:r>
                        <a:rPr lang="ru-RU" sz="24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400" dirty="0" err="1">
                          <a:latin typeface="Times New Roman"/>
                          <a:ea typeface="Times New Roman"/>
                          <a:cs typeface="Times New Roman"/>
                        </a:rPr>
                        <a:t>продукції</a:t>
                      </a:r>
                      <a:r>
                        <a:rPr lang="ru-RU" sz="24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400" dirty="0" err="1">
                          <a:latin typeface="Times New Roman"/>
                          <a:ea typeface="Times New Roman"/>
                          <a:cs typeface="Times New Roman"/>
                        </a:rPr>
                        <a:t>з</a:t>
                      </a:r>
                      <a:r>
                        <a:rPr lang="ru-RU" sz="24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400" dirty="0" err="1">
                          <a:latin typeface="Times New Roman"/>
                          <a:ea typeface="Times New Roman"/>
                          <a:cs typeface="Times New Roman"/>
                        </a:rPr>
                        <a:t>однієї</a:t>
                      </a:r>
                      <a:r>
                        <a:rPr lang="ru-RU" sz="24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400" dirty="0" err="1">
                          <a:latin typeface="Times New Roman"/>
                          <a:ea typeface="Times New Roman"/>
                          <a:cs typeface="Times New Roman"/>
                        </a:rPr>
                        <a:t>й</a:t>
                      </a:r>
                      <a:r>
                        <a:rPr lang="ru-RU" sz="24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400" dirty="0" err="1">
                          <a:latin typeface="Times New Roman"/>
                          <a:ea typeface="Times New Roman"/>
                          <a:cs typeface="Times New Roman"/>
                        </a:rPr>
                        <a:t>тієї</a:t>
                      </a:r>
                      <a:r>
                        <a:rPr lang="ru-RU" sz="2400" dirty="0">
                          <a:latin typeface="Times New Roman"/>
                          <a:ea typeface="Times New Roman"/>
                          <a:cs typeface="Times New Roman"/>
                        </a:rPr>
                        <a:t> ж </a:t>
                      </a:r>
                      <a:r>
                        <a:rPr lang="ru-RU" sz="2400" dirty="0" err="1">
                          <a:latin typeface="Times New Roman"/>
                          <a:ea typeface="Times New Roman"/>
                          <a:cs typeface="Times New Roman"/>
                        </a:rPr>
                        <a:t>сировини</a:t>
                      </a:r>
                      <a:r>
                        <a:rPr lang="ru-RU" sz="2400" dirty="0">
                          <a:latin typeface="Times New Roman"/>
                          <a:ea typeface="Times New Roman"/>
                          <a:cs typeface="Times New Roman"/>
                        </a:rPr>
                        <a:t> (</a:t>
                      </a:r>
                      <a:r>
                        <a:rPr lang="ru-RU" sz="2400" dirty="0" err="1">
                          <a:latin typeface="Times New Roman"/>
                          <a:ea typeface="Times New Roman"/>
                          <a:cs typeface="Times New Roman"/>
                        </a:rPr>
                        <a:t>невеликі</a:t>
                      </a:r>
                      <a:r>
                        <a:rPr lang="ru-RU" sz="24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400" dirty="0" err="1">
                          <a:latin typeface="Times New Roman"/>
                          <a:ea typeface="Times New Roman"/>
                          <a:cs typeface="Times New Roman"/>
                        </a:rPr>
                        <a:t>підприємства</a:t>
                      </a:r>
                      <a:r>
                        <a:rPr lang="ru-RU" sz="2400" dirty="0"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ru-RU" sz="2400" dirty="0" err="1">
                          <a:latin typeface="Times New Roman"/>
                          <a:ea typeface="Times New Roman"/>
                          <a:cs typeface="Times New Roman"/>
                        </a:rPr>
                        <a:t>що</a:t>
                      </a:r>
                      <a:r>
                        <a:rPr lang="ru-RU" sz="24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400" dirty="0" err="1">
                          <a:latin typeface="Times New Roman"/>
                          <a:ea typeface="Times New Roman"/>
                          <a:cs typeface="Times New Roman"/>
                        </a:rPr>
                        <a:t>випускають</a:t>
                      </a:r>
                      <a:r>
                        <a:rPr lang="ru-RU" sz="2400" dirty="0">
                          <a:latin typeface="Times New Roman"/>
                          <a:ea typeface="Times New Roman"/>
                          <a:cs typeface="Times New Roman"/>
                        </a:rPr>
                        <a:t> один вид </a:t>
                      </a:r>
                      <a:r>
                        <a:rPr lang="ru-RU" sz="2400" dirty="0" err="1">
                          <a:latin typeface="Times New Roman"/>
                          <a:ea typeface="Times New Roman"/>
                          <a:cs typeface="Times New Roman"/>
                        </a:rPr>
                        <a:t>продукції</a:t>
                      </a:r>
                      <a:r>
                        <a:rPr lang="ru-RU" sz="2400" dirty="0">
                          <a:latin typeface="Times New Roman"/>
                          <a:ea typeface="Times New Roman"/>
                          <a:cs typeface="Times New Roman"/>
                        </a:rPr>
                        <a:t>) (</a:t>
                      </a:r>
                      <a:r>
                        <a:rPr lang="ru-RU" sz="2400" dirty="0" err="1">
                          <a:latin typeface="Times New Roman"/>
                          <a:ea typeface="Times New Roman"/>
                          <a:cs typeface="Times New Roman"/>
                        </a:rPr>
                        <a:t>виробництво</a:t>
                      </a:r>
                      <a:r>
                        <a:rPr lang="ru-RU" sz="24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400" dirty="0" err="1">
                          <a:latin typeface="Times New Roman"/>
                          <a:ea typeface="Times New Roman"/>
                          <a:cs typeface="Times New Roman"/>
                        </a:rPr>
                        <a:t>борошна</a:t>
                      </a:r>
                      <a:r>
                        <a:rPr lang="ru-RU" sz="2400" dirty="0">
                          <a:latin typeface="Times New Roman"/>
                          <a:ea typeface="Times New Roman"/>
                          <a:cs typeface="Times New Roman"/>
                        </a:rPr>
                        <a:t>)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4845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i="0" dirty="0" err="1">
                          <a:latin typeface="Times New Roman"/>
                          <a:ea typeface="Times New Roman"/>
                          <a:cs typeface="Times New Roman"/>
                        </a:rPr>
                        <a:t>Складні</a:t>
                      </a:r>
                      <a:r>
                        <a:rPr lang="ru-RU" sz="2400" b="1" i="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400" b="1" i="0" dirty="0" err="1">
                          <a:latin typeface="Times New Roman"/>
                          <a:ea typeface="Times New Roman"/>
                          <a:cs typeface="Times New Roman"/>
                        </a:rPr>
                        <a:t>або</a:t>
                      </a:r>
                      <a:r>
                        <a:rPr lang="ru-RU" sz="2400" b="1" i="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400" b="1" i="0" dirty="0" err="1">
                          <a:latin typeface="Times New Roman"/>
                          <a:ea typeface="Times New Roman"/>
                          <a:cs typeface="Times New Roman"/>
                        </a:rPr>
                        <a:t>комбіновані</a:t>
                      </a:r>
                      <a:r>
                        <a:rPr lang="ru-RU" sz="2400" b="1" i="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400" b="1" i="0" dirty="0" err="1">
                          <a:latin typeface="Times New Roman"/>
                          <a:ea typeface="Times New Roman"/>
                          <a:cs typeface="Times New Roman"/>
                        </a:rPr>
                        <a:t>підприємства</a:t>
                      </a:r>
                      <a:endParaRPr lang="ru-RU" sz="2000" i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 err="1">
                          <a:latin typeface="Times New Roman"/>
                          <a:ea typeface="Times New Roman"/>
                          <a:cs typeface="Times New Roman"/>
                        </a:rPr>
                        <a:t>з</a:t>
                      </a:r>
                      <a:r>
                        <a:rPr lang="ru-RU" sz="24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400" dirty="0" err="1">
                          <a:latin typeface="Times New Roman"/>
                          <a:ea typeface="Times New Roman"/>
                          <a:cs typeface="Times New Roman"/>
                        </a:rPr>
                        <a:t>різними</a:t>
                      </a:r>
                      <a:r>
                        <a:rPr lang="ru-RU" sz="24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400" dirty="0" err="1">
                          <a:latin typeface="Times New Roman"/>
                          <a:ea typeface="Times New Roman"/>
                          <a:cs typeface="Times New Roman"/>
                        </a:rPr>
                        <a:t>виробничими</a:t>
                      </a:r>
                      <a:r>
                        <a:rPr lang="ru-RU" sz="24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400" dirty="0" err="1">
                          <a:latin typeface="Times New Roman"/>
                          <a:ea typeface="Times New Roman"/>
                          <a:cs typeface="Times New Roman"/>
                        </a:rPr>
                        <a:t>процесами</a:t>
                      </a:r>
                      <a:r>
                        <a:rPr lang="ru-RU" sz="2400" dirty="0">
                          <a:latin typeface="Times New Roman"/>
                          <a:ea typeface="Times New Roman"/>
                          <a:cs typeface="Times New Roman"/>
                        </a:rPr>
                        <a:t/>
                      </a:r>
                      <a:br>
                        <a:rPr lang="ru-RU" sz="2400" dirty="0">
                          <a:latin typeface="Times New Roman"/>
                          <a:ea typeface="Times New Roman"/>
                          <a:cs typeface="Times New Roman"/>
                        </a:rPr>
                      </a:b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 err="1">
                          <a:latin typeface="Times New Roman"/>
                          <a:ea typeface="Times New Roman"/>
                          <a:cs typeface="Times New Roman"/>
                        </a:rPr>
                        <a:t>виробляється</a:t>
                      </a:r>
                      <a:r>
                        <a:rPr lang="ru-RU" sz="2400" dirty="0">
                          <a:latin typeface="Times New Roman"/>
                          <a:ea typeface="Times New Roman"/>
                          <a:cs typeface="Times New Roman"/>
                        </a:rPr>
                        <a:t> широкий </a:t>
                      </a:r>
                      <a:r>
                        <a:rPr lang="ru-RU" sz="2400" dirty="0" err="1">
                          <a:latin typeface="Times New Roman"/>
                          <a:ea typeface="Times New Roman"/>
                          <a:cs typeface="Times New Roman"/>
                        </a:rPr>
                        <a:t>асортимент</a:t>
                      </a:r>
                      <a:r>
                        <a:rPr lang="ru-RU" sz="24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400" dirty="0" err="1">
                          <a:latin typeface="Times New Roman"/>
                          <a:ea typeface="Times New Roman"/>
                          <a:cs typeface="Times New Roman"/>
                        </a:rPr>
                        <a:t>продукції</a:t>
                      </a:r>
                      <a:r>
                        <a:rPr lang="ru-RU" sz="2400" dirty="0">
                          <a:latin typeface="Times New Roman"/>
                          <a:ea typeface="Times New Roman"/>
                          <a:cs typeface="Times New Roman"/>
                        </a:rPr>
                        <a:t> (</a:t>
                      </a:r>
                      <a:r>
                        <a:rPr lang="ru-RU" sz="2400" dirty="0" err="1">
                          <a:latin typeface="Times New Roman"/>
                          <a:ea typeface="Times New Roman"/>
                          <a:cs typeface="Times New Roman"/>
                        </a:rPr>
                        <a:t>м’ясопереробне</a:t>
                      </a:r>
                      <a:r>
                        <a:rPr lang="ru-RU" sz="2400" dirty="0"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ru-RU" sz="2400" dirty="0" err="1">
                          <a:latin typeface="Times New Roman"/>
                          <a:ea typeface="Times New Roman"/>
                          <a:cs typeface="Times New Roman"/>
                        </a:rPr>
                        <a:t>молокопереробне</a:t>
                      </a:r>
                      <a:r>
                        <a:rPr lang="ru-RU" sz="24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400" dirty="0" err="1">
                          <a:latin typeface="Times New Roman"/>
                          <a:ea typeface="Times New Roman"/>
                          <a:cs typeface="Times New Roman"/>
                        </a:rPr>
                        <a:t>виробництво</a:t>
                      </a:r>
                      <a:r>
                        <a:rPr lang="ru-RU" sz="2400" dirty="0">
                          <a:latin typeface="Times New Roman"/>
                          <a:ea typeface="Times New Roman"/>
                          <a:cs typeface="Times New Roman"/>
                        </a:rPr>
                        <a:t>)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09" name="Picture 2"/>
          <p:cNvPicPr>
            <a:picLocks noChangeAspect="1" noChangeArrowheads="1"/>
          </p:cNvPicPr>
          <p:nvPr/>
        </p:nvPicPr>
        <p:blipFill>
          <a:blip r:embed="rId3" cstate="print">
            <a:lum bright="64000" contrast="-62000"/>
          </a:blip>
          <a:srcRect/>
          <a:stretch>
            <a:fillRect/>
          </a:stretch>
        </p:blipFill>
        <p:spPr bwMode="auto">
          <a:xfrm>
            <a:off x="0" y="892206"/>
            <a:ext cx="9144000" cy="59931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88" name="Rectangle 4"/>
          <p:cNvSpPr>
            <a:spLocks noChangeArrowheads="1"/>
          </p:cNvSpPr>
          <p:nvPr/>
        </p:nvSpPr>
        <p:spPr bwMode="auto">
          <a:xfrm>
            <a:off x="395288" y="0"/>
            <a:ext cx="8497887" cy="1008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/>
          <a:lstStyle/>
          <a:p>
            <a:pPr algn="ctr">
              <a:spcBef>
                <a:spcPct val="20000"/>
              </a:spcBef>
              <a:defRPr/>
            </a:pPr>
            <a:r>
              <a:rPr lang="uk-UA" altLang="uk-UA" sz="2800" b="1" i="1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+mn-cs"/>
              </a:rPr>
              <a:t> </a:t>
            </a:r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0" y="252691"/>
            <a:ext cx="91440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 eaLnBrk="0" hangingPunct="0"/>
            <a:r>
              <a:rPr lang="ru-RU" sz="2400" b="1" dirty="0" err="1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Класифікація</a:t>
            </a:r>
            <a:r>
              <a:rPr lang="ru-RU" sz="24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ru-RU" sz="2400" b="1" dirty="0" err="1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виробничих</a:t>
            </a:r>
            <a:r>
              <a:rPr lang="ru-RU" sz="24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ru-RU" sz="2400" b="1" dirty="0" err="1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операцій</a:t>
            </a:r>
            <a:endParaRPr lang="uk-UA" sz="2400" b="1" dirty="0" smtClean="0">
              <a:solidFill>
                <a:schemeClr val="accent6">
                  <a:lumMod val="75000"/>
                </a:schemeClr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</p:txBody>
      </p:sp>
      <p:sp>
        <p:nvSpPr>
          <p:cNvPr id="9" name="Rectangle 4"/>
          <p:cNvSpPr>
            <a:spLocks noChangeArrowheads="1"/>
          </p:cNvSpPr>
          <p:nvPr/>
        </p:nvSpPr>
        <p:spPr bwMode="auto">
          <a:xfrm rot="10800000" flipV="1">
            <a:off x="8748464" y="6237312"/>
            <a:ext cx="323528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3000" b="1" dirty="0" smtClean="0">
                <a:solidFill>
                  <a:schemeClr val="bg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Times New Roman" pitchFamily="18" charset="0"/>
              </a:rPr>
              <a:t>4</a:t>
            </a:r>
            <a:endParaRPr kumimoji="0" lang="ru-RU" sz="3000" b="0" i="0" u="none" strike="noStrike" cap="none" normalizeH="0" baseline="0" dirty="0" smtClean="0">
              <a:ln>
                <a:noFill/>
              </a:ln>
              <a:solidFill>
                <a:schemeClr val="bg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pic>
        <p:nvPicPr>
          <p:cNvPr id="37889" name="Picture 1" descr="00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42844" y="1000108"/>
            <a:ext cx="8840441" cy="45720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09" name="Picture 2"/>
          <p:cNvPicPr>
            <a:picLocks noChangeAspect="1" noChangeArrowheads="1"/>
          </p:cNvPicPr>
          <p:nvPr/>
        </p:nvPicPr>
        <p:blipFill>
          <a:blip r:embed="rId3" cstate="print">
            <a:lum bright="64000" contrast="-62000"/>
          </a:blip>
          <a:srcRect/>
          <a:stretch>
            <a:fillRect/>
          </a:stretch>
        </p:blipFill>
        <p:spPr bwMode="auto">
          <a:xfrm>
            <a:off x="0" y="892206"/>
            <a:ext cx="9144000" cy="59931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88" name="Rectangle 4"/>
          <p:cNvSpPr>
            <a:spLocks noChangeArrowheads="1"/>
          </p:cNvSpPr>
          <p:nvPr/>
        </p:nvSpPr>
        <p:spPr bwMode="auto">
          <a:xfrm>
            <a:off x="395288" y="0"/>
            <a:ext cx="8497887" cy="1008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/>
          <a:lstStyle/>
          <a:p>
            <a:pPr algn="ctr">
              <a:spcBef>
                <a:spcPct val="20000"/>
              </a:spcBef>
              <a:defRPr/>
            </a:pPr>
            <a:r>
              <a:rPr lang="uk-UA" altLang="uk-UA" sz="2800" b="1" i="1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+mn-cs"/>
              </a:rPr>
              <a:t> </a:t>
            </a:r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0" y="293353"/>
            <a:ext cx="9144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 eaLnBrk="0" hangingPunct="0"/>
            <a:r>
              <a:rPr lang="uk-UA" sz="28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Класифікація </a:t>
            </a:r>
            <a:r>
              <a:rPr lang="uk-UA" sz="28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допоміжних операцій</a:t>
            </a:r>
            <a:endParaRPr lang="uk-UA" sz="2800" b="1" dirty="0" smtClean="0">
              <a:solidFill>
                <a:schemeClr val="accent6">
                  <a:lumMod val="75000"/>
                </a:schemeClr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</p:txBody>
      </p:sp>
      <p:sp>
        <p:nvSpPr>
          <p:cNvPr id="9" name="Rectangle 4"/>
          <p:cNvSpPr>
            <a:spLocks noChangeArrowheads="1"/>
          </p:cNvSpPr>
          <p:nvPr/>
        </p:nvSpPr>
        <p:spPr bwMode="auto">
          <a:xfrm rot="10800000" flipV="1">
            <a:off x="8748464" y="6237312"/>
            <a:ext cx="323528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uk-UA" sz="3000" b="1" dirty="0" smtClean="0">
                <a:solidFill>
                  <a:schemeClr val="bg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Times New Roman" pitchFamily="18" charset="0"/>
              </a:rPr>
              <a:t>5</a:t>
            </a:r>
            <a:endParaRPr kumimoji="0" lang="ru-RU" sz="3000" b="0" i="0" u="none" strike="noStrike" cap="none" normalizeH="0" baseline="0" dirty="0" smtClean="0">
              <a:ln>
                <a:noFill/>
              </a:ln>
              <a:solidFill>
                <a:schemeClr val="bg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0" name="Таблица 9"/>
          <p:cNvGraphicFramePr>
            <a:graphicFrameLocks noGrp="1"/>
          </p:cNvGraphicFramePr>
          <p:nvPr/>
        </p:nvGraphicFramePr>
        <p:xfrm>
          <a:off x="235630" y="928667"/>
          <a:ext cx="8689279" cy="5740990"/>
        </p:xfrm>
        <a:graphic>
          <a:graphicData uri="http://schemas.openxmlformats.org/drawingml/2006/table">
            <a:tbl>
              <a:tblPr/>
              <a:tblGrid>
                <a:gridCol w="2325415"/>
                <a:gridCol w="1987519"/>
                <a:gridCol w="4376345"/>
              </a:tblGrid>
              <a:tr h="49712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latin typeface="Times New Roman"/>
                          <a:ea typeface="Times New Roman"/>
                          <a:cs typeface="Times New Roman"/>
                        </a:rPr>
                        <a:t>Вид </a:t>
                      </a:r>
                      <a:r>
                        <a:rPr lang="ru-RU" sz="2000" b="1" dirty="0" err="1">
                          <a:latin typeface="Times New Roman"/>
                          <a:ea typeface="Times New Roman"/>
                          <a:cs typeface="Times New Roman"/>
                        </a:rPr>
                        <a:t>операцій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latin typeface="Times New Roman"/>
                          <a:ea typeface="Times New Roman"/>
                          <a:cs typeface="Times New Roman"/>
                        </a:rPr>
                        <a:t>Зміст операцій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latin typeface="Times New Roman"/>
                          <a:ea typeface="Times New Roman"/>
                          <a:cs typeface="Times New Roman"/>
                        </a:rPr>
                        <a:t>Приклад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6155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i="1" dirty="0" err="1">
                          <a:latin typeface="Times New Roman"/>
                          <a:ea typeface="Times New Roman"/>
                          <a:cs typeface="Times New Roman"/>
                        </a:rPr>
                        <a:t>Переміщувальні</a:t>
                      </a:r>
                      <a:r>
                        <a:rPr lang="ru-RU" sz="2000" b="1" i="1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000" b="1" i="1" dirty="0" err="1">
                          <a:latin typeface="Times New Roman"/>
                          <a:ea typeface="Times New Roman"/>
                          <a:cs typeface="Times New Roman"/>
                        </a:rPr>
                        <a:t>операції</a:t>
                      </a:r>
                      <a:endParaRPr lang="ru-RU" sz="20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err="1">
                          <a:latin typeface="Times New Roman"/>
                          <a:ea typeface="Times New Roman"/>
                          <a:cs typeface="Times New Roman"/>
                        </a:rPr>
                        <a:t>змінюють</a:t>
                      </a:r>
                      <a:r>
                        <a:rPr lang="ru-RU" sz="20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000" dirty="0" err="1">
                          <a:latin typeface="Times New Roman"/>
                          <a:ea typeface="Times New Roman"/>
                          <a:cs typeface="Times New Roman"/>
                        </a:rPr>
                        <a:t>положення</a:t>
                      </a:r>
                      <a:r>
                        <a:rPr lang="ru-RU" sz="2000" dirty="0">
                          <a:latin typeface="Times New Roman"/>
                          <a:ea typeface="Times New Roman"/>
                          <a:cs typeface="Times New Roman"/>
                        </a:rPr>
                        <a:t> предмету </a:t>
                      </a:r>
                      <a:r>
                        <a:rPr lang="ru-RU" sz="2000" dirty="0" err="1">
                          <a:latin typeface="Times New Roman"/>
                          <a:ea typeface="Times New Roman"/>
                          <a:cs typeface="Times New Roman"/>
                        </a:rPr>
                        <a:t>праці</a:t>
                      </a:r>
                      <a:r>
                        <a:rPr lang="ru-RU" sz="2000" dirty="0">
                          <a:latin typeface="Times New Roman"/>
                          <a:ea typeface="Times New Roman"/>
                          <a:cs typeface="Times New Roman"/>
                        </a:rPr>
                        <a:t> у </a:t>
                      </a:r>
                      <a:r>
                        <a:rPr lang="ru-RU" sz="2000" dirty="0" err="1">
                          <a:latin typeface="Times New Roman"/>
                          <a:ea typeface="Times New Roman"/>
                          <a:cs typeface="Times New Roman"/>
                        </a:rPr>
                        <a:t>просторі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i="1" dirty="0" err="1">
                          <a:latin typeface="Times New Roman"/>
                          <a:ea typeface="Times New Roman"/>
                          <a:cs typeface="Times New Roman"/>
                        </a:rPr>
                        <a:t>транспортування</a:t>
                      </a:r>
                      <a:r>
                        <a:rPr lang="ru-RU" sz="1800" i="1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800" i="1" dirty="0" err="1">
                          <a:latin typeface="Times New Roman"/>
                          <a:ea typeface="Times New Roman"/>
                          <a:cs typeface="Times New Roman"/>
                        </a:rPr>
                        <a:t>сировини</a:t>
                      </a:r>
                      <a:r>
                        <a:rPr lang="ru-RU" sz="1800" i="1" dirty="0"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ru-RU" sz="1800" i="1" dirty="0" err="1">
                          <a:latin typeface="Times New Roman"/>
                          <a:ea typeface="Times New Roman"/>
                          <a:cs typeface="Times New Roman"/>
                        </a:rPr>
                        <a:t>основних</a:t>
                      </a:r>
                      <a:r>
                        <a:rPr lang="ru-RU" sz="1800" i="1" dirty="0">
                          <a:latin typeface="Times New Roman"/>
                          <a:ea typeface="Times New Roman"/>
                          <a:cs typeface="Times New Roman"/>
                        </a:rPr>
                        <a:t> та </a:t>
                      </a:r>
                      <a:r>
                        <a:rPr lang="ru-RU" sz="1800" i="1" dirty="0" err="1">
                          <a:latin typeface="Times New Roman"/>
                          <a:ea typeface="Times New Roman"/>
                          <a:cs typeface="Times New Roman"/>
                        </a:rPr>
                        <a:t>допоміжних</a:t>
                      </a:r>
                      <a:r>
                        <a:rPr lang="ru-RU" sz="1800" i="1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800" i="1" dirty="0" err="1">
                          <a:latin typeface="Times New Roman"/>
                          <a:ea typeface="Times New Roman"/>
                          <a:cs typeface="Times New Roman"/>
                        </a:rPr>
                        <a:t>матеріалів</a:t>
                      </a:r>
                      <a:r>
                        <a:rPr lang="ru-RU" sz="1800" i="1" dirty="0">
                          <a:latin typeface="Times New Roman"/>
                          <a:ea typeface="Times New Roman"/>
                          <a:cs typeface="Times New Roman"/>
                        </a:rPr>
                        <a:t> за </a:t>
                      </a:r>
                      <a:r>
                        <a:rPr lang="ru-RU" sz="1800" i="1" dirty="0" err="1">
                          <a:latin typeface="Times New Roman"/>
                          <a:ea typeface="Times New Roman"/>
                          <a:cs typeface="Times New Roman"/>
                        </a:rPr>
                        <a:t>допомогою</a:t>
                      </a:r>
                      <a:r>
                        <a:rPr lang="ru-RU" sz="1800" i="1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800" i="1" dirty="0" err="1">
                          <a:latin typeface="Times New Roman"/>
                          <a:ea typeface="Times New Roman"/>
                          <a:cs typeface="Times New Roman"/>
                        </a:rPr>
                        <a:t>транспортерів</a:t>
                      </a:r>
                      <a:r>
                        <a:rPr lang="ru-RU" sz="1800" i="1" dirty="0"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ru-RU" sz="1800" i="1" dirty="0" err="1">
                          <a:latin typeface="Times New Roman"/>
                          <a:ea typeface="Times New Roman"/>
                          <a:cs typeface="Times New Roman"/>
                        </a:rPr>
                        <a:t>трубопроводів</a:t>
                      </a:r>
                      <a:r>
                        <a:rPr lang="ru-RU" sz="1800" i="1" dirty="0"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ru-RU" sz="1800" i="1" dirty="0" err="1">
                          <a:latin typeface="Times New Roman"/>
                          <a:ea typeface="Times New Roman"/>
                          <a:cs typeface="Times New Roman"/>
                        </a:rPr>
                        <a:t>електро</a:t>
                      </a:r>
                      <a:r>
                        <a:rPr lang="ru-RU" sz="1800" i="1" dirty="0">
                          <a:latin typeface="Times New Roman"/>
                          <a:ea typeface="Times New Roman"/>
                          <a:cs typeface="Times New Roman"/>
                        </a:rPr>
                        <a:t>- та пневмотранспорту.</a:t>
                      </a:r>
                      <a:endParaRPr lang="ru-RU" sz="1800" i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5193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i="1" dirty="0" err="1">
                          <a:latin typeface="Times New Roman"/>
                          <a:ea typeface="Times New Roman"/>
                          <a:cs typeface="Times New Roman"/>
                        </a:rPr>
                        <a:t>Контрольні</a:t>
                      </a:r>
                      <a:r>
                        <a:rPr lang="ru-RU" sz="2000" b="1" i="1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000" b="1" i="1" dirty="0" err="1">
                          <a:latin typeface="Times New Roman"/>
                          <a:ea typeface="Times New Roman"/>
                          <a:cs typeface="Times New Roman"/>
                        </a:rPr>
                        <a:t>операції</a:t>
                      </a:r>
                      <a:endParaRPr lang="ru-RU" sz="20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err="1">
                          <a:latin typeface="Times New Roman"/>
                          <a:ea typeface="Times New Roman"/>
                          <a:cs typeface="Times New Roman"/>
                        </a:rPr>
                        <a:t>забезпечують</a:t>
                      </a:r>
                      <a:r>
                        <a:rPr lang="ru-RU" sz="2000" dirty="0">
                          <a:latin typeface="Times New Roman"/>
                          <a:ea typeface="Times New Roman"/>
                          <a:cs typeface="Times New Roman"/>
                        </a:rPr>
                        <a:t> контроль за </a:t>
                      </a:r>
                      <a:r>
                        <a:rPr lang="ru-RU" sz="2000" dirty="0" err="1">
                          <a:latin typeface="Times New Roman"/>
                          <a:ea typeface="Times New Roman"/>
                          <a:cs typeface="Times New Roman"/>
                        </a:rPr>
                        <a:t>протіканням</a:t>
                      </a:r>
                      <a:r>
                        <a:rPr lang="ru-RU" sz="20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000" dirty="0" err="1">
                          <a:latin typeface="Times New Roman"/>
                          <a:ea typeface="Times New Roman"/>
                          <a:cs typeface="Times New Roman"/>
                        </a:rPr>
                        <a:t>процесу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i="1" dirty="0">
                          <a:latin typeface="Times New Roman"/>
                          <a:ea typeface="Times New Roman"/>
                          <a:cs typeface="Times New Roman"/>
                        </a:rPr>
                        <a:t>контроль та </a:t>
                      </a:r>
                      <a:r>
                        <a:rPr lang="ru-RU" sz="1800" i="1" dirty="0" err="1">
                          <a:latin typeface="Times New Roman"/>
                          <a:ea typeface="Times New Roman"/>
                          <a:cs typeface="Times New Roman"/>
                        </a:rPr>
                        <a:t>регулювання</a:t>
                      </a:r>
                      <a:r>
                        <a:rPr lang="ru-RU" sz="1800" i="1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800" i="1" dirty="0" err="1">
                          <a:latin typeface="Times New Roman"/>
                          <a:ea typeface="Times New Roman"/>
                          <a:cs typeface="Times New Roman"/>
                        </a:rPr>
                        <a:t>температури</a:t>
                      </a:r>
                      <a:r>
                        <a:rPr lang="ru-RU" sz="1800" i="1" dirty="0"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ru-RU" sz="1800" i="1" dirty="0" err="1">
                          <a:latin typeface="Times New Roman"/>
                          <a:ea typeface="Times New Roman"/>
                          <a:cs typeface="Times New Roman"/>
                        </a:rPr>
                        <a:t>вологості</a:t>
                      </a:r>
                      <a:r>
                        <a:rPr lang="ru-RU" sz="1800" i="1" dirty="0">
                          <a:latin typeface="Times New Roman"/>
                          <a:ea typeface="Times New Roman"/>
                          <a:cs typeface="Times New Roman"/>
                        </a:rPr>
                        <a:t>, контроль за </a:t>
                      </a:r>
                      <a:r>
                        <a:rPr lang="ru-RU" sz="1800" i="1" dirty="0" err="1">
                          <a:latin typeface="Times New Roman"/>
                          <a:ea typeface="Times New Roman"/>
                          <a:cs typeface="Times New Roman"/>
                        </a:rPr>
                        <a:t>правильністю</a:t>
                      </a:r>
                      <a:r>
                        <a:rPr lang="ru-RU" sz="1800" i="1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800" i="1" dirty="0" err="1">
                          <a:latin typeface="Times New Roman"/>
                          <a:ea typeface="Times New Roman"/>
                          <a:cs typeface="Times New Roman"/>
                        </a:rPr>
                        <a:t>вимірювання</a:t>
                      </a:r>
                      <a:r>
                        <a:rPr lang="ru-RU" sz="1800" i="1" dirty="0"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ru-RU" sz="1800" i="1" dirty="0" err="1">
                          <a:latin typeface="Times New Roman"/>
                          <a:ea typeface="Times New Roman"/>
                          <a:cs typeface="Times New Roman"/>
                        </a:rPr>
                        <a:t>зважування</a:t>
                      </a:r>
                      <a:r>
                        <a:rPr lang="ru-RU" sz="1800" i="1" dirty="0"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ru-RU" sz="1800" i="1" dirty="0" err="1">
                          <a:latin typeface="Times New Roman"/>
                          <a:ea typeface="Times New Roman"/>
                          <a:cs typeface="Times New Roman"/>
                        </a:rPr>
                        <a:t>якістю</a:t>
                      </a:r>
                      <a:r>
                        <a:rPr lang="ru-RU" sz="1800" i="1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800" i="1" dirty="0" err="1">
                          <a:latin typeface="Times New Roman"/>
                          <a:ea typeface="Times New Roman"/>
                          <a:cs typeface="Times New Roman"/>
                        </a:rPr>
                        <a:t>готової</a:t>
                      </a:r>
                      <a:r>
                        <a:rPr lang="ru-RU" sz="1800" i="1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800" i="1" dirty="0" err="1">
                          <a:latin typeface="Times New Roman"/>
                          <a:ea typeface="Times New Roman"/>
                          <a:cs typeface="Times New Roman"/>
                        </a:rPr>
                        <a:t>продукції</a:t>
                      </a:r>
                      <a:r>
                        <a:rPr lang="ru-RU" sz="1800" i="1" dirty="0"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ru-RU" sz="1800" i="1" dirty="0" err="1">
                          <a:latin typeface="Times New Roman"/>
                          <a:ea typeface="Times New Roman"/>
                          <a:cs typeface="Times New Roman"/>
                        </a:rPr>
                        <a:t>сировини</a:t>
                      </a:r>
                      <a:r>
                        <a:rPr lang="ru-RU" sz="1800" i="1" dirty="0">
                          <a:latin typeface="Times New Roman"/>
                          <a:ea typeface="Times New Roman"/>
                          <a:cs typeface="Times New Roman"/>
                        </a:rPr>
                        <a:t>, станом </a:t>
                      </a:r>
                      <a:r>
                        <a:rPr lang="ru-RU" sz="1800" i="1" dirty="0" err="1">
                          <a:latin typeface="Times New Roman"/>
                          <a:ea typeface="Times New Roman"/>
                          <a:cs typeface="Times New Roman"/>
                        </a:rPr>
                        <a:t>виробничого</a:t>
                      </a:r>
                      <a:r>
                        <a:rPr lang="ru-RU" sz="1800" i="1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800" i="1" dirty="0" err="1">
                          <a:latin typeface="Times New Roman"/>
                          <a:ea typeface="Times New Roman"/>
                          <a:cs typeface="Times New Roman"/>
                        </a:rPr>
                        <a:t>процесу</a:t>
                      </a:r>
                      <a:r>
                        <a:rPr lang="ru-RU" sz="1800" i="1" dirty="0"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ru-RU" sz="1800" i="1" dirty="0" err="1">
                          <a:latin typeface="Times New Roman"/>
                          <a:ea typeface="Times New Roman"/>
                          <a:cs typeface="Times New Roman"/>
                        </a:rPr>
                        <a:t>використання</a:t>
                      </a:r>
                      <a:r>
                        <a:rPr lang="ru-RU" sz="1800" i="1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800" i="1" dirty="0" err="1">
                          <a:latin typeface="Times New Roman"/>
                          <a:ea typeface="Times New Roman"/>
                          <a:cs typeface="Times New Roman"/>
                        </a:rPr>
                        <a:t>робочої</a:t>
                      </a:r>
                      <a:r>
                        <a:rPr lang="ru-RU" sz="1800" i="1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800" i="1" dirty="0" err="1">
                          <a:latin typeface="Times New Roman"/>
                          <a:ea typeface="Times New Roman"/>
                          <a:cs typeface="Times New Roman"/>
                        </a:rPr>
                        <a:t>сили</a:t>
                      </a:r>
                      <a:r>
                        <a:rPr lang="ru-RU" sz="1800" i="1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800" i="1" dirty="0" err="1">
                          <a:latin typeface="Times New Roman"/>
                          <a:ea typeface="Times New Roman"/>
                          <a:cs typeface="Times New Roman"/>
                        </a:rPr>
                        <a:t>тощо</a:t>
                      </a:r>
                      <a:r>
                        <a:rPr lang="ru-RU" sz="1800" i="1" dirty="0"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  <a:endParaRPr lang="ru-RU" sz="1800" i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6155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i="1" dirty="0" err="1">
                          <a:latin typeface="Times New Roman"/>
                          <a:ea typeface="Times New Roman"/>
                          <a:cs typeface="Times New Roman"/>
                        </a:rPr>
                        <a:t>Обслуговуючі</a:t>
                      </a:r>
                      <a:r>
                        <a:rPr lang="ru-RU" sz="2000" b="1" i="1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000" b="1" i="1" dirty="0" err="1">
                          <a:latin typeface="Times New Roman"/>
                          <a:ea typeface="Times New Roman"/>
                          <a:cs typeface="Times New Roman"/>
                        </a:rPr>
                        <a:t>операції</a:t>
                      </a:r>
                      <a:endParaRPr lang="ru-RU" sz="20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Times New Roman"/>
                          <a:cs typeface="Times New Roman"/>
                        </a:rPr>
                        <a:t>забезпечують нормальні умови протікання основного процесу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i="1" dirty="0" err="1">
                          <a:latin typeface="Times New Roman"/>
                          <a:ea typeface="Times New Roman"/>
                          <a:cs typeface="Times New Roman"/>
                        </a:rPr>
                        <a:t>перевірка</a:t>
                      </a:r>
                      <a:r>
                        <a:rPr lang="ru-RU" sz="1800" i="1" dirty="0"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ru-RU" sz="1800" i="1" dirty="0" err="1">
                          <a:latin typeface="Times New Roman"/>
                          <a:ea typeface="Times New Roman"/>
                          <a:cs typeface="Times New Roman"/>
                        </a:rPr>
                        <a:t>змащування</a:t>
                      </a:r>
                      <a:r>
                        <a:rPr lang="ru-RU" sz="1800" i="1" dirty="0"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ru-RU" sz="1800" i="1" dirty="0" err="1">
                          <a:latin typeface="Times New Roman"/>
                          <a:ea typeface="Times New Roman"/>
                          <a:cs typeface="Times New Roman"/>
                        </a:rPr>
                        <a:t>регулювання</a:t>
                      </a:r>
                      <a:r>
                        <a:rPr lang="ru-RU" sz="1800" i="1" dirty="0">
                          <a:latin typeface="Times New Roman"/>
                          <a:ea typeface="Times New Roman"/>
                          <a:cs typeface="Times New Roman"/>
                        </a:rPr>
                        <a:t> машин, </a:t>
                      </a:r>
                      <a:r>
                        <a:rPr lang="ru-RU" sz="1800" i="1" dirty="0" err="1">
                          <a:latin typeface="Times New Roman"/>
                          <a:ea typeface="Times New Roman"/>
                          <a:cs typeface="Times New Roman"/>
                        </a:rPr>
                        <a:t>прибирання</a:t>
                      </a:r>
                      <a:r>
                        <a:rPr lang="ru-RU" sz="1800" i="1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800" i="1" dirty="0" err="1">
                          <a:latin typeface="Times New Roman"/>
                          <a:ea typeface="Times New Roman"/>
                          <a:cs typeface="Times New Roman"/>
                        </a:rPr>
                        <a:t>робочого</a:t>
                      </a:r>
                      <a:r>
                        <a:rPr lang="ru-RU" sz="1800" i="1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800" i="1" dirty="0" err="1">
                          <a:latin typeface="Times New Roman"/>
                          <a:ea typeface="Times New Roman"/>
                          <a:cs typeface="Times New Roman"/>
                        </a:rPr>
                        <a:t>місця</a:t>
                      </a:r>
                      <a:r>
                        <a:rPr lang="ru-RU" sz="1800" i="1" dirty="0">
                          <a:latin typeface="Times New Roman"/>
                          <a:ea typeface="Times New Roman"/>
                          <a:cs typeface="Times New Roman"/>
                        </a:rPr>
                        <a:t>, подача до </a:t>
                      </a:r>
                      <a:r>
                        <a:rPr lang="ru-RU" sz="1800" i="1" dirty="0" err="1">
                          <a:latin typeface="Times New Roman"/>
                          <a:ea typeface="Times New Roman"/>
                          <a:cs typeface="Times New Roman"/>
                        </a:rPr>
                        <a:t>робочого</a:t>
                      </a:r>
                      <a:r>
                        <a:rPr lang="ru-RU" sz="1800" i="1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800" i="1" dirty="0" err="1">
                          <a:latin typeface="Times New Roman"/>
                          <a:ea typeface="Times New Roman"/>
                          <a:cs typeface="Times New Roman"/>
                        </a:rPr>
                        <a:t>місця</a:t>
                      </a:r>
                      <a:r>
                        <a:rPr lang="ru-RU" sz="1800" i="1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800" i="1" dirty="0" err="1">
                          <a:latin typeface="Times New Roman"/>
                          <a:ea typeface="Times New Roman"/>
                          <a:cs typeface="Times New Roman"/>
                        </a:rPr>
                        <a:t>допоміжних</a:t>
                      </a:r>
                      <a:r>
                        <a:rPr lang="ru-RU" sz="1800" i="1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800" i="1" dirty="0" err="1">
                          <a:latin typeface="Times New Roman"/>
                          <a:ea typeface="Times New Roman"/>
                          <a:cs typeface="Times New Roman"/>
                        </a:rPr>
                        <a:t>матеріалів</a:t>
                      </a:r>
                      <a:r>
                        <a:rPr lang="ru-RU" sz="1800" i="1" dirty="0"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ru-RU" sz="1800" i="1" dirty="0" err="1">
                          <a:latin typeface="Times New Roman"/>
                          <a:ea typeface="Times New Roman"/>
                          <a:cs typeface="Times New Roman"/>
                        </a:rPr>
                        <a:t>підготовка</a:t>
                      </a:r>
                      <a:r>
                        <a:rPr lang="ru-RU" sz="1800" i="1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800" i="1" dirty="0" err="1">
                          <a:latin typeface="Times New Roman"/>
                          <a:ea typeface="Times New Roman"/>
                          <a:cs typeface="Times New Roman"/>
                        </a:rPr>
                        <a:t>тари</a:t>
                      </a:r>
                      <a:r>
                        <a:rPr lang="ru-RU" sz="1800" i="1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800" i="1" dirty="0" err="1">
                          <a:latin typeface="Times New Roman"/>
                          <a:ea typeface="Times New Roman"/>
                          <a:cs typeface="Times New Roman"/>
                        </a:rPr>
                        <a:t>тощо</a:t>
                      </a:r>
                      <a:r>
                        <a:rPr lang="ru-RU" sz="1800" i="1" dirty="0"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  <a:endParaRPr lang="ru-RU" sz="1800" i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09" name="Picture 2"/>
          <p:cNvPicPr>
            <a:picLocks noChangeAspect="1" noChangeArrowheads="1"/>
          </p:cNvPicPr>
          <p:nvPr/>
        </p:nvPicPr>
        <p:blipFill>
          <a:blip r:embed="rId3" cstate="print">
            <a:lum bright="64000" contrast="-62000"/>
          </a:blip>
          <a:srcRect/>
          <a:stretch>
            <a:fillRect/>
          </a:stretch>
        </p:blipFill>
        <p:spPr bwMode="auto">
          <a:xfrm>
            <a:off x="0" y="892206"/>
            <a:ext cx="9144000" cy="59931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88" name="Rectangle 4"/>
          <p:cNvSpPr>
            <a:spLocks noChangeArrowheads="1"/>
          </p:cNvSpPr>
          <p:nvPr/>
        </p:nvSpPr>
        <p:spPr bwMode="auto">
          <a:xfrm>
            <a:off x="395288" y="0"/>
            <a:ext cx="8497887" cy="1008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/>
          <a:lstStyle/>
          <a:p>
            <a:pPr algn="ctr">
              <a:spcBef>
                <a:spcPct val="20000"/>
              </a:spcBef>
              <a:defRPr/>
            </a:pPr>
            <a:r>
              <a:rPr lang="uk-UA" altLang="uk-UA" sz="2800" b="1" i="1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+mn-cs"/>
              </a:rPr>
              <a:t> </a:t>
            </a:r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0" y="188640"/>
            <a:ext cx="91440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 eaLnBrk="0" hangingPunct="0"/>
            <a:r>
              <a:rPr lang="ru-RU" sz="2400" b="1" dirty="0" err="1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Поділ</a:t>
            </a:r>
            <a:r>
              <a:rPr lang="ru-RU" sz="24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ru-RU" sz="2400" b="1" dirty="0" err="1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операцій</a:t>
            </a:r>
            <a:r>
              <a:rPr lang="ru-RU" sz="24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ru-RU" sz="2400" b="1" dirty="0" err="1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зумовлений</a:t>
            </a:r>
            <a:r>
              <a:rPr lang="ru-RU" sz="24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ru-RU" sz="2400" b="1" dirty="0" err="1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особливостями</a:t>
            </a:r>
            <a:r>
              <a:rPr lang="ru-RU" sz="24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ru-RU" sz="2400" b="1" dirty="0" err="1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виробничого</a:t>
            </a:r>
            <a:r>
              <a:rPr lang="ru-RU" sz="24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ru-RU" sz="2400" b="1" dirty="0" err="1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процесу</a:t>
            </a:r>
            <a:r>
              <a:rPr lang="ru-RU" sz="24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на </a:t>
            </a:r>
            <a:r>
              <a:rPr lang="ru-RU" sz="2400" b="1" dirty="0" err="1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робочих</a:t>
            </a:r>
            <a:r>
              <a:rPr lang="ru-RU" sz="24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ru-RU" sz="2400" b="1" dirty="0" err="1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місцях</a:t>
            </a:r>
            <a:endParaRPr lang="uk-UA" sz="2400" b="1" dirty="0" smtClean="0">
              <a:solidFill>
                <a:schemeClr val="accent6">
                  <a:lumMod val="75000"/>
                </a:schemeClr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</p:txBody>
      </p:sp>
      <p:sp>
        <p:nvSpPr>
          <p:cNvPr id="9" name="Rectangle 4"/>
          <p:cNvSpPr>
            <a:spLocks noChangeArrowheads="1"/>
          </p:cNvSpPr>
          <p:nvPr/>
        </p:nvSpPr>
        <p:spPr bwMode="auto">
          <a:xfrm rot="10800000" flipV="1">
            <a:off x="8748464" y="6237312"/>
            <a:ext cx="323528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uk-UA" sz="3000" b="1" dirty="0" smtClean="0">
                <a:solidFill>
                  <a:schemeClr val="bg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Times New Roman" pitchFamily="18" charset="0"/>
              </a:rPr>
              <a:t>6</a:t>
            </a:r>
            <a:endParaRPr kumimoji="0" lang="ru-RU" sz="3000" b="0" i="0" u="none" strike="noStrike" cap="none" normalizeH="0" baseline="0" dirty="0" smtClean="0">
              <a:ln>
                <a:noFill/>
              </a:ln>
              <a:solidFill>
                <a:schemeClr val="bg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0" name="Таблица 9"/>
          <p:cNvGraphicFramePr>
            <a:graphicFrameLocks noGrp="1"/>
          </p:cNvGraphicFramePr>
          <p:nvPr/>
        </p:nvGraphicFramePr>
        <p:xfrm>
          <a:off x="214283" y="1142982"/>
          <a:ext cx="8786873" cy="5715042"/>
        </p:xfrm>
        <a:graphic>
          <a:graphicData uri="http://schemas.openxmlformats.org/drawingml/2006/table">
            <a:tbl>
              <a:tblPr/>
              <a:tblGrid>
                <a:gridCol w="1733248"/>
                <a:gridCol w="2734561"/>
                <a:gridCol w="4319064"/>
              </a:tblGrid>
              <a:tr h="69522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latin typeface="Times New Roman"/>
                          <a:ea typeface="Times New Roman"/>
                          <a:cs typeface="Times New Roman"/>
                        </a:rPr>
                        <a:t>Вид </a:t>
                      </a:r>
                      <a:r>
                        <a:rPr lang="ru-RU" sz="2000" b="1" dirty="0" err="1">
                          <a:latin typeface="Times New Roman"/>
                          <a:ea typeface="Times New Roman"/>
                          <a:cs typeface="Times New Roman"/>
                        </a:rPr>
                        <a:t>операцій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err="1">
                          <a:latin typeface="Times New Roman"/>
                          <a:ea typeface="Times New Roman"/>
                          <a:cs typeface="Times New Roman"/>
                        </a:rPr>
                        <a:t>Зміст</a:t>
                      </a:r>
                      <a:r>
                        <a:rPr lang="ru-RU" sz="2000" b="1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000" b="1" dirty="0" err="1">
                          <a:latin typeface="Times New Roman"/>
                          <a:ea typeface="Times New Roman"/>
                          <a:cs typeface="Times New Roman"/>
                        </a:rPr>
                        <a:t>операцій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latin typeface="Times New Roman"/>
                          <a:ea typeface="Times New Roman"/>
                          <a:cs typeface="Times New Roman"/>
                        </a:rPr>
                        <a:t>Приклад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37955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i="1" dirty="0" err="1">
                          <a:latin typeface="Times New Roman"/>
                          <a:ea typeface="Times New Roman"/>
                          <a:cs typeface="Times New Roman"/>
                        </a:rPr>
                        <a:t>Машинні</a:t>
                      </a:r>
                      <a:r>
                        <a:rPr lang="ru-RU" sz="2000" b="1" i="1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000" b="1" i="1" dirty="0" err="1">
                          <a:latin typeface="Times New Roman"/>
                          <a:ea typeface="Times New Roman"/>
                          <a:cs typeface="Times New Roman"/>
                        </a:rPr>
                        <a:t>операції</a:t>
                      </a:r>
                      <a:endParaRPr lang="ru-RU" sz="2000" b="1" i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err="1">
                          <a:latin typeface="Times New Roman"/>
                          <a:ea typeface="Times New Roman"/>
                          <a:cs typeface="Times New Roman"/>
                        </a:rPr>
                        <a:t>здійснюються</a:t>
                      </a:r>
                      <a:r>
                        <a:rPr lang="ru-RU" sz="2000" dirty="0">
                          <a:latin typeface="Times New Roman"/>
                          <a:ea typeface="Times New Roman"/>
                          <a:cs typeface="Times New Roman"/>
                        </a:rPr>
                        <a:t> машинами </a:t>
                      </a:r>
                      <a:r>
                        <a:rPr lang="ru-RU" sz="2000" dirty="0" err="1">
                          <a:latin typeface="Times New Roman"/>
                          <a:ea typeface="Times New Roman"/>
                          <a:cs typeface="Times New Roman"/>
                        </a:rPr>
                        <a:t>під</a:t>
                      </a:r>
                      <a:r>
                        <a:rPr lang="ru-RU" sz="20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000" dirty="0" err="1">
                          <a:latin typeface="Times New Roman"/>
                          <a:ea typeface="Times New Roman"/>
                          <a:cs typeface="Times New Roman"/>
                        </a:rPr>
                        <a:t>наглядом</a:t>
                      </a:r>
                      <a:r>
                        <a:rPr lang="ru-RU" sz="20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000" dirty="0" err="1">
                          <a:latin typeface="Times New Roman"/>
                          <a:ea typeface="Times New Roman"/>
                          <a:cs typeface="Times New Roman"/>
                        </a:rPr>
                        <a:t>робітників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i="1" dirty="0" err="1">
                          <a:latin typeface="Times New Roman"/>
                          <a:ea typeface="Times New Roman"/>
                          <a:cs typeface="Times New Roman"/>
                        </a:rPr>
                        <a:t>виконання</a:t>
                      </a:r>
                      <a:r>
                        <a:rPr lang="ru-RU" sz="2000" i="1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000" i="1" dirty="0" err="1">
                          <a:latin typeface="Times New Roman"/>
                          <a:ea typeface="Times New Roman"/>
                          <a:cs typeface="Times New Roman"/>
                        </a:rPr>
                        <a:t>операції</a:t>
                      </a:r>
                      <a:r>
                        <a:rPr lang="ru-RU" sz="2000" i="1" dirty="0">
                          <a:latin typeface="Times New Roman"/>
                          <a:ea typeface="Times New Roman"/>
                          <a:cs typeface="Times New Roman"/>
                        </a:rPr>
                        <a:t> розливу, </a:t>
                      </a:r>
                      <a:r>
                        <a:rPr lang="ru-RU" sz="2000" i="1" dirty="0" err="1">
                          <a:latin typeface="Times New Roman"/>
                          <a:ea typeface="Times New Roman"/>
                          <a:cs typeface="Times New Roman"/>
                        </a:rPr>
                        <a:t>змішування</a:t>
                      </a:r>
                      <a:r>
                        <a:rPr lang="ru-RU" sz="2000" i="1" dirty="0"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ru-RU" sz="2000" i="1" dirty="0" err="1">
                          <a:latin typeface="Times New Roman"/>
                          <a:ea typeface="Times New Roman"/>
                          <a:cs typeface="Times New Roman"/>
                        </a:rPr>
                        <a:t>формування</a:t>
                      </a:r>
                      <a:r>
                        <a:rPr lang="ru-RU" sz="2000" i="1" dirty="0">
                          <a:latin typeface="Times New Roman"/>
                          <a:ea typeface="Times New Roman"/>
                          <a:cs typeface="Times New Roman"/>
                        </a:rPr>
                        <a:t> та </a:t>
                      </a:r>
                      <a:r>
                        <a:rPr lang="ru-RU" sz="2000" i="1" dirty="0" err="1">
                          <a:latin typeface="Times New Roman"/>
                          <a:ea typeface="Times New Roman"/>
                          <a:cs typeface="Times New Roman"/>
                        </a:rPr>
                        <a:t>ін</a:t>
                      </a:r>
                      <a:r>
                        <a:rPr lang="ru-RU" sz="2000" i="1" dirty="0"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  <a:endParaRPr lang="ru-RU" sz="2000" i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2012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i="1" dirty="0" err="1">
                          <a:latin typeface="Times New Roman"/>
                          <a:ea typeface="Times New Roman"/>
                          <a:cs typeface="Times New Roman"/>
                        </a:rPr>
                        <a:t>Ручні</a:t>
                      </a:r>
                      <a:r>
                        <a:rPr lang="ru-RU" sz="2000" b="1" i="1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000" b="1" i="1" dirty="0" err="1">
                          <a:latin typeface="Times New Roman"/>
                          <a:ea typeface="Times New Roman"/>
                          <a:cs typeface="Times New Roman"/>
                        </a:rPr>
                        <a:t>операції</a:t>
                      </a:r>
                      <a:endParaRPr lang="ru-RU" sz="2000" b="1" i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err="1">
                          <a:latin typeface="Times New Roman"/>
                          <a:ea typeface="Times New Roman"/>
                          <a:cs typeface="Times New Roman"/>
                        </a:rPr>
                        <a:t>виконуються</a:t>
                      </a:r>
                      <a:r>
                        <a:rPr lang="ru-RU" sz="20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000" dirty="0" err="1">
                          <a:latin typeface="Times New Roman"/>
                          <a:ea typeface="Times New Roman"/>
                          <a:cs typeface="Times New Roman"/>
                        </a:rPr>
                        <a:t>робітниками</a:t>
                      </a:r>
                      <a:r>
                        <a:rPr lang="ru-RU" sz="2000" dirty="0">
                          <a:latin typeface="Times New Roman"/>
                          <a:ea typeface="Times New Roman"/>
                          <a:cs typeface="Times New Roman"/>
                        </a:rPr>
                        <a:t> без </a:t>
                      </a:r>
                      <a:r>
                        <a:rPr lang="ru-RU" sz="2000" dirty="0" err="1">
                          <a:latin typeface="Times New Roman"/>
                          <a:ea typeface="Times New Roman"/>
                          <a:cs typeface="Times New Roman"/>
                        </a:rPr>
                        <a:t>застосування</a:t>
                      </a:r>
                      <a:r>
                        <a:rPr lang="ru-RU" sz="2000" dirty="0">
                          <a:latin typeface="Times New Roman"/>
                          <a:ea typeface="Times New Roman"/>
                          <a:cs typeface="Times New Roman"/>
                        </a:rPr>
                        <a:t> машин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i="1" dirty="0" err="1">
                          <a:latin typeface="Times New Roman"/>
                          <a:ea typeface="Times New Roman"/>
                          <a:cs typeface="Times New Roman"/>
                        </a:rPr>
                        <a:t>обслуговуючі</a:t>
                      </a:r>
                      <a:r>
                        <a:rPr lang="ru-RU" sz="2000" i="1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000" i="1" dirty="0" err="1">
                          <a:latin typeface="Times New Roman"/>
                          <a:ea typeface="Times New Roman"/>
                          <a:cs typeface="Times New Roman"/>
                        </a:rPr>
                        <a:t>операції</a:t>
                      </a:r>
                      <a:r>
                        <a:rPr lang="ru-RU" sz="2000" i="1" dirty="0"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ru-RU" sz="2000" i="1" dirty="0" err="1">
                          <a:latin typeface="Times New Roman"/>
                          <a:ea typeface="Times New Roman"/>
                          <a:cs typeface="Times New Roman"/>
                        </a:rPr>
                        <a:t>операції</a:t>
                      </a:r>
                      <a:r>
                        <a:rPr lang="ru-RU" sz="2000" i="1" dirty="0"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ru-RU" sz="2000" i="1" dirty="0" err="1">
                          <a:latin typeface="Times New Roman"/>
                          <a:ea typeface="Times New Roman"/>
                          <a:cs typeface="Times New Roman"/>
                        </a:rPr>
                        <a:t>які</a:t>
                      </a:r>
                      <a:r>
                        <a:rPr lang="ru-RU" sz="2000" i="1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000" i="1" dirty="0" err="1">
                          <a:latin typeface="Times New Roman"/>
                          <a:ea typeface="Times New Roman"/>
                          <a:cs typeface="Times New Roman"/>
                        </a:rPr>
                        <a:t>супроводжують</a:t>
                      </a:r>
                      <a:r>
                        <a:rPr lang="ru-RU" sz="2000" i="1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000" i="1" dirty="0" err="1">
                          <a:latin typeface="Times New Roman"/>
                          <a:ea typeface="Times New Roman"/>
                          <a:cs typeface="Times New Roman"/>
                        </a:rPr>
                        <a:t>виготовлення</a:t>
                      </a:r>
                      <a:r>
                        <a:rPr lang="ru-RU" sz="2000" i="1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000" i="1" dirty="0" err="1">
                          <a:latin typeface="Times New Roman"/>
                          <a:ea typeface="Times New Roman"/>
                          <a:cs typeface="Times New Roman"/>
                        </a:rPr>
                        <a:t>продукції</a:t>
                      </a:r>
                      <a:r>
                        <a:rPr lang="ru-RU" sz="2000" i="1" dirty="0">
                          <a:latin typeface="Times New Roman"/>
                          <a:ea typeface="Times New Roman"/>
                          <a:cs typeface="Times New Roman"/>
                        </a:rPr>
                        <a:t> на </a:t>
                      </a:r>
                      <a:r>
                        <a:rPr lang="ru-RU" sz="2000" i="1" dirty="0" err="1">
                          <a:latin typeface="Times New Roman"/>
                          <a:ea typeface="Times New Roman"/>
                          <a:cs typeface="Times New Roman"/>
                        </a:rPr>
                        <a:t>замовлення</a:t>
                      </a:r>
                      <a:r>
                        <a:rPr lang="ru-RU" sz="2000" i="1" dirty="0"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  <a:endParaRPr lang="ru-RU" sz="2000" i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2012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i="1" dirty="0" err="1">
                          <a:latin typeface="Times New Roman"/>
                          <a:ea typeface="Times New Roman"/>
                          <a:cs typeface="Times New Roman"/>
                        </a:rPr>
                        <a:t>Машинно-ручні</a:t>
                      </a:r>
                      <a:r>
                        <a:rPr lang="ru-RU" sz="2000" b="1" i="1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000" b="1" i="1" dirty="0" err="1">
                          <a:latin typeface="Times New Roman"/>
                          <a:ea typeface="Times New Roman"/>
                          <a:cs typeface="Times New Roman"/>
                        </a:rPr>
                        <a:t>операції</a:t>
                      </a:r>
                      <a:endParaRPr lang="ru-RU" sz="2000" b="1" i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Times New Roman"/>
                          <a:cs typeface="Times New Roman"/>
                        </a:rPr>
                        <a:t>виконуються машинами при безпосередній участі робітників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i="1" dirty="0" err="1">
                          <a:latin typeface="Times New Roman"/>
                          <a:ea typeface="Times New Roman"/>
                          <a:cs typeface="Times New Roman"/>
                        </a:rPr>
                        <a:t>машинне</a:t>
                      </a:r>
                      <a:r>
                        <a:rPr lang="ru-RU" sz="2000" i="1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000" i="1" dirty="0" err="1">
                          <a:latin typeface="Times New Roman"/>
                          <a:ea typeface="Times New Roman"/>
                          <a:cs typeface="Times New Roman"/>
                        </a:rPr>
                        <a:t>доїння</a:t>
                      </a:r>
                      <a:r>
                        <a:rPr lang="ru-RU" sz="2000" i="1" dirty="0"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ru-RU" sz="2000" i="1" dirty="0" err="1">
                          <a:latin typeface="Times New Roman"/>
                          <a:ea typeface="Times New Roman"/>
                          <a:cs typeface="Times New Roman"/>
                        </a:rPr>
                        <a:t>збирання</a:t>
                      </a:r>
                      <a:r>
                        <a:rPr lang="ru-RU" sz="2000" i="1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000" i="1" dirty="0" err="1">
                          <a:latin typeface="Times New Roman"/>
                          <a:ea typeface="Times New Roman"/>
                          <a:cs typeface="Times New Roman"/>
                        </a:rPr>
                        <a:t>яєць</a:t>
                      </a:r>
                      <a:r>
                        <a:rPr lang="ru-RU" sz="2000" i="1" dirty="0">
                          <a:latin typeface="Times New Roman"/>
                          <a:ea typeface="Times New Roman"/>
                          <a:cs typeface="Times New Roman"/>
                        </a:rPr>
                        <a:t> на </a:t>
                      </a:r>
                      <a:r>
                        <a:rPr lang="ru-RU" sz="2000" i="1" dirty="0" err="1">
                          <a:latin typeface="Times New Roman"/>
                          <a:ea typeface="Times New Roman"/>
                          <a:cs typeface="Times New Roman"/>
                        </a:rPr>
                        <a:t>птахофермах</a:t>
                      </a:r>
                      <a:r>
                        <a:rPr lang="ru-RU" sz="2000" i="1" dirty="0"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ru-RU" sz="2000" i="1" dirty="0" err="1">
                          <a:latin typeface="Times New Roman"/>
                          <a:ea typeface="Times New Roman"/>
                          <a:cs typeface="Times New Roman"/>
                        </a:rPr>
                        <a:t>переміщення</a:t>
                      </a:r>
                      <a:r>
                        <a:rPr lang="ru-RU" sz="2000" i="1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000" i="1" dirty="0" err="1">
                          <a:latin typeface="Times New Roman"/>
                          <a:ea typeface="Times New Roman"/>
                          <a:cs typeface="Times New Roman"/>
                        </a:rPr>
                        <a:t>вантажів</a:t>
                      </a:r>
                      <a:r>
                        <a:rPr lang="ru-RU" sz="2000" i="1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000" i="1" dirty="0" err="1">
                          <a:latin typeface="Times New Roman"/>
                          <a:ea typeface="Times New Roman"/>
                          <a:cs typeface="Times New Roman"/>
                        </a:rPr>
                        <a:t>автонавантажувачем</a:t>
                      </a:r>
                      <a:r>
                        <a:rPr lang="ru-RU" sz="2000" i="1" dirty="0"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  <a:endParaRPr lang="ru-RU" sz="2000" i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09" name="Picture 2"/>
          <p:cNvPicPr>
            <a:picLocks noChangeAspect="1" noChangeArrowheads="1"/>
          </p:cNvPicPr>
          <p:nvPr/>
        </p:nvPicPr>
        <p:blipFill>
          <a:blip r:embed="rId3" cstate="print">
            <a:lum bright="64000" contrast="-62000"/>
          </a:blip>
          <a:srcRect/>
          <a:stretch>
            <a:fillRect/>
          </a:stretch>
        </p:blipFill>
        <p:spPr bwMode="auto">
          <a:xfrm>
            <a:off x="0" y="892206"/>
            <a:ext cx="9144000" cy="59931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88" name="Rectangle 4"/>
          <p:cNvSpPr>
            <a:spLocks noChangeArrowheads="1"/>
          </p:cNvSpPr>
          <p:nvPr/>
        </p:nvSpPr>
        <p:spPr bwMode="auto">
          <a:xfrm>
            <a:off x="395288" y="0"/>
            <a:ext cx="8497887" cy="1008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/>
          <a:lstStyle/>
          <a:p>
            <a:pPr algn="ctr">
              <a:spcBef>
                <a:spcPct val="20000"/>
              </a:spcBef>
              <a:defRPr/>
            </a:pPr>
            <a:r>
              <a:rPr lang="uk-UA" altLang="uk-UA" sz="2800" b="1" i="1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+mn-cs"/>
              </a:rPr>
              <a:t> </a:t>
            </a:r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0" y="241484"/>
            <a:ext cx="9144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 eaLnBrk="0" hangingPunct="0"/>
            <a:r>
              <a:rPr lang="ru-RU" sz="2800" b="1" dirty="0" err="1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Складові</a:t>
            </a:r>
            <a:r>
              <a:rPr lang="ru-RU" sz="28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ru-RU" sz="2800" b="1" dirty="0" err="1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виробничого</a:t>
            </a:r>
            <a:r>
              <a:rPr lang="ru-RU" sz="28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ru-RU" sz="28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циклу</a:t>
            </a:r>
            <a:endParaRPr lang="uk-UA" sz="2800" b="1" dirty="0" smtClean="0">
              <a:solidFill>
                <a:schemeClr val="accent6">
                  <a:lumMod val="75000"/>
                </a:schemeClr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</p:txBody>
      </p:sp>
      <p:sp>
        <p:nvSpPr>
          <p:cNvPr id="9" name="Rectangle 4"/>
          <p:cNvSpPr>
            <a:spLocks noChangeArrowheads="1"/>
          </p:cNvSpPr>
          <p:nvPr/>
        </p:nvSpPr>
        <p:spPr bwMode="auto">
          <a:xfrm rot="10800000" flipV="1">
            <a:off x="8748464" y="6237312"/>
            <a:ext cx="323528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3000" b="0" i="0" u="none" strike="noStrike" cap="none" normalizeH="0" baseline="0" dirty="0" smtClean="0">
                <a:ln>
                  <a:noFill/>
                </a:ln>
                <a:solidFill>
                  <a:schemeClr val="bg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7</a:t>
            </a:r>
            <a:endParaRPr kumimoji="0" lang="ru-RU" sz="3000" b="0" i="0" u="none" strike="noStrike" cap="none" normalizeH="0" baseline="0" dirty="0" smtClean="0">
              <a:ln>
                <a:noFill/>
              </a:ln>
              <a:solidFill>
                <a:schemeClr val="bg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pic>
        <p:nvPicPr>
          <p:cNvPr id="31745" name="Picture 1" descr="00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42844" y="1071546"/>
            <a:ext cx="8872771" cy="47149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09" name="Picture 2"/>
          <p:cNvPicPr>
            <a:picLocks noChangeAspect="1" noChangeArrowheads="1"/>
          </p:cNvPicPr>
          <p:nvPr/>
        </p:nvPicPr>
        <p:blipFill>
          <a:blip r:embed="rId3" cstate="print">
            <a:lum bright="64000" contrast="-62000"/>
          </a:blip>
          <a:srcRect/>
          <a:stretch>
            <a:fillRect/>
          </a:stretch>
        </p:blipFill>
        <p:spPr bwMode="auto">
          <a:xfrm>
            <a:off x="0" y="892206"/>
            <a:ext cx="9144000" cy="59931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88" name="Rectangle 4"/>
          <p:cNvSpPr>
            <a:spLocks noChangeArrowheads="1"/>
          </p:cNvSpPr>
          <p:nvPr/>
        </p:nvSpPr>
        <p:spPr bwMode="auto">
          <a:xfrm>
            <a:off x="395288" y="0"/>
            <a:ext cx="8497887" cy="1008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/>
          <a:lstStyle/>
          <a:p>
            <a:pPr algn="ctr">
              <a:spcBef>
                <a:spcPct val="20000"/>
              </a:spcBef>
              <a:defRPr/>
            </a:pPr>
            <a:r>
              <a:rPr lang="uk-UA" altLang="uk-UA" sz="2800" b="1" i="1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+mn-cs"/>
              </a:rPr>
              <a:t> </a:t>
            </a:r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0" y="241484"/>
            <a:ext cx="9144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 eaLnBrk="0" hangingPunct="0"/>
            <a:r>
              <a:rPr lang="uk-UA" sz="28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Тривалість </a:t>
            </a:r>
            <a:r>
              <a:rPr lang="uk-UA" sz="28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виробничого </a:t>
            </a:r>
            <a:r>
              <a:rPr lang="uk-UA" sz="28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циклу:</a:t>
            </a:r>
            <a:endParaRPr lang="uk-UA" sz="2800" b="1" dirty="0" smtClean="0">
              <a:solidFill>
                <a:schemeClr val="accent6">
                  <a:lumMod val="75000"/>
                </a:schemeClr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</p:txBody>
      </p:sp>
      <p:sp>
        <p:nvSpPr>
          <p:cNvPr id="9" name="Rectangle 4"/>
          <p:cNvSpPr>
            <a:spLocks noChangeArrowheads="1"/>
          </p:cNvSpPr>
          <p:nvPr/>
        </p:nvSpPr>
        <p:spPr bwMode="auto">
          <a:xfrm rot="10800000" flipV="1">
            <a:off x="8748464" y="6237312"/>
            <a:ext cx="323528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uk-UA" sz="3000" dirty="0" smtClean="0">
                <a:solidFill>
                  <a:schemeClr val="bg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8</a:t>
            </a:r>
            <a:endParaRPr kumimoji="0" lang="ru-RU" sz="3000" b="0" i="0" u="none" strike="noStrike" cap="none" normalizeH="0" baseline="0" dirty="0" smtClean="0">
              <a:ln>
                <a:noFill/>
              </a:ln>
              <a:solidFill>
                <a:schemeClr val="bg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5"/>
          <p:cNvSpPr>
            <a:spLocks noChangeArrowheads="1"/>
          </p:cNvSpPr>
          <p:nvPr/>
        </p:nvSpPr>
        <p:spPr bwMode="auto">
          <a:xfrm>
            <a:off x="251520" y="928670"/>
            <a:ext cx="8640960" cy="59093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/>
            <a:r>
              <a:rPr lang="ru-RU" sz="2300" b="1" i="1" dirty="0" err="1" smtClean="0"/>
              <a:t>Тривалість</a:t>
            </a:r>
            <a:r>
              <a:rPr lang="ru-RU" sz="2300" b="1" i="1" dirty="0" smtClean="0"/>
              <a:t> </a:t>
            </a:r>
            <a:r>
              <a:rPr lang="ru-RU" sz="2300" b="1" i="1" dirty="0" err="1" smtClean="0"/>
              <a:t>виробничого</a:t>
            </a:r>
            <a:r>
              <a:rPr lang="ru-RU" sz="2300" b="1" i="1" dirty="0" smtClean="0"/>
              <a:t> циклу</a:t>
            </a:r>
            <a:r>
              <a:rPr lang="ru-RU" sz="2300" dirty="0" smtClean="0"/>
              <a:t> (</a:t>
            </a:r>
            <a:r>
              <a:rPr lang="ru-RU" sz="2300" b="1" i="1" dirty="0" err="1" smtClean="0"/>
              <a:t>Тц</a:t>
            </a:r>
            <a:r>
              <a:rPr lang="ru-RU" sz="2300" dirty="0" smtClean="0"/>
              <a:t>) </a:t>
            </a:r>
            <a:r>
              <a:rPr lang="ru-RU" sz="2300" dirty="0" err="1" smtClean="0"/>
              <a:t>вимірюється</a:t>
            </a:r>
            <a:r>
              <a:rPr lang="ru-RU" sz="2300" dirty="0" smtClean="0"/>
              <a:t> в </a:t>
            </a:r>
            <a:r>
              <a:rPr lang="ru-RU" sz="2300" dirty="0" err="1" smtClean="0"/>
              <a:t>одиницях</a:t>
            </a:r>
            <a:r>
              <a:rPr lang="ru-RU" sz="2300" dirty="0" smtClean="0"/>
              <a:t> </a:t>
            </a:r>
            <a:r>
              <a:rPr lang="ru-RU" sz="2300" dirty="0" err="1" smtClean="0"/>
              <a:t>робочого</a:t>
            </a:r>
            <a:r>
              <a:rPr lang="ru-RU" sz="2300" dirty="0" smtClean="0"/>
              <a:t> часу (</a:t>
            </a:r>
            <a:r>
              <a:rPr lang="ru-RU" sz="2300" dirty="0" err="1" smtClean="0"/>
              <a:t>дні</a:t>
            </a:r>
            <a:r>
              <a:rPr lang="ru-RU" sz="2300" dirty="0" smtClean="0"/>
              <a:t>, </a:t>
            </a:r>
            <a:r>
              <a:rPr lang="ru-RU" sz="2300" dirty="0" err="1" smtClean="0"/>
              <a:t>години</a:t>
            </a:r>
            <a:r>
              <a:rPr lang="ru-RU" sz="2300" dirty="0" smtClean="0"/>
              <a:t>, </a:t>
            </a:r>
            <a:r>
              <a:rPr lang="ru-RU" sz="2300" dirty="0" err="1" smtClean="0"/>
              <a:t>хвилини</a:t>
            </a:r>
            <a:r>
              <a:rPr lang="ru-RU" sz="2300" dirty="0" smtClean="0"/>
              <a:t>) </a:t>
            </a:r>
            <a:r>
              <a:rPr lang="ru-RU" sz="2300" dirty="0" err="1" smtClean="0"/>
              <a:t>і</a:t>
            </a:r>
            <a:r>
              <a:rPr lang="ru-RU" sz="2300" dirty="0" smtClean="0"/>
              <a:t> </a:t>
            </a:r>
            <a:r>
              <a:rPr lang="ru-RU" sz="2300" dirty="0" err="1" smtClean="0"/>
              <a:t>визначається</a:t>
            </a:r>
            <a:r>
              <a:rPr lang="ru-RU" sz="2300" dirty="0" smtClean="0"/>
              <a:t> за формулою:</a:t>
            </a:r>
          </a:p>
          <a:p>
            <a:r>
              <a:rPr lang="en-US" sz="2400" dirty="0" smtClean="0"/>
              <a:t> </a:t>
            </a:r>
            <a:endParaRPr lang="ru-RU" sz="2400" dirty="0" smtClean="0"/>
          </a:p>
          <a:p>
            <a:r>
              <a:rPr lang="ru-RU" sz="2400" i="1" dirty="0" smtClean="0"/>
              <a:t>                     </a:t>
            </a:r>
            <a:r>
              <a:rPr lang="ru-RU" sz="2400" i="1" dirty="0" err="1" smtClean="0"/>
              <a:t>Т</a:t>
            </a:r>
            <a:r>
              <a:rPr lang="ru-RU" sz="2400" i="1" baseline="-25000" dirty="0" err="1" smtClean="0"/>
              <a:t>ц</a:t>
            </a:r>
            <a:r>
              <a:rPr lang="ru-RU" sz="2400" i="1" dirty="0" smtClean="0"/>
              <a:t> </a:t>
            </a:r>
            <a:r>
              <a:rPr lang="ru-RU" sz="2400" i="1" dirty="0" smtClean="0"/>
              <a:t>= </a:t>
            </a:r>
            <a:r>
              <a:rPr lang="ru-RU" sz="2400" dirty="0" err="1" smtClean="0"/>
              <a:t>(Σ</a:t>
            </a:r>
            <a:r>
              <a:rPr lang="ru-RU" sz="2400" i="1" dirty="0" err="1" smtClean="0"/>
              <a:t>t</a:t>
            </a:r>
            <a:r>
              <a:rPr lang="ru-RU" sz="2400" i="1" baseline="-25000" dirty="0" err="1" smtClean="0"/>
              <a:t>т.о.</a:t>
            </a:r>
            <a:r>
              <a:rPr lang="ru-RU" sz="2400" i="1" dirty="0" err="1" smtClean="0"/>
              <a:t>+  </a:t>
            </a:r>
            <a:r>
              <a:rPr lang="ru-RU" sz="2400" dirty="0" err="1" smtClean="0"/>
              <a:t>Σ</a:t>
            </a:r>
            <a:r>
              <a:rPr lang="ru-RU" sz="2400" i="1" dirty="0" err="1" smtClean="0"/>
              <a:t>t</a:t>
            </a:r>
            <a:r>
              <a:rPr lang="ru-RU" sz="2400" i="1" baseline="-25000" dirty="0" err="1" smtClean="0"/>
              <a:t>к.о</a:t>
            </a:r>
            <a:r>
              <a:rPr lang="ru-RU" sz="2400" i="1" dirty="0" err="1" smtClean="0"/>
              <a:t> </a:t>
            </a:r>
            <a:r>
              <a:rPr lang="ru-RU" sz="2400" i="1" dirty="0" smtClean="0"/>
              <a:t>+ </a:t>
            </a:r>
            <a:r>
              <a:rPr lang="ru-RU" sz="2400" dirty="0" err="1" smtClean="0"/>
              <a:t>Σ</a:t>
            </a:r>
            <a:r>
              <a:rPr lang="ru-RU" sz="2400" i="1" dirty="0" err="1" smtClean="0"/>
              <a:t>t</a:t>
            </a:r>
            <a:r>
              <a:rPr lang="ru-RU" sz="2400" i="1" baseline="-25000" dirty="0" err="1" smtClean="0"/>
              <a:t>о.о</a:t>
            </a:r>
            <a:r>
              <a:rPr lang="ru-RU" sz="2400" i="1" dirty="0" err="1" smtClean="0"/>
              <a:t> </a:t>
            </a:r>
            <a:r>
              <a:rPr lang="ru-RU" sz="2400" i="1" dirty="0" smtClean="0"/>
              <a:t>+ </a:t>
            </a:r>
            <a:r>
              <a:rPr lang="ru-RU" sz="2400" dirty="0" err="1" smtClean="0"/>
              <a:t>Σ</a:t>
            </a:r>
            <a:r>
              <a:rPr lang="ru-RU" sz="2400" i="1" dirty="0" err="1" smtClean="0"/>
              <a:t>t</a:t>
            </a:r>
            <a:r>
              <a:rPr lang="ru-RU" sz="2400" i="1" baseline="-25000" dirty="0" err="1" smtClean="0"/>
              <a:t>п</a:t>
            </a:r>
            <a:r>
              <a:rPr lang="ru-RU" sz="2400" dirty="0" smtClean="0"/>
              <a:t>)</a:t>
            </a:r>
            <a:r>
              <a:rPr lang="ru-RU" sz="2400" i="1" dirty="0" smtClean="0"/>
              <a:t> – </a:t>
            </a:r>
            <a:r>
              <a:rPr lang="ru-RU" sz="2400" dirty="0" err="1" smtClean="0"/>
              <a:t>Σ</a:t>
            </a:r>
            <a:r>
              <a:rPr lang="ru-RU" sz="2400" i="1" dirty="0" err="1" smtClean="0"/>
              <a:t>t</a:t>
            </a:r>
            <a:r>
              <a:rPr lang="ru-RU" sz="2400" i="1" baseline="-25000" dirty="0" err="1" smtClean="0"/>
              <a:t>сум</a:t>
            </a:r>
            <a:endParaRPr lang="ru-RU" sz="2400" dirty="0" smtClean="0"/>
          </a:p>
          <a:p>
            <a:r>
              <a:rPr lang="en-US" sz="2400" dirty="0" smtClean="0"/>
              <a:t> </a:t>
            </a:r>
            <a:endParaRPr lang="ru-RU" sz="2400" dirty="0" smtClean="0"/>
          </a:p>
          <a:p>
            <a:r>
              <a:rPr lang="ru-RU" sz="2400" dirty="0" smtClean="0"/>
              <a:t>де: </a:t>
            </a:r>
            <a:r>
              <a:rPr lang="ru-RU" sz="2400" i="1" dirty="0" err="1" smtClean="0"/>
              <a:t>Т</a:t>
            </a:r>
            <a:r>
              <a:rPr lang="ru-RU" sz="2400" i="1" baseline="-25000" dirty="0" err="1" smtClean="0"/>
              <a:t>ц</a:t>
            </a:r>
            <a:r>
              <a:rPr lang="ru-RU" sz="2400" i="1" dirty="0" smtClean="0"/>
              <a:t> – </a:t>
            </a:r>
            <a:r>
              <a:rPr lang="ru-RU" sz="2100" dirty="0" err="1" smtClean="0"/>
              <a:t>тривалість</a:t>
            </a:r>
            <a:r>
              <a:rPr lang="ru-RU" sz="2100" dirty="0" smtClean="0"/>
              <a:t> </a:t>
            </a:r>
            <a:r>
              <a:rPr lang="ru-RU" sz="2100" dirty="0" err="1" smtClean="0"/>
              <a:t>виробничого</a:t>
            </a:r>
            <a:r>
              <a:rPr lang="ru-RU" sz="2100" dirty="0" smtClean="0"/>
              <a:t> циклу;</a:t>
            </a:r>
          </a:p>
          <a:p>
            <a:r>
              <a:rPr lang="ru-RU" sz="2400" dirty="0" smtClean="0"/>
              <a:t>Σ</a:t>
            </a:r>
            <a:r>
              <a:rPr lang="ru-RU" sz="2400" i="1" dirty="0" smtClean="0"/>
              <a:t> </a:t>
            </a:r>
            <a:r>
              <a:rPr lang="ru-RU" sz="2400" i="1" dirty="0" err="1" smtClean="0"/>
              <a:t>t</a:t>
            </a:r>
            <a:r>
              <a:rPr lang="ru-RU" sz="2400" i="1" baseline="-25000" dirty="0" err="1" smtClean="0"/>
              <a:t>т.о</a:t>
            </a:r>
            <a:r>
              <a:rPr lang="ru-RU" sz="2400" i="1" baseline="-25000" dirty="0" smtClean="0"/>
              <a:t>.</a:t>
            </a:r>
            <a:r>
              <a:rPr lang="ru-RU" sz="2400" i="1" dirty="0" smtClean="0"/>
              <a:t> –</a:t>
            </a:r>
            <a:r>
              <a:rPr lang="ru-RU" sz="2400" i="1" baseline="-25000" dirty="0" smtClean="0"/>
              <a:t> </a:t>
            </a:r>
            <a:r>
              <a:rPr lang="ru-RU" sz="2100" dirty="0" err="1" smtClean="0"/>
              <a:t>тривалість</a:t>
            </a:r>
            <a:r>
              <a:rPr lang="ru-RU" sz="2100" dirty="0" smtClean="0"/>
              <a:t> </a:t>
            </a:r>
            <a:r>
              <a:rPr lang="ru-RU" sz="2100" dirty="0" err="1" smtClean="0"/>
              <a:t>всіх</a:t>
            </a:r>
            <a:r>
              <a:rPr lang="ru-RU" sz="2100" dirty="0" smtClean="0"/>
              <a:t> </a:t>
            </a:r>
            <a:r>
              <a:rPr lang="ru-RU" sz="2100" dirty="0" err="1" smtClean="0"/>
              <a:t>технологічних</a:t>
            </a:r>
            <a:r>
              <a:rPr lang="ru-RU" sz="2100" dirty="0" smtClean="0"/>
              <a:t> </a:t>
            </a:r>
            <a:r>
              <a:rPr lang="ru-RU" sz="2100" dirty="0" err="1" smtClean="0"/>
              <a:t>операцій</a:t>
            </a:r>
            <a:r>
              <a:rPr lang="ru-RU" sz="2100" dirty="0" smtClean="0"/>
              <a:t> в </a:t>
            </a:r>
            <a:r>
              <a:rPr lang="ru-RU" sz="2100" dirty="0" err="1" smtClean="0"/>
              <a:t>складі</a:t>
            </a:r>
            <a:r>
              <a:rPr lang="ru-RU" sz="2100" dirty="0" smtClean="0"/>
              <a:t> одного циклу;</a:t>
            </a:r>
          </a:p>
          <a:p>
            <a:r>
              <a:rPr lang="ru-RU" sz="2400" dirty="0" smtClean="0"/>
              <a:t>Σ</a:t>
            </a:r>
            <a:r>
              <a:rPr lang="ru-RU" sz="2400" i="1" dirty="0" smtClean="0"/>
              <a:t> </a:t>
            </a:r>
            <a:r>
              <a:rPr lang="ru-RU" sz="2400" i="1" dirty="0" err="1" smtClean="0"/>
              <a:t>t</a:t>
            </a:r>
            <a:r>
              <a:rPr lang="ru-RU" sz="2400" i="1" baseline="-25000" dirty="0" err="1" smtClean="0"/>
              <a:t>к.о</a:t>
            </a:r>
            <a:r>
              <a:rPr lang="ru-RU" sz="2400" i="1" dirty="0" smtClean="0"/>
              <a:t> – </a:t>
            </a:r>
            <a:r>
              <a:rPr lang="ru-RU" sz="2100" dirty="0" err="1" smtClean="0"/>
              <a:t>тривалість</a:t>
            </a:r>
            <a:r>
              <a:rPr lang="ru-RU" sz="2100" dirty="0" smtClean="0"/>
              <a:t> </a:t>
            </a:r>
            <a:r>
              <a:rPr lang="ru-RU" sz="2100" dirty="0" err="1" smtClean="0"/>
              <a:t>всіх</a:t>
            </a:r>
            <a:r>
              <a:rPr lang="ru-RU" sz="2100" dirty="0" smtClean="0"/>
              <a:t> </a:t>
            </a:r>
            <a:r>
              <a:rPr lang="ru-RU" sz="2100" dirty="0" err="1" smtClean="0"/>
              <a:t>контрольних</a:t>
            </a:r>
            <a:r>
              <a:rPr lang="ru-RU" sz="2100" dirty="0" smtClean="0"/>
              <a:t> </a:t>
            </a:r>
            <a:r>
              <a:rPr lang="ru-RU" sz="2100" dirty="0" err="1" smtClean="0"/>
              <a:t>операцій</a:t>
            </a:r>
            <a:r>
              <a:rPr lang="ru-RU" sz="2100" dirty="0" smtClean="0"/>
              <a:t> в </a:t>
            </a:r>
            <a:r>
              <a:rPr lang="ru-RU" sz="2100" dirty="0" err="1" smtClean="0"/>
              <a:t>складі</a:t>
            </a:r>
            <a:r>
              <a:rPr lang="ru-RU" sz="2100" dirty="0" smtClean="0"/>
              <a:t> одного циклу;</a:t>
            </a:r>
          </a:p>
          <a:p>
            <a:r>
              <a:rPr lang="ru-RU" sz="2400" dirty="0" smtClean="0"/>
              <a:t>Σ</a:t>
            </a:r>
            <a:r>
              <a:rPr lang="ru-RU" sz="2400" i="1" dirty="0" smtClean="0"/>
              <a:t> </a:t>
            </a:r>
            <a:r>
              <a:rPr lang="ru-RU" sz="2400" i="1" dirty="0" err="1" smtClean="0"/>
              <a:t>t</a:t>
            </a:r>
            <a:r>
              <a:rPr lang="ru-RU" sz="2400" i="1" baseline="-25000" dirty="0" err="1" smtClean="0"/>
              <a:t>о.о</a:t>
            </a:r>
            <a:r>
              <a:rPr lang="ru-RU" sz="2400" i="1" dirty="0" smtClean="0"/>
              <a:t> – </a:t>
            </a:r>
            <a:r>
              <a:rPr lang="ru-RU" sz="2100" dirty="0" err="1" smtClean="0"/>
              <a:t>тривалість</a:t>
            </a:r>
            <a:r>
              <a:rPr lang="ru-RU" sz="2100" dirty="0" smtClean="0"/>
              <a:t> </a:t>
            </a:r>
            <a:r>
              <a:rPr lang="ru-RU" sz="2100" dirty="0" err="1" smtClean="0"/>
              <a:t>всіх</a:t>
            </a:r>
            <a:r>
              <a:rPr lang="ru-RU" sz="2100" dirty="0" smtClean="0"/>
              <a:t> </a:t>
            </a:r>
            <a:r>
              <a:rPr lang="ru-RU" sz="2100" dirty="0" err="1" smtClean="0"/>
              <a:t>організаційно-технічних</a:t>
            </a:r>
            <a:r>
              <a:rPr lang="ru-RU" sz="2100" dirty="0" smtClean="0"/>
              <a:t> та </a:t>
            </a:r>
            <a:r>
              <a:rPr lang="ru-RU" sz="2100" dirty="0" err="1" smtClean="0"/>
              <a:t>обслуговуючих</a:t>
            </a:r>
            <a:r>
              <a:rPr lang="ru-RU" sz="2100" dirty="0" smtClean="0"/>
              <a:t> </a:t>
            </a:r>
            <a:r>
              <a:rPr lang="ru-RU" sz="2100" dirty="0" err="1" smtClean="0"/>
              <a:t>операцій</a:t>
            </a:r>
            <a:r>
              <a:rPr lang="ru-RU" sz="2100" dirty="0" smtClean="0"/>
              <a:t> в </a:t>
            </a:r>
            <a:r>
              <a:rPr lang="ru-RU" sz="2100" dirty="0" err="1" smtClean="0"/>
              <a:t>складі</a:t>
            </a:r>
            <a:r>
              <a:rPr lang="ru-RU" sz="2100" dirty="0" smtClean="0"/>
              <a:t> одного циклу;</a:t>
            </a:r>
          </a:p>
          <a:p>
            <a:r>
              <a:rPr lang="ru-RU" sz="2400" dirty="0" smtClean="0"/>
              <a:t>Σ</a:t>
            </a:r>
            <a:r>
              <a:rPr lang="ru-RU" sz="2400" i="1" dirty="0" smtClean="0"/>
              <a:t> </a:t>
            </a:r>
            <a:r>
              <a:rPr lang="ru-RU" sz="2400" i="1" dirty="0" err="1" smtClean="0"/>
              <a:t>t</a:t>
            </a:r>
            <a:r>
              <a:rPr lang="ru-RU" sz="2400" i="1" baseline="-25000" dirty="0" err="1" smtClean="0"/>
              <a:t>п</a:t>
            </a:r>
            <a:r>
              <a:rPr lang="ru-RU" sz="2400" i="1" dirty="0" smtClean="0"/>
              <a:t> – </a:t>
            </a:r>
            <a:r>
              <a:rPr lang="ru-RU" sz="2100" dirty="0" err="1" smtClean="0"/>
              <a:t>тривалість</a:t>
            </a:r>
            <a:r>
              <a:rPr lang="ru-RU" sz="2100" dirty="0" smtClean="0"/>
              <a:t> </a:t>
            </a:r>
            <a:r>
              <a:rPr lang="ru-RU" sz="2100" dirty="0" err="1" smtClean="0"/>
              <a:t>всіх</a:t>
            </a:r>
            <a:r>
              <a:rPr lang="ru-RU" sz="2100" dirty="0" smtClean="0"/>
              <a:t> </a:t>
            </a:r>
            <a:r>
              <a:rPr lang="ru-RU" sz="2100" dirty="0" err="1" smtClean="0"/>
              <a:t>регламентованих</a:t>
            </a:r>
            <a:r>
              <a:rPr lang="ru-RU" sz="2100" dirty="0" smtClean="0"/>
              <a:t> </a:t>
            </a:r>
            <a:r>
              <a:rPr lang="ru-RU" sz="2100" dirty="0" err="1" smtClean="0"/>
              <a:t>перерв</a:t>
            </a:r>
            <a:r>
              <a:rPr lang="ru-RU" sz="2100" dirty="0" smtClean="0"/>
              <a:t> у </a:t>
            </a:r>
            <a:r>
              <a:rPr lang="ru-RU" sz="2100" dirty="0" err="1" smtClean="0"/>
              <a:t>складі</a:t>
            </a:r>
            <a:r>
              <a:rPr lang="ru-RU" sz="2100" dirty="0" smtClean="0"/>
              <a:t> одного циклу;</a:t>
            </a:r>
          </a:p>
          <a:p>
            <a:r>
              <a:rPr lang="ru-RU" sz="2400" dirty="0" smtClean="0"/>
              <a:t>Σ</a:t>
            </a:r>
            <a:r>
              <a:rPr lang="ru-RU" sz="2400" i="1" dirty="0" smtClean="0"/>
              <a:t> </a:t>
            </a:r>
            <a:r>
              <a:rPr lang="ru-RU" sz="2400" i="1" dirty="0" err="1" smtClean="0"/>
              <a:t>t</a:t>
            </a:r>
            <a:r>
              <a:rPr lang="ru-RU" sz="2400" i="1" baseline="-25000" dirty="0" err="1" smtClean="0"/>
              <a:t>сум</a:t>
            </a:r>
            <a:r>
              <a:rPr lang="ru-RU" sz="2400" i="1" dirty="0" smtClean="0"/>
              <a:t> – </a:t>
            </a:r>
            <a:r>
              <a:rPr lang="ru-RU" sz="2100" dirty="0" err="1" smtClean="0"/>
              <a:t>тривалість</a:t>
            </a:r>
            <a:r>
              <a:rPr lang="ru-RU" sz="2100" dirty="0" smtClean="0"/>
              <a:t> </a:t>
            </a:r>
            <a:r>
              <a:rPr lang="ru-RU" sz="2100" dirty="0" err="1" smtClean="0"/>
              <a:t>всіх</a:t>
            </a:r>
            <a:r>
              <a:rPr lang="ru-RU" sz="2100" dirty="0" smtClean="0"/>
              <a:t> </a:t>
            </a:r>
            <a:r>
              <a:rPr lang="ru-RU" sz="2100" dirty="0" err="1" smtClean="0"/>
              <a:t>сумісних</a:t>
            </a:r>
            <a:r>
              <a:rPr lang="ru-RU" sz="2100" dirty="0" smtClean="0"/>
              <a:t> </a:t>
            </a:r>
            <a:r>
              <a:rPr lang="ru-RU" sz="2100" dirty="0" err="1" smtClean="0"/>
              <a:t>складових</a:t>
            </a:r>
            <a:r>
              <a:rPr lang="ru-RU" sz="2100" dirty="0" smtClean="0"/>
              <a:t> </a:t>
            </a:r>
            <a:r>
              <a:rPr lang="ru-RU" sz="2100" dirty="0" err="1" smtClean="0"/>
              <a:t>частин</a:t>
            </a:r>
            <a:r>
              <a:rPr lang="ru-RU" sz="2100" dirty="0" smtClean="0"/>
              <a:t> </a:t>
            </a:r>
            <a:r>
              <a:rPr lang="ru-RU" sz="2100" dirty="0" err="1" smtClean="0"/>
              <a:t>виробничого</a:t>
            </a:r>
            <a:r>
              <a:rPr lang="ru-RU" sz="2100" dirty="0" smtClean="0"/>
              <a:t> циклу</a:t>
            </a:r>
            <a:r>
              <a:rPr lang="ru-RU" sz="2100" dirty="0" smtClean="0"/>
              <a:t>.</a:t>
            </a:r>
            <a:endParaRPr lang="uk-UA" sz="2100" b="1" i="1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8108</TotalTime>
  <Words>1480</Words>
  <Application>Microsoft Office PowerPoint</Application>
  <PresentationFormat>Экран (4:3)</PresentationFormat>
  <Paragraphs>320</Paragraphs>
  <Slides>17</Slides>
  <Notes>17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8" baseType="lpstr">
      <vt:lpstr>Оформление по умолчанию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</vt:vector>
  </TitlesOfParts>
  <Company>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Vitaliy Lutskov</cp:lastModifiedBy>
  <cp:revision>611</cp:revision>
  <cp:lastPrinted>2015-04-09T11:06:06Z</cp:lastPrinted>
  <dcterms:created xsi:type="dcterms:W3CDTF">2011-08-18T09:20:44Z</dcterms:created>
  <dcterms:modified xsi:type="dcterms:W3CDTF">2017-10-16T21:08:52Z</dcterms:modified>
</cp:coreProperties>
</file>