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3A1BCFB-08E2-4924-B014-385C2C171376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CFB-08E2-4924-B014-385C2C171376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CFB-08E2-4924-B014-385C2C171376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A1BCFB-08E2-4924-B014-385C2C171376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3A1BCFB-08E2-4924-B014-385C2C171376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CFB-08E2-4924-B014-385C2C171376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CFB-08E2-4924-B014-385C2C171376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A1BCFB-08E2-4924-B014-385C2C171376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CFB-08E2-4924-B014-385C2C171376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A1BCFB-08E2-4924-B014-385C2C171376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A1BCFB-08E2-4924-B014-385C2C171376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A1BCFB-08E2-4924-B014-385C2C171376}" type="datetimeFigureOut">
              <a:rPr lang="uk-UA" smtClean="0"/>
              <a:t>24.03.2025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196752"/>
            <a:ext cx="6406480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ТЕМА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Фінансова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безпека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корпорацій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агропромислового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комплексу: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ризики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стратегії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механізми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захисту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accent1">
                    <a:lumMod val="75000"/>
                  </a:schemeClr>
                </a:solidFill>
              </a:rPr>
            </a:br>
            <a:endParaRPr lang="uk-UA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509120"/>
            <a:ext cx="6048672" cy="1865802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Автор: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к.е.н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., доцент кафедри фінансів </a:t>
            </a:r>
            <a:r>
              <a:rPr lang="uk-UA" i="1" dirty="0" err="1" smtClean="0">
                <a:solidFill>
                  <a:schemeClr val="accent1">
                    <a:lumMod val="75000"/>
                  </a:schemeClr>
                </a:solidFill>
              </a:rPr>
              <a:t>Стороженко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 Оксана Олександрівна</a:t>
            </a:r>
            <a:endParaRPr lang="uk-UA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4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uk-UA" dirty="0"/>
              <a:t>Типові ризики суб'єктів підприємництва</a:t>
            </a:r>
            <a:br>
              <a:rPr lang="uk-UA" dirty="0"/>
            </a:br>
            <a:endParaRPr lang="uk-U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7"/>
            <a:ext cx="7344816" cy="473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194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Етапи забезпечення </a:t>
            </a:r>
            <a:r>
              <a:rPr lang="uk-UA" dirty="0"/>
              <a:t>фінансової безпеки корпорації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діагностика </a:t>
            </a:r>
            <a:r>
              <a:rPr lang="uk-UA" dirty="0"/>
              <a:t>фінансового стану, специфіки фінансової діяльності;</a:t>
            </a:r>
          </a:p>
          <a:p>
            <a:r>
              <a:rPr lang="uk-UA" dirty="0" smtClean="0"/>
              <a:t>виявлення </a:t>
            </a:r>
            <a:r>
              <a:rPr lang="uk-UA" dirty="0"/>
              <a:t>зовнішніх і внутрішніх загроз фінансовій діяльності та фінансовим інтересам бізнес-формувань. Узагальнення інформації щодо попередніх кризових ситуацій, їх причини та результати впливу;</a:t>
            </a:r>
          </a:p>
          <a:p>
            <a:r>
              <a:rPr lang="uk-UA" dirty="0" smtClean="0"/>
              <a:t>проведення </a:t>
            </a:r>
            <a:r>
              <a:rPr lang="uk-UA" dirty="0"/>
              <a:t>діагностики механізму та проведених заходів щодо забезпечення фінансової безпеки та розгляд їх відповідності виявленим загрозам;</a:t>
            </a:r>
          </a:p>
          <a:p>
            <a:r>
              <a:rPr lang="uk-UA" dirty="0" smtClean="0"/>
              <a:t>моделювання </a:t>
            </a:r>
            <a:r>
              <a:rPr lang="uk-UA" dirty="0"/>
              <a:t>адаптивного механізму фінансової безпеки підприємств: план усунення виявлених у процесі моніторингу зауважень; пропозиції щодо модернізації механізму, розрахунок всіх видів необхідних додаткових ресурсів для забезпечення функціонування механізму;</a:t>
            </a:r>
          </a:p>
          <a:p>
            <a:r>
              <a:rPr lang="uk-UA" dirty="0" smtClean="0"/>
              <a:t>затвердження </a:t>
            </a:r>
            <a:r>
              <a:rPr lang="uk-UA" dirty="0"/>
              <a:t>керівництвом корпорації моделі нового механізму та бюджету на його підтримку;</a:t>
            </a:r>
          </a:p>
          <a:p>
            <a:r>
              <a:rPr lang="uk-UA" dirty="0" smtClean="0"/>
              <a:t>безпосередня </a:t>
            </a:r>
            <a:r>
              <a:rPr lang="uk-UA" dirty="0"/>
              <a:t>побудова адаптивного механізму фінансової безпеки корпорації;</a:t>
            </a:r>
          </a:p>
          <a:p>
            <a:r>
              <a:rPr lang="uk-UA" dirty="0" smtClean="0"/>
              <a:t>експертна  </a:t>
            </a:r>
            <a:r>
              <a:rPr lang="uk-UA" dirty="0"/>
              <a:t>оцінка  дієвості  побудованого  адаптивного механізму фінансової безпеки корпорації, доведення його до досконалості.</a:t>
            </a:r>
          </a:p>
          <a:p>
            <a:pPr marL="0" indent="0">
              <a:buNone/>
            </a:pPr>
            <a:r>
              <a:rPr lang="uk-UA" dirty="0"/>
              <a:t>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893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інформаційно-аналітичного</a:t>
            </a:r>
            <a:r>
              <a:rPr lang="ru-RU" dirty="0" smtClean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корпорації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280920" cy="5205192"/>
          </a:xfrm>
        </p:spPr>
        <p:txBody>
          <a:bodyPr>
            <a:normAutofit fontScale="55000" lnSpcReduction="20000"/>
          </a:bodyPr>
          <a:lstStyle/>
          <a:p>
            <a:r>
              <a:rPr lang="uk-UA" sz="2500" dirty="0" smtClean="0"/>
              <a:t>визначення </a:t>
            </a:r>
            <a:r>
              <a:rPr lang="uk-UA" sz="2500" dirty="0"/>
              <a:t>мети та основних задач інформаційно-аналітичного забезпечення фінансової безпеки, виходячи з місії, фінансових інтересів і завдань, що стоять перед підприємством;</a:t>
            </a:r>
          </a:p>
          <a:p>
            <a:r>
              <a:rPr lang="uk-UA" sz="2500" dirty="0" smtClean="0"/>
              <a:t>вибір </a:t>
            </a:r>
            <a:r>
              <a:rPr lang="uk-UA" sz="2500" dirty="0"/>
              <a:t>із системи показників фінансової діяльності корпорації індикаторів, що характеризуватимуть кількісний стан фінансової безпеки корпорації;</a:t>
            </a:r>
          </a:p>
          <a:p>
            <a:r>
              <a:rPr lang="uk-UA" sz="2500" dirty="0" smtClean="0"/>
              <a:t>попереднє </a:t>
            </a:r>
            <a:r>
              <a:rPr lang="uk-UA" sz="2500" dirty="0"/>
              <a:t>визначення сукупності чинників, що впливають на рівень фінансової безпеки корпорації;</a:t>
            </a:r>
          </a:p>
          <a:p>
            <a:r>
              <a:rPr lang="uk-UA" sz="2500" dirty="0" smtClean="0"/>
              <a:t>вибір </a:t>
            </a:r>
            <a:r>
              <a:rPr lang="uk-UA" sz="2500" dirty="0"/>
              <a:t>або розрахунок </a:t>
            </a:r>
            <a:r>
              <a:rPr lang="uk-UA" sz="2500" dirty="0" err="1"/>
              <a:t>порогових</a:t>
            </a:r>
            <a:r>
              <a:rPr lang="uk-UA" sz="2500" dirty="0"/>
              <a:t> значень індикаторів фінансової безпеки корпорації;</a:t>
            </a:r>
          </a:p>
          <a:p>
            <a:r>
              <a:rPr lang="uk-UA" sz="2500" dirty="0" smtClean="0"/>
              <a:t>встановлення </a:t>
            </a:r>
            <a:r>
              <a:rPr lang="uk-UA" sz="2500" dirty="0"/>
              <a:t>джерел інформації щодо стану фінансової діяльності корпорації;</a:t>
            </a:r>
          </a:p>
          <a:p>
            <a:r>
              <a:rPr lang="uk-UA" sz="2500" dirty="0" smtClean="0"/>
              <a:t>збирання </a:t>
            </a:r>
            <a:r>
              <a:rPr lang="uk-UA" sz="2500" dirty="0"/>
              <a:t>і передавання для подальшої аналітичної обробки бухгалтерських, оперативних та статистичних даних щодо стану фінансової діяльності корпорації і чинників, що впливають на нього;</a:t>
            </a:r>
          </a:p>
          <a:p>
            <a:r>
              <a:rPr lang="uk-UA" sz="2500" dirty="0" smtClean="0"/>
              <a:t>оцінка </a:t>
            </a:r>
            <a:r>
              <a:rPr lang="uk-UA" sz="2500" dirty="0"/>
              <a:t>достовірності, повноти і глибини надання інформації з фінансової діяльності за всіма визначеними показниками фінансової </a:t>
            </a:r>
            <a:r>
              <a:rPr lang="uk-UA" sz="2500" dirty="0" smtClean="0"/>
              <a:t>безпеки корпорації </a:t>
            </a:r>
            <a:r>
              <a:rPr lang="uk-UA" sz="2500" dirty="0"/>
              <a:t>та чинниками-процесами (внутрішніми і зовнішніми), що впливають на її стан, попередня обробка отриманих даних;</a:t>
            </a:r>
          </a:p>
          <a:p>
            <a:r>
              <a:rPr lang="uk-UA" sz="2500" dirty="0" smtClean="0"/>
              <a:t>зведення </a:t>
            </a:r>
            <a:r>
              <a:rPr lang="uk-UA" sz="2500" dirty="0"/>
              <a:t>обробленої інформації до комп'ютерних баз даних та їх постійне поповнення новою і ретроспективною інформацією;</a:t>
            </a:r>
          </a:p>
          <a:p>
            <a:r>
              <a:rPr lang="uk-UA" sz="2500" dirty="0" smtClean="0"/>
              <a:t>аналітична </a:t>
            </a:r>
            <a:r>
              <a:rPr lang="uk-UA" sz="2500" dirty="0"/>
              <a:t>обробка індикаторів фінансової безпеки корпорації і оцінка рівня впливу чинників на стан фінансової безпеки корпорації (із застосуванням обчислювальної техніки), вибір з них найвпливовіших для наступного врахування при виробленні відповідних управлінських рішень щодо забезпечення фінансової безпеки корпорації;</a:t>
            </a:r>
          </a:p>
          <a:p>
            <a:r>
              <a:rPr lang="uk-UA" sz="2500" dirty="0" smtClean="0"/>
              <a:t>збирання </a:t>
            </a:r>
            <a:r>
              <a:rPr lang="uk-UA" sz="2500" dirty="0"/>
              <a:t>у разі необхідності спеціальної інформації для подальшого проведення поглибленого аналізу конкретних загроз фінансової безпеки корпорації з виявленням чинників і рівня їхнього впливу на стан фінансової безпеки корпорації, оцінка рівня можливих загроз фінансовій безпеці корпорації.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8422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корпорації</a:t>
            </a:r>
            <a:r>
              <a:rPr lang="ru-RU" dirty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показники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стан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корпорації</a:t>
            </a:r>
            <a:r>
              <a:rPr lang="ru-RU" dirty="0"/>
              <a:t> на </a:t>
            </a:r>
            <a:r>
              <a:rPr lang="ru-RU" dirty="0" err="1"/>
              <a:t>певний</a:t>
            </a:r>
            <a:r>
              <a:rPr lang="ru-RU" dirty="0"/>
              <a:t> час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err="1" smtClean="0"/>
              <a:t>показники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3281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8768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Комплекс </a:t>
            </a:r>
            <a:r>
              <a:rPr lang="ru-RU" sz="2000" dirty="0" err="1" smtClean="0"/>
              <a:t>завдань</a:t>
            </a:r>
            <a:r>
              <a:rPr lang="ru-RU" sz="2000" dirty="0" smtClean="0"/>
              <a:t> для </a:t>
            </a:r>
            <a:r>
              <a:rPr lang="ru-RU" sz="2000" dirty="0" err="1"/>
              <a:t>ф</a:t>
            </a:r>
            <a:r>
              <a:rPr lang="ru-RU" sz="2000" dirty="0" err="1" smtClean="0"/>
              <a:t>ормування</a:t>
            </a:r>
            <a:r>
              <a:rPr lang="ru-RU" sz="2000" dirty="0" smtClean="0"/>
              <a:t> </a:t>
            </a:r>
            <a:r>
              <a:rPr lang="ru-RU" sz="2000" dirty="0" err="1"/>
              <a:t>ефективної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інформаційно-аналітичного</a:t>
            </a:r>
            <a:r>
              <a:rPr lang="ru-RU" sz="2000" dirty="0"/>
              <a:t> </a:t>
            </a: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фінансової</a:t>
            </a:r>
            <a:r>
              <a:rPr lang="ru-RU" sz="2000" dirty="0"/>
              <a:t> </a:t>
            </a:r>
            <a:r>
              <a:rPr lang="ru-RU" sz="2000" dirty="0" err="1"/>
              <a:t>безпеки</a:t>
            </a:r>
            <a:r>
              <a:rPr lang="ru-RU" sz="2000" dirty="0"/>
              <a:t> </a:t>
            </a:r>
            <a:r>
              <a:rPr lang="ru-RU" sz="2000" dirty="0" err="1"/>
              <a:t>підприємств</a:t>
            </a:r>
            <a:r>
              <a:rPr lang="ru-RU" sz="2000" dirty="0"/>
              <a:t> 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643192" cy="477314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достовірне </a:t>
            </a:r>
            <a:r>
              <a:rPr lang="uk-UA" dirty="0"/>
              <a:t>та повне відображення в обліку та звітності даних, необхідних для оцінки стану та рівня фінансової безпеки підприємств;</a:t>
            </a:r>
          </a:p>
          <a:p>
            <a:r>
              <a:rPr lang="uk-UA" dirty="0" smtClean="0"/>
              <a:t>розробка </a:t>
            </a:r>
            <a:r>
              <a:rPr lang="uk-UA" dirty="0"/>
              <a:t>критеріїв та порядку оцінки якості інформації, яка створюється у системі обліку та аналізу для ідентифікації та оцінки ризиків та загроз;</a:t>
            </a:r>
          </a:p>
          <a:p>
            <a:r>
              <a:rPr lang="uk-UA" dirty="0"/>
              <a:t> </a:t>
            </a:r>
            <a:r>
              <a:rPr lang="uk-UA" dirty="0" smtClean="0"/>
              <a:t>визначення </a:t>
            </a:r>
            <a:r>
              <a:rPr lang="uk-UA" dirty="0"/>
              <a:t>індикаторів фінансової безпеки підприємств та розробка системи моніторингу фінансової безпеки;</a:t>
            </a:r>
          </a:p>
          <a:p>
            <a:r>
              <a:rPr lang="uk-UA" dirty="0" smtClean="0"/>
              <a:t>діагностика </a:t>
            </a:r>
            <a:r>
              <a:rPr lang="uk-UA" dirty="0"/>
              <a:t>фінансового стану підприємств з метою упередження фінансових ризиків, ідентифікації небезпек і загроз;</a:t>
            </a:r>
          </a:p>
          <a:p>
            <a:r>
              <a:rPr lang="uk-UA" dirty="0" smtClean="0"/>
              <a:t>прийняття  </a:t>
            </a:r>
            <a:r>
              <a:rPr lang="uk-UA" dirty="0"/>
              <a:t>управлінських  рішень  щодо  доцільності  діяльності  </a:t>
            </a:r>
            <a:r>
              <a:rPr lang="uk-UA" dirty="0" smtClean="0"/>
              <a:t>з урахуванням </a:t>
            </a:r>
            <a:r>
              <a:rPr lang="uk-UA" dirty="0"/>
              <a:t>виявлених загроз та небезпек;</a:t>
            </a:r>
          </a:p>
          <a:p>
            <a:r>
              <a:rPr lang="uk-UA" dirty="0" smtClean="0"/>
              <a:t>розробка </a:t>
            </a:r>
            <a:r>
              <a:rPr lang="uk-UA" dirty="0"/>
              <a:t>заходів, направлених на забезпечення фінансової безпеки корпорації, як в короткостроковому, так і в довгостроковому періоді та контроль за їх виконанням.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30026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313"/>
            <a:ext cx="8280920" cy="61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119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65138"/>
            <a:ext cx="8568951" cy="59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382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41338"/>
            <a:ext cx="8210550" cy="577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762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28343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Базуючись на індикаторному підході визначають такі рівні </a:t>
            </a:r>
            <a:r>
              <a:rPr lang="uk-UA" sz="2400" dirty="0" smtClean="0"/>
              <a:t>ФБК:</a:t>
            </a:r>
            <a:endParaRPr lang="uk-UA" sz="2400" dirty="0"/>
          </a:p>
          <a:p>
            <a:r>
              <a:rPr lang="uk-UA" sz="2400" dirty="0"/>
              <a:t>- </a:t>
            </a:r>
            <a:r>
              <a:rPr lang="uk-UA" sz="2400" b="1" i="1" dirty="0"/>
              <a:t>нормальний</a:t>
            </a:r>
            <a:r>
              <a:rPr lang="uk-UA" sz="2400" dirty="0"/>
              <a:t> – індикатори фінансової безпеки підприємства перебувають у межах граничних значень;</a:t>
            </a:r>
          </a:p>
          <a:p>
            <a:r>
              <a:rPr lang="uk-UA" sz="2400" dirty="0"/>
              <a:t>- </a:t>
            </a:r>
            <a:r>
              <a:rPr lang="uk-UA" sz="2400" b="1" i="1" dirty="0"/>
              <a:t>передкризовий</a:t>
            </a:r>
            <a:r>
              <a:rPr lang="uk-UA" sz="2400" dirty="0"/>
              <a:t> – якщо хоча б один з індикаторів фінансової безпеки підприємства не відповідає нормативному значенню;</a:t>
            </a:r>
          </a:p>
          <a:p>
            <a:r>
              <a:rPr lang="uk-UA" sz="2400" dirty="0"/>
              <a:t>- </a:t>
            </a:r>
            <a:r>
              <a:rPr lang="uk-UA" sz="2400" b="1" i="1" dirty="0"/>
              <a:t>кризовий</a:t>
            </a:r>
            <a:r>
              <a:rPr lang="uk-UA" sz="2400" dirty="0"/>
              <a:t> – якщо більшість індикаторів фінансової безпеки підприємства не відповідає еталонним значенням;</a:t>
            </a:r>
          </a:p>
          <a:p>
            <a:r>
              <a:rPr lang="uk-UA" sz="2400" dirty="0"/>
              <a:t>- </a:t>
            </a:r>
            <a:r>
              <a:rPr lang="uk-UA" sz="2400" b="1" i="1" dirty="0"/>
              <a:t>критичний</a:t>
            </a:r>
            <a:r>
              <a:rPr lang="uk-UA" sz="2400" dirty="0"/>
              <a:t> – усі індикатори фінансової безпеки підприємства не відповідають установленим нормативам.</a:t>
            </a:r>
          </a:p>
        </p:txBody>
      </p:sp>
    </p:spTree>
    <p:extLst>
      <p:ext uri="{BB962C8B-B14F-4D97-AF65-F5344CB8AC3E}">
        <p14:creationId xmlns:p14="http://schemas.microsoft.com/office/powerpoint/2010/main" val="309291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43000"/>
          </a:xfrm>
        </p:spPr>
        <p:txBody>
          <a:bodyPr/>
          <a:lstStyle/>
          <a:p>
            <a:pPr algn="ctr"/>
            <a:r>
              <a:rPr lang="uk-UA" dirty="0"/>
              <a:t>Управління фінансовою безпекою </a:t>
            </a:r>
            <a:r>
              <a:rPr lang="uk-UA" dirty="0" smtClean="0"/>
              <a:t>корпорації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uk-UA" dirty="0"/>
              <a:t>Управління </a:t>
            </a:r>
            <a:r>
              <a:rPr lang="uk-UA" dirty="0" smtClean="0"/>
              <a:t>ФБК</a:t>
            </a:r>
            <a:endParaRPr lang="uk-UA" dirty="0"/>
          </a:p>
          <a:p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99992" y="1569720"/>
            <a:ext cx="4104456" cy="658368"/>
          </a:xfrm>
        </p:spPr>
        <p:txBody>
          <a:bodyPr/>
          <a:lstStyle/>
          <a:p>
            <a:pPr algn="ctr"/>
            <a:r>
              <a:rPr lang="uk-UA" dirty="0"/>
              <a:t>Концепція управління </a:t>
            </a:r>
            <a:r>
              <a:rPr lang="uk-UA" dirty="0" smtClean="0"/>
              <a:t>ФБК</a:t>
            </a:r>
            <a:endParaRPr lang="uk-UA" dirty="0"/>
          </a:p>
          <a:p>
            <a:pPr algn="ctr"/>
            <a:endParaRPr lang="uk-U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392488" cy="293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20889"/>
            <a:ext cx="4105026" cy="31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98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5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500" algn="r">
              <a:spcAft>
                <a:spcPts val="0"/>
              </a:spcAft>
            </a:pPr>
            <a:r>
              <a:rPr lang="vi-VN" b="1" i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Ге́нрі Фо́рд — конструктор автомобілів, засновник корпорації «Форд Мотор», перший віце-президент Співтовариства автомобільних інженерів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SAE, </a:t>
            </a:r>
            <a:r>
              <a:rPr lang="vi-VN" b="1" i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також один з найбагатших людей усіх часів. Вперше почав використовувати промисловий конвеєр.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«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Компанії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які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ростуть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завдяки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розвитку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та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вдосконаленню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не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вмирають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. Але коли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компанія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перестає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бути креативною, коли вона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думає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що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досягла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досконалості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і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тепер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їй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залишається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тільки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виробляти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-то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можна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вважати,що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її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вже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нема».</a:t>
            </a:r>
          </a:p>
          <a:p>
            <a:pPr marL="2476500" algn="r">
              <a:spcAft>
                <a:spcPts val="0"/>
              </a:spcAft>
            </a:pP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Білл Гейтс, співзасновник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Microsoft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«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Бізнес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починається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і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закінчується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глибоким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аналізом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цифр.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Незалежно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від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того,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що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робить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компанія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якщо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вона не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може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зробити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висновки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з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фактів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про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власний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бізнес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і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приймає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рішення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на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основі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поверхневої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інформації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чи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інтуїції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вона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врешті-решт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заплатить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високу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ціну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»</a:t>
            </a:r>
          </a:p>
          <a:p>
            <a:pPr marL="2476500" algn="r">
              <a:spcAft>
                <a:spcPts val="0"/>
              </a:spcAft>
            </a:pP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313184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354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1880145"/>
            <a:ext cx="806489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r>
              <a:rPr lang="uk-UA" sz="1600" dirty="0" smtClean="0"/>
              <a:t>Управління </a:t>
            </a:r>
            <a:r>
              <a:rPr lang="uk-UA" sz="1600" dirty="0"/>
              <a:t>фінансовою безпекою неможливо уявити без відповідної організаційної структури. </a:t>
            </a:r>
          </a:p>
          <a:p>
            <a:r>
              <a:rPr lang="uk-UA" sz="1600" b="1" i="1" u="sng" dirty="0"/>
              <a:t>Основними чинниками</a:t>
            </a:r>
            <a:r>
              <a:rPr lang="uk-UA" sz="1600" dirty="0"/>
              <a:t>, які впливають на визначення організаційної структури управління є: </a:t>
            </a:r>
          </a:p>
          <a:p>
            <a:r>
              <a:rPr lang="uk-UA" sz="1600" dirty="0"/>
              <a:t>- вид економічної діяльності та організаційно-правова форма підприємства; </a:t>
            </a:r>
          </a:p>
          <a:p>
            <a:r>
              <a:rPr lang="uk-UA" sz="1600" dirty="0"/>
              <a:t>- ринкова позиція;</a:t>
            </a:r>
          </a:p>
          <a:p>
            <a:r>
              <a:rPr lang="uk-UA" sz="1600" dirty="0"/>
              <a:t>-  обсяг та основні види фінансово-економічної діяльності підприємства;</a:t>
            </a:r>
          </a:p>
          <a:p>
            <a:r>
              <a:rPr lang="uk-UA" sz="1600" dirty="0"/>
              <a:t>-  кількість та професійно-кваліфікаційний рівень працівників підприємства;</a:t>
            </a:r>
          </a:p>
          <a:p>
            <a:r>
              <a:rPr lang="uk-UA" sz="1600" dirty="0"/>
              <a:t>стиль керівництва та можливість фінансового забезпечення функціонування системи управління фінансово-економічною безпекою</a:t>
            </a:r>
          </a:p>
          <a:p>
            <a:r>
              <a:rPr lang="uk-UA" sz="1600" b="1" i="1" u="sng" dirty="0"/>
              <a:t>Головними функціями управління</a:t>
            </a:r>
            <a:r>
              <a:rPr lang="uk-UA" sz="1600" dirty="0"/>
              <a:t>, згідно функціональної структури механізму управління фінансовою безпекою підприємства можна вважати такі як: </a:t>
            </a:r>
          </a:p>
          <a:p>
            <a:r>
              <a:rPr lang="uk-UA" sz="1600" dirty="0"/>
              <a:t>1. планування, включаючи програмування та прогнозування концепцій та програм розвитку, а також розробка стратегічних та оперативних планів; </a:t>
            </a:r>
          </a:p>
          <a:p>
            <a:r>
              <a:rPr lang="uk-UA" sz="1600" dirty="0"/>
              <a:t>2. організація та регулювання (розробка та використання фінансових інструментів); </a:t>
            </a:r>
          </a:p>
          <a:p>
            <a:r>
              <a:rPr lang="uk-UA" sz="1600" dirty="0"/>
              <a:t>3. стимулювання (зростання ефективності підприємства); </a:t>
            </a:r>
          </a:p>
          <a:p>
            <a:r>
              <a:rPr lang="uk-UA" sz="1600" dirty="0"/>
              <a:t>4. контроль у складі обліку, аудиту та аналізу(формування аналітичної інформації, щодо виконання планів, програм).</a:t>
            </a:r>
          </a:p>
        </p:txBody>
      </p:sp>
    </p:spTree>
    <p:extLst>
      <p:ext uri="{BB962C8B-B14F-4D97-AF65-F5344CB8AC3E}">
        <p14:creationId xmlns:p14="http://schemas.microsoft.com/office/powerpoint/2010/main" val="3999167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uk-UA" dirty="0"/>
              <a:t>Механізм управління ФБД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8" y="1268760"/>
            <a:ext cx="7321931" cy="51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49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582341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8.1.</a:t>
            </a:r>
            <a:r>
              <a:rPr lang="uk-UA" dirty="0" smtClean="0"/>
              <a:t> </a:t>
            </a:r>
            <a:r>
              <a:rPr lang="uk-UA" sz="2400" dirty="0" smtClean="0"/>
              <a:t>Сутність </a:t>
            </a:r>
            <a:r>
              <a:rPr lang="uk-UA" sz="2400" dirty="0"/>
              <a:t>фінансової безпеки </a:t>
            </a:r>
            <a:r>
              <a:rPr lang="uk-UA" sz="2400" dirty="0" smtClean="0"/>
              <a:t>аграрної корпорації</a:t>
            </a:r>
            <a:endParaRPr lang="uk-UA" sz="2400" dirty="0"/>
          </a:p>
          <a:p>
            <a:r>
              <a:rPr lang="uk-UA" sz="2400" dirty="0" smtClean="0"/>
              <a:t>8.2. Механізм </a:t>
            </a:r>
            <a:r>
              <a:rPr lang="uk-UA" sz="2400" dirty="0"/>
              <a:t>забезпечення фінансової безпеки </a:t>
            </a:r>
            <a:r>
              <a:rPr lang="uk-UA" sz="2400" dirty="0" smtClean="0"/>
              <a:t>аграрної корпорації</a:t>
            </a:r>
            <a:endParaRPr lang="uk-UA" sz="2400" dirty="0"/>
          </a:p>
          <a:p>
            <a:r>
              <a:rPr lang="uk-UA" sz="2400" dirty="0" smtClean="0"/>
              <a:t>8.3. Інформаційне</a:t>
            </a:r>
            <a:r>
              <a:rPr lang="uk-UA" sz="2400" dirty="0"/>
              <a:t>	</a:t>
            </a:r>
            <a:r>
              <a:rPr lang="uk-UA" sz="2400" dirty="0" smtClean="0"/>
              <a:t>  забезпечення</a:t>
            </a:r>
            <a:r>
              <a:rPr lang="uk-UA" sz="2400" dirty="0"/>
              <a:t>	</a:t>
            </a:r>
            <a:r>
              <a:rPr lang="uk-UA" sz="2400" dirty="0" smtClean="0"/>
              <a:t>управління фінансовою</a:t>
            </a:r>
            <a:r>
              <a:rPr lang="uk-UA" sz="2400" dirty="0"/>
              <a:t>	безпекою </a:t>
            </a:r>
            <a:r>
              <a:rPr lang="uk-UA" sz="2400" dirty="0" smtClean="0"/>
              <a:t>аграрної корпорації</a:t>
            </a:r>
            <a:endParaRPr lang="uk-UA" sz="2400" dirty="0"/>
          </a:p>
          <a:p>
            <a:r>
              <a:rPr lang="uk-UA" sz="2400" dirty="0" smtClean="0"/>
              <a:t>8.4. Управління </a:t>
            </a:r>
            <a:r>
              <a:rPr lang="uk-UA" sz="2400" dirty="0"/>
              <a:t>фінансовою стійкістю корпорації</a:t>
            </a:r>
          </a:p>
          <a:p>
            <a:r>
              <a:rPr lang="uk-UA" sz="2400" dirty="0" smtClean="0"/>
              <a:t>8.5. Управління </a:t>
            </a:r>
            <a:r>
              <a:rPr lang="uk-UA" sz="2400" dirty="0"/>
              <a:t>діловою активністю корпорації</a:t>
            </a:r>
          </a:p>
          <a:p>
            <a:r>
              <a:rPr lang="uk-UA" sz="2400" dirty="0" smtClean="0"/>
              <a:t>8.6. Рівні </a:t>
            </a:r>
            <a:r>
              <a:rPr lang="uk-UA" sz="2400" dirty="0"/>
              <a:t>фінансової безпеки корпорації</a:t>
            </a:r>
          </a:p>
        </p:txBody>
      </p:sp>
    </p:spTree>
    <p:extLst>
      <p:ext uri="{BB962C8B-B14F-4D97-AF65-F5344CB8AC3E}">
        <p14:creationId xmlns:p14="http://schemas.microsoft.com/office/powerpoint/2010/main" val="353527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Підходи</a:t>
            </a:r>
            <a:r>
              <a:rPr lang="ru-RU" dirty="0"/>
              <a:t> та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 err="1" smtClean="0"/>
              <a:t>корпорації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i="1" u="sng" dirty="0"/>
              <a:t>захисний</a:t>
            </a:r>
            <a:r>
              <a:rPr lang="uk-UA" dirty="0"/>
              <a:t> (розглядає фінансову безпеку як стан  захищеності фінансових інтересів підприємства від внутрішніх та зовнішніх загроз); </a:t>
            </a:r>
          </a:p>
          <a:p>
            <a:r>
              <a:rPr lang="uk-UA" dirty="0"/>
              <a:t> </a:t>
            </a:r>
            <a:r>
              <a:rPr lang="uk-UA" b="1" i="1" u="sng" dirty="0"/>
              <a:t>ресурсно-функціональний</a:t>
            </a:r>
            <a:r>
              <a:rPr lang="uk-UA" dirty="0"/>
              <a:t> (розглядає фінансову безпеку як стан ефективного використання ресурсів підприємства); </a:t>
            </a:r>
          </a:p>
          <a:p>
            <a:r>
              <a:rPr lang="uk-UA" b="1" i="1" u="sng" dirty="0"/>
              <a:t>стратегічний </a:t>
            </a:r>
            <a:r>
              <a:rPr lang="uk-UA" dirty="0"/>
              <a:t>(розглядає фінансову безпеку як здатність підприємства самостійно розробляти і проводити фінансову стратегію); </a:t>
            </a:r>
          </a:p>
          <a:p>
            <a:r>
              <a:rPr lang="uk-UA" b="1" i="1" u="sng" dirty="0"/>
              <a:t>ризиковий</a:t>
            </a:r>
            <a:r>
              <a:rPr lang="uk-UA" dirty="0"/>
              <a:t> (розглядає фінансову безпеку як діяльність з управління фінансовими ризиками підприємства); </a:t>
            </a:r>
          </a:p>
          <a:p>
            <a:r>
              <a:rPr lang="uk-UA" b="1" i="1" u="sng" dirty="0"/>
              <a:t>комплексний</a:t>
            </a:r>
            <a:r>
              <a:rPr lang="uk-UA" dirty="0"/>
              <a:t> (розглядає фінансову безпеку як комплексну характеристику фінансів підприємства та поєднує у собі сутність попередніх підходів).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963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6356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Підходи</a:t>
            </a:r>
            <a:r>
              <a:rPr lang="ru-RU" dirty="0"/>
              <a:t> до </a:t>
            </a:r>
            <a:r>
              <a:rPr lang="ru-RU" dirty="0" err="1"/>
              <a:t>визначення</a:t>
            </a:r>
            <a:r>
              <a:rPr lang="ru-RU" dirty="0"/>
              <a:t> та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smtClean="0"/>
              <a:t>ФБК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980728"/>
            <a:ext cx="3754760" cy="792088"/>
          </a:xfrm>
        </p:spPr>
        <p:txBody>
          <a:bodyPr/>
          <a:lstStyle/>
          <a:p>
            <a:pPr algn="ctr"/>
            <a:r>
              <a:rPr lang="uk-UA" dirty="0"/>
              <a:t>Підходи до визначення </a:t>
            </a:r>
            <a:r>
              <a:rPr lang="uk-UA" dirty="0" smtClean="0"/>
              <a:t>ФБК</a:t>
            </a:r>
            <a:endParaRPr lang="uk-UA" dirty="0"/>
          </a:p>
          <a:p>
            <a:pPr algn="ctr"/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32448" cy="792088"/>
          </a:xfrm>
        </p:spPr>
        <p:txBody>
          <a:bodyPr/>
          <a:lstStyle/>
          <a:p>
            <a:pPr algn="ctr"/>
            <a:r>
              <a:rPr lang="uk-UA" dirty="0"/>
              <a:t>Групування підходів оцінки рівня </a:t>
            </a:r>
            <a:r>
              <a:rPr lang="uk-UA" dirty="0" smtClean="0"/>
              <a:t>ФБК</a:t>
            </a:r>
            <a:endParaRPr lang="uk-UA" dirty="0"/>
          </a:p>
          <a:p>
            <a:endParaRPr lang="uk-U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24847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988840"/>
            <a:ext cx="432048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74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850106"/>
          </a:xfrm>
        </p:spPr>
        <p:txBody>
          <a:bodyPr/>
          <a:lstStyle/>
          <a:p>
            <a:pPr algn="ctr"/>
            <a:r>
              <a:rPr lang="uk-UA" dirty="0"/>
              <a:t>Фінансова  безпека розглядається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859216" cy="5205192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як складова економічної безпеки корпорації;</a:t>
            </a:r>
          </a:p>
          <a:p>
            <a:r>
              <a:rPr lang="uk-UA" dirty="0" smtClean="0"/>
              <a:t>як </a:t>
            </a:r>
            <a:r>
              <a:rPr lang="uk-UA" dirty="0"/>
              <a:t>певний стан, що забезпечує захищеність фінансових інтересів від ідентифікованих реальних і потенційних загроз зовнішнього й внутрішнього характерів, фінансову рівновагу, стабільність, платоспроможність і ліквідність, тощо;</a:t>
            </a:r>
          </a:p>
          <a:p>
            <a:r>
              <a:rPr lang="uk-UA" dirty="0" smtClean="0"/>
              <a:t>як </a:t>
            </a:r>
            <a:r>
              <a:rPr lang="uk-UA" dirty="0"/>
              <a:t>здатність здійснювати ефективно і стабільно свою діяльність або ефективно використовувати потенціал корпорації та ресурси;</a:t>
            </a:r>
          </a:p>
          <a:p>
            <a:r>
              <a:rPr lang="uk-UA" dirty="0" smtClean="0"/>
              <a:t>як</a:t>
            </a:r>
            <a:r>
              <a:rPr lang="uk-UA" dirty="0"/>
              <a:t>	здатність	корпорації	</a:t>
            </a:r>
            <a:r>
              <a:rPr lang="uk-UA" dirty="0" smtClean="0"/>
              <a:t>самостійно розробляти і проводити </a:t>
            </a:r>
            <a:r>
              <a:rPr lang="uk-UA" dirty="0"/>
              <a:t>фінансову стратегію;</a:t>
            </a:r>
          </a:p>
          <a:p>
            <a:r>
              <a:rPr lang="uk-UA" dirty="0" smtClean="0"/>
              <a:t>як </a:t>
            </a:r>
            <a:r>
              <a:rPr lang="uk-UA" dirty="0"/>
              <a:t>діяльність з управління ризиками;</a:t>
            </a:r>
          </a:p>
          <a:p>
            <a:r>
              <a:rPr lang="uk-UA" dirty="0" smtClean="0"/>
              <a:t>як</a:t>
            </a:r>
            <a:r>
              <a:rPr lang="uk-UA" dirty="0"/>
              <a:t>	система,	що	забезпечує	</a:t>
            </a:r>
            <a:r>
              <a:rPr lang="uk-UA" dirty="0" smtClean="0"/>
              <a:t>стабільність важливих</a:t>
            </a:r>
            <a:r>
              <a:rPr lang="uk-UA" dirty="0"/>
              <a:t>	фінансових пропорцій розвитку корпорації або збалансований стан;</a:t>
            </a:r>
          </a:p>
          <a:p>
            <a:r>
              <a:rPr lang="uk-UA" dirty="0" smtClean="0"/>
              <a:t>як </a:t>
            </a:r>
            <a:r>
              <a:rPr lang="uk-UA" dirty="0"/>
              <a:t>специфічний вид відносин;</a:t>
            </a:r>
          </a:p>
          <a:p>
            <a:r>
              <a:rPr lang="uk-UA" dirty="0" smtClean="0"/>
              <a:t>як </a:t>
            </a:r>
            <a:r>
              <a:rPr lang="uk-UA" dirty="0"/>
              <a:t>ступінь захищеності.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861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Основні характеристики фінансової безпеки: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352928" cy="527720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Фінансова </a:t>
            </a:r>
            <a:r>
              <a:rPr lang="uk-UA" dirty="0"/>
              <a:t>безпека корпорації є основним елементом системи його економічної безпеки.</a:t>
            </a:r>
          </a:p>
          <a:p>
            <a:r>
              <a:rPr lang="uk-UA" dirty="0" smtClean="0"/>
              <a:t>Фінансова </a:t>
            </a:r>
            <a:r>
              <a:rPr lang="uk-UA" dirty="0"/>
              <a:t>безпека є системою кількісних і якісних параметрів фінансового стану корпорації, що в комплексі відображає рівень його фінансової захищеності.</a:t>
            </a:r>
          </a:p>
          <a:p>
            <a:r>
              <a:rPr lang="uk-UA" dirty="0" smtClean="0"/>
              <a:t>Об’єктом  </a:t>
            </a:r>
            <a:r>
              <a:rPr lang="uk-UA" dirty="0"/>
              <a:t>її  забезпечення  є  сформована  система  </a:t>
            </a:r>
            <a:r>
              <a:rPr lang="uk-UA" dirty="0" smtClean="0"/>
              <a:t>пріоритетних збалансованих </a:t>
            </a:r>
            <a:r>
              <a:rPr lang="uk-UA" dirty="0"/>
              <a:t>фінансових інтересів корпорації, що потребують захисту в процесі його фінансової діяльності.</a:t>
            </a:r>
          </a:p>
          <a:p>
            <a:r>
              <a:rPr lang="uk-UA" dirty="0" smtClean="0"/>
              <a:t>Основою </a:t>
            </a:r>
            <a:r>
              <a:rPr lang="uk-UA" dirty="0"/>
              <a:t>формування фінансової безпеки корпорації є ідентифікована система реальних і потенційних загроз зовнішнього і внутрішнього характеру його фінансовим інтересам.</a:t>
            </a:r>
          </a:p>
          <a:p>
            <a:r>
              <a:rPr lang="uk-UA" dirty="0" smtClean="0"/>
              <a:t>Система </a:t>
            </a:r>
            <a:r>
              <a:rPr lang="uk-UA" dirty="0"/>
              <a:t>конкретного корпорації припускає диференційований рівень кількісних і якісних параметрів захищеності фінансових інтересів, адекватний його фінансовій філософії.</a:t>
            </a:r>
          </a:p>
          <a:p>
            <a:r>
              <a:rPr lang="uk-UA" dirty="0" smtClean="0"/>
              <a:t>Фінансова  </a:t>
            </a:r>
            <a:r>
              <a:rPr lang="uk-UA" dirty="0"/>
              <a:t>безпека  корпорації  є  системою,  що забезпечує стабільність важливих фінансових пропорцій розвитку корпорації.</a:t>
            </a:r>
          </a:p>
          <a:p>
            <a:r>
              <a:rPr lang="uk-UA" dirty="0" smtClean="0"/>
              <a:t>Важливою </a:t>
            </a:r>
            <a:r>
              <a:rPr lang="uk-UA" dirty="0"/>
              <a:t>цільовою спрямованістю системи фінансової безпеки корпорації є створення необхідних фінансових передумов стійкого зростання корпорації в поточному і перспективному періодах.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520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3226370"/>
          </a:xfrm>
        </p:spPr>
        <p:txBody>
          <a:bodyPr>
            <a:normAutofit fontScale="90000"/>
          </a:bodyPr>
          <a:lstStyle/>
          <a:p>
            <a:r>
              <a:rPr lang="uk-UA" b="1" i="1" u="sng" dirty="0"/>
              <a:t>Фінансова  безпека  корпорації  </a:t>
            </a:r>
            <a:r>
              <a:rPr lang="uk-UA" dirty="0"/>
              <a:t>–  це  стан  захищеності фінансових  інтересів  корпорації  на  всіх  рівнях  його фінансових відносин від впливу внутрішніх і зовнішніх загроз, який забезпечує оптимальне управління його потенціалом та розвиток у поточній та стратегічній перспективах.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717032"/>
            <a:ext cx="7467600" cy="2756920"/>
          </a:xfrm>
        </p:spPr>
        <p:txBody>
          <a:bodyPr/>
          <a:lstStyle/>
          <a:p>
            <a:pPr marL="0" indent="0">
              <a:buNone/>
            </a:pPr>
            <a:r>
              <a:rPr lang="uk-UA" dirty="0" err="1" smtClean="0">
                <a:solidFill>
                  <a:schemeClr val="bg1"/>
                </a:solidFill>
              </a:rPr>
              <a:t>ттттттттт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5616624" cy="346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43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err="1"/>
              <a:t>Сукупність</a:t>
            </a:r>
            <a:r>
              <a:rPr lang="ru-RU" sz="2000" dirty="0"/>
              <a:t> </a:t>
            </a:r>
            <a:r>
              <a:rPr lang="ru-RU" sz="2000" dirty="0" err="1"/>
              <a:t>зовнішніх</a:t>
            </a:r>
            <a:r>
              <a:rPr lang="ru-RU" sz="2000" dirty="0"/>
              <a:t> та </a:t>
            </a:r>
            <a:r>
              <a:rPr lang="ru-RU" sz="2000" dirty="0" err="1"/>
              <a:t>внутрішніх</a:t>
            </a:r>
            <a:r>
              <a:rPr lang="ru-RU" sz="2000" dirty="0"/>
              <a:t> </a:t>
            </a:r>
            <a:r>
              <a:rPr lang="ru-RU" sz="2000" dirty="0" err="1"/>
              <a:t>загроз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впливають</a:t>
            </a:r>
            <a:r>
              <a:rPr lang="ru-RU" sz="2000" dirty="0"/>
              <a:t> на </a:t>
            </a:r>
            <a:r>
              <a:rPr lang="ru-RU" sz="2000" dirty="0" err="1"/>
              <a:t>фінансову</a:t>
            </a:r>
            <a:r>
              <a:rPr lang="ru-RU" sz="2000" dirty="0"/>
              <a:t> </a:t>
            </a:r>
            <a:r>
              <a:rPr lang="ru-RU" sz="2000" dirty="0" err="1"/>
              <a:t>безпеку</a:t>
            </a:r>
            <a:r>
              <a:rPr lang="ru-RU" sz="2000" dirty="0"/>
              <a:t> </a:t>
            </a:r>
            <a:r>
              <a:rPr lang="ru-RU" sz="2000" dirty="0" err="1"/>
              <a:t>корпорації</a:t>
            </a:r>
            <a:endParaRPr lang="uk-UA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63284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931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1177</TotalTime>
  <Words>1221</Words>
  <Application>Microsoft Office PowerPoint</Application>
  <PresentationFormat>Экран (4:3)</PresentationFormat>
  <Paragraphs>107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ТЕМА 8  «Фінансова безпека корпорацій агропромислового комплексу: ризики, стратегії та механізми захисту» </vt:lpstr>
      <vt:lpstr>Презентация PowerPoint</vt:lpstr>
      <vt:lpstr>Презентация PowerPoint</vt:lpstr>
      <vt:lpstr>Підходи та методи визначення рівня фінансової безпеки корпорації</vt:lpstr>
      <vt:lpstr>Підходи до визначення та оцінки рівня ФБК</vt:lpstr>
      <vt:lpstr>Фінансова  безпека розглядається</vt:lpstr>
      <vt:lpstr>Основні характеристики фінансової безпеки:</vt:lpstr>
      <vt:lpstr>Фінансова  безпека  корпорації  –  це  стан  захищеності фінансових  інтересів  корпорації  на  всіх  рівнях  його фінансових відносин від впливу внутрішніх і зовнішніх загроз, який забезпечує оптимальне управління його потенціалом та розвиток у поточній та стратегічній перспективах.</vt:lpstr>
      <vt:lpstr>Сукупність зовнішніх та внутрішніх загроз, що впливають на фінансову безпеку корпорації</vt:lpstr>
      <vt:lpstr>Типові ризики суб'єктів підприємництва </vt:lpstr>
      <vt:lpstr>Етапи забезпечення фінансової безпеки корпорації </vt:lpstr>
      <vt:lpstr>Завдання інформаційно-аналітичного забезпечення фінансової безпеки корпорації </vt:lpstr>
      <vt:lpstr>Показники оцінки рівня фінансової безпеки корпорації:</vt:lpstr>
      <vt:lpstr>Комплекс завдань для формування ефективної системи інформаційно-аналітичного забезпечення фінансової безпеки підприємств 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Управління фінансовою безпекою корпорації</vt:lpstr>
      <vt:lpstr>Презентация PowerPoint</vt:lpstr>
      <vt:lpstr>Механізм управління ФБД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  «CУТНІСТЬ І ВИДИ ФІНАНСОВИХ РИЗИКІВ КОРПОРАЦІЙ» </dc:title>
  <dc:creator>Ксенія</dc:creator>
  <cp:lastModifiedBy>Ксенія</cp:lastModifiedBy>
  <cp:revision>99</cp:revision>
  <dcterms:created xsi:type="dcterms:W3CDTF">2024-12-10T10:07:16Z</dcterms:created>
  <dcterms:modified xsi:type="dcterms:W3CDTF">2025-03-24T12:47:16Z</dcterms:modified>
</cp:coreProperties>
</file>