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63" r:id="rId3"/>
    <p:sldId id="257" r:id="rId4"/>
    <p:sldId id="258" r:id="rId5"/>
    <p:sldId id="259" r:id="rId6"/>
    <p:sldId id="260"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2" r:id="rId26"/>
    <p:sldId id="283" r:id="rId27"/>
    <p:sldId id="284" r:id="rId2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780" y="3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2B43A1-F9A8-43D6-BC73-50C3AAC67BC3}" type="datetimeFigureOut">
              <a:rPr lang="uk-UA" smtClean="0"/>
              <a:t>25.09.2016</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C3365C-8952-404D-BB02-98C678B9AD87}" type="slidenum">
              <a:rPr lang="uk-UA" smtClean="0"/>
              <a:t>‹#›</a:t>
            </a:fld>
            <a:endParaRPr lang="uk-UA"/>
          </a:p>
        </p:txBody>
      </p:sp>
    </p:spTree>
    <p:extLst>
      <p:ext uri="{BB962C8B-B14F-4D97-AF65-F5344CB8AC3E}">
        <p14:creationId xmlns:p14="http://schemas.microsoft.com/office/powerpoint/2010/main" val="1277619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67C3365C-8952-404D-BB02-98C678B9AD87}" type="slidenum">
              <a:rPr lang="uk-UA" smtClean="0"/>
              <a:t>11</a:t>
            </a:fld>
            <a:endParaRPr lang="uk-UA"/>
          </a:p>
        </p:txBody>
      </p:sp>
    </p:spTree>
    <p:extLst>
      <p:ext uri="{BB962C8B-B14F-4D97-AF65-F5344CB8AC3E}">
        <p14:creationId xmlns:p14="http://schemas.microsoft.com/office/powerpoint/2010/main" val="1950837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67C3365C-8952-404D-BB02-98C678B9AD87}" type="slidenum">
              <a:rPr lang="uk-UA" smtClean="0"/>
              <a:t>18</a:t>
            </a:fld>
            <a:endParaRPr lang="uk-UA"/>
          </a:p>
        </p:txBody>
      </p:sp>
    </p:spTree>
    <p:extLst>
      <p:ext uri="{BB962C8B-B14F-4D97-AF65-F5344CB8AC3E}">
        <p14:creationId xmlns:p14="http://schemas.microsoft.com/office/powerpoint/2010/main" val="797415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80C9C76-AE87-4B7E-A5B5-CC79B36F0E7E}" type="datetimeFigureOut">
              <a:rPr lang="uk-UA" smtClean="0"/>
              <a:t>25.09.2016</a:t>
            </a:fld>
            <a:endParaRPr lang="uk-U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uk-UA"/>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E394F09-52B6-48D8-852E-25871DC292EF}" type="slidenum">
              <a:rPr lang="uk-UA" smtClean="0"/>
              <a:t>‹#›</a:t>
            </a:fld>
            <a:endParaRPr lang="uk-UA"/>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80C9C76-AE87-4B7E-A5B5-CC79B36F0E7E}" type="datetimeFigureOut">
              <a:rPr lang="uk-UA" smtClean="0"/>
              <a:t>25.09.2016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80C9C76-AE87-4B7E-A5B5-CC79B36F0E7E}" type="datetimeFigureOut">
              <a:rPr lang="uk-UA" smtClean="0"/>
              <a:t>25.09.2016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0C9C76-AE87-4B7E-A5B5-CC79B36F0E7E}" type="datetimeFigureOut">
              <a:rPr lang="uk-UA" smtClean="0"/>
              <a:t>25.09.2016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0C9C76-AE87-4B7E-A5B5-CC79B36F0E7E}" type="datetimeFigureOut">
              <a:rPr lang="uk-UA" smtClean="0"/>
              <a:t>25.09.2016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980C9C76-AE87-4B7E-A5B5-CC79B36F0E7E}" type="datetimeFigureOut">
              <a:rPr lang="uk-UA" smtClean="0"/>
              <a:t>25.09.2016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E394F09-52B6-48D8-852E-25871DC292EF}" type="slidenum">
              <a:rPr lang="uk-UA" smtClean="0"/>
              <a:t>‹#›</a:t>
            </a:fld>
            <a:endParaRPr lang="uk-UA"/>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80C9C76-AE87-4B7E-A5B5-CC79B36F0E7E}" type="datetimeFigureOut">
              <a:rPr lang="uk-UA" smtClean="0"/>
              <a:t>25.09.2016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80C9C76-AE87-4B7E-A5B5-CC79B36F0E7E}" type="datetimeFigureOut">
              <a:rPr lang="uk-UA" smtClean="0"/>
              <a:t>25.09.2016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0C9C76-AE87-4B7E-A5B5-CC79B36F0E7E}" type="datetimeFigureOut">
              <a:rPr lang="uk-UA" smtClean="0"/>
              <a:t>25.09.2016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80C9C76-AE87-4B7E-A5B5-CC79B36F0E7E}" type="datetimeFigureOut">
              <a:rPr lang="uk-UA" smtClean="0"/>
              <a:t>25.09.2016</a:t>
            </a:fld>
            <a:endParaRPr lang="uk-UA"/>
          </a:p>
        </p:txBody>
      </p:sp>
      <p:sp>
        <p:nvSpPr>
          <p:cNvPr id="7" name="Slide Number Placeholder 6"/>
          <p:cNvSpPr>
            <a:spLocks noGrp="1"/>
          </p:cNvSpPr>
          <p:nvPr>
            <p:ph type="sldNum" sz="quarter" idx="12"/>
          </p:nvPr>
        </p:nvSpPr>
        <p:spPr/>
        <p:txBody>
          <a:bodyPr/>
          <a:lstStyle/>
          <a:p>
            <a:fld id="{3E394F09-52B6-48D8-852E-25871DC292EF}" type="slidenum">
              <a:rPr lang="uk-UA" smtClean="0"/>
              <a:t>‹#›</a:t>
            </a:fld>
            <a:endParaRPr lang="uk-U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uk-UA"/>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80C9C76-AE87-4B7E-A5B5-CC79B36F0E7E}" type="datetimeFigureOut">
              <a:rPr lang="uk-UA" smtClean="0"/>
              <a:t>25.09.2016</a:t>
            </a:fld>
            <a:endParaRPr lang="uk-U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uk-UA"/>
          </a:p>
        </p:txBody>
      </p:sp>
      <p:sp>
        <p:nvSpPr>
          <p:cNvPr id="7" name="Slide Number Placeholder 6"/>
          <p:cNvSpPr>
            <a:spLocks noGrp="1"/>
          </p:cNvSpPr>
          <p:nvPr>
            <p:ph type="sldNum" sz="quarter" idx="12"/>
          </p:nvPr>
        </p:nvSpPr>
        <p:spPr/>
        <p:txBody>
          <a:bodyPr/>
          <a:lstStyle/>
          <a:p>
            <a:fld id="{3E394F09-52B6-48D8-852E-25871DC292EF}"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80C9C76-AE87-4B7E-A5B5-CC79B36F0E7E}" type="datetimeFigureOut">
              <a:rPr lang="uk-UA" smtClean="0"/>
              <a:t>25.09.2016</a:t>
            </a:fld>
            <a:endParaRPr lang="uk-U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uk-UA"/>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E394F09-52B6-48D8-852E-25871DC292EF}"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33365" y="404664"/>
            <a:ext cx="3655059" cy="4824536"/>
          </a:xfrm>
        </p:spPr>
        <p:txBody>
          <a:bodyPr>
            <a:normAutofit fontScale="90000"/>
          </a:bodyPr>
          <a:lstStyle/>
          <a:p>
            <a:r>
              <a:rPr lang="ru-RU" sz="3600" b="1" u="sng" dirty="0" smtClean="0"/>
              <a:t/>
            </a:r>
            <a:br>
              <a:rPr lang="ru-RU" sz="3600" b="1" u="sng" dirty="0" smtClean="0"/>
            </a:br>
            <a:r>
              <a:rPr lang="ru-RU" sz="4400" b="1" u="sng" dirty="0" smtClean="0"/>
              <a:t/>
            </a:r>
            <a:br>
              <a:rPr lang="ru-RU" sz="4400" b="1" u="sng" dirty="0" smtClean="0"/>
            </a:br>
            <a:r>
              <a:rPr lang="ru-RU" sz="4400" b="1" u="sng" dirty="0" smtClean="0"/>
              <a:t>Тема 5. </a:t>
            </a:r>
            <a:r>
              <a:rPr lang="uk-UA" sz="4400" b="1" u="sng" dirty="0" smtClean="0"/>
              <a:t>Економічна оцінка виробничого процесу: молочне скотарство</a:t>
            </a:r>
            <a:br>
              <a:rPr lang="uk-UA" sz="4400" b="1" u="sng" dirty="0" smtClean="0"/>
            </a:br>
            <a:endParaRPr lang="uk-UA" sz="4000" dirty="0"/>
          </a:p>
        </p:txBody>
      </p:sp>
      <p:sp>
        <p:nvSpPr>
          <p:cNvPr id="3" name="Подзаголовок 2"/>
          <p:cNvSpPr>
            <a:spLocks noGrp="1"/>
          </p:cNvSpPr>
          <p:nvPr>
            <p:ph type="subTitle" idx="1"/>
          </p:nvPr>
        </p:nvSpPr>
        <p:spPr>
          <a:xfrm>
            <a:off x="4716016" y="5373216"/>
            <a:ext cx="3309803" cy="668533"/>
          </a:xfrm>
        </p:spPr>
        <p:txBody>
          <a:bodyPr>
            <a:noAutofit/>
          </a:bodyPr>
          <a:lstStyle/>
          <a:p>
            <a:r>
              <a:rPr lang="ru-RU" sz="2000" b="1" dirty="0" err="1" smtClean="0">
                <a:solidFill>
                  <a:schemeClr val="accent1">
                    <a:lumMod val="50000"/>
                  </a:schemeClr>
                </a:solidFill>
              </a:rPr>
              <a:t>Дисципл</a:t>
            </a:r>
            <a:r>
              <a:rPr lang="uk-UA" sz="2000" b="1" dirty="0" err="1" smtClean="0">
                <a:solidFill>
                  <a:schemeClr val="accent1">
                    <a:lumMod val="50000"/>
                  </a:schemeClr>
                </a:solidFill>
              </a:rPr>
              <a:t>іна</a:t>
            </a:r>
            <a:r>
              <a:rPr lang="uk-UA" sz="2000" b="1" dirty="0" smtClean="0">
                <a:solidFill>
                  <a:schemeClr val="accent1">
                    <a:lumMod val="50000"/>
                  </a:schemeClr>
                </a:solidFill>
              </a:rPr>
              <a:t>. Економіка виробництва</a:t>
            </a:r>
            <a:endParaRPr lang="uk-UA" sz="2000" b="1" dirty="0">
              <a:solidFill>
                <a:schemeClr val="accent1">
                  <a:lumMod val="50000"/>
                </a:schemeClr>
              </a:solidFill>
            </a:endParaRPr>
          </a:p>
        </p:txBody>
      </p:sp>
    </p:spTree>
    <p:extLst>
      <p:ext uri="{BB962C8B-B14F-4D97-AF65-F5344CB8AC3E}">
        <p14:creationId xmlns:p14="http://schemas.microsoft.com/office/powerpoint/2010/main" val="2932518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err="1"/>
              <a:t>Пропорційно-змінні</a:t>
            </a:r>
            <a:r>
              <a:rPr lang="ru-RU" sz="3200" b="1" dirty="0"/>
              <a:t> </a:t>
            </a:r>
            <a:r>
              <a:rPr lang="ru-RU" sz="3200" b="1" dirty="0" err="1"/>
              <a:t>спеціальні</a:t>
            </a:r>
            <a:r>
              <a:rPr lang="ru-RU" sz="3200" b="1" dirty="0"/>
              <a:t> </a:t>
            </a:r>
            <a:r>
              <a:rPr lang="ru-RU" sz="3200" b="1" dirty="0" err="1"/>
              <a:t>витрати</a:t>
            </a:r>
            <a:endParaRPr lang="uk-UA" sz="3200" b="1" dirty="0"/>
          </a:p>
        </p:txBody>
      </p:sp>
      <p:sp>
        <p:nvSpPr>
          <p:cNvPr id="3" name="Объект 2"/>
          <p:cNvSpPr>
            <a:spLocks noGrp="1"/>
          </p:cNvSpPr>
          <p:nvPr>
            <p:ph idx="1"/>
          </p:nvPr>
        </p:nvSpPr>
        <p:spPr>
          <a:xfrm>
            <a:off x="1043492" y="2323652"/>
            <a:ext cx="7416940" cy="3985668"/>
          </a:xfrm>
        </p:spPr>
        <p:txBody>
          <a:bodyPr>
            <a:normAutofit fontScale="77500" lnSpcReduction="20000"/>
          </a:bodyPr>
          <a:lstStyle/>
          <a:p>
            <a:pPr marL="68580" indent="0">
              <a:buNone/>
            </a:pPr>
            <a:r>
              <a:rPr lang="uk-UA" dirty="0">
                <a:solidFill>
                  <a:schemeClr val="accent1">
                    <a:lumMod val="50000"/>
                  </a:schemeClr>
                </a:solidFill>
              </a:rPr>
              <a:t>До змінних витрат молочного скотарства, як правило, відносяться:</a:t>
            </a:r>
          </a:p>
          <a:p>
            <a:pPr marL="68580" indent="0">
              <a:buNone/>
            </a:pPr>
            <a:r>
              <a:rPr lang="uk-UA" dirty="0">
                <a:solidFill>
                  <a:schemeClr val="accent1">
                    <a:lumMod val="50000"/>
                  </a:schemeClr>
                </a:solidFill>
              </a:rPr>
              <a:t>– витрати, пов'язані з ремонтом основного поголів'я;</a:t>
            </a:r>
          </a:p>
          <a:p>
            <a:pPr marL="68580" indent="0">
              <a:buNone/>
            </a:pPr>
            <a:r>
              <a:rPr lang="uk-UA" dirty="0">
                <a:solidFill>
                  <a:schemeClr val="accent1">
                    <a:lumMod val="50000"/>
                  </a:schemeClr>
                </a:solidFill>
              </a:rPr>
              <a:t>– витрати, пов'язані з дорощуванням молодняку до реалізації;</a:t>
            </a:r>
          </a:p>
          <a:p>
            <a:pPr marL="68580" indent="0">
              <a:buNone/>
            </a:pPr>
            <a:r>
              <a:rPr lang="uk-UA" dirty="0">
                <a:solidFill>
                  <a:schemeClr val="accent1">
                    <a:lumMod val="50000"/>
                  </a:schemeClr>
                </a:solidFill>
              </a:rPr>
              <a:t>– витрати на корми;</a:t>
            </a:r>
          </a:p>
          <a:p>
            <a:pPr marL="68580" indent="0">
              <a:buNone/>
            </a:pPr>
            <a:r>
              <a:rPr lang="uk-UA" dirty="0">
                <a:solidFill>
                  <a:schemeClr val="accent1">
                    <a:lumMod val="50000"/>
                  </a:schemeClr>
                </a:solidFill>
              </a:rPr>
              <a:t>– змінні витрати механізації виробничого процесу;</a:t>
            </a:r>
          </a:p>
          <a:p>
            <a:pPr marL="68580" indent="0">
              <a:buNone/>
            </a:pPr>
            <a:r>
              <a:rPr lang="uk-UA" dirty="0">
                <a:solidFill>
                  <a:schemeClr val="accent1">
                    <a:lumMod val="50000"/>
                  </a:schemeClr>
                </a:solidFill>
              </a:rPr>
              <a:t>– інші змінні витрати (наприклад: ветеринар, запліднення, вода, електроенергія, контроль молочної продуктивності корови і </a:t>
            </a:r>
            <a:r>
              <a:rPr lang="uk-UA" dirty="0" err="1">
                <a:solidFill>
                  <a:schemeClr val="accent1">
                    <a:lumMod val="50000"/>
                  </a:schemeClr>
                </a:solidFill>
              </a:rPr>
              <a:t>т.п</a:t>
            </a:r>
            <a:r>
              <a:rPr lang="uk-UA" dirty="0">
                <a:solidFill>
                  <a:schemeClr val="accent1">
                    <a:lumMod val="50000"/>
                  </a:schemeClr>
                </a:solidFill>
              </a:rPr>
              <a:t>.).</a:t>
            </a:r>
          </a:p>
          <a:p>
            <a:pPr marL="68580" indent="0">
              <a:buNone/>
            </a:pPr>
            <a:r>
              <a:rPr lang="uk-UA" dirty="0">
                <a:solidFill>
                  <a:schemeClr val="accent1">
                    <a:lumMod val="50000"/>
                  </a:schemeClr>
                </a:solidFill>
              </a:rPr>
              <a:t>Затрати праці враховуються лише в тому випадку, якщо витрати по заробітній платі можна безпосередньо віднести на даний виробничий процес, за умови що він був фактично проведений. Це значить – робоча сила була найнята спеціально тільки для його виконання.</a:t>
            </a:r>
          </a:p>
          <a:p>
            <a:endParaRPr lang="uk-UA" dirty="0">
              <a:solidFill>
                <a:schemeClr val="accent1">
                  <a:lumMod val="50000"/>
                </a:schemeClr>
              </a:solidFill>
            </a:endParaRPr>
          </a:p>
        </p:txBody>
      </p:sp>
    </p:spTree>
    <p:extLst>
      <p:ext uri="{BB962C8B-B14F-4D97-AF65-F5344CB8AC3E}">
        <p14:creationId xmlns:p14="http://schemas.microsoft.com/office/powerpoint/2010/main" val="1496604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836712"/>
            <a:ext cx="7024744" cy="817160"/>
          </a:xfrm>
        </p:spPr>
        <p:txBody>
          <a:bodyPr>
            <a:normAutofit/>
          </a:bodyPr>
          <a:lstStyle/>
          <a:p>
            <a:r>
              <a:rPr lang="uk-UA" sz="3200" b="1" dirty="0"/>
              <a:t>Ремонт поголів’я</a:t>
            </a:r>
            <a:endParaRPr lang="uk-UA" sz="3200" b="1" dirty="0"/>
          </a:p>
        </p:txBody>
      </p:sp>
      <p:sp>
        <p:nvSpPr>
          <p:cNvPr id="3" name="Объект 2"/>
          <p:cNvSpPr>
            <a:spLocks noGrp="1"/>
          </p:cNvSpPr>
          <p:nvPr>
            <p:ph idx="1"/>
          </p:nvPr>
        </p:nvSpPr>
        <p:spPr>
          <a:xfrm>
            <a:off x="1043492" y="1988840"/>
            <a:ext cx="7344932" cy="4392488"/>
          </a:xfrm>
        </p:spPr>
        <p:txBody>
          <a:bodyPr/>
          <a:lstStyle/>
          <a:p>
            <a:pPr marL="68580" indent="0">
              <a:buNone/>
            </a:pPr>
            <a:r>
              <a:rPr lang="uk-UA" dirty="0">
                <a:solidFill>
                  <a:schemeClr val="accent1">
                    <a:lumMod val="50000"/>
                  </a:schemeClr>
                </a:solidFill>
              </a:rPr>
              <a:t>Щорічний відсоток вибракування тварин в господарстві залежить від середньої тривалості використання худоби:</a:t>
            </a:r>
          </a:p>
          <a:p>
            <a:endParaRPr lang="uk-UA" dirty="0">
              <a:solidFill>
                <a:schemeClr val="accent1">
                  <a:lumMod val="50000"/>
                </a:schemeClr>
              </a:solidFill>
            </a:endParaRPr>
          </a:p>
        </p:txBody>
      </p:sp>
      <p:graphicFrame>
        <p:nvGraphicFramePr>
          <p:cNvPr id="9" name="Таблица 8"/>
          <p:cNvGraphicFramePr>
            <a:graphicFrameLocks noGrp="1"/>
          </p:cNvGraphicFramePr>
          <p:nvPr>
            <p:extLst>
              <p:ext uri="{D42A27DB-BD31-4B8C-83A1-F6EECF244321}">
                <p14:modId xmlns:p14="http://schemas.microsoft.com/office/powerpoint/2010/main" val="2728106323"/>
              </p:ext>
            </p:extLst>
          </p:nvPr>
        </p:nvGraphicFramePr>
        <p:xfrm>
          <a:off x="1043608" y="3212976"/>
          <a:ext cx="7272808" cy="382905"/>
        </p:xfrm>
        <a:graphic>
          <a:graphicData uri="http://schemas.openxmlformats.org/drawingml/2006/table">
            <a:tbl>
              <a:tblPr>
                <a:tableStyleId>{5C22544A-7EE6-4342-B048-85BDC9FD1C3A}</a:tableStyleId>
              </a:tblPr>
              <a:tblGrid>
                <a:gridCol w="3451502"/>
                <a:gridCol w="369804"/>
                <a:gridCol w="3451502"/>
              </a:tblGrid>
              <a:tr h="142875">
                <a:tc rowSpan="2">
                  <a:txBody>
                    <a:bodyPr/>
                    <a:lstStyle/>
                    <a:p>
                      <a:pPr>
                        <a:spcAft>
                          <a:spcPts val="0"/>
                        </a:spcAft>
                      </a:pPr>
                      <a:r>
                        <a:rPr lang="uk-UA" sz="1200">
                          <a:effectLst/>
                        </a:rPr>
                        <a:t>Річний відсоток вибракування тварин</a:t>
                      </a:r>
                      <a:endParaRPr lang="uk-UA" sz="1200">
                        <a:effectLst/>
                        <a:latin typeface="Times New Roman"/>
                        <a:ea typeface="Times New Roman"/>
                      </a:endParaRPr>
                    </a:p>
                  </a:txBody>
                  <a:tcPr marL="68580" marR="68580" marT="0" marB="0" anchor="ctr"/>
                </a:tc>
                <a:tc rowSpan="2">
                  <a:txBody>
                    <a:bodyPr/>
                    <a:lstStyle/>
                    <a:p>
                      <a:pPr>
                        <a:spcAft>
                          <a:spcPts val="0"/>
                        </a:spcAft>
                      </a:pPr>
                      <a:r>
                        <a:rPr lang="uk-UA" sz="1200">
                          <a:effectLst/>
                        </a:rPr>
                        <a:t>=</a:t>
                      </a:r>
                      <a:endParaRPr lang="uk-UA" sz="1200">
                        <a:effectLst/>
                        <a:latin typeface="Times New Roman"/>
                        <a:ea typeface="Times New Roman"/>
                      </a:endParaRPr>
                    </a:p>
                  </a:txBody>
                  <a:tcPr marL="68580" marR="68580" marT="0" marB="0" anchor="ctr"/>
                </a:tc>
                <a:tc>
                  <a:txBody>
                    <a:bodyPr/>
                    <a:lstStyle/>
                    <a:p>
                      <a:pPr indent="450215" algn="ctr">
                        <a:spcAft>
                          <a:spcPts val="0"/>
                        </a:spcAft>
                      </a:pPr>
                      <a:r>
                        <a:rPr lang="uk-UA" sz="1200" u="sng" dirty="0">
                          <a:effectLst/>
                        </a:rPr>
                        <a:t>1</a:t>
                      </a:r>
                      <a:endParaRPr lang="uk-UA" sz="1200" u="sng" dirty="0">
                        <a:effectLst/>
                        <a:latin typeface="Times New Roman"/>
                        <a:ea typeface="Times New Roman"/>
                      </a:endParaRPr>
                    </a:p>
                  </a:txBody>
                  <a:tcPr marL="68580" marR="68580" marT="0" marB="0" anchor="ctr"/>
                </a:tc>
              </a:tr>
              <a:tr h="200025">
                <a:tc vMerge="1">
                  <a:txBody>
                    <a:bodyPr/>
                    <a:lstStyle/>
                    <a:p>
                      <a:endParaRPr lang="uk-UA"/>
                    </a:p>
                  </a:txBody>
                  <a:tcPr/>
                </a:tc>
                <a:tc vMerge="1">
                  <a:txBody>
                    <a:bodyPr/>
                    <a:lstStyle/>
                    <a:p>
                      <a:endParaRPr lang="uk-UA"/>
                    </a:p>
                  </a:txBody>
                  <a:tcPr/>
                </a:tc>
                <a:tc>
                  <a:txBody>
                    <a:bodyPr/>
                    <a:lstStyle/>
                    <a:p>
                      <a:pPr indent="450215" algn="ctr">
                        <a:spcAft>
                          <a:spcPts val="0"/>
                        </a:spcAft>
                      </a:pPr>
                      <a:r>
                        <a:rPr lang="uk-UA" sz="1200" dirty="0">
                          <a:effectLst/>
                        </a:rPr>
                        <a:t>Термін використання корови, років</a:t>
                      </a:r>
                      <a:endParaRPr lang="uk-UA" sz="1200" dirty="0">
                        <a:effectLst/>
                        <a:latin typeface="Times New Roman"/>
                        <a:ea typeface="Times New Roman"/>
                      </a:endParaRPr>
                    </a:p>
                  </a:txBody>
                  <a:tcPr marL="68580" marR="68580" marT="0" marB="0" anchor="ctr"/>
                </a:tc>
              </a:tr>
            </a:tbl>
          </a:graphicData>
        </a:graphic>
      </p:graphicFrame>
      <p:sp>
        <p:nvSpPr>
          <p:cNvPr id="11" name="Прямоугольник 10"/>
          <p:cNvSpPr/>
          <p:nvPr/>
        </p:nvSpPr>
        <p:spPr>
          <a:xfrm>
            <a:off x="1187624" y="3717032"/>
            <a:ext cx="7272808" cy="1754326"/>
          </a:xfrm>
          <a:prstGeom prst="rect">
            <a:avLst/>
          </a:prstGeom>
        </p:spPr>
        <p:txBody>
          <a:bodyPr wrap="square">
            <a:spAutoFit/>
          </a:bodyPr>
          <a:lstStyle/>
          <a:p>
            <a:r>
              <a:rPr lang="uk-UA" dirty="0">
                <a:solidFill>
                  <a:schemeClr val="accent1">
                    <a:lumMod val="50000"/>
                  </a:schemeClr>
                </a:solidFill>
              </a:rPr>
              <a:t>Якщо термін використання корови визначений кількістю лактацій, то при розрахунку щорічного відсотка вибракування поголів'я необхідно враховувати </a:t>
            </a:r>
            <a:r>
              <a:rPr lang="uk-UA" dirty="0" err="1">
                <a:solidFill>
                  <a:schemeClr val="accent1">
                    <a:lumMod val="50000"/>
                  </a:schemeClr>
                </a:solidFill>
              </a:rPr>
              <a:t>міжотельний</a:t>
            </a:r>
            <a:r>
              <a:rPr lang="uk-UA" dirty="0">
                <a:solidFill>
                  <a:schemeClr val="accent1">
                    <a:lumMod val="50000"/>
                  </a:schemeClr>
                </a:solidFill>
              </a:rPr>
              <a:t> період корови</a:t>
            </a:r>
            <a:r>
              <a:rPr lang="uk-UA" dirty="0" smtClean="0">
                <a:solidFill>
                  <a:schemeClr val="accent1">
                    <a:lumMod val="50000"/>
                  </a:schemeClr>
                </a:solidFill>
              </a:rPr>
              <a:t>.</a:t>
            </a:r>
          </a:p>
          <a:p>
            <a:endParaRPr lang="uk-UA" dirty="0">
              <a:solidFill>
                <a:schemeClr val="accent1">
                  <a:lumMod val="50000"/>
                </a:schemeClr>
              </a:solidFill>
            </a:endParaRPr>
          </a:p>
          <a:p>
            <a:endParaRPr lang="uk-UA" dirty="0">
              <a:solidFill>
                <a:schemeClr val="accent1">
                  <a:lumMod val="50000"/>
                </a:schemeClr>
              </a:solidFill>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106124301"/>
              </p:ext>
            </p:extLst>
          </p:nvPr>
        </p:nvGraphicFramePr>
        <p:xfrm>
          <a:off x="1155288" y="5013175"/>
          <a:ext cx="7305144" cy="382905"/>
        </p:xfrm>
        <a:graphic>
          <a:graphicData uri="http://schemas.openxmlformats.org/drawingml/2006/table">
            <a:tbl>
              <a:tblPr>
                <a:tableStyleId>{5C22544A-7EE6-4342-B048-85BDC9FD1C3A}</a:tableStyleId>
              </a:tblPr>
              <a:tblGrid>
                <a:gridCol w="2120568"/>
                <a:gridCol w="288032"/>
                <a:gridCol w="2544040"/>
                <a:gridCol w="247632"/>
                <a:gridCol w="2104872"/>
              </a:tblGrid>
              <a:tr h="122449">
                <a:tc rowSpan="2">
                  <a:txBody>
                    <a:bodyPr/>
                    <a:lstStyle/>
                    <a:p>
                      <a:pPr algn="ctr">
                        <a:spcAft>
                          <a:spcPts val="0"/>
                        </a:spcAft>
                      </a:pPr>
                      <a:r>
                        <a:rPr lang="uk-UA" sz="1200">
                          <a:effectLst/>
                        </a:rPr>
                        <a:t>Річний відсоток вибракування тварин</a:t>
                      </a:r>
                      <a:endParaRPr lang="uk-UA" sz="1200">
                        <a:effectLst/>
                        <a:latin typeface="Times New Roman"/>
                        <a:ea typeface="Times New Roman"/>
                      </a:endParaRPr>
                    </a:p>
                  </a:txBody>
                  <a:tcPr marL="68580" marR="68580" marT="0" marB="0" anchor="ctr"/>
                </a:tc>
                <a:tc rowSpan="2">
                  <a:txBody>
                    <a:bodyPr/>
                    <a:lstStyle/>
                    <a:p>
                      <a:pPr>
                        <a:spcAft>
                          <a:spcPts val="0"/>
                        </a:spcAft>
                      </a:pPr>
                      <a:r>
                        <a:rPr lang="uk-UA" sz="1200">
                          <a:effectLst/>
                        </a:rPr>
                        <a:t>=</a:t>
                      </a:r>
                      <a:endParaRPr lang="uk-UA" sz="1200">
                        <a:effectLst/>
                        <a:latin typeface="Times New Roman"/>
                        <a:ea typeface="Times New Roman"/>
                      </a:endParaRPr>
                    </a:p>
                  </a:txBody>
                  <a:tcPr marL="68580" marR="68580" marT="0" marB="0" anchor="ctr"/>
                </a:tc>
                <a:tc>
                  <a:txBody>
                    <a:bodyPr/>
                    <a:lstStyle/>
                    <a:p>
                      <a:pPr algn="ctr">
                        <a:spcAft>
                          <a:spcPts val="0"/>
                        </a:spcAft>
                      </a:pPr>
                      <a:r>
                        <a:rPr lang="uk-UA" sz="1200" u="sng" dirty="0">
                          <a:effectLst/>
                        </a:rPr>
                        <a:t>1</a:t>
                      </a:r>
                      <a:endParaRPr lang="uk-UA" sz="1200" u="sng" dirty="0">
                        <a:effectLst/>
                        <a:latin typeface="Times New Roman"/>
                        <a:ea typeface="Times New Roman"/>
                      </a:endParaRPr>
                    </a:p>
                  </a:txBody>
                  <a:tcPr marL="68580" marR="68580" marT="0" marB="0" anchor="ctr"/>
                </a:tc>
                <a:tc rowSpan="2">
                  <a:txBody>
                    <a:bodyPr/>
                    <a:lstStyle/>
                    <a:p>
                      <a:pPr algn="ctr">
                        <a:spcAft>
                          <a:spcPts val="0"/>
                        </a:spcAft>
                      </a:pPr>
                      <a:r>
                        <a:rPr lang="uk-UA" sz="1200">
                          <a:effectLst/>
                        </a:rPr>
                        <a:t>х</a:t>
                      </a:r>
                      <a:endParaRPr lang="uk-UA" sz="1200">
                        <a:effectLst/>
                        <a:latin typeface="Times New Roman"/>
                        <a:ea typeface="Times New Roman"/>
                      </a:endParaRPr>
                    </a:p>
                  </a:txBody>
                  <a:tcPr marL="68580" marR="68580" marT="0" marB="0" anchor="ctr"/>
                </a:tc>
                <a:tc>
                  <a:txBody>
                    <a:bodyPr/>
                    <a:lstStyle/>
                    <a:p>
                      <a:pPr algn="ctr">
                        <a:spcAft>
                          <a:spcPts val="0"/>
                        </a:spcAft>
                      </a:pPr>
                      <a:r>
                        <a:rPr lang="uk-UA" sz="1200" u="sng" dirty="0">
                          <a:effectLst/>
                        </a:rPr>
                        <a:t>365 днів</a:t>
                      </a:r>
                      <a:endParaRPr lang="uk-UA" sz="1200" u="sng" dirty="0">
                        <a:effectLst/>
                        <a:latin typeface="Times New Roman"/>
                        <a:ea typeface="Times New Roman"/>
                      </a:endParaRPr>
                    </a:p>
                  </a:txBody>
                  <a:tcPr marL="68580" marR="68580" marT="0" marB="0" anchor="ctr"/>
                </a:tc>
              </a:tr>
              <a:tr h="200025">
                <a:tc vMerge="1">
                  <a:txBody>
                    <a:bodyPr/>
                    <a:lstStyle/>
                    <a:p>
                      <a:endParaRPr lang="uk-UA"/>
                    </a:p>
                  </a:txBody>
                  <a:tcPr/>
                </a:tc>
                <a:tc vMerge="1">
                  <a:txBody>
                    <a:bodyPr/>
                    <a:lstStyle/>
                    <a:p>
                      <a:endParaRPr lang="uk-UA"/>
                    </a:p>
                  </a:txBody>
                  <a:tcPr/>
                </a:tc>
                <a:tc>
                  <a:txBody>
                    <a:bodyPr/>
                    <a:lstStyle/>
                    <a:p>
                      <a:pPr>
                        <a:spcAft>
                          <a:spcPts val="0"/>
                        </a:spcAft>
                      </a:pPr>
                      <a:r>
                        <a:rPr lang="uk-UA" sz="1200">
                          <a:effectLst/>
                        </a:rPr>
                        <a:t>Термін використання, лактацій</a:t>
                      </a:r>
                      <a:endParaRPr lang="uk-UA" sz="1200">
                        <a:effectLst/>
                        <a:latin typeface="Times New Roman"/>
                        <a:ea typeface="Times New Roman"/>
                      </a:endParaRPr>
                    </a:p>
                  </a:txBody>
                  <a:tcPr marL="68580" marR="68580" marT="0" marB="0" anchor="ctr"/>
                </a:tc>
                <a:tc vMerge="1">
                  <a:txBody>
                    <a:bodyPr/>
                    <a:lstStyle/>
                    <a:p>
                      <a:endParaRPr lang="uk-UA"/>
                    </a:p>
                  </a:txBody>
                  <a:tcPr/>
                </a:tc>
                <a:tc>
                  <a:txBody>
                    <a:bodyPr/>
                    <a:lstStyle/>
                    <a:p>
                      <a:pPr>
                        <a:spcAft>
                          <a:spcPts val="0"/>
                        </a:spcAft>
                      </a:pPr>
                      <a:r>
                        <a:rPr lang="uk-UA" sz="1200" dirty="0" err="1">
                          <a:effectLst/>
                        </a:rPr>
                        <a:t>Міжотельний</a:t>
                      </a:r>
                      <a:r>
                        <a:rPr lang="uk-UA" sz="1200" dirty="0">
                          <a:effectLst/>
                        </a:rPr>
                        <a:t> період, днів</a:t>
                      </a:r>
                      <a:endParaRPr lang="uk-UA" sz="1200" dirty="0">
                        <a:effectLst/>
                        <a:latin typeface="Times New Roman"/>
                        <a:ea typeface="Times New Roman"/>
                      </a:endParaRPr>
                    </a:p>
                  </a:txBody>
                  <a:tcPr marL="68580" marR="68580" marT="0" marB="0" anchor="ctr"/>
                </a:tc>
              </a:tr>
            </a:tbl>
          </a:graphicData>
        </a:graphic>
      </p:graphicFrame>
      <p:sp>
        <p:nvSpPr>
          <p:cNvPr id="13" name="Прямоугольник 12"/>
          <p:cNvSpPr/>
          <p:nvPr/>
        </p:nvSpPr>
        <p:spPr>
          <a:xfrm>
            <a:off x="1187624" y="5471358"/>
            <a:ext cx="7272808" cy="646331"/>
          </a:xfrm>
          <a:prstGeom prst="rect">
            <a:avLst/>
          </a:prstGeom>
        </p:spPr>
        <p:txBody>
          <a:bodyPr wrap="square">
            <a:spAutoFit/>
          </a:bodyPr>
          <a:lstStyle/>
          <a:p>
            <a:r>
              <a:rPr lang="uk-UA" dirty="0">
                <a:solidFill>
                  <a:schemeClr val="accent1">
                    <a:lumMod val="50000"/>
                  </a:schemeClr>
                </a:solidFill>
              </a:rPr>
              <a:t>Це означає, що в розрахунку на 1 корову щорічно 0,222 тварини повинно бути вибракувано (22,2</a:t>
            </a:r>
            <a:r>
              <a:rPr lang="uk-UA" dirty="0" smtClean="0">
                <a:solidFill>
                  <a:schemeClr val="accent1">
                    <a:lumMod val="50000"/>
                  </a:schemeClr>
                </a:solidFill>
              </a:rPr>
              <a:t>%)</a:t>
            </a:r>
            <a:endParaRPr lang="uk-UA" dirty="0">
              <a:solidFill>
                <a:schemeClr val="accent1">
                  <a:lumMod val="50000"/>
                </a:schemeClr>
              </a:solidFill>
            </a:endParaRPr>
          </a:p>
        </p:txBody>
      </p:sp>
    </p:spTree>
    <p:extLst>
      <p:ext uri="{BB962C8B-B14F-4D97-AF65-F5344CB8AC3E}">
        <p14:creationId xmlns:p14="http://schemas.microsoft.com/office/powerpoint/2010/main" val="849559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024744" cy="673144"/>
          </a:xfrm>
        </p:spPr>
        <p:txBody>
          <a:bodyPr>
            <a:normAutofit/>
          </a:bodyPr>
          <a:lstStyle/>
          <a:p>
            <a:r>
              <a:rPr lang="uk-UA" sz="3200" b="1" dirty="0"/>
              <a:t>Витрати на корми</a:t>
            </a:r>
            <a:endParaRPr lang="uk-UA" sz="3200" b="1" dirty="0"/>
          </a:p>
        </p:txBody>
      </p:sp>
      <p:sp>
        <p:nvSpPr>
          <p:cNvPr id="3" name="Объект 2"/>
          <p:cNvSpPr>
            <a:spLocks noGrp="1"/>
          </p:cNvSpPr>
          <p:nvPr>
            <p:ph idx="1"/>
          </p:nvPr>
        </p:nvSpPr>
        <p:spPr>
          <a:xfrm>
            <a:off x="1043492" y="1844824"/>
            <a:ext cx="7416940" cy="4608512"/>
          </a:xfrm>
        </p:spPr>
        <p:txBody>
          <a:bodyPr/>
          <a:lstStyle/>
          <a:p>
            <a:pPr marL="68580" indent="0">
              <a:buNone/>
            </a:pPr>
            <a:r>
              <a:rPr lang="uk-UA" i="1" dirty="0">
                <a:solidFill>
                  <a:schemeClr val="accent1">
                    <a:lumMod val="50000"/>
                  </a:schemeClr>
                </a:solidFill>
              </a:rPr>
              <a:t>Корми, на які є ринковий попит (покупні</a:t>
            </a:r>
            <a:r>
              <a:rPr lang="uk-UA" i="1" dirty="0" smtClean="0">
                <a:solidFill>
                  <a:schemeClr val="accent1">
                    <a:lumMod val="50000"/>
                  </a:schemeClr>
                </a:solidFill>
              </a:rPr>
              <a:t>)</a:t>
            </a:r>
          </a:p>
          <a:p>
            <a:pPr marL="68580" indent="0">
              <a:buNone/>
            </a:pPr>
            <a:endParaRPr lang="uk-UA" dirty="0">
              <a:solidFill>
                <a:schemeClr val="accent1">
                  <a:lumMod val="50000"/>
                </a:schemeClr>
              </a:solidFill>
            </a:endParaRPr>
          </a:p>
          <a:p>
            <a:pPr marL="68580" indent="0">
              <a:buNone/>
            </a:pPr>
            <a:r>
              <a:rPr lang="uk-UA" dirty="0">
                <a:solidFill>
                  <a:schemeClr val="accent1">
                    <a:lumMod val="50000"/>
                  </a:schemeClr>
                </a:solidFill>
              </a:rPr>
              <a:t>Дані корми відображають у маржинальній калькуляції доходу молочного скотарства за ринковою ціною незалежно від того, вирощені вони власними силами чи придбані. При цьому необхідно враховувати, що корми власного виробництва у відповідних маржинальних калькуляціях повинні бути оцінені за тією ж ціною</a:t>
            </a:r>
            <a:endParaRPr lang="uk-UA" dirty="0">
              <a:solidFill>
                <a:schemeClr val="accent1">
                  <a:lumMod val="50000"/>
                </a:schemeClr>
              </a:solidFill>
            </a:endParaRPr>
          </a:p>
        </p:txBody>
      </p:sp>
    </p:spTree>
    <p:extLst>
      <p:ext uri="{BB962C8B-B14F-4D97-AF65-F5344CB8AC3E}">
        <p14:creationId xmlns:p14="http://schemas.microsoft.com/office/powerpoint/2010/main" val="607087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i="1" dirty="0"/>
              <a:t>Основні корми власного виробництва</a:t>
            </a:r>
            <a:endParaRPr lang="uk-UA" sz="3200" b="1" dirty="0"/>
          </a:p>
        </p:txBody>
      </p:sp>
      <p:sp>
        <p:nvSpPr>
          <p:cNvPr id="3" name="Объект 2"/>
          <p:cNvSpPr>
            <a:spLocks noGrp="1"/>
          </p:cNvSpPr>
          <p:nvPr>
            <p:ph idx="1"/>
          </p:nvPr>
        </p:nvSpPr>
        <p:spPr/>
        <p:txBody>
          <a:bodyPr>
            <a:normAutofit fontScale="92500" lnSpcReduction="10000"/>
          </a:bodyPr>
          <a:lstStyle/>
          <a:p>
            <a:pPr marL="68580" indent="0">
              <a:buNone/>
            </a:pPr>
            <a:r>
              <a:rPr lang="uk-UA" dirty="0">
                <a:solidFill>
                  <a:schemeClr val="accent1">
                    <a:lumMod val="50000"/>
                  </a:schemeClr>
                </a:solidFill>
              </a:rPr>
              <a:t>Витрати на виробництво основних кормів, як правило, у тваринництві не є частиною змінних витрат.</a:t>
            </a:r>
          </a:p>
          <a:p>
            <a:pPr marL="68580" indent="0">
              <a:buNone/>
            </a:pPr>
            <a:r>
              <a:rPr lang="uk-UA" dirty="0">
                <a:solidFill>
                  <a:schemeClr val="accent1">
                    <a:lumMod val="50000"/>
                  </a:schemeClr>
                </a:solidFill>
              </a:rPr>
              <a:t>Виключенням є випадок, коли врожай кормів був вже оцінений у відповідних маржинальних калькуляціях (за розрахунковими цінами). У цьому випадку, витрати на виробництво основних кормів відбиті у виробничих процесах тваринництва. Таким чином, у підприємстві дані доходи і витрати вирівнюються</a:t>
            </a:r>
            <a:endParaRPr lang="uk-UA" dirty="0">
              <a:solidFill>
                <a:schemeClr val="accent1">
                  <a:lumMod val="50000"/>
                </a:schemeClr>
              </a:solidFill>
            </a:endParaRPr>
          </a:p>
        </p:txBody>
      </p:sp>
    </p:spTree>
    <p:extLst>
      <p:ext uri="{BB962C8B-B14F-4D97-AF65-F5344CB8AC3E}">
        <p14:creationId xmlns:p14="http://schemas.microsoft.com/office/powerpoint/2010/main" val="3791456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1340768"/>
            <a:ext cx="7272924" cy="4491861"/>
          </a:xfrm>
        </p:spPr>
        <p:txBody>
          <a:bodyPr>
            <a:normAutofit fontScale="92500" lnSpcReduction="10000"/>
          </a:bodyPr>
          <a:lstStyle/>
          <a:p>
            <a:pPr marL="68580" indent="0">
              <a:buNone/>
            </a:pPr>
            <a:r>
              <a:rPr lang="uk-UA" dirty="0">
                <a:solidFill>
                  <a:schemeClr val="accent1">
                    <a:lumMod val="50000"/>
                  </a:schemeClr>
                </a:solidFill>
              </a:rPr>
              <a:t>Потреба в поживних речовинах для однієї корови визначається на основі:</a:t>
            </a:r>
          </a:p>
          <a:p>
            <a:pPr marL="68580" indent="0">
              <a:buNone/>
            </a:pPr>
            <a:r>
              <a:rPr lang="uk-UA" dirty="0">
                <a:solidFill>
                  <a:schemeClr val="accent1">
                    <a:lumMod val="50000"/>
                  </a:schemeClr>
                </a:solidFill>
              </a:rPr>
              <a:t>– її живої маси;</a:t>
            </a:r>
          </a:p>
          <a:p>
            <a:pPr marL="68580" indent="0">
              <a:buNone/>
            </a:pPr>
            <a:r>
              <a:rPr lang="uk-UA" dirty="0">
                <a:solidFill>
                  <a:schemeClr val="accent1">
                    <a:lumMod val="50000"/>
                  </a:schemeClr>
                </a:solidFill>
              </a:rPr>
              <a:t>– молочної продуктивності;</a:t>
            </a:r>
          </a:p>
          <a:p>
            <a:pPr marL="68580" indent="0">
              <a:buNone/>
            </a:pPr>
            <a:r>
              <a:rPr lang="uk-UA" dirty="0">
                <a:solidFill>
                  <a:schemeClr val="accent1">
                    <a:lumMod val="50000"/>
                  </a:schemeClr>
                </a:solidFill>
              </a:rPr>
              <a:t>– вмісту інгредієнтів у молоці (білка, жиру);</a:t>
            </a:r>
          </a:p>
          <a:p>
            <a:pPr marL="68580" indent="0">
              <a:buNone/>
            </a:pPr>
            <a:r>
              <a:rPr lang="uk-UA" dirty="0">
                <a:solidFill>
                  <a:schemeClr val="accent1">
                    <a:lumMod val="50000"/>
                  </a:schemeClr>
                </a:solidFill>
              </a:rPr>
              <a:t>– стадії тільності;</a:t>
            </a:r>
          </a:p>
          <a:p>
            <a:pPr marL="68580" indent="0">
              <a:buNone/>
            </a:pPr>
            <a:r>
              <a:rPr lang="uk-UA" dirty="0">
                <a:solidFill>
                  <a:schemeClr val="accent1">
                    <a:lumMod val="50000"/>
                  </a:schemeClr>
                </a:solidFill>
              </a:rPr>
              <a:t>– рухливості й активності тварини.</a:t>
            </a:r>
          </a:p>
          <a:p>
            <a:pPr marL="68580" indent="0">
              <a:buNone/>
            </a:pPr>
            <a:r>
              <a:rPr lang="uk-UA" dirty="0">
                <a:solidFill>
                  <a:schemeClr val="accent1">
                    <a:lumMod val="50000"/>
                  </a:schemeClr>
                </a:solidFill>
              </a:rPr>
              <a:t>Потреба в поживних речовинах підрозділяється для:</a:t>
            </a:r>
          </a:p>
          <a:p>
            <a:pPr marL="68580" indent="0">
              <a:buNone/>
            </a:pPr>
            <a:r>
              <a:rPr lang="uk-UA" dirty="0">
                <a:solidFill>
                  <a:schemeClr val="accent1">
                    <a:lumMod val="50000"/>
                  </a:schemeClr>
                </a:solidFill>
              </a:rPr>
              <a:t>– підтримки життєдіяльності корови;</a:t>
            </a:r>
          </a:p>
          <a:p>
            <a:pPr marL="68580" indent="0">
              <a:buNone/>
            </a:pPr>
            <a:r>
              <a:rPr lang="uk-UA" dirty="0">
                <a:solidFill>
                  <a:schemeClr val="accent1">
                    <a:lumMod val="50000"/>
                  </a:schemeClr>
                </a:solidFill>
              </a:rPr>
              <a:t>– продуктивності корови (молоко, тільність, приріст маси, моціон і </a:t>
            </a:r>
            <a:r>
              <a:rPr lang="uk-UA" dirty="0" err="1">
                <a:solidFill>
                  <a:schemeClr val="accent1">
                    <a:lumMod val="50000"/>
                  </a:schemeClr>
                </a:solidFill>
              </a:rPr>
              <a:t>т.п</a:t>
            </a:r>
            <a:r>
              <a:rPr lang="uk-UA" dirty="0">
                <a:solidFill>
                  <a:schemeClr val="accent1">
                    <a:lumMod val="50000"/>
                  </a:schemeClr>
                </a:solidFill>
              </a:rPr>
              <a:t>.).</a:t>
            </a:r>
          </a:p>
          <a:p>
            <a:endParaRPr lang="uk-UA" dirty="0"/>
          </a:p>
        </p:txBody>
      </p:sp>
    </p:spTree>
    <p:extLst>
      <p:ext uri="{BB962C8B-B14F-4D97-AF65-F5344CB8AC3E}">
        <p14:creationId xmlns:p14="http://schemas.microsoft.com/office/powerpoint/2010/main" val="1832447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dirty="0"/>
              <a:t>Норми потреби ВРХ у поживних речовинах корму</a:t>
            </a:r>
            <a:endParaRPr lang="uk-UA" sz="2800" dirty="0"/>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2348880"/>
            <a:ext cx="7704856"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7887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024744" cy="601136"/>
          </a:xfrm>
        </p:spPr>
        <p:txBody>
          <a:bodyPr>
            <a:normAutofit/>
          </a:bodyPr>
          <a:lstStyle/>
          <a:p>
            <a:r>
              <a:rPr lang="uk-UA" sz="3200" b="1" dirty="0" smtClean="0"/>
              <a:t>Приклад</a:t>
            </a:r>
            <a:endParaRPr lang="uk-UA" sz="3200" b="1" dirty="0"/>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2116646"/>
            <a:ext cx="7272808" cy="4123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5053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i="1" dirty="0"/>
              <a:t>Спосіб 1:</a:t>
            </a:r>
            <a:r>
              <a:rPr lang="uk-UA" sz="2800" b="1" dirty="0"/>
              <a:t>  Визначення потреби в основних кормах, з урахуванням молочної продуктивності за рахунок основних кормів</a:t>
            </a:r>
            <a:endParaRPr lang="uk-UA" sz="2800" b="1" dirty="0"/>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2276872"/>
            <a:ext cx="7848872" cy="3744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032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i="1" dirty="0"/>
              <a:t>Спосіб 2:</a:t>
            </a:r>
            <a:r>
              <a:rPr lang="uk-UA" sz="2800" b="1" dirty="0"/>
              <a:t> Визначення потреби в основних кормах на основі різниці між загальною потребою і енергетичною цінністю комбікорму </a:t>
            </a:r>
            <a:endParaRPr lang="uk-UA" sz="2800" b="1" dirty="0"/>
          </a:p>
        </p:txBody>
      </p:sp>
      <p:pic>
        <p:nvPicPr>
          <p:cNvPr id="717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2492896"/>
            <a:ext cx="7901058" cy="25656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4626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416942" cy="889168"/>
          </a:xfrm>
        </p:spPr>
        <p:txBody>
          <a:bodyPr>
            <a:normAutofit fontScale="90000"/>
          </a:bodyPr>
          <a:lstStyle/>
          <a:p>
            <a:r>
              <a:rPr lang="uk-UA" sz="3200" b="1" dirty="0"/>
              <a:t>Змінні витрати механізації виробничого процесу</a:t>
            </a:r>
            <a:endParaRPr lang="uk-UA" sz="3200" b="1" dirty="0"/>
          </a:p>
        </p:txBody>
      </p:sp>
      <p:pic>
        <p:nvPicPr>
          <p:cNvPr id="819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98812" y="2420888"/>
            <a:ext cx="8985756"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142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1027664"/>
            <a:ext cx="7560840" cy="1143000"/>
          </a:xfrm>
        </p:spPr>
        <p:txBody>
          <a:bodyPr>
            <a:noAutofit/>
          </a:bodyPr>
          <a:lstStyle/>
          <a:p>
            <a:pPr lvl="0"/>
            <a:r>
              <a:rPr lang="uk-UA" sz="2400" b="1" i="1" dirty="0"/>
              <a:t>Загальна характеристика молочного </a:t>
            </a:r>
            <a:r>
              <a:rPr lang="uk-UA" sz="2400" b="1" i="1" dirty="0" smtClean="0"/>
              <a:t>скотарства</a:t>
            </a:r>
            <a:r>
              <a:rPr lang="uk-UA" sz="2400" b="1" i="1" dirty="0"/>
              <a:t/>
            </a:r>
            <a:br>
              <a:rPr lang="uk-UA" sz="2400" b="1" i="1" dirty="0"/>
            </a:br>
            <a:r>
              <a:rPr lang="uk-UA" sz="2400" b="1" dirty="0"/>
              <a:t>Розмежування з іншими виробничими </a:t>
            </a:r>
            <a:r>
              <a:rPr lang="uk-UA" sz="2400" b="1" dirty="0" smtClean="0"/>
              <a:t>процесами</a:t>
            </a:r>
            <a:endParaRPr lang="uk-UA" sz="2400" b="1" dirty="0"/>
          </a:p>
        </p:txBody>
      </p:sp>
      <p:sp>
        <p:nvSpPr>
          <p:cNvPr id="3" name="Объект 2"/>
          <p:cNvSpPr>
            <a:spLocks noGrp="1"/>
          </p:cNvSpPr>
          <p:nvPr>
            <p:ph idx="1"/>
          </p:nvPr>
        </p:nvSpPr>
        <p:spPr>
          <a:xfrm>
            <a:off x="1043492" y="2323652"/>
            <a:ext cx="7272924" cy="3625628"/>
          </a:xfrm>
        </p:spPr>
        <p:txBody>
          <a:bodyPr>
            <a:normAutofit fontScale="85000" lnSpcReduction="20000"/>
          </a:bodyPr>
          <a:lstStyle/>
          <a:p>
            <a:pPr marL="68580" indent="0">
              <a:buNone/>
            </a:pPr>
            <a:r>
              <a:rPr lang="uk-UA" dirty="0">
                <a:solidFill>
                  <a:schemeClr val="accent1">
                    <a:lumMod val="50000"/>
                  </a:schemeClr>
                </a:solidFill>
              </a:rPr>
              <a:t>Молочне скотарство в сільськогосподарському підприємстві не може розглядатися ізольовано від інших виробничих процесів оскільки:</a:t>
            </a:r>
          </a:p>
          <a:p>
            <a:pPr marL="68580" indent="0">
              <a:buNone/>
            </a:pPr>
            <a:r>
              <a:rPr lang="uk-UA" dirty="0">
                <a:solidFill>
                  <a:schemeClr val="accent1">
                    <a:lumMod val="50000"/>
                  </a:schemeClr>
                </a:solidFill>
              </a:rPr>
              <a:t>– молочна худоба споживає корми, що вироблені в </a:t>
            </a:r>
            <a:r>
              <a:rPr lang="uk-UA" dirty="0" err="1">
                <a:solidFill>
                  <a:schemeClr val="accent1">
                    <a:lumMod val="50000"/>
                  </a:schemeClr>
                </a:solidFill>
              </a:rPr>
              <a:t>кормовиробництві</a:t>
            </a:r>
            <a:r>
              <a:rPr lang="uk-UA" dirty="0">
                <a:solidFill>
                  <a:schemeClr val="accent1">
                    <a:lumMod val="50000"/>
                  </a:schemeClr>
                </a:solidFill>
              </a:rPr>
              <a:t>;</a:t>
            </a:r>
          </a:p>
          <a:p>
            <a:pPr marL="68580" indent="0">
              <a:buNone/>
            </a:pPr>
            <a:r>
              <a:rPr lang="uk-UA" dirty="0">
                <a:solidFill>
                  <a:schemeClr val="accent1">
                    <a:lumMod val="50000"/>
                  </a:schemeClr>
                </a:solidFill>
              </a:rPr>
              <a:t>– для утилізації отриманих органічних добрив підприємству, як правило, необхідні власні землі;</a:t>
            </a:r>
          </a:p>
          <a:p>
            <a:pPr marL="68580" indent="0">
              <a:buNone/>
            </a:pPr>
            <a:r>
              <a:rPr lang="uk-UA" dirty="0">
                <a:solidFill>
                  <a:schemeClr val="accent1">
                    <a:lumMod val="50000"/>
                  </a:schemeClr>
                </a:solidFill>
              </a:rPr>
              <a:t>– отриманий від молочних корів приплід може використовуватися для внутрішньогосподарських цілей;</a:t>
            </a:r>
          </a:p>
          <a:p>
            <a:pPr marL="68580" indent="0">
              <a:buNone/>
            </a:pPr>
            <a:r>
              <a:rPr lang="uk-UA" dirty="0">
                <a:solidFill>
                  <a:schemeClr val="accent1">
                    <a:lumMod val="50000"/>
                  </a:schemeClr>
                </a:solidFill>
              </a:rPr>
              <a:t>– телички вирощені в господарстві можуть бути використані для ремонту основного поголів’я.</a:t>
            </a:r>
          </a:p>
          <a:p>
            <a:pPr marL="68580" indent="0">
              <a:buNone/>
            </a:pPr>
            <a:endParaRPr lang="uk-UA" dirty="0"/>
          </a:p>
        </p:txBody>
      </p:sp>
    </p:spTree>
    <p:extLst>
      <p:ext uri="{BB962C8B-B14F-4D97-AF65-F5344CB8AC3E}">
        <p14:creationId xmlns:p14="http://schemas.microsoft.com/office/powerpoint/2010/main" val="3770115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024744" cy="601136"/>
          </a:xfrm>
        </p:spPr>
        <p:txBody>
          <a:bodyPr>
            <a:normAutofit/>
          </a:bodyPr>
          <a:lstStyle/>
          <a:p>
            <a:r>
              <a:rPr lang="uk-UA" sz="3200" b="1" dirty="0"/>
              <a:t>Інші змінні витрати</a:t>
            </a:r>
            <a:endParaRPr lang="uk-UA" sz="3200" b="1" dirty="0"/>
          </a:p>
        </p:txBody>
      </p:sp>
      <p:sp>
        <p:nvSpPr>
          <p:cNvPr id="3" name="Объект 2"/>
          <p:cNvSpPr>
            <a:spLocks noGrp="1"/>
          </p:cNvSpPr>
          <p:nvPr>
            <p:ph idx="1"/>
          </p:nvPr>
        </p:nvSpPr>
        <p:spPr>
          <a:xfrm>
            <a:off x="1043492" y="1700808"/>
            <a:ext cx="7272924" cy="4320480"/>
          </a:xfrm>
        </p:spPr>
        <p:txBody>
          <a:bodyPr>
            <a:normAutofit fontScale="85000" lnSpcReduction="20000"/>
          </a:bodyPr>
          <a:lstStyle/>
          <a:p>
            <a:endParaRPr lang="uk-UA" dirty="0">
              <a:solidFill>
                <a:schemeClr val="accent1">
                  <a:lumMod val="50000"/>
                </a:schemeClr>
              </a:solidFill>
            </a:endParaRPr>
          </a:p>
          <a:p>
            <a:pPr marL="68580" indent="0">
              <a:buNone/>
            </a:pPr>
            <a:endParaRPr lang="uk-UA" dirty="0">
              <a:solidFill>
                <a:schemeClr val="accent1">
                  <a:lumMod val="50000"/>
                </a:schemeClr>
              </a:solidFill>
            </a:endParaRPr>
          </a:p>
          <a:p>
            <a:pPr marL="68580" indent="0">
              <a:buNone/>
            </a:pPr>
            <a:r>
              <a:rPr lang="uk-UA" dirty="0">
                <a:solidFill>
                  <a:schemeClr val="accent1">
                    <a:lumMod val="50000"/>
                  </a:schemeClr>
                </a:solidFill>
              </a:rPr>
              <a:t>– Оплата послуг ветлікаря </a:t>
            </a:r>
            <a:endParaRPr lang="uk-UA" dirty="0" smtClean="0">
              <a:solidFill>
                <a:schemeClr val="accent1">
                  <a:lumMod val="50000"/>
                </a:schemeClr>
              </a:solidFill>
            </a:endParaRPr>
          </a:p>
          <a:p>
            <a:pPr marL="68580" indent="0">
              <a:buNone/>
            </a:pPr>
            <a:r>
              <a:rPr lang="uk-UA" dirty="0" smtClean="0">
                <a:solidFill>
                  <a:schemeClr val="accent1">
                    <a:lumMod val="50000"/>
                  </a:schemeClr>
                </a:solidFill>
              </a:rPr>
              <a:t>Щоб </a:t>
            </a:r>
            <a:r>
              <a:rPr lang="uk-UA" dirty="0">
                <a:solidFill>
                  <a:schemeClr val="accent1">
                    <a:lumMod val="50000"/>
                  </a:schemeClr>
                </a:solidFill>
              </a:rPr>
              <a:t>визначити витрати на медикаменти і послуги ветеринарного лікаря в розрахунку на 1 корову за рік, необхідно розрахувати загальні річні витрати по даній статті для всіх корів і розділити  на середньорічне поголів'я </a:t>
            </a:r>
            <a:r>
              <a:rPr lang="uk-UA" dirty="0" smtClean="0">
                <a:solidFill>
                  <a:schemeClr val="accent1">
                    <a:lumMod val="50000"/>
                  </a:schemeClr>
                </a:solidFill>
              </a:rPr>
              <a:t>корів</a:t>
            </a:r>
            <a:endParaRPr lang="uk-UA" dirty="0">
              <a:solidFill>
                <a:schemeClr val="accent1">
                  <a:lumMod val="50000"/>
                </a:schemeClr>
              </a:solidFill>
            </a:endParaRPr>
          </a:p>
          <a:p>
            <a:pPr marL="68580" indent="0">
              <a:buNone/>
            </a:pPr>
            <a:r>
              <a:rPr lang="uk-UA" dirty="0">
                <a:solidFill>
                  <a:schemeClr val="accent1">
                    <a:lumMod val="50000"/>
                  </a:schemeClr>
                </a:solidFill>
              </a:rPr>
              <a:t>– Вода, електроенергія </a:t>
            </a:r>
            <a:endParaRPr lang="uk-UA" dirty="0" smtClean="0">
              <a:solidFill>
                <a:schemeClr val="accent1">
                  <a:lumMod val="50000"/>
                </a:schemeClr>
              </a:solidFill>
            </a:endParaRPr>
          </a:p>
          <a:p>
            <a:pPr marL="68580" indent="0">
              <a:buNone/>
            </a:pPr>
            <a:r>
              <a:rPr lang="uk-UA" dirty="0" smtClean="0">
                <a:solidFill>
                  <a:schemeClr val="accent1">
                    <a:lumMod val="50000"/>
                  </a:schemeClr>
                </a:solidFill>
              </a:rPr>
              <a:t>На </a:t>
            </a:r>
            <a:r>
              <a:rPr lang="uk-UA" dirty="0">
                <a:solidFill>
                  <a:schemeClr val="accent1">
                    <a:lumMod val="50000"/>
                  </a:schemeClr>
                </a:solidFill>
              </a:rPr>
              <a:t>практиці використовуються нормативні дані із сільськогосподарських довідників, тому що визначення і розподіл даних витрат на підприємстві практично </a:t>
            </a:r>
            <a:r>
              <a:rPr lang="uk-UA" dirty="0" smtClean="0">
                <a:solidFill>
                  <a:schemeClr val="accent1">
                    <a:lumMod val="50000"/>
                  </a:schemeClr>
                </a:solidFill>
              </a:rPr>
              <a:t>неможливий</a:t>
            </a:r>
            <a:endParaRPr lang="uk-UA" dirty="0">
              <a:solidFill>
                <a:schemeClr val="accent1">
                  <a:lumMod val="50000"/>
                </a:schemeClr>
              </a:solidFill>
            </a:endParaRPr>
          </a:p>
          <a:p>
            <a:pPr marL="68580" indent="0">
              <a:buNone/>
            </a:pPr>
            <a:r>
              <a:rPr lang="uk-UA" dirty="0">
                <a:solidFill>
                  <a:schemeClr val="accent1">
                    <a:lumMod val="50000"/>
                  </a:schemeClr>
                </a:solidFill>
              </a:rPr>
              <a:t>- Запліднення, контроль молочної продуктивності корови </a:t>
            </a:r>
          </a:p>
        </p:txBody>
      </p:sp>
    </p:spTree>
    <p:extLst>
      <p:ext uri="{BB962C8B-B14F-4D97-AF65-F5344CB8AC3E}">
        <p14:creationId xmlns:p14="http://schemas.microsoft.com/office/powerpoint/2010/main" val="27531492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412776"/>
            <a:ext cx="7024744" cy="673144"/>
          </a:xfrm>
        </p:spPr>
        <p:txBody>
          <a:bodyPr>
            <a:normAutofit fontScale="90000"/>
          </a:bodyPr>
          <a:lstStyle/>
          <a:p>
            <a:pPr lvl="0"/>
            <a:r>
              <a:rPr lang="uk-UA" sz="3600" b="1" i="1" dirty="0" smtClean="0"/>
              <a:t/>
            </a:r>
            <a:br>
              <a:rPr lang="uk-UA" sz="3600" b="1" i="1" dirty="0" smtClean="0"/>
            </a:br>
            <a:r>
              <a:rPr lang="uk-UA" sz="3600" b="1" i="1" dirty="0"/>
              <a:t/>
            </a:r>
            <a:br>
              <a:rPr lang="uk-UA" sz="3600" b="1" i="1" dirty="0"/>
            </a:br>
            <a:r>
              <a:rPr lang="uk-UA" sz="3600" b="1" i="1" dirty="0" smtClean="0"/>
              <a:t>Умовно-змінні </a:t>
            </a:r>
            <a:r>
              <a:rPr lang="uk-UA" sz="3600" b="1" i="1" dirty="0"/>
              <a:t>і постійні витрати</a:t>
            </a:r>
            <a:br>
              <a:rPr lang="uk-UA" sz="3600" b="1" i="1" dirty="0"/>
            </a:br>
            <a:r>
              <a:rPr lang="uk-UA" sz="3600" b="1" i="1" dirty="0"/>
              <a:t>Оборотні </a:t>
            </a:r>
            <a:r>
              <a:rPr lang="uk-UA" sz="3600" b="1" i="1" dirty="0" smtClean="0"/>
              <a:t>засоби</a:t>
            </a:r>
            <a:endParaRPr lang="uk-UA" dirty="0"/>
          </a:p>
        </p:txBody>
      </p:sp>
      <p:sp>
        <p:nvSpPr>
          <p:cNvPr id="3" name="Объект 2"/>
          <p:cNvSpPr>
            <a:spLocks noGrp="1"/>
          </p:cNvSpPr>
          <p:nvPr>
            <p:ph idx="1"/>
          </p:nvPr>
        </p:nvSpPr>
        <p:spPr/>
        <p:txBody>
          <a:bodyPr>
            <a:normAutofit fontScale="92500" lnSpcReduction="10000"/>
          </a:bodyPr>
          <a:lstStyle/>
          <a:p>
            <a:pPr marL="68580" indent="0">
              <a:buNone/>
            </a:pPr>
            <a:r>
              <a:rPr lang="uk-UA" i="1" dirty="0">
                <a:solidFill>
                  <a:schemeClr val="accent1">
                    <a:lumMod val="50000"/>
                  </a:schemeClr>
                </a:solidFill>
              </a:rPr>
              <a:t>Потреба в живому й оборотному </a:t>
            </a:r>
            <a:r>
              <a:rPr lang="uk-UA" i="1" dirty="0" smtClean="0">
                <a:solidFill>
                  <a:schemeClr val="accent1">
                    <a:lumMod val="50000"/>
                  </a:schemeClr>
                </a:solidFill>
              </a:rPr>
              <a:t>капіталі</a:t>
            </a:r>
            <a:endParaRPr lang="uk-UA" b="1" i="1" dirty="0">
              <a:solidFill>
                <a:schemeClr val="accent1">
                  <a:lumMod val="50000"/>
                </a:schemeClr>
              </a:solidFill>
            </a:endParaRPr>
          </a:p>
          <a:p>
            <a:pPr marL="68580" indent="0">
              <a:buNone/>
            </a:pPr>
            <a:endParaRPr lang="uk-UA" b="1" i="1" dirty="0">
              <a:solidFill>
                <a:schemeClr val="accent1">
                  <a:lumMod val="50000"/>
                </a:schemeClr>
              </a:solidFill>
            </a:endParaRPr>
          </a:p>
          <a:p>
            <a:pPr marL="68580" indent="0">
              <a:buNone/>
            </a:pPr>
            <a:r>
              <a:rPr lang="ru-RU" dirty="0">
                <a:solidFill>
                  <a:schemeClr val="accent1">
                    <a:lumMod val="50000"/>
                  </a:schemeClr>
                </a:solidFill>
              </a:rPr>
              <a:t>У </a:t>
            </a:r>
            <a:r>
              <a:rPr lang="ru-RU" dirty="0" err="1">
                <a:solidFill>
                  <a:schemeClr val="accent1">
                    <a:lumMod val="50000"/>
                  </a:schemeClr>
                </a:solidFill>
              </a:rPr>
              <a:t>наведеному</a:t>
            </a:r>
            <a:r>
              <a:rPr lang="ru-RU" dirty="0">
                <a:solidFill>
                  <a:schemeClr val="accent1">
                    <a:lumMod val="50000"/>
                  </a:schemeClr>
                </a:solidFill>
              </a:rPr>
              <a:t> </a:t>
            </a:r>
            <a:r>
              <a:rPr lang="ru-RU" dirty="0" err="1">
                <a:solidFill>
                  <a:schemeClr val="accent1">
                    <a:lumMod val="50000"/>
                  </a:schemeClr>
                </a:solidFill>
              </a:rPr>
              <a:t>прикладі</a:t>
            </a:r>
            <a:r>
              <a:rPr lang="ru-RU" dirty="0">
                <a:solidFill>
                  <a:schemeClr val="accent1">
                    <a:lumMod val="50000"/>
                  </a:schemeClr>
                </a:solidFill>
              </a:rPr>
              <a:t> </a:t>
            </a:r>
            <a:r>
              <a:rPr lang="ru-RU" dirty="0" err="1">
                <a:solidFill>
                  <a:schemeClr val="accent1">
                    <a:lumMod val="50000"/>
                  </a:schemeClr>
                </a:solidFill>
              </a:rPr>
              <a:t>калькуляції</a:t>
            </a:r>
            <a:r>
              <a:rPr lang="ru-RU" dirty="0">
                <a:solidFill>
                  <a:schemeClr val="accent1">
                    <a:lumMod val="50000"/>
                  </a:schemeClr>
                </a:solidFill>
              </a:rPr>
              <a:t> маржинального доходу потреба в живому й оборотному </a:t>
            </a:r>
            <a:r>
              <a:rPr lang="ru-RU" dirty="0" err="1">
                <a:solidFill>
                  <a:schemeClr val="accent1">
                    <a:lumMod val="50000"/>
                  </a:schemeClr>
                </a:solidFill>
              </a:rPr>
              <a:t>капіталі</a:t>
            </a:r>
            <a:r>
              <a:rPr lang="ru-RU" dirty="0">
                <a:solidFill>
                  <a:schemeClr val="accent1">
                    <a:lumMod val="50000"/>
                  </a:schemeClr>
                </a:solidFill>
              </a:rPr>
              <a:t> </a:t>
            </a:r>
            <a:r>
              <a:rPr lang="ru-RU" dirty="0" err="1">
                <a:solidFill>
                  <a:schemeClr val="accent1">
                    <a:lumMod val="50000"/>
                  </a:schemeClr>
                </a:solidFill>
              </a:rPr>
              <a:t>спрощено</a:t>
            </a:r>
            <a:r>
              <a:rPr lang="ru-RU" dirty="0">
                <a:solidFill>
                  <a:schemeClr val="accent1">
                    <a:lumMod val="50000"/>
                  </a:schemeClr>
                </a:solidFill>
              </a:rPr>
              <a:t> </a:t>
            </a:r>
            <a:r>
              <a:rPr lang="ru-RU" dirty="0" err="1">
                <a:solidFill>
                  <a:schemeClr val="accent1">
                    <a:lumMod val="50000"/>
                  </a:schemeClr>
                </a:solidFill>
              </a:rPr>
              <a:t>прирівняна</a:t>
            </a:r>
            <a:r>
              <a:rPr lang="ru-RU" dirty="0">
                <a:solidFill>
                  <a:schemeClr val="accent1">
                    <a:lumMod val="50000"/>
                  </a:schemeClr>
                </a:solidFill>
              </a:rPr>
              <a:t> до </a:t>
            </a:r>
            <a:r>
              <a:rPr lang="ru-RU" dirty="0" err="1">
                <a:solidFill>
                  <a:schemeClr val="accent1">
                    <a:lumMod val="50000"/>
                  </a:schemeClr>
                </a:solidFill>
              </a:rPr>
              <a:t>первісної</a:t>
            </a:r>
            <a:r>
              <a:rPr lang="ru-RU" dirty="0">
                <a:solidFill>
                  <a:schemeClr val="accent1">
                    <a:lumMod val="50000"/>
                  </a:schemeClr>
                </a:solidFill>
              </a:rPr>
              <a:t> </a:t>
            </a:r>
            <a:r>
              <a:rPr lang="ru-RU" dirty="0" err="1">
                <a:solidFill>
                  <a:schemeClr val="accent1">
                    <a:lumMod val="50000"/>
                  </a:schemeClr>
                </a:solidFill>
              </a:rPr>
              <a:t>вартості</a:t>
            </a:r>
            <a:r>
              <a:rPr lang="ru-RU" dirty="0">
                <a:solidFill>
                  <a:schemeClr val="accent1">
                    <a:lumMod val="50000"/>
                  </a:schemeClr>
                </a:solidFill>
              </a:rPr>
              <a:t> </a:t>
            </a:r>
            <a:r>
              <a:rPr lang="ru-RU" dirty="0" err="1">
                <a:solidFill>
                  <a:schemeClr val="accent1">
                    <a:lumMod val="50000"/>
                  </a:schemeClr>
                </a:solidFill>
              </a:rPr>
              <a:t>однієї</a:t>
            </a:r>
            <a:r>
              <a:rPr lang="ru-RU" dirty="0">
                <a:solidFill>
                  <a:schemeClr val="accent1">
                    <a:lumMod val="50000"/>
                  </a:schemeClr>
                </a:solidFill>
              </a:rPr>
              <a:t> </a:t>
            </a:r>
            <a:r>
              <a:rPr lang="ru-RU" dirty="0" err="1">
                <a:solidFill>
                  <a:schemeClr val="accent1">
                    <a:lumMod val="50000"/>
                  </a:schemeClr>
                </a:solidFill>
              </a:rPr>
              <a:t>корови</a:t>
            </a:r>
            <a:r>
              <a:rPr lang="ru-RU" dirty="0">
                <a:solidFill>
                  <a:schemeClr val="accent1">
                    <a:lumMod val="50000"/>
                  </a:schemeClr>
                </a:solidFill>
              </a:rPr>
              <a:t>     (= </a:t>
            </a:r>
            <a:r>
              <a:rPr lang="ru-RU" dirty="0" err="1">
                <a:solidFill>
                  <a:schemeClr val="accent1">
                    <a:lumMod val="50000"/>
                  </a:schemeClr>
                </a:solidFill>
              </a:rPr>
              <a:t>ціна</a:t>
            </a:r>
            <a:r>
              <a:rPr lang="ru-RU" dirty="0">
                <a:solidFill>
                  <a:schemeClr val="accent1">
                    <a:lumMod val="50000"/>
                  </a:schemeClr>
                </a:solidFill>
              </a:rPr>
              <a:t> </a:t>
            </a:r>
            <a:r>
              <a:rPr lang="ru-RU" dirty="0" err="1">
                <a:solidFill>
                  <a:schemeClr val="accent1">
                    <a:lumMod val="50000"/>
                  </a:schemeClr>
                </a:solidFill>
              </a:rPr>
              <a:t>племінної</a:t>
            </a:r>
            <a:r>
              <a:rPr lang="ru-RU" dirty="0">
                <a:solidFill>
                  <a:schemeClr val="accent1">
                    <a:lumMod val="50000"/>
                  </a:schemeClr>
                </a:solidFill>
              </a:rPr>
              <a:t> </a:t>
            </a:r>
            <a:r>
              <a:rPr lang="ru-RU" dirty="0" err="1">
                <a:solidFill>
                  <a:schemeClr val="accent1">
                    <a:lumMod val="50000"/>
                  </a:schemeClr>
                </a:solidFill>
              </a:rPr>
              <a:t>телиці</a:t>
            </a:r>
            <a:r>
              <a:rPr lang="ru-RU" dirty="0">
                <a:solidFill>
                  <a:schemeClr val="accent1">
                    <a:lumMod val="50000"/>
                  </a:schemeClr>
                </a:solidFill>
              </a:rPr>
              <a:t>). При </a:t>
            </a:r>
            <a:r>
              <a:rPr lang="ru-RU" dirty="0" err="1">
                <a:solidFill>
                  <a:schemeClr val="accent1">
                    <a:lumMod val="50000"/>
                  </a:schemeClr>
                </a:solidFill>
              </a:rPr>
              <a:t>цьому</a:t>
            </a:r>
            <a:r>
              <a:rPr lang="ru-RU" dirty="0">
                <a:solidFill>
                  <a:schemeClr val="accent1">
                    <a:lumMod val="50000"/>
                  </a:schemeClr>
                </a:solidFill>
              </a:rPr>
              <a:t> </a:t>
            </a:r>
            <a:r>
              <a:rPr lang="ru-RU" dirty="0" err="1">
                <a:solidFill>
                  <a:schemeClr val="accent1">
                    <a:lumMod val="50000"/>
                  </a:schemeClr>
                </a:solidFill>
              </a:rPr>
              <a:t>було</a:t>
            </a:r>
            <a:r>
              <a:rPr lang="ru-RU" dirty="0">
                <a:solidFill>
                  <a:schemeClr val="accent1">
                    <a:lumMod val="50000"/>
                  </a:schemeClr>
                </a:solidFill>
              </a:rPr>
              <a:t> </a:t>
            </a:r>
            <a:r>
              <a:rPr lang="ru-RU" dirty="0" err="1">
                <a:solidFill>
                  <a:schemeClr val="accent1">
                    <a:lumMod val="50000"/>
                  </a:schemeClr>
                </a:solidFill>
              </a:rPr>
              <a:t>встановлено</a:t>
            </a:r>
            <a:r>
              <a:rPr lang="ru-RU" dirty="0">
                <a:solidFill>
                  <a:schemeClr val="accent1">
                    <a:lumMod val="50000"/>
                  </a:schemeClr>
                </a:solidFill>
              </a:rPr>
              <a:t>, </a:t>
            </a:r>
            <a:r>
              <a:rPr lang="ru-RU" dirty="0" err="1">
                <a:solidFill>
                  <a:schemeClr val="accent1">
                    <a:lumMod val="50000"/>
                  </a:schemeClr>
                </a:solidFill>
              </a:rPr>
              <a:t>що</a:t>
            </a:r>
            <a:r>
              <a:rPr lang="ru-RU" dirty="0">
                <a:solidFill>
                  <a:schemeClr val="accent1">
                    <a:lumMod val="50000"/>
                  </a:schemeClr>
                </a:solidFill>
              </a:rPr>
              <a:t> </a:t>
            </a:r>
            <a:r>
              <a:rPr lang="ru-RU" dirty="0" err="1">
                <a:solidFill>
                  <a:schemeClr val="accent1">
                    <a:lumMod val="50000"/>
                  </a:schemeClr>
                </a:solidFill>
              </a:rPr>
              <a:t>поточні</a:t>
            </a:r>
            <a:r>
              <a:rPr lang="ru-RU" dirty="0">
                <a:solidFill>
                  <a:schemeClr val="accent1">
                    <a:lumMod val="50000"/>
                  </a:schemeClr>
                </a:solidFill>
              </a:rPr>
              <a:t> </a:t>
            </a:r>
            <a:r>
              <a:rPr lang="ru-RU" dirty="0" err="1">
                <a:solidFill>
                  <a:schemeClr val="accent1">
                    <a:lumMod val="50000"/>
                  </a:schemeClr>
                </a:solidFill>
              </a:rPr>
              <a:t>змінні</a:t>
            </a:r>
            <a:r>
              <a:rPr lang="ru-RU" dirty="0">
                <a:solidFill>
                  <a:schemeClr val="accent1">
                    <a:lumMod val="50000"/>
                  </a:schemeClr>
                </a:solidFill>
              </a:rPr>
              <a:t> </a:t>
            </a:r>
            <a:r>
              <a:rPr lang="ru-RU" dirty="0" err="1">
                <a:solidFill>
                  <a:schemeClr val="accent1">
                    <a:lumMod val="50000"/>
                  </a:schemeClr>
                </a:solidFill>
              </a:rPr>
              <a:t>витрати</a:t>
            </a:r>
            <a:r>
              <a:rPr lang="ru-RU" dirty="0">
                <a:solidFill>
                  <a:schemeClr val="accent1">
                    <a:lumMod val="50000"/>
                  </a:schemeClr>
                </a:solidFill>
              </a:rPr>
              <a:t> </a:t>
            </a:r>
            <a:r>
              <a:rPr lang="ru-RU" dirty="0" err="1">
                <a:solidFill>
                  <a:schemeClr val="accent1">
                    <a:lumMod val="50000"/>
                  </a:schemeClr>
                </a:solidFill>
              </a:rPr>
              <a:t>утримання</a:t>
            </a:r>
            <a:r>
              <a:rPr lang="ru-RU" dirty="0">
                <a:solidFill>
                  <a:schemeClr val="accent1">
                    <a:lumMod val="50000"/>
                  </a:schemeClr>
                </a:solidFill>
              </a:rPr>
              <a:t> </a:t>
            </a:r>
            <a:r>
              <a:rPr lang="ru-RU" dirty="0" err="1">
                <a:solidFill>
                  <a:schemeClr val="accent1">
                    <a:lumMod val="50000"/>
                  </a:schemeClr>
                </a:solidFill>
              </a:rPr>
              <a:t>тварини</a:t>
            </a:r>
            <a:r>
              <a:rPr lang="ru-RU" dirty="0">
                <a:solidFill>
                  <a:schemeClr val="accent1">
                    <a:lumMod val="50000"/>
                  </a:schemeClr>
                </a:solidFill>
              </a:rPr>
              <a:t> </a:t>
            </a:r>
            <a:r>
              <a:rPr lang="ru-RU" dirty="0" err="1">
                <a:solidFill>
                  <a:schemeClr val="accent1">
                    <a:lumMod val="50000"/>
                  </a:schemeClr>
                </a:solidFill>
              </a:rPr>
              <a:t>можуть</a:t>
            </a:r>
            <a:r>
              <a:rPr lang="ru-RU" dirty="0">
                <a:solidFill>
                  <a:schemeClr val="accent1">
                    <a:lumMod val="50000"/>
                  </a:schemeClr>
                </a:solidFill>
              </a:rPr>
              <a:t> бути </a:t>
            </a:r>
            <a:r>
              <a:rPr lang="ru-RU" dirty="0" err="1">
                <a:solidFill>
                  <a:schemeClr val="accent1">
                    <a:lumMod val="50000"/>
                  </a:schemeClr>
                </a:solidFill>
              </a:rPr>
              <a:t>покриті</a:t>
            </a:r>
            <a:r>
              <a:rPr lang="ru-RU" dirty="0">
                <a:solidFill>
                  <a:schemeClr val="accent1">
                    <a:lumMod val="50000"/>
                  </a:schemeClr>
                </a:solidFill>
              </a:rPr>
              <a:t> </a:t>
            </a:r>
            <a:r>
              <a:rPr lang="ru-RU" dirty="0" err="1">
                <a:solidFill>
                  <a:schemeClr val="accent1">
                    <a:lumMod val="50000"/>
                  </a:schemeClr>
                </a:solidFill>
              </a:rPr>
              <a:t>виручкою</a:t>
            </a:r>
            <a:r>
              <a:rPr lang="ru-RU" dirty="0">
                <a:solidFill>
                  <a:schemeClr val="accent1">
                    <a:lumMod val="50000"/>
                  </a:schemeClr>
                </a:solidFill>
              </a:rPr>
              <a:t> </a:t>
            </a:r>
            <a:r>
              <a:rPr lang="ru-RU" dirty="0" err="1">
                <a:solidFill>
                  <a:schemeClr val="accent1">
                    <a:lumMod val="50000"/>
                  </a:schemeClr>
                </a:solidFill>
              </a:rPr>
              <a:t>від</a:t>
            </a:r>
            <a:r>
              <a:rPr lang="ru-RU" dirty="0">
                <a:solidFill>
                  <a:schemeClr val="accent1">
                    <a:lumMod val="50000"/>
                  </a:schemeClr>
                </a:solidFill>
              </a:rPr>
              <a:t> </a:t>
            </a:r>
            <a:r>
              <a:rPr lang="ru-RU" dirty="0" err="1">
                <a:solidFill>
                  <a:schemeClr val="accent1">
                    <a:lumMod val="50000"/>
                  </a:schemeClr>
                </a:solidFill>
              </a:rPr>
              <a:t>реалізації</a:t>
            </a:r>
            <a:r>
              <a:rPr lang="ru-RU" dirty="0">
                <a:solidFill>
                  <a:schemeClr val="accent1">
                    <a:lumMod val="50000"/>
                  </a:schemeClr>
                </a:solidFill>
              </a:rPr>
              <a:t> </a:t>
            </a:r>
            <a:r>
              <a:rPr lang="ru-RU" dirty="0" err="1">
                <a:solidFill>
                  <a:schemeClr val="accent1">
                    <a:lumMod val="50000"/>
                  </a:schemeClr>
                </a:solidFill>
              </a:rPr>
              <a:t>виробленого</a:t>
            </a:r>
            <a:r>
              <a:rPr lang="ru-RU" dirty="0">
                <a:solidFill>
                  <a:schemeClr val="accent1">
                    <a:lumMod val="50000"/>
                  </a:schemeClr>
                </a:solidFill>
              </a:rPr>
              <a:t> молока</a:t>
            </a:r>
            <a:endParaRPr lang="uk-UA" dirty="0">
              <a:solidFill>
                <a:schemeClr val="accent1">
                  <a:lumMod val="50000"/>
                </a:schemeClr>
              </a:solidFill>
            </a:endParaRPr>
          </a:p>
        </p:txBody>
      </p:sp>
    </p:spTree>
    <p:extLst>
      <p:ext uri="{BB962C8B-B14F-4D97-AF65-F5344CB8AC3E}">
        <p14:creationId xmlns:p14="http://schemas.microsoft.com/office/powerpoint/2010/main" val="2802693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1772816"/>
            <a:ext cx="6777317" cy="4059813"/>
          </a:xfrm>
        </p:spPr>
        <p:txBody>
          <a:bodyPr/>
          <a:lstStyle/>
          <a:p>
            <a:pPr marL="342900" lvl="1"/>
            <a:r>
              <a:rPr lang="uk-UA" sz="2400" b="1" i="1" dirty="0">
                <a:solidFill>
                  <a:schemeClr val="accent1">
                    <a:lumMod val="50000"/>
                  </a:schemeClr>
                </a:solidFill>
              </a:rPr>
              <a:t>Затрати </a:t>
            </a:r>
            <a:r>
              <a:rPr lang="uk-UA" sz="2400" b="1" i="1" dirty="0" smtClean="0">
                <a:solidFill>
                  <a:schemeClr val="accent1">
                    <a:lumMod val="50000"/>
                  </a:schemeClr>
                </a:solidFill>
              </a:rPr>
              <a:t>праці</a:t>
            </a:r>
          </a:p>
          <a:p>
            <a:pPr marL="342900" lvl="1"/>
            <a:endParaRPr lang="uk-UA" sz="2400" b="1" i="1" dirty="0">
              <a:solidFill>
                <a:schemeClr val="accent1">
                  <a:lumMod val="50000"/>
                </a:schemeClr>
              </a:solidFill>
            </a:endParaRPr>
          </a:p>
          <a:p>
            <a:pPr marL="342900" lvl="1"/>
            <a:r>
              <a:rPr lang="uk-UA" sz="2400" b="1" i="1" dirty="0">
                <a:solidFill>
                  <a:schemeClr val="accent1">
                    <a:lumMod val="50000"/>
                  </a:schemeClr>
                </a:solidFill>
              </a:rPr>
              <a:t>Потреба в земельних </a:t>
            </a:r>
            <a:r>
              <a:rPr lang="uk-UA" sz="2400" b="1" i="1" dirty="0" smtClean="0">
                <a:solidFill>
                  <a:schemeClr val="accent1">
                    <a:lumMod val="50000"/>
                  </a:schemeClr>
                </a:solidFill>
              </a:rPr>
              <a:t>ресурсах</a:t>
            </a:r>
          </a:p>
          <a:p>
            <a:pPr marL="342900" lvl="1"/>
            <a:endParaRPr lang="uk-UA" sz="2400" b="1" i="1" dirty="0">
              <a:solidFill>
                <a:schemeClr val="accent1">
                  <a:lumMod val="50000"/>
                </a:schemeClr>
              </a:solidFill>
            </a:endParaRPr>
          </a:p>
          <a:p>
            <a:pPr marL="342900" lvl="1"/>
            <a:r>
              <a:rPr lang="uk-UA" sz="2400" b="1" i="1" dirty="0">
                <a:solidFill>
                  <a:schemeClr val="accent1">
                    <a:lumMod val="50000"/>
                  </a:schemeClr>
                </a:solidFill>
              </a:rPr>
              <a:t>Основні засоби</a:t>
            </a:r>
          </a:p>
          <a:p>
            <a:endParaRPr lang="uk-UA" dirty="0">
              <a:solidFill>
                <a:schemeClr val="accent1">
                  <a:lumMod val="50000"/>
                </a:schemeClr>
              </a:solidFill>
            </a:endParaRPr>
          </a:p>
        </p:txBody>
      </p:sp>
    </p:spTree>
    <p:extLst>
      <p:ext uri="{BB962C8B-B14F-4D97-AF65-F5344CB8AC3E}">
        <p14:creationId xmlns:p14="http://schemas.microsoft.com/office/powerpoint/2010/main" val="634791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027664"/>
            <a:ext cx="7776864" cy="1143000"/>
          </a:xfrm>
        </p:spPr>
        <p:txBody>
          <a:bodyPr>
            <a:noAutofit/>
          </a:bodyPr>
          <a:lstStyle/>
          <a:p>
            <a:r>
              <a:rPr lang="uk-UA" sz="3200" b="1" dirty="0"/>
              <a:t>Агрегація процесів </a:t>
            </a:r>
            <a:r>
              <a:rPr lang="uk-UA" sz="3200" b="1" dirty="0" err="1"/>
              <a:t>кормовиробництва</a:t>
            </a:r>
            <a:r>
              <a:rPr lang="uk-UA" sz="3200" b="1" dirty="0"/>
              <a:t> і тваринництва</a:t>
            </a:r>
            <a:endParaRPr lang="uk-UA" sz="3200" b="1" dirty="0"/>
          </a:p>
        </p:txBody>
      </p:sp>
      <p:sp>
        <p:nvSpPr>
          <p:cNvPr id="3" name="Объект 2"/>
          <p:cNvSpPr>
            <a:spLocks noGrp="1"/>
          </p:cNvSpPr>
          <p:nvPr>
            <p:ph idx="1"/>
          </p:nvPr>
        </p:nvSpPr>
        <p:spPr>
          <a:xfrm>
            <a:off x="1043492" y="2323652"/>
            <a:ext cx="7416940" cy="3508977"/>
          </a:xfrm>
        </p:spPr>
        <p:txBody>
          <a:bodyPr>
            <a:normAutofit fontScale="85000" lnSpcReduction="10000"/>
          </a:bodyPr>
          <a:lstStyle/>
          <a:p>
            <a:pPr marL="68580" indent="0">
              <a:buNone/>
            </a:pPr>
            <a:r>
              <a:rPr lang="uk-UA" dirty="0">
                <a:solidFill>
                  <a:schemeClr val="accent1">
                    <a:lumMod val="50000"/>
                  </a:schemeClr>
                </a:solidFill>
              </a:rPr>
              <a:t>Агрегація </a:t>
            </a:r>
            <a:r>
              <a:rPr lang="uk-UA" dirty="0" err="1">
                <a:solidFill>
                  <a:schemeClr val="accent1">
                    <a:lumMod val="50000"/>
                  </a:schemeClr>
                </a:solidFill>
              </a:rPr>
              <a:t>кормовиробництва</a:t>
            </a:r>
            <a:r>
              <a:rPr lang="uk-UA" dirty="0">
                <a:solidFill>
                  <a:schemeClr val="accent1">
                    <a:lumMod val="50000"/>
                  </a:schemeClr>
                </a:solidFill>
              </a:rPr>
              <a:t> і тваринництва полегшує:</a:t>
            </a:r>
          </a:p>
          <a:p>
            <a:pPr marL="68580" indent="0">
              <a:buNone/>
            </a:pPr>
            <a:r>
              <a:rPr lang="uk-UA" dirty="0">
                <a:solidFill>
                  <a:schemeClr val="accent1">
                    <a:lumMod val="50000"/>
                  </a:schemeClr>
                </a:solidFill>
              </a:rPr>
              <a:t>– визначення витрат і потреб у виробничих ресурсах для виробництва основних кормів у розрахунку на 1 корову;</a:t>
            </a:r>
          </a:p>
          <a:p>
            <a:pPr marL="68580" indent="0">
              <a:buNone/>
            </a:pPr>
            <a:r>
              <a:rPr lang="uk-UA" dirty="0">
                <a:solidFill>
                  <a:schemeClr val="accent1">
                    <a:lumMod val="50000"/>
                  </a:schemeClr>
                </a:solidFill>
              </a:rPr>
              <a:t>– використання витрат виробництва основних кормів у маржинальній калькуляції доходу молочного скотарства;</a:t>
            </a:r>
          </a:p>
          <a:p>
            <a:pPr marL="68580" indent="0">
              <a:buNone/>
            </a:pPr>
            <a:r>
              <a:rPr lang="uk-UA" dirty="0">
                <a:solidFill>
                  <a:schemeClr val="accent1">
                    <a:lumMod val="50000"/>
                  </a:schemeClr>
                </a:solidFill>
              </a:rPr>
              <a:t>– порівняння економічної ефективності виробництва товарної продукції і продуктів переробки, або переваг різних виробничих напрямків на рівні утримання сільськогосподарських тварин</a:t>
            </a:r>
            <a:endParaRPr lang="uk-UA" dirty="0">
              <a:solidFill>
                <a:schemeClr val="accent1">
                  <a:lumMod val="50000"/>
                </a:schemeClr>
              </a:solidFill>
            </a:endParaRPr>
          </a:p>
        </p:txBody>
      </p:sp>
    </p:spTree>
    <p:extLst>
      <p:ext uri="{BB962C8B-B14F-4D97-AF65-F5344CB8AC3E}">
        <p14:creationId xmlns:p14="http://schemas.microsoft.com/office/powerpoint/2010/main" val="1600542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488950" cy="1143000"/>
          </a:xfrm>
        </p:spPr>
        <p:txBody>
          <a:bodyPr>
            <a:noAutofit/>
          </a:bodyPr>
          <a:lstStyle/>
          <a:p>
            <a:r>
              <a:rPr lang="uk-UA" sz="3200" b="1" dirty="0"/>
              <a:t> Агрегування процесів </a:t>
            </a:r>
            <a:r>
              <a:rPr lang="uk-UA" sz="3200" b="1" dirty="0" err="1"/>
              <a:t>кормовиробництва</a:t>
            </a:r>
            <a:r>
              <a:rPr lang="uk-UA" sz="3200" b="1" dirty="0"/>
              <a:t> і тваринництва</a:t>
            </a:r>
            <a:endParaRPr lang="uk-UA" sz="3200" b="1" dirty="0"/>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83569" y="2420888"/>
            <a:ext cx="7560840"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7890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 </a:t>
            </a:r>
            <a:br>
              <a:rPr lang="uk-UA" dirty="0"/>
            </a:br>
            <a:r>
              <a:rPr lang="uk-UA" b="1" i="1" dirty="0"/>
              <a:t>Показники економічної </a:t>
            </a:r>
            <a:r>
              <a:rPr lang="uk-UA" b="1" i="1" dirty="0" smtClean="0"/>
              <a:t>ефективності</a:t>
            </a:r>
            <a:endParaRPr lang="uk-UA" dirty="0"/>
          </a:p>
        </p:txBody>
      </p:sp>
      <p:sp>
        <p:nvSpPr>
          <p:cNvPr id="3" name="Объект 2"/>
          <p:cNvSpPr>
            <a:spLocks noGrp="1"/>
          </p:cNvSpPr>
          <p:nvPr>
            <p:ph idx="1"/>
          </p:nvPr>
        </p:nvSpPr>
        <p:spPr>
          <a:xfrm>
            <a:off x="1043492" y="2323652"/>
            <a:ext cx="7128908" cy="3508977"/>
          </a:xfrm>
        </p:spPr>
        <p:txBody>
          <a:bodyPr>
            <a:normAutofit fontScale="92500" lnSpcReduction="10000"/>
          </a:bodyPr>
          <a:lstStyle/>
          <a:p>
            <a:pPr marL="342900" lvl="1"/>
            <a:r>
              <a:rPr lang="uk-UA" sz="2400" b="1" i="1" dirty="0">
                <a:solidFill>
                  <a:schemeClr val="accent1">
                    <a:lumMod val="50000"/>
                  </a:schemeClr>
                </a:solidFill>
              </a:rPr>
              <a:t>Маржинальний </a:t>
            </a:r>
            <a:r>
              <a:rPr lang="uk-UA" sz="2400" b="1" i="1" dirty="0" smtClean="0">
                <a:solidFill>
                  <a:schemeClr val="accent1">
                    <a:lumMod val="50000"/>
                  </a:schemeClr>
                </a:solidFill>
              </a:rPr>
              <a:t>доход</a:t>
            </a:r>
          </a:p>
          <a:p>
            <a:pPr marL="342900" lvl="1"/>
            <a:endParaRPr lang="uk-UA" sz="2400" b="1" i="1" dirty="0">
              <a:solidFill>
                <a:schemeClr val="accent1">
                  <a:lumMod val="50000"/>
                </a:schemeClr>
              </a:solidFill>
            </a:endParaRPr>
          </a:p>
          <a:p>
            <a:pPr marL="342900" lvl="1"/>
            <a:r>
              <a:rPr lang="uk-UA" sz="2400" b="1" i="1" dirty="0">
                <a:solidFill>
                  <a:schemeClr val="accent1">
                    <a:lumMod val="50000"/>
                  </a:schemeClr>
                </a:solidFill>
              </a:rPr>
              <a:t>Загальні виробничі </a:t>
            </a:r>
            <a:r>
              <a:rPr lang="uk-UA" sz="2400" b="1" i="1" dirty="0" smtClean="0">
                <a:solidFill>
                  <a:schemeClr val="accent1">
                    <a:lumMod val="50000"/>
                  </a:schemeClr>
                </a:solidFill>
              </a:rPr>
              <a:t>витрати</a:t>
            </a:r>
          </a:p>
          <a:p>
            <a:pPr marL="342900" lvl="1"/>
            <a:endParaRPr lang="uk-UA" sz="2400" b="1" i="1" dirty="0" smtClean="0">
              <a:solidFill>
                <a:schemeClr val="accent1">
                  <a:lumMod val="50000"/>
                </a:schemeClr>
              </a:solidFill>
            </a:endParaRPr>
          </a:p>
          <a:p>
            <a:pPr marL="342900" lvl="1"/>
            <a:r>
              <a:rPr lang="uk-UA" sz="2400" b="1" i="1" dirty="0" smtClean="0">
                <a:solidFill>
                  <a:schemeClr val="accent1">
                    <a:lumMod val="50000"/>
                  </a:schemeClr>
                </a:solidFill>
              </a:rPr>
              <a:t>Підприємницький </a:t>
            </a:r>
            <a:r>
              <a:rPr lang="uk-UA" sz="2400" b="1" i="1" dirty="0">
                <a:solidFill>
                  <a:schemeClr val="accent1">
                    <a:lumMod val="50000"/>
                  </a:schemeClr>
                </a:solidFill>
              </a:rPr>
              <a:t>доход. </a:t>
            </a:r>
            <a:r>
              <a:rPr lang="uk-UA" sz="2400" b="1" i="1" dirty="0" smtClean="0">
                <a:solidFill>
                  <a:schemeClr val="accent1">
                    <a:lumMod val="50000"/>
                  </a:schemeClr>
                </a:solidFill>
              </a:rPr>
              <a:t>Прибуток</a:t>
            </a:r>
          </a:p>
          <a:p>
            <a:pPr marL="342900" lvl="1"/>
            <a:endParaRPr lang="uk-UA" sz="2400" b="1" i="1" dirty="0">
              <a:solidFill>
                <a:schemeClr val="accent1">
                  <a:lumMod val="50000"/>
                </a:schemeClr>
              </a:solidFill>
            </a:endParaRPr>
          </a:p>
          <a:p>
            <a:r>
              <a:rPr lang="uk-UA" b="1" i="1" dirty="0">
                <a:solidFill>
                  <a:schemeClr val="accent1">
                    <a:lumMod val="50000"/>
                  </a:schemeClr>
                </a:solidFill>
              </a:rPr>
              <a:t>Окупність виробничих </a:t>
            </a:r>
            <a:r>
              <a:rPr lang="uk-UA" b="1" i="1" dirty="0" smtClean="0">
                <a:solidFill>
                  <a:schemeClr val="accent1">
                    <a:lumMod val="50000"/>
                  </a:schemeClr>
                </a:solidFill>
              </a:rPr>
              <a:t>ресурсів</a:t>
            </a:r>
          </a:p>
          <a:p>
            <a:endParaRPr lang="uk-UA" b="1" i="1" dirty="0">
              <a:solidFill>
                <a:schemeClr val="accent1">
                  <a:lumMod val="50000"/>
                </a:schemeClr>
              </a:solidFill>
            </a:endParaRPr>
          </a:p>
          <a:p>
            <a:r>
              <a:rPr lang="ru-RU" sz="2400" b="1" i="1" dirty="0" err="1" smtClean="0">
                <a:solidFill>
                  <a:schemeClr val="accent1">
                    <a:lumMod val="50000"/>
                  </a:schemeClr>
                </a:solidFill>
              </a:rPr>
              <a:t>Поріг</a:t>
            </a:r>
            <a:r>
              <a:rPr lang="ru-RU" sz="2400" b="1" i="1" dirty="0" smtClean="0">
                <a:solidFill>
                  <a:schemeClr val="accent1">
                    <a:lumMod val="50000"/>
                  </a:schemeClr>
                </a:solidFill>
              </a:rPr>
              <a:t> </a:t>
            </a:r>
            <a:r>
              <a:rPr lang="ru-RU" sz="2400" b="1" i="1" dirty="0" err="1">
                <a:solidFill>
                  <a:schemeClr val="accent1">
                    <a:lumMod val="50000"/>
                  </a:schemeClr>
                </a:solidFill>
              </a:rPr>
              <a:t>виробництва</a:t>
            </a:r>
            <a:r>
              <a:rPr lang="ru-RU" sz="2400" b="1" i="1" dirty="0">
                <a:solidFill>
                  <a:schemeClr val="accent1">
                    <a:lumMod val="50000"/>
                  </a:schemeClr>
                </a:solidFill>
              </a:rPr>
              <a:t> і </a:t>
            </a:r>
            <a:r>
              <a:rPr lang="ru-RU" sz="2400" b="1" i="1" dirty="0" err="1">
                <a:solidFill>
                  <a:schemeClr val="accent1">
                    <a:lumMod val="50000"/>
                  </a:schemeClr>
                </a:solidFill>
              </a:rPr>
              <a:t>поріг</a:t>
            </a:r>
            <a:r>
              <a:rPr lang="ru-RU" sz="2400" b="1" i="1" dirty="0">
                <a:solidFill>
                  <a:schemeClr val="accent1">
                    <a:lumMod val="50000"/>
                  </a:schemeClr>
                </a:solidFill>
              </a:rPr>
              <a:t> </a:t>
            </a:r>
            <a:r>
              <a:rPr lang="ru-RU" sz="2400" b="1" i="1" dirty="0" err="1" smtClean="0">
                <a:solidFill>
                  <a:schemeClr val="accent1">
                    <a:lumMod val="50000"/>
                  </a:schemeClr>
                </a:solidFill>
              </a:rPr>
              <a:t>рентабельності</a:t>
            </a:r>
            <a:endParaRPr lang="uk-UA" sz="2400" b="1" i="1" dirty="0">
              <a:solidFill>
                <a:schemeClr val="accent1">
                  <a:lumMod val="50000"/>
                </a:schemeClr>
              </a:solidFill>
            </a:endParaRPr>
          </a:p>
          <a:p>
            <a:endParaRPr lang="uk-UA" dirty="0">
              <a:solidFill>
                <a:schemeClr val="accent1">
                  <a:lumMod val="50000"/>
                </a:schemeClr>
              </a:solidFill>
            </a:endParaRPr>
          </a:p>
        </p:txBody>
      </p:sp>
    </p:spTree>
    <p:extLst>
      <p:ext uri="{BB962C8B-B14F-4D97-AF65-F5344CB8AC3E}">
        <p14:creationId xmlns:p14="http://schemas.microsoft.com/office/powerpoint/2010/main" val="2805400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spTree>
    <p:extLst>
      <p:ext uri="{BB962C8B-B14F-4D97-AF65-F5344CB8AC3E}">
        <p14:creationId xmlns:p14="http://schemas.microsoft.com/office/powerpoint/2010/main" val="264743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spTree>
    <p:extLst>
      <p:ext uri="{BB962C8B-B14F-4D97-AF65-F5344CB8AC3E}">
        <p14:creationId xmlns:p14="http://schemas.microsoft.com/office/powerpoint/2010/main" val="604909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980728"/>
            <a:ext cx="7272924" cy="4851901"/>
          </a:xfrm>
        </p:spPr>
        <p:txBody>
          <a:bodyPr/>
          <a:lstStyle/>
          <a:p>
            <a:pPr marL="68580" indent="0">
              <a:buNone/>
            </a:pPr>
            <a:r>
              <a:rPr lang="ru-RU" dirty="0">
                <a:solidFill>
                  <a:schemeClr val="accent1">
                    <a:lumMod val="50000"/>
                  </a:schemeClr>
                </a:solidFill>
              </a:rPr>
              <a:t>Для </a:t>
            </a:r>
            <a:r>
              <a:rPr lang="ru-RU" dirty="0" err="1">
                <a:solidFill>
                  <a:schemeClr val="accent1">
                    <a:lumMod val="50000"/>
                  </a:schemeClr>
                </a:solidFill>
              </a:rPr>
              <a:t>порівняльного</a:t>
            </a:r>
            <a:r>
              <a:rPr lang="ru-RU" dirty="0">
                <a:solidFill>
                  <a:schemeClr val="accent1">
                    <a:lumMod val="50000"/>
                  </a:schemeClr>
                </a:solidFill>
              </a:rPr>
              <a:t> </a:t>
            </a:r>
            <a:r>
              <a:rPr lang="ru-RU" dirty="0" err="1">
                <a:solidFill>
                  <a:schemeClr val="accent1">
                    <a:lumMod val="50000"/>
                  </a:schemeClr>
                </a:solidFill>
              </a:rPr>
              <a:t>розрахунку</a:t>
            </a:r>
            <a:r>
              <a:rPr lang="ru-RU" dirty="0">
                <a:solidFill>
                  <a:schemeClr val="accent1">
                    <a:lumMod val="50000"/>
                  </a:schemeClr>
                </a:solidFill>
              </a:rPr>
              <a:t> </a:t>
            </a:r>
            <a:r>
              <a:rPr lang="ru-RU" dirty="0" err="1">
                <a:solidFill>
                  <a:schemeClr val="accent1">
                    <a:lumMod val="50000"/>
                  </a:schemeClr>
                </a:solidFill>
              </a:rPr>
              <a:t>між</a:t>
            </a:r>
            <a:r>
              <a:rPr lang="ru-RU" dirty="0">
                <a:solidFill>
                  <a:schemeClr val="accent1">
                    <a:lumMod val="50000"/>
                  </a:schemeClr>
                </a:solidFill>
              </a:rPr>
              <a:t> роком </a:t>
            </a:r>
            <a:r>
              <a:rPr lang="ru-RU" dirty="0" err="1">
                <a:solidFill>
                  <a:schemeClr val="accent1">
                    <a:lumMod val="50000"/>
                  </a:schemeClr>
                </a:solidFill>
              </a:rPr>
              <a:t>утримання</a:t>
            </a:r>
            <a:r>
              <a:rPr lang="ru-RU" dirty="0">
                <a:solidFill>
                  <a:schemeClr val="accent1">
                    <a:lumMod val="50000"/>
                  </a:schemeClr>
                </a:solidFill>
              </a:rPr>
              <a:t> і </a:t>
            </a:r>
            <a:r>
              <a:rPr lang="ru-RU" dirty="0" err="1">
                <a:solidFill>
                  <a:schemeClr val="accent1">
                    <a:lumMod val="50000"/>
                  </a:schemeClr>
                </a:solidFill>
              </a:rPr>
              <a:t>лактаційним</a:t>
            </a:r>
            <a:r>
              <a:rPr lang="ru-RU" dirty="0">
                <a:solidFill>
                  <a:schemeClr val="accent1">
                    <a:lumMod val="50000"/>
                  </a:schemeClr>
                </a:solidFill>
              </a:rPr>
              <a:t> </a:t>
            </a:r>
            <a:r>
              <a:rPr lang="ru-RU" dirty="0" err="1">
                <a:solidFill>
                  <a:schemeClr val="accent1">
                    <a:lumMod val="50000"/>
                  </a:schemeClr>
                </a:solidFill>
              </a:rPr>
              <a:t>періодом</a:t>
            </a:r>
            <a:r>
              <a:rPr lang="ru-RU" dirty="0">
                <a:solidFill>
                  <a:schemeClr val="accent1">
                    <a:lumMod val="50000"/>
                  </a:schemeClr>
                </a:solidFill>
              </a:rPr>
              <a:t> </a:t>
            </a:r>
            <a:r>
              <a:rPr lang="ru-RU" dirty="0" err="1">
                <a:solidFill>
                  <a:schemeClr val="accent1">
                    <a:lumMod val="50000"/>
                  </a:schemeClr>
                </a:solidFill>
              </a:rPr>
              <a:t>існує</a:t>
            </a:r>
            <a:r>
              <a:rPr lang="ru-RU" dirty="0">
                <a:solidFill>
                  <a:schemeClr val="accent1">
                    <a:lumMod val="50000"/>
                  </a:schemeClr>
                </a:solidFill>
              </a:rPr>
              <a:t> </a:t>
            </a:r>
            <a:r>
              <a:rPr lang="ru-RU" dirty="0" err="1">
                <a:solidFill>
                  <a:schemeClr val="accent1">
                    <a:lumMod val="50000"/>
                  </a:schemeClr>
                </a:solidFill>
              </a:rPr>
              <a:t>таке</a:t>
            </a:r>
            <a:r>
              <a:rPr lang="ru-RU" dirty="0">
                <a:solidFill>
                  <a:schemeClr val="accent1">
                    <a:lumMod val="50000"/>
                  </a:schemeClr>
                </a:solidFill>
              </a:rPr>
              <a:t> </a:t>
            </a:r>
            <a:r>
              <a:rPr lang="ru-RU" dirty="0" err="1">
                <a:solidFill>
                  <a:schemeClr val="accent1">
                    <a:lumMod val="50000"/>
                  </a:schemeClr>
                </a:solidFill>
              </a:rPr>
              <a:t>поняття</a:t>
            </a:r>
            <a:r>
              <a:rPr lang="ru-RU" dirty="0">
                <a:solidFill>
                  <a:schemeClr val="accent1">
                    <a:lumMod val="50000"/>
                  </a:schemeClr>
                </a:solidFill>
              </a:rPr>
              <a:t>, як </a:t>
            </a:r>
            <a:r>
              <a:rPr lang="ru-RU" dirty="0" err="1">
                <a:solidFill>
                  <a:schemeClr val="accent1">
                    <a:lumMod val="50000"/>
                  </a:schemeClr>
                </a:solidFill>
              </a:rPr>
              <a:t>міжотельний</a:t>
            </a:r>
            <a:r>
              <a:rPr lang="ru-RU" dirty="0">
                <a:solidFill>
                  <a:schemeClr val="accent1">
                    <a:lumMod val="50000"/>
                  </a:schemeClr>
                </a:solidFill>
              </a:rPr>
              <a:t> </a:t>
            </a:r>
            <a:r>
              <a:rPr lang="ru-RU" dirty="0" err="1">
                <a:solidFill>
                  <a:schemeClr val="accent1">
                    <a:lumMod val="50000"/>
                  </a:schemeClr>
                </a:solidFill>
              </a:rPr>
              <a:t>період</a:t>
            </a:r>
            <a:r>
              <a:rPr lang="ru-RU" dirty="0">
                <a:solidFill>
                  <a:schemeClr val="accent1">
                    <a:lumMod val="50000"/>
                  </a:schemeClr>
                </a:solidFill>
              </a:rPr>
              <a:t> (МОП). При </a:t>
            </a:r>
            <a:r>
              <a:rPr lang="ru-RU" dirty="0" err="1">
                <a:solidFill>
                  <a:schemeClr val="accent1">
                    <a:lumMod val="50000"/>
                  </a:schemeClr>
                </a:solidFill>
              </a:rPr>
              <a:t>використанні</a:t>
            </a:r>
            <a:r>
              <a:rPr lang="ru-RU" dirty="0">
                <a:solidFill>
                  <a:schemeClr val="accent1">
                    <a:lumMod val="50000"/>
                  </a:schemeClr>
                </a:solidFill>
              </a:rPr>
              <a:t> </a:t>
            </a:r>
            <a:r>
              <a:rPr lang="ru-RU" dirty="0" err="1">
                <a:solidFill>
                  <a:schemeClr val="accent1">
                    <a:lumMod val="50000"/>
                  </a:schemeClr>
                </a:solidFill>
              </a:rPr>
              <a:t>даного</a:t>
            </a:r>
            <a:r>
              <a:rPr lang="ru-RU" dirty="0">
                <a:solidFill>
                  <a:schemeClr val="accent1">
                    <a:lumMod val="50000"/>
                  </a:schemeClr>
                </a:solidFill>
              </a:rPr>
              <a:t> </a:t>
            </a:r>
            <a:r>
              <a:rPr lang="ru-RU" dirty="0" err="1">
                <a:solidFill>
                  <a:schemeClr val="accent1">
                    <a:lumMod val="50000"/>
                  </a:schemeClr>
                </a:solidFill>
              </a:rPr>
              <a:t>показника</a:t>
            </a:r>
            <a:r>
              <a:rPr lang="ru-RU" dirty="0">
                <a:solidFill>
                  <a:schemeClr val="accent1">
                    <a:lumMod val="50000"/>
                  </a:schemeClr>
                </a:solidFill>
              </a:rPr>
              <a:t> </a:t>
            </a:r>
            <a:r>
              <a:rPr lang="ru-RU" dirty="0" err="1">
                <a:solidFill>
                  <a:schemeClr val="accent1">
                    <a:lumMod val="50000"/>
                  </a:schemeClr>
                </a:solidFill>
              </a:rPr>
              <a:t>можна</a:t>
            </a:r>
            <a:r>
              <a:rPr lang="ru-RU" dirty="0">
                <a:solidFill>
                  <a:schemeClr val="accent1">
                    <a:lumMod val="50000"/>
                  </a:schemeClr>
                </a:solidFill>
              </a:rPr>
              <a:t> </a:t>
            </a:r>
            <a:r>
              <a:rPr lang="ru-RU" dirty="0" err="1">
                <a:solidFill>
                  <a:schemeClr val="accent1">
                    <a:lumMod val="50000"/>
                  </a:schemeClr>
                </a:solidFill>
              </a:rPr>
              <a:t>визначити</a:t>
            </a:r>
            <a:r>
              <a:rPr lang="ru-RU" dirty="0">
                <a:solidFill>
                  <a:schemeClr val="accent1">
                    <a:lumMod val="50000"/>
                  </a:schemeClr>
                </a:solidFill>
              </a:rPr>
              <a:t>, </a:t>
            </a:r>
            <a:r>
              <a:rPr lang="ru-RU" dirty="0" err="1">
                <a:solidFill>
                  <a:schemeClr val="accent1">
                    <a:lumMod val="50000"/>
                  </a:schemeClr>
                </a:solidFill>
              </a:rPr>
              <a:t>скільки</a:t>
            </a:r>
            <a:r>
              <a:rPr lang="ru-RU" dirty="0">
                <a:solidFill>
                  <a:schemeClr val="accent1">
                    <a:lumMod val="50000"/>
                  </a:schemeClr>
                </a:solidFill>
              </a:rPr>
              <a:t> телят у </a:t>
            </a:r>
            <a:r>
              <a:rPr lang="ru-RU" dirty="0" err="1">
                <a:solidFill>
                  <a:schemeClr val="accent1">
                    <a:lumMod val="50000"/>
                  </a:schemeClr>
                </a:solidFill>
              </a:rPr>
              <a:t>середньому</a:t>
            </a:r>
            <a:r>
              <a:rPr lang="ru-RU" dirty="0">
                <a:solidFill>
                  <a:schemeClr val="accent1">
                    <a:lumMod val="50000"/>
                  </a:schemeClr>
                </a:solidFill>
              </a:rPr>
              <a:t> </a:t>
            </a:r>
            <a:r>
              <a:rPr lang="ru-RU" dirty="0" err="1">
                <a:solidFill>
                  <a:schemeClr val="accent1">
                    <a:lumMod val="50000"/>
                  </a:schemeClr>
                </a:solidFill>
              </a:rPr>
              <a:t>припадає</a:t>
            </a:r>
            <a:r>
              <a:rPr lang="ru-RU" dirty="0">
                <a:solidFill>
                  <a:schemeClr val="accent1">
                    <a:lumMod val="50000"/>
                  </a:schemeClr>
                </a:solidFill>
              </a:rPr>
              <a:t> </a:t>
            </a:r>
            <a:r>
              <a:rPr lang="ru-RU" dirty="0" smtClean="0">
                <a:solidFill>
                  <a:schemeClr val="accent1">
                    <a:lumMod val="50000"/>
                  </a:schemeClr>
                </a:solidFill>
              </a:rPr>
              <a:t>за </a:t>
            </a:r>
            <a:r>
              <a:rPr lang="ru-RU" dirty="0" err="1">
                <a:solidFill>
                  <a:schemeClr val="accent1">
                    <a:lumMod val="50000"/>
                  </a:schemeClr>
                </a:solidFill>
              </a:rPr>
              <a:t>рік</a:t>
            </a:r>
            <a:r>
              <a:rPr lang="ru-RU" dirty="0">
                <a:solidFill>
                  <a:schemeClr val="accent1">
                    <a:lumMod val="50000"/>
                  </a:schemeClr>
                </a:solidFill>
              </a:rPr>
              <a:t> на одну корову</a:t>
            </a:r>
            <a:r>
              <a:rPr lang="ru-RU" dirty="0" smtClean="0">
                <a:solidFill>
                  <a:schemeClr val="accent1">
                    <a:lumMod val="50000"/>
                  </a:schemeClr>
                </a:solidFill>
              </a:rPr>
              <a:t>.</a:t>
            </a:r>
          </a:p>
          <a:p>
            <a:pPr marL="68580" indent="0">
              <a:buNone/>
            </a:pPr>
            <a:endParaRPr lang="ru-RU" dirty="0" smtClean="0">
              <a:solidFill>
                <a:schemeClr val="accent1">
                  <a:lumMod val="50000"/>
                </a:schemeClr>
              </a:solidFill>
            </a:endParaRPr>
          </a:p>
          <a:p>
            <a:pPr marL="68580" indent="0">
              <a:buNone/>
            </a:pPr>
            <a:endParaRPr lang="uk-UA" dirty="0">
              <a:solidFill>
                <a:schemeClr val="accent1">
                  <a:lumMod val="50000"/>
                </a:schemeClr>
              </a:solidFill>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3389375967"/>
              </p:ext>
            </p:extLst>
          </p:nvPr>
        </p:nvGraphicFramePr>
        <p:xfrm>
          <a:off x="1043608" y="3501008"/>
          <a:ext cx="6768752" cy="749046"/>
        </p:xfrm>
        <a:graphic>
          <a:graphicData uri="http://schemas.openxmlformats.org/drawingml/2006/table">
            <a:tbl>
              <a:tblPr>
                <a:tableStyleId>{5C22544A-7EE6-4342-B048-85BDC9FD1C3A}</a:tableStyleId>
              </a:tblPr>
              <a:tblGrid>
                <a:gridCol w="3107091"/>
                <a:gridCol w="201061"/>
                <a:gridCol w="3460600"/>
              </a:tblGrid>
              <a:tr h="336794">
                <a:tc>
                  <a:txBody>
                    <a:bodyPr/>
                    <a:lstStyle/>
                    <a:p>
                      <a:pPr indent="450215" algn="ctr">
                        <a:lnSpc>
                          <a:spcPct val="150000"/>
                        </a:lnSpc>
                        <a:spcAft>
                          <a:spcPts val="0"/>
                        </a:spcAft>
                      </a:pPr>
                      <a:r>
                        <a:rPr lang="uk-UA" sz="1600" u="sng" dirty="0">
                          <a:effectLst/>
                        </a:rPr>
                        <a:t>385 днів лактації (МОП</a:t>
                      </a:r>
                      <a:r>
                        <a:rPr lang="uk-UA" sz="1600" dirty="0">
                          <a:effectLst/>
                        </a:rPr>
                        <a:t>)</a:t>
                      </a:r>
                      <a:endParaRPr lang="uk-UA" sz="1600" dirty="0">
                        <a:effectLst/>
                        <a:latin typeface="Times New Roman"/>
                        <a:ea typeface="Times New Roman"/>
                      </a:endParaRPr>
                    </a:p>
                  </a:txBody>
                  <a:tcPr marL="68580" marR="68580" marT="0" marB="0"/>
                </a:tc>
                <a:tc rowSpan="2">
                  <a:txBody>
                    <a:bodyPr/>
                    <a:lstStyle/>
                    <a:p>
                      <a:pPr indent="450215" algn="ctr">
                        <a:lnSpc>
                          <a:spcPct val="150000"/>
                        </a:lnSpc>
                        <a:spcAft>
                          <a:spcPts val="0"/>
                        </a:spcAft>
                      </a:pPr>
                      <a:r>
                        <a:rPr lang="uk-UA" sz="1600" dirty="0" smtClean="0">
                          <a:effectLst/>
                        </a:rPr>
                        <a:t>=</a:t>
                      </a:r>
                      <a:endParaRPr lang="uk-UA" sz="1600" dirty="0">
                        <a:effectLst/>
                        <a:latin typeface="Times New Roman"/>
                        <a:ea typeface="Times New Roman"/>
                      </a:endParaRPr>
                    </a:p>
                  </a:txBody>
                  <a:tcPr marL="68580" marR="68580" marT="0" marB="0" anchor="ctr"/>
                </a:tc>
                <a:tc rowSpan="2">
                  <a:txBody>
                    <a:bodyPr/>
                    <a:lstStyle/>
                    <a:p>
                      <a:pPr indent="450215" algn="ctr">
                        <a:lnSpc>
                          <a:spcPct val="150000"/>
                        </a:lnSpc>
                        <a:spcAft>
                          <a:spcPts val="0"/>
                        </a:spcAft>
                      </a:pPr>
                      <a:r>
                        <a:rPr lang="de-DE" sz="1600" dirty="0" smtClean="0">
                          <a:effectLst/>
                        </a:rPr>
                        <a:t>=</a:t>
                      </a:r>
                      <a:r>
                        <a:rPr lang="de-DE" sz="1600" baseline="0" dirty="0" smtClean="0">
                          <a:effectLst/>
                        </a:rPr>
                        <a:t> </a:t>
                      </a:r>
                      <a:r>
                        <a:rPr lang="uk-UA" sz="1600" dirty="0" smtClean="0">
                          <a:effectLst/>
                        </a:rPr>
                        <a:t>1,055 </a:t>
                      </a:r>
                      <a:r>
                        <a:rPr lang="uk-UA" sz="1600" dirty="0">
                          <a:effectLst/>
                        </a:rPr>
                        <a:t>років в лактації</a:t>
                      </a:r>
                      <a:endParaRPr lang="uk-UA" sz="1600" dirty="0">
                        <a:effectLst/>
                        <a:latin typeface="Times New Roman"/>
                        <a:ea typeface="Times New Roman"/>
                      </a:endParaRPr>
                    </a:p>
                  </a:txBody>
                  <a:tcPr marL="68580" marR="68580" marT="0" marB="0" anchor="ctr"/>
                </a:tc>
              </a:tr>
              <a:tr h="383286">
                <a:tc>
                  <a:txBody>
                    <a:bodyPr/>
                    <a:lstStyle/>
                    <a:p>
                      <a:pPr indent="450215" algn="ctr">
                        <a:lnSpc>
                          <a:spcPct val="150000"/>
                        </a:lnSpc>
                        <a:spcAft>
                          <a:spcPts val="0"/>
                        </a:spcAft>
                      </a:pPr>
                      <a:r>
                        <a:rPr lang="uk-UA" sz="1600" dirty="0">
                          <a:effectLst/>
                        </a:rPr>
                        <a:t>365 днів року</a:t>
                      </a:r>
                      <a:endParaRPr lang="uk-UA" sz="1600" dirty="0">
                        <a:effectLst/>
                        <a:latin typeface="Times New Roman"/>
                        <a:ea typeface="Times New Roman"/>
                      </a:endParaRPr>
                    </a:p>
                  </a:txBody>
                  <a:tcPr marL="68580" marR="68580" marT="0" marB="0"/>
                </a:tc>
                <a:tc vMerge="1">
                  <a:txBody>
                    <a:bodyPr/>
                    <a:lstStyle/>
                    <a:p>
                      <a:endParaRPr lang="uk-UA"/>
                    </a:p>
                  </a:txBody>
                  <a:tcPr/>
                </a:tc>
                <a:tc vMerge="1">
                  <a:txBody>
                    <a:bodyPr/>
                    <a:lstStyle/>
                    <a:p>
                      <a:endParaRPr lang="uk-UA"/>
                    </a:p>
                  </a:txBody>
                  <a:tcPr/>
                </a:tc>
              </a:tr>
            </a:tbl>
          </a:graphicData>
        </a:graphic>
      </p:graphicFrame>
      <p:graphicFrame>
        <p:nvGraphicFramePr>
          <p:cNvPr id="11" name="Таблица 10"/>
          <p:cNvGraphicFramePr>
            <a:graphicFrameLocks noGrp="1"/>
          </p:cNvGraphicFramePr>
          <p:nvPr>
            <p:extLst>
              <p:ext uri="{D42A27DB-BD31-4B8C-83A1-F6EECF244321}">
                <p14:modId xmlns:p14="http://schemas.microsoft.com/office/powerpoint/2010/main" val="3011025960"/>
              </p:ext>
            </p:extLst>
          </p:nvPr>
        </p:nvGraphicFramePr>
        <p:xfrm>
          <a:off x="1259632" y="5013176"/>
          <a:ext cx="6624736" cy="1052957"/>
        </p:xfrm>
        <a:graphic>
          <a:graphicData uri="http://schemas.openxmlformats.org/drawingml/2006/table">
            <a:tbl>
              <a:tblPr>
                <a:tableStyleId>{5C22544A-7EE6-4342-B048-85BDC9FD1C3A}</a:tableStyleId>
              </a:tblPr>
              <a:tblGrid>
                <a:gridCol w="3075205"/>
                <a:gridCol w="162560"/>
                <a:gridCol w="3386971"/>
              </a:tblGrid>
              <a:tr h="142875">
                <a:tc>
                  <a:txBody>
                    <a:bodyPr/>
                    <a:lstStyle/>
                    <a:p>
                      <a:pPr indent="450215" algn="ctr">
                        <a:lnSpc>
                          <a:spcPct val="150000"/>
                        </a:lnSpc>
                        <a:spcAft>
                          <a:spcPts val="0"/>
                        </a:spcAft>
                      </a:pPr>
                      <a:r>
                        <a:rPr lang="uk-UA" sz="1600" u="sng" dirty="0">
                          <a:effectLst/>
                        </a:rPr>
                        <a:t>365 днів року</a:t>
                      </a:r>
                      <a:endParaRPr lang="uk-UA" sz="1600" u="sng" dirty="0">
                        <a:effectLst/>
                        <a:latin typeface="Times New Roman"/>
                        <a:ea typeface="Times New Roman"/>
                      </a:endParaRPr>
                    </a:p>
                  </a:txBody>
                  <a:tcPr marL="68580" marR="68580" marT="0" marB="0"/>
                </a:tc>
                <a:tc rowSpan="2">
                  <a:txBody>
                    <a:bodyPr/>
                    <a:lstStyle/>
                    <a:p>
                      <a:pPr indent="450215" algn="ctr">
                        <a:lnSpc>
                          <a:spcPct val="150000"/>
                        </a:lnSpc>
                        <a:spcAft>
                          <a:spcPts val="0"/>
                        </a:spcAft>
                      </a:pPr>
                      <a:r>
                        <a:rPr lang="uk-UA" sz="1600">
                          <a:effectLst/>
                        </a:rPr>
                        <a:t>=</a:t>
                      </a:r>
                      <a:endParaRPr lang="uk-UA" sz="1600">
                        <a:effectLst/>
                        <a:latin typeface="Times New Roman"/>
                        <a:ea typeface="Times New Roman"/>
                      </a:endParaRPr>
                    </a:p>
                  </a:txBody>
                  <a:tcPr marL="68580" marR="68580" marT="0" marB="0" anchor="ctr"/>
                </a:tc>
                <a:tc rowSpan="2">
                  <a:txBody>
                    <a:bodyPr/>
                    <a:lstStyle/>
                    <a:p>
                      <a:pPr indent="450215" algn="ctr">
                        <a:lnSpc>
                          <a:spcPct val="150000"/>
                        </a:lnSpc>
                        <a:spcAft>
                          <a:spcPts val="0"/>
                        </a:spcAft>
                      </a:pPr>
                      <a:r>
                        <a:rPr lang="de-DE" sz="1600" dirty="0" smtClean="0">
                          <a:effectLst/>
                        </a:rPr>
                        <a:t>= </a:t>
                      </a:r>
                      <a:r>
                        <a:rPr lang="uk-UA" sz="1600" dirty="0" smtClean="0">
                          <a:effectLst/>
                        </a:rPr>
                        <a:t>0,948 </a:t>
                      </a:r>
                      <a:r>
                        <a:rPr lang="uk-UA" sz="1600" dirty="0">
                          <a:effectLst/>
                        </a:rPr>
                        <a:t>лактацій за рік</a:t>
                      </a:r>
                      <a:endParaRPr lang="uk-UA" sz="1600" dirty="0">
                        <a:effectLst/>
                        <a:latin typeface="Times New Roman"/>
                        <a:ea typeface="Times New Roman"/>
                      </a:endParaRPr>
                    </a:p>
                  </a:txBody>
                  <a:tcPr marL="68580" marR="68580" marT="0" marB="0" anchor="ctr"/>
                </a:tc>
              </a:tr>
              <a:tr h="200025">
                <a:tc>
                  <a:txBody>
                    <a:bodyPr/>
                    <a:lstStyle/>
                    <a:p>
                      <a:pPr indent="450215" algn="ctr">
                        <a:lnSpc>
                          <a:spcPct val="150000"/>
                        </a:lnSpc>
                        <a:spcAft>
                          <a:spcPts val="0"/>
                        </a:spcAft>
                      </a:pPr>
                      <a:r>
                        <a:rPr lang="uk-UA" sz="1600" dirty="0">
                          <a:effectLst/>
                        </a:rPr>
                        <a:t>385 днів лактації (МОП)</a:t>
                      </a:r>
                      <a:endParaRPr lang="uk-UA" sz="1600" dirty="0">
                        <a:effectLst/>
                        <a:latin typeface="Times New Roman"/>
                        <a:ea typeface="Times New Roman"/>
                      </a:endParaRPr>
                    </a:p>
                  </a:txBody>
                  <a:tcPr marL="68580" marR="68580" marT="0" marB="0"/>
                </a:tc>
                <a:tc vMerge="1">
                  <a:txBody>
                    <a:bodyPr/>
                    <a:lstStyle/>
                    <a:p>
                      <a:endParaRPr lang="uk-UA"/>
                    </a:p>
                  </a:txBody>
                  <a:tcPr/>
                </a:tc>
                <a:tc vMerge="1">
                  <a:txBody>
                    <a:bodyPr/>
                    <a:lstStyle/>
                    <a:p>
                      <a:endParaRPr lang="uk-UA"/>
                    </a:p>
                  </a:txBody>
                  <a:tcPr/>
                </a:tc>
              </a:tr>
              <a:tr h="200025">
                <a:tc>
                  <a:txBody>
                    <a:bodyPr/>
                    <a:lstStyle/>
                    <a:p>
                      <a:pPr indent="450215" algn="ctr">
                        <a:lnSpc>
                          <a:spcPct val="150000"/>
                        </a:lnSpc>
                        <a:spcAft>
                          <a:spcPts val="0"/>
                        </a:spcAft>
                      </a:pPr>
                      <a:r>
                        <a:rPr lang="uk-UA" sz="1600">
                          <a:effectLst/>
                        </a:rPr>
                        <a:t> </a:t>
                      </a:r>
                      <a:endParaRPr lang="uk-UA" sz="1600">
                        <a:effectLst/>
                        <a:latin typeface="Times New Roman"/>
                        <a:ea typeface="Times New Roman"/>
                      </a:endParaRPr>
                    </a:p>
                  </a:txBody>
                  <a:tcPr marL="68580" marR="68580" marT="0" marB="0"/>
                </a:tc>
                <a:tc>
                  <a:txBody>
                    <a:bodyPr/>
                    <a:lstStyle/>
                    <a:p>
                      <a:pPr indent="450215" algn="ctr">
                        <a:lnSpc>
                          <a:spcPct val="150000"/>
                        </a:lnSpc>
                        <a:spcAft>
                          <a:spcPts val="0"/>
                        </a:spcAft>
                      </a:pPr>
                      <a:r>
                        <a:rPr lang="uk-UA" sz="1600">
                          <a:effectLst/>
                        </a:rPr>
                        <a:t>=</a:t>
                      </a:r>
                      <a:endParaRPr lang="uk-UA" sz="1600">
                        <a:effectLst/>
                        <a:latin typeface="Times New Roman"/>
                        <a:ea typeface="Times New Roman"/>
                      </a:endParaRPr>
                    </a:p>
                  </a:txBody>
                  <a:tcPr marL="68580" marR="68580" marT="0" marB="0" anchor="ctr"/>
                </a:tc>
                <a:tc>
                  <a:txBody>
                    <a:bodyPr/>
                    <a:lstStyle/>
                    <a:p>
                      <a:pPr indent="450215" algn="ctr">
                        <a:lnSpc>
                          <a:spcPct val="150000"/>
                        </a:lnSpc>
                        <a:spcAft>
                          <a:spcPts val="0"/>
                        </a:spcAft>
                      </a:pPr>
                      <a:r>
                        <a:rPr lang="de-DE" sz="1600" dirty="0" smtClean="0">
                          <a:effectLst/>
                        </a:rPr>
                        <a:t>= </a:t>
                      </a:r>
                      <a:r>
                        <a:rPr lang="uk-UA" sz="1600" dirty="0" smtClean="0">
                          <a:effectLst/>
                        </a:rPr>
                        <a:t>0,948 </a:t>
                      </a:r>
                      <a:r>
                        <a:rPr lang="uk-UA" sz="1600" dirty="0">
                          <a:effectLst/>
                        </a:rPr>
                        <a:t>телят за рік</a:t>
                      </a:r>
                      <a:endParaRPr lang="uk-UA" sz="1600"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4261707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1196752"/>
            <a:ext cx="6777317" cy="4635877"/>
          </a:xfrm>
        </p:spPr>
        <p:txBody>
          <a:bodyPr/>
          <a:lstStyle/>
          <a:p>
            <a:pPr marL="68580" indent="0">
              <a:buNone/>
            </a:pPr>
            <a:r>
              <a:rPr lang="uk-UA" dirty="0">
                <a:solidFill>
                  <a:schemeClr val="accent1">
                    <a:lumMod val="50000"/>
                  </a:schemeClr>
                </a:solidFill>
              </a:rPr>
              <a:t>Взаємозв’язок періоду утримання і лактаційного періоду</a:t>
            </a:r>
            <a:r>
              <a:rPr lang="uk-UA" dirty="0" smtClean="0">
                <a:solidFill>
                  <a:schemeClr val="accent1">
                    <a:lumMod val="50000"/>
                  </a:schemeClr>
                </a:solidFill>
              </a:rPr>
              <a:t>:</a:t>
            </a:r>
            <a:endParaRPr lang="de-DE" dirty="0" smtClean="0">
              <a:solidFill>
                <a:schemeClr val="accent1">
                  <a:lumMod val="50000"/>
                </a:schemeClr>
              </a:solidFill>
            </a:endParaRPr>
          </a:p>
          <a:p>
            <a:pPr marL="68580" indent="0">
              <a:buNone/>
            </a:pPr>
            <a:endParaRPr lang="uk-UA" dirty="0">
              <a:solidFill>
                <a:schemeClr val="accent1">
                  <a:lumMod val="50000"/>
                </a:schemeClr>
              </a:solidFill>
            </a:endParaRPr>
          </a:p>
          <a:p>
            <a:pPr marL="68580" indent="0">
              <a:buNone/>
            </a:pPr>
            <a:r>
              <a:rPr lang="uk-UA" dirty="0">
                <a:solidFill>
                  <a:schemeClr val="accent1">
                    <a:lumMod val="50000"/>
                  </a:schemeClr>
                </a:solidFill>
              </a:rPr>
              <a:t>Період утримання 4,5 роки / 1,055 = 4,266 лактацій за період </a:t>
            </a:r>
            <a:r>
              <a:rPr lang="uk-UA" dirty="0" smtClean="0">
                <a:solidFill>
                  <a:schemeClr val="accent1">
                    <a:lumMod val="50000"/>
                  </a:schemeClr>
                </a:solidFill>
              </a:rPr>
              <a:t>утримання</a:t>
            </a:r>
            <a:endParaRPr lang="de-DE" dirty="0" smtClean="0">
              <a:solidFill>
                <a:schemeClr val="accent1">
                  <a:lumMod val="50000"/>
                </a:schemeClr>
              </a:solidFill>
            </a:endParaRPr>
          </a:p>
          <a:p>
            <a:pPr marL="68580" indent="0">
              <a:buNone/>
            </a:pPr>
            <a:endParaRPr lang="uk-UA" dirty="0">
              <a:solidFill>
                <a:schemeClr val="accent1">
                  <a:lumMod val="50000"/>
                </a:schemeClr>
              </a:solidFill>
            </a:endParaRPr>
          </a:p>
          <a:p>
            <a:pPr marL="68580" indent="0">
              <a:buNone/>
            </a:pPr>
            <a:r>
              <a:rPr lang="uk-UA" dirty="0">
                <a:solidFill>
                  <a:schemeClr val="accent1">
                    <a:lumMod val="50000"/>
                  </a:schemeClr>
                </a:solidFill>
              </a:rPr>
              <a:t>Молочна продуктивність 6000 кг/рік * 1,055 = 6329 кг/лактацію.</a:t>
            </a:r>
          </a:p>
          <a:p>
            <a:endParaRPr lang="uk-UA" dirty="0"/>
          </a:p>
        </p:txBody>
      </p:sp>
    </p:spTree>
    <p:extLst>
      <p:ext uri="{BB962C8B-B14F-4D97-AF65-F5344CB8AC3E}">
        <p14:creationId xmlns:p14="http://schemas.microsoft.com/office/powerpoint/2010/main" val="238468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err="1"/>
              <a:t>Послідовність</a:t>
            </a:r>
            <a:r>
              <a:rPr lang="ru-RU" sz="3200" b="1" dirty="0"/>
              <a:t> </a:t>
            </a:r>
            <a:r>
              <a:rPr lang="ru-RU" sz="3200" b="1" dirty="0" err="1"/>
              <a:t>оцінки</a:t>
            </a:r>
            <a:r>
              <a:rPr lang="ru-RU" sz="3200" b="1" dirty="0"/>
              <a:t> </a:t>
            </a:r>
            <a:r>
              <a:rPr lang="ru-RU" sz="3200" b="1" dirty="0" err="1"/>
              <a:t>виробленої</a:t>
            </a:r>
            <a:r>
              <a:rPr lang="ru-RU" sz="3200" b="1" dirty="0"/>
              <a:t> </a:t>
            </a:r>
            <a:r>
              <a:rPr lang="ru-RU" sz="3200" b="1" dirty="0" err="1"/>
              <a:t>продукції</a:t>
            </a:r>
            <a:endParaRPr lang="uk-UA" sz="3200" b="1" dirty="0"/>
          </a:p>
        </p:txBody>
      </p:sp>
      <p:sp>
        <p:nvSpPr>
          <p:cNvPr id="3" name="Объект 2"/>
          <p:cNvSpPr>
            <a:spLocks noGrp="1"/>
          </p:cNvSpPr>
          <p:nvPr>
            <p:ph idx="1"/>
          </p:nvPr>
        </p:nvSpPr>
        <p:spPr/>
        <p:txBody>
          <a:bodyPr>
            <a:normAutofit lnSpcReduction="10000"/>
          </a:bodyPr>
          <a:lstStyle/>
          <a:p>
            <a:pPr marL="68580" indent="0">
              <a:buNone/>
            </a:pPr>
            <a:r>
              <a:rPr lang="uk-UA" dirty="0">
                <a:solidFill>
                  <a:schemeClr val="accent1">
                    <a:lumMod val="50000"/>
                  </a:schemeClr>
                </a:solidFill>
              </a:rPr>
              <a:t>Вартість виробленої товарної продукції в молочному скотарстві включає:</a:t>
            </a:r>
          </a:p>
          <a:p>
            <a:pPr marL="68580" indent="0">
              <a:buNone/>
            </a:pPr>
            <a:r>
              <a:rPr lang="uk-UA" dirty="0" smtClean="0">
                <a:solidFill>
                  <a:schemeClr val="accent1">
                    <a:lumMod val="50000"/>
                  </a:schemeClr>
                </a:solidFill>
              </a:rPr>
              <a:t>– </a:t>
            </a:r>
            <a:r>
              <a:rPr lang="uk-UA" dirty="0">
                <a:solidFill>
                  <a:schemeClr val="accent1">
                    <a:lumMod val="50000"/>
                  </a:schemeClr>
                </a:solidFill>
              </a:rPr>
              <a:t>вироблене молоко; </a:t>
            </a:r>
            <a:endParaRPr lang="uk-UA" dirty="0">
              <a:solidFill>
                <a:schemeClr val="accent1">
                  <a:lumMod val="50000"/>
                </a:schemeClr>
              </a:solidFill>
            </a:endParaRPr>
          </a:p>
          <a:p>
            <a:pPr marL="68580" indent="0">
              <a:buNone/>
            </a:pPr>
            <a:r>
              <a:rPr lang="uk-UA" dirty="0" smtClean="0">
                <a:solidFill>
                  <a:schemeClr val="accent1">
                    <a:lumMod val="50000"/>
                  </a:schemeClr>
                </a:solidFill>
              </a:rPr>
              <a:t>– </a:t>
            </a:r>
            <a:r>
              <a:rPr lang="uk-UA" dirty="0">
                <a:solidFill>
                  <a:schemeClr val="accent1">
                    <a:lumMod val="50000"/>
                  </a:schemeClr>
                </a:solidFill>
              </a:rPr>
              <a:t>вибракувану худобу; </a:t>
            </a:r>
            <a:endParaRPr lang="uk-UA" dirty="0">
              <a:solidFill>
                <a:schemeClr val="accent1">
                  <a:lumMod val="50000"/>
                </a:schemeClr>
              </a:solidFill>
            </a:endParaRPr>
          </a:p>
          <a:p>
            <a:pPr marL="68580" indent="0">
              <a:buNone/>
            </a:pPr>
            <a:r>
              <a:rPr lang="uk-UA" dirty="0" smtClean="0">
                <a:solidFill>
                  <a:schemeClr val="accent1">
                    <a:lumMod val="50000"/>
                  </a:schemeClr>
                </a:solidFill>
              </a:rPr>
              <a:t>– </a:t>
            </a:r>
            <a:r>
              <a:rPr lang="uk-UA" dirty="0">
                <a:solidFill>
                  <a:schemeClr val="accent1">
                    <a:lumMod val="50000"/>
                  </a:schemeClr>
                </a:solidFill>
              </a:rPr>
              <a:t>приплід</a:t>
            </a:r>
            <a:r>
              <a:rPr lang="uk-UA" dirty="0" smtClean="0">
                <a:solidFill>
                  <a:schemeClr val="accent1">
                    <a:lumMod val="50000"/>
                  </a:schemeClr>
                </a:solidFill>
              </a:rPr>
              <a:t>;</a:t>
            </a:r>
            <a:endParaRPr lang="de-DE" dirty="0" smtClean="0">
              <a:solidFill>
                <a:schemeClr val="accent1">
                  <a:lumMod val="50000"/>
                </a:schemeClr>
              </a:solidFill>
            </a:endParaRPr>
          </a:p>
          <a:p>
            <a:pPr marL="68580" indent="0">
              <a:buNone/>
            </a:pPr>
            <a:r>
              <a:rPr lang="uk-UA" dirty="0" smtClean="0">
                <a:solidFill>
                  <a:schemeClr val="accent1">
                    <a:lumMod val="50000"/>
                  </a:schemeClr>
                </a:solidFill>
              </a:rPr>
              <a:t> </a:t>
            </a:r>
            <a:r>
              <a:rPr lang="uk-UA" dirty="0">
                <a:solidFill>
                  <a:schemeClr val="accent1">
                    <a:lumMod val="50000"/>
                  </a:schemeClr>
                </a:solidFill>
              </a:rPr>
              <a:t>– органічні добрива (при проведенні </a:t>
            </a:r>
            <a:r>
              <a:rPr lang="uk-UA" dirty="0" err="1">
                <a:solidFill>
                  <a:schemeClr val="accent1">
                    <a:lumMod val="50000"/>
                  </a:schemeClr>
                </a:solidFill>
              </a:rPr>
              <a:t>методично</a:t>
            </a:r>
            <a:r>
              <a:rPr lang="uk-UA" dirty="0">
                <a:solidFill>
                  <a:schemeClr val="accent1">
                    <a:lumMod val="50000"/>
                  </a:schemeClr>
                </a:solidFill>
              </a:rPr>
              <a:t> дійсної маржинальної калькуляції доходів – тільки для внутрішньогосподарського користування</a:t>
            </a:r>
            <a:r>
              <a:rPr lang="uk-UA" dirty="0" smtClean="0">
                <a:solidFill>
                  <a:schemeClr val="accent1">
                    <a:lumMod val="50000"/>
                  </a:schemeClr>
                </a:solidFill>
              </a:rPr>
              <a:t>)</a:t>
            </a:r>
            <a:endParaRPr lang="uk-UA" dirty="0">
              <a:solidFill>
                <a:schemeClr val="accent1">
                  <a:lumMod val="50000"/>
                </a:schemeClr>
              </a:solidFill>
            </a:endParaRPr>
          </a:p>
          <a:p>
            <a:pPr marL="68580" indent="0">
              <a:buNone/>
            </a:pPr>
            <a:endParaRPr lang="uk-UA" dirty="0"/>
          </a:p>
        </p:txBody>
      </p:sp>
    </p:spTree>
    <p:extLst>
      <p:ext uri="{BB962C8B-B14F-4D97-AF65-F5344CB8AC3E}">
        <p14:creationId xmlns:p14="http://schemas.microsoft.com/office/powerpoint/2010/main" val="3820516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024744" cy="817160"/>
          </a:xfrm>
        </p:spPr>
        <p:txBody>
          <a:bodyPr>
            <a:normAutofit/>
          </a:bodyPr>
          <a:lstStyle/>
          <a:p>
            <a:r>
              <a:rPr lang="ru-RU" sz="3200" b="1" dirty="0"/>
              <a:t>О</a:t>
            </a:r>
            <a:r>
              <a:rPr lang="uk-UA" sz="3200" b="1" dirty="0" err="1" smtClean="0"/>
              <a:t>цінка</a:t>
            </a:r>
            <a:r>
              <a:rPr lang="uk-UA" sz="3200" b="1" dirty="0" smtClean="0"/>
              <a:t> </a:t>
            </a:r>
            <a:r>
              <a:rPr lang="uk-UA" sz="3200" b="1" dirty="0"/>
              <a:t>виробленого молока</a:t>
            </a:r>
            <a:endParaRPr lang="uk-UA" sz="3200" b="1" dirty="0"/>
          </a:p>
        </p:txBody>
      </p:sp>
      <p:sp>
        <p:nvSpPr>
          <p:cNvPr id="3" name="Объект 2"/>
          <p:cNvSpPr>
            <a:spLocks noGrp="1"/>
          </p:cNvSpPr>
          <p:nvPr>
            <p:ph idx="1"/>
          </p:nvPr>
        </p:nvSpPr>
        <p:spPr>
          <a:xfrm>
            <a:off x="1043492" y="2323652"/>
            <a:ext cx="7632964" cy="3841652"/>
          </a:xfrm>
        </p:spPr>
        <p:txBody>
          <a:bodyPr>
            <a:normAutofit fontScale="92500" lnSpcReduction="20000"/>
          </a:bodyPr>
          <a:lstStyle/>
          <a:p>
            <a:pPr marL="68580" indent="0">
              <a:buNone/>
            </a:pPr>
            <a:r>
              <a:rPr lang="uk-UA" dirty="0">
                <a:solidFill>
                  <a:schemeClr val="accent1">
                    <a:lumMod val="50000"/>
                  </a:schemeClr>
                </a:solidFill>
              </a:rPr>
              <a:t>Вартість виробленого товарного молока розраховується наступним чином:</a:t>
            </a:r>
          </a:p>
          <a:p>
            <a:pPr marL="68580" indent="0">
              <a:buNone/>
            </a:pPr>
            <a:r>
              <a:rPr lang="uk-UA" i="1" dirty="0">
                <a:solidFill>
                  <a:schemeClr val="accent1">
                    <a:lumMod val="50000"/>
                  </a:schemeClr>
                </a:solidFill>
              </a:rPr>
              <a:t>Загальна річна продуктивність корови (кг)  *  Середню ціну 1 кг </a:t>
            </a:r>
            <a:r>
              <a:rPr lang="uk-UA" i="1" dirty="0" smtClean="0">
                <a:solidFill>
                  <a:schemeClr val="accent1">
                    <a:lumMod val="50000"/>
                  </a:schemeClr>
                </a:solidFill>
              </a:rPr>
              <a:t>молока</a:t>
            </a:r>
          </a:p>
          <a:p>
            <a:pPr marL="68580" indent="0">
              <a:buNone/>
            </a:pPr>
            <a:endParaRPr lang="uk-UA" dirty="0">
              <a:solidFill>
                <a:schemeClr val="accent1">
                  <a:lumMod val="50000"/>
                </a:schemeClr>
              </a:solidFill>
            </a:endParaRPr>
          </a:p>
          <a:p>
            <a:pPr marL="68580" indent="0">
              <a:buNone/>
            </a:pPr>
            <a:r>
              <a:rPr lang="uk-UA" dirty="0">
                <a:solidFill>
                  <a:schemeClr val="accent1">
                    <a:lumMod val="50000"/>
                  </a:schemeClr>
                </a:solidFill>
              </a:rPr>
              <a:t>Загальна продуктивність корови включає:</a:t>
            </a:r>
          </a:p>
          <a:p>
            <a:pPr marL="68580" indent="0">
              <a:buNone/>
            </a:pPr>
            <a:r>
              <a:rPr lang="uk-UA" dirty="0">
                <a:solidFill>
                  <a:schemeClr val="accent1">
                    <a:lumMod val="50000"/>
                  </a:schemeClr>
                </a:solidFill>
              </a:rPr>
              <a:t>– молоко, продане молокозаводам;</a:t>
            </a:r>
          </a:p>
          <a:p>
            <a:pPr marL="68580" indent="0">
              <a:buNone/>
            </a:pPr>
            <a:r>
              <a:rPr lang="uk-UA" dirty="0">
                <a:solidFill>
                  <a:schemeClr val="accent1">
                    <a:lumMod val="50000"/>
                  </a:schemeClr>
                </a:solidFill>
              </a:rPr>
              <a:t>– інша реалізація молока;</a:t>
            </a:r>
          </a:p>
          <a:p>
            <a:pPr marL="68580" indent="0">
              <a:buNone/>
            </a:pPr>
            <a:r>
              <a:rPr lang="uk-UA" dirty="0">
                <a:solidFill>
                  <a:schemeClr val="accent1">
                    <a:lumMod val="50000"/>
                  </a:schemeClr>
                </a:solidFill>
              </a:rPr>
              <a:t>– власне споживання;</a:t>
            </a:r>
          </a:p>
          <a:p>
            <a:pPr marL="68580" indent="0">
              <a:buNone/>
            </a:pPr>
            <a:r>
              <a:rPr lang="uk-UA" dirty="0">
                <a:solidFill>
                  <a:schemeClr val="accent1">
                    <a:lumMod val="50000"/>
                  </a:schemeClr>
                </a:solidFill>
              </a:rPr>
              <a:t>– молоко, згодоване приплодові (рівноцінна кількість молока в грошовій формі, що відображена в маржинальній калькуляції відгодівлі ВРХ</a:t>
            </a:r>
            <a:r>
              <a:rPr lang="uk-UA" dirty="0" smtClean="0">
                <a:solidFill>
                  <a:schemeClr val="accent1">
                    <a:lumMod val="50000"/>
                  </a:schemeClr>
                </a:solidFill>
              </a:rPr>
              <a:t>)</a:t>
            </a:r>
            <a:endParaRPr lang="uk-UA" dirty="0">
              <a:solidFill>
                <a:schemeClr val="accent1">
                  <a:lumMod val="50000"/>
                </a:schemeClr>
              </a:solidFill>
            </a:endParaRPr>
          </a:p>
          <a:p>
            <a:pPr marL="68580" indent="0">
              <a:buNone/>
            </a:pPr>
            <a:endParaRPr lang="uk-UA" dirty="0"/>
          </a:p>
        </p:txBody>
      </p:sp>
    </p:spTree>
    <p:extLst>
      <p:ext uri="{BB962C8B-B14F-4D97-AF65-F5344CB8AC3E}">
        <p14:creationId xmlns:p14="http://schemas.microsoft.com/office/powerpoint/2010/main" val="3447006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024744" cy="673144"/>
          </a:xfrm>
        </p:spPr>
        <p:txBody>
          <a:bodyPr>
            <a:normAutofit/>
          </a:bodyPr>
          <a:lstStyle/>
          <a:p>
            <a:r>
              <a:rPr lang="uk-UA" sz="3200" b="1" dirty="0"/>
              <a:t>Оцінка отриманого приплоду</a:t>
            </a:r>
            <a:endParaRPr lang="uk-UA" sz="3200" b="1" dirty="0"/>
          </a:p>
        </p:txBody>
      </p:sp>
      <p:sp>
        <p:nvSpPr>
          <p:cNvPr id="3" name="Объект 2"/>
          <p:cNvSpPr>
            <a:spLocks noGrp="1"/>
          </p:cNvSpPr>
          <p:nvPr>
            <p:ph idx="1"/>
          </p:nvPr>
        </p:nvSpPr>
        <p:spPr>
          <a:xfrm>
            <a:off x="683568" y="1916832"/>
            <a:ext cx="7920880" cy="3915797"/>
          </a:xfrm>
        </p:spPr>
        <p:txBody>
          <a:bodyPr>
            <a:normAutofit fontScale="85000" lnSpcReduction="10000"/>
          </a:bodyPr>
          <a:lstStyle/>
          <a:p>
            <a:pPr marL="68580" indent="0">
              <a:buNone/>
            </a:pPr>
            <a:r>
              <a:rPr lang="uk-UA" dirty="0">
                <a:solidFill>
                  <a:schemeClr val="accent1">
                    <a:lumMod val="50000"/>
                  </a:schemeClr>
                </a:solidFill>
              </a:rPr>
              <a:t>Кількість приплоду, що може бути реалізований в розрахунку на одну корову за рік, визначається на основі:</a:t>
            </a:r>
          </a:p>
          <a:p>
            <a:pPr marL="68580" indent="0">
              <a:buNone/>
            </a:pPr>
            <a:r>
              <a:rPr lang="uk-UA" dirty="0">
                <a:solidFill>
                  <a:schemeClr val="accent1">
                    <a:lumMod val="50000"/>
                  </a:schemeClr>
                </a:solidFill>
              </a:rPr>
              <a:t>– кількості народжених телят в розрахунку на корову за рік;</a:t>
            </a:r>
          </a:p>
          <a:p>
            <a:pPr marL="68580" indent="0">
              <a:buNone/>
            </a:pPr>
            <a:r>
              <a:rPr lang="uk-UA" dirty="0">
                <a:solidFill>
                  <a:schemeClr val="accent1">
                    <a:lumMod val="50000"/>
                  </a:schemeClr>
                </a:solidFill>
              </a:rPr>
              <a:t>– </a:t>
            </a:r>
            <a:r>
              <a:rPr lang="uk-UA" dirty="0" smtClean="0">
                <a:solidFill>
                  <a:schemeClr val="accent1">
                    <a:lumMod val="50000"/>
                  </a:schemeClr>
                </a:solidFill>
              </a:rPr>
              <a:t>падіжу </a:t>
            </a:r>
            <a:r>
              <a:rPr lang="uk-UA" dirty="0">
                <a:solidFill>
                  <a:schemeClr val="accent1">
                    <a:lumMod val="50000"/>
                  </a:schemeClr>
                </a:solidFill>
              </a:rPr>
              <a:t>молодняку </a:t>
            </a:r>
            <a:r>
              <a:rPr lang="uk-UA" dirty="0" smtClean="0">
                <a:solidFill>
                  <a:schemeClr val="accent1">
                    <a:lumMod val="50000"/>
                  </a:schemeClr>
                </a:solidFill>
              </a:rPr>
              <a:t>(до </a:t>
            </a:r>
            <a:r>
              <a:rPr lang="uk-UA" dirty="0">
                <a:solidFill>
                  <a:schemeClr val="accent1">
                    <a:lumMod val="50000"/>
                  </a:schemeClr>
                </a:solidFill>
              </a:rPr>
              <a:t>його реалізації).</a:t>
            </a:r>
          </a:p>
          <a:p>
            <a:pPr marL="68580" indent="0">
              <a:buNone/>
            </a:pPr>
            <a:r>
              <a:rPr lang="uk-UA" dirty="0">
                <a:solidFill>
                  <a:schemeClr val="accent1">
                    <a:lumMod val="50000"/>
                  </a:schemeClr>
                </a:solidFill>
              </a:rPr>
              <a:t>Кількість отриманого приплоду в розрахунку на одну корову за рік визначається:</a:t>
            </a:r>
          </a:p>
          <a:p>
            <a:pPr marL="68580" indent="0">
              <a:buNone/>
            </a:pPr>
            <a:r>
              <a:rPr lang="uk-UA" dirty="0">
                <a:solidFill>
                  <a:schemeClr val="accent1">
                    <a:lumMod val="50000"/>
                  </a:schemeClr>
                </a:solidFill>
              </a:rPr>
              <a:t>Кількість =	365 днів / </a:t>
            </a:r>
            <a:r>
              <a:rPr lang="uk-UA" dirty="0" err="1">
                <a:solidFill>
                  <a:schemeClr val="accent1">
                    <a:lumMod val="50000"/>
                  </a:schemeClr>
                </a:solidFill>
              </a:rPr>
              <a:t>міжотельний</a:t>
            </a:r>
            <a:r>
              <a:rPr lang="uk-UA" dirty="0">
                <a:solidFill>
                  <a:schemeClr val="accent1">
                    <a:lumMod val="50000"/>
                  </a:schemeClr>
                </a:solidFill>
              </a:rPr>
              <a:t> період, днів</a:t>
            </a:r>
          </a:p>
          <a:p>
            <a:pPr marL="68580" indent="0">
              <a:buNone/>
            </a:pPr>
            <a:r>
              <a:rPr lang="uk-UA" dirty="0">
                <a:solidFill>
                  <a:schemeClr val="accent1">
                    <a:lumMod val="50000"/>
                  </a:schemeClr>
                </a:solidFill>
              </a:rPr>
              <a:t>365 днів / 385 дня  =  0,948 народжених телят за рік</a:t>
            </a:r>
          </a:p>
          <a:p>
            <a:pPr marL="68580" indent="0">
              <a:buNone/>
            </a:pPr>
            <a:r>
              <a:rPr lang="uk-UA" dirty="0">
                <a:solidFill>
                  <a:schemeClr val="accent1">
                    <a:lumMod val="50000"/>
                  </a:schemeClr>
                </a:solidFill>
              </a:rPr>
              <a:t>- 0,038 (4 % падіж)</a:t>
            </a:r>
          </a:p>
          <a:p>
            <a:pPr marL="68580" indent="0">
              <a:buNone/>
            </a:pPr>
            <a:r>
              <a:rPr lang="uk-UA" dirty="0">
                <a:solidFill>
                  <a:schemeClr val="accent1">
                    <a:lumMod val="50000"/>
                  </a:schemeClr>
                </a:solidFill>
              </a:rPr>
              <a:t>= 0,910 залишкова кількість телят для відгодівлі і використання на ремонт поголів’я</a:t>
            </a:r>
          </a:p>
          <a:p>
            <a:pPr marL="68580" indent="0">
              <a:buNone/>
            </a:pPr>
            <a:endParaRPr lang="uk-UA" dirty="0">
              <a:solidFill>
                <a:schemeClr val="accent1">
                  <a:lumMod val="50000"/>
                </a:schemeClr>
              </a:solidFill>
            </a:endParaRPr>
          </a:p>
        </p:txBody>
      </p:sp>
    </p:spTree>
    <p:extLst>
      <p:ext uri="{BB962C8B-B14F-4D97-AF65-F5344CB8AC3E}">
        <p14:creationId xmlns:p14="http://schemas.microsoft.com/office/powerpoint/2010/main" val="396617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1027664"/>
            <a:ext cx="7024744" cy="601136"/>
          </a:xfrm>
        </p:spPr>
        <p:txBody>
          <a:bodyPr>
            <a:normAutofit/>
          </a:bodyPr>
          <a:lstStyle/>
          <a:p>
            <a:r>
              <a:rPr lang="uk-UA" sz="3200" b="1" dirty="0"/>
              <a:t>Вибракувана худоба</a:t>
            </a:r>
            <a:endParaRPr lang="uk-UA" sz="3200" b="1" dirty="0"/>
          </a:p>
        </p:txBody>
      </p:sp>
      <p:sp>
        <p:nvSpPr>
          <p:cNvPr id="3" name="Объект 2"/>
          <p:cNvSpPr>
            <a:spLocks noGrp="1"/>
          </p:cNvSpPr>
          <p:nvPr>
            <p:ph idx="1"/>
          </p:nvPr>
        </p:nvSpPr>
        <p:spPr>
          <a:xfrm>
            <a:off x="1043492" y="1772816"/>
            <a:ext cx="7200916" cy="4059813"/>
          </a:xfrm>
        </p:spPr>
        <p:txBody>
          <a:bodyPr>
            <a:normAutofit fontScale="40000" lnSpcReduction="20000"/>
          </a:bodyPr>
          <a:lstStyle/>
          <a:p>
            <a:pPr marL="68580" indent="0">
              <a:buNone/>
            </a:pPr>
            <a:r>
              <a:rPr lang="uk-UA" sz="2900" dirty="0">
                <a:solidFill>
                  <a:schemeClr val="accent1">
                    <a:lumMod val="50000"/>
                  </a:schemeClr>
                </a:solidFill>
              </a:rPr>
              <a:t>Вартість вибракуваної корови визначається на основі:</a:t>
            </a:r>
          </a:p>
          <a:p>
            <a:pPr marL="68580" indent="0">
              <a:buNone/>
            </a:pPr>
            <a:r>
              <a:rPr lang="uk-UA" sz="2900" dirty="0">
                <a:solidFill>
                  <a:schemeClr val="accent1">
                    <a:lumMod val="50000"/>
                  </a:schemeClr>
                </a:solidFill>
              </a:rPr>
              <a:t>– середнього терміну її використання;</a:t>
            </a:r>
          </a:p>
          <a:p>
            <a:pPr marL="68580" indent="0">
              <a:buNone/>
            </a:pPr>
            <a:r>
              <a:rPr lang="uk-UA" sz="2900" dirty="0">
                <a:solidFill>
                  <a:schemeClr val="accent1">
                    <a:lumMod val="50000"/>
                  </a:schemeClr>
                </a:solidFill>
              </a:rPr>
              <a:t>– падежу тварин;</a:t>
            </a:r>
          </a:p>
          <a:p>
            <a:pPr marL="68580" indent="0">
              <a:buNone/>
            </a:pPr>
            <a:r>
              <a:rPr lang="uk-UA" sz="2900" dirty="0">
                <a:solidFill>
                  <a:schemeClr val="accent1">
                    <a:lumMod val="50000"/>
                  </a:schemeClr>
                </a:solidFill>
              </a:rPr>
              <a:t>– ціни на яловичину.</a:t>
            </a:r>
          </a:p>
          <a:p>
            <a:pPr marL="68580" indent="0">
              <a:buNone/>
            </a:pPr>
            <a:r>
              <a:rPr lang="uk-UA" sz="2900" dirty="0">
                <a:solidFill>
                  <a:schemeClr val="accent1">
                    <a:lumMod val="50000"/>
                  </a:schemeClr>
                </a:solidFill>
              </a:rPr>
              <a:t>Виходячи із середнього терміну використання корови, можна визначити середній відсоток вибракування поголів'я (ремонт поголів’я). Якщо залишати поза увагою падіж тварин, то кількість реалізованих старих корів буде дорівнювати поголів'ю телиць першої тільності, що вводяться в основне поголів’я</a:t>
            </a:r>
            <a:r>
              <a:rPr lang="uk-UA" sz="2900" dirty="0" smtClean="0">
                <a:solidFill>
                  <a:schemeClr val="accent1">
                    <a:lumMod val="50000"/>
                  </a:schemeClr>
                </a:solidFill>
              </a:rPr>
              <a:t>.</a:t>
            </a:r>
          </a:p>
          <a:p>
            <a:pPr marL="68580" indent="0">
              <a:buNone/>
            </a:pPr>
            <a:endParaRPr lang="uk-UA" sz="2900" dirty="0">
              <a:solidFill>
                <a:schemeClr val="accent1">
                  <a:lumMod val="50000"/>
                </a:schemeClr>
              </a:solidFill>
            </a:endParaRPr>
          </a:p>
          <a:p>
            <a:pPr marL="68580" indent="0">
              <a:buNone/>
            </a:pPr>
            <a:r>
              <a:rPr lang="uk-UA" sz="2900" dirty="0">
                <a:solidFill>
                  <a:schemeClr val="accent1">
                    <a:lumMod val="50000"/>
                  </a:schemeClr>
                </a:solidFill>
              </a:rPr>
              <a:t>= 1 / 4,5 = </a:t>
            </a:r>
            <a:r>
              <a:rPr lang="uk-UA" sz="2900" dirty="0" smtClean="0">
                <a:solidFill>
                  <a:schemeClr val="accent1">
                    <a:lumMod val="50000"/>
                  </a:schemeClr>
                </a:solidFill>
              </a:rPr>
              <a:t>0,222</a:t>
            </a:r>
          </a:p>
          <a:p>
            <a:pPr marL="68580" indent="0">
              <a:buNone/>
            </a:pPr>
            <a:endParaRPr lang="uk-UA" sz="2900" dirty="0">
              <a:solidFill>
                <a:schemeClr val="accent1">
                  <a:lumMod val="50000"/>
                </a:schemeClr>
              </a:solidFill>
            </a:endParaRPr>
          </a:p>
          <a:p>
            <a:pPr marL="68580" indent="0">
              <a:buNone/>
            </a:pPr>
            <a:r>
              <a:rPr lang="uk-UA" sz="2900" dirty="0">
                <a:solidFill>
                  <a:schemeClr val="accent1">
                    <a:lumMod val="50000"/>
                  </a:schemeClr>
                </a:solidFill>
              </a:rPr>
              <a:t>При врахуванні падежу (природна смерть, вимушений забій) розрахунок здійснюється наступним чином</a:t>
            </a:r>
            <a:r>
              <a:rPr lang="uk-UA" sz="2900" dirty="0" smtClean="0">
                <a:solidFill>
                  <a:schemeClr val="accent1">
                    <a:lumMod val="50000"/>
                  </a:schemeClr>
                </a:solidFill>
              </a:rPr>
              <a:t>:</a:t>
            </a:r>
          </a:p>
          <a:p>
            <a:pPr marL="68580" indent="0">
              <a:buNone/>
            </a:pPr>
            <a:endParaRPr lang="uk-UA" sz="2900" dirty="0">
              <a:solidFill>
                <a:schemeClr val="accent1">
                  <a:lumMod val="50000"/>
                </a:schemeClr>
              </a:solidFill>
            </a:endParaRPr>
          </a:p>
          <a:p>
            <a:pPr marL="68580" indent="0">
              <a:buNone/>
            </a:pPr>
            <a:r>
              <a:rPr lang="uk-UA" sz="2900" dirty="0">
                <a:solidFill>
                  <a:schemeClr val="accent1">
                    <a:lumMod val="50000"/>
                  </a:schemeClr>
                </a:solidFill>
              </a:rPr>
              <a:t>    Ремонт поголів’я за рік         </a:t>
            </a:r>
            <a:r>
              <a:rPr lang="uk-UA" sz="2900" dirty="0" smtClean="0">
                <a:solidFill>
                  <a:schemeClr val="accent1">
                    <a:lumMod val="50000"/>
                  </a:schemeClr>
                </a:solidFill>
              </a:rPr>
              <a:t>  </a:t>
            </a:r>
            <a:r>
              <a:rPr lang="uk-UA" sz="2900" dirty="0">
                <a:solidFill>
                  <a:schemeClr val="accent1">
                    <a:lumMod val="50000"/>
                  </a:schemeClr>
                </a:solidFill>
              </a:rPr>
              <a:t>0,222 голови			          22,2%</a:t>
            </a:r>
          </a:p>
          <a:p>
            <a:pPr marL="68580" indent="0">
              <a:buNone/>
            </a:pPr>
            <a:r>
              <a:rPr lang="uk-UA" sz="2900" u="sng" dirty="0">
                <a:solidFill>
                  <a:schemeClr val="accent1">
                    <a:lumMod val="50000"/>
                  </a:schemeClr>
                </a:solidFill>
              </a:rPr>
              <a:t>– Падіж </a:t>
            </a:r>
            <a:r>
              <a:rPr lang="uk-UA" sz="2900" u="sng" dirty="0" smtClean="0">
                <a:solidFill>
                  <a:schemeClr val="accent1">
                    <a:lumMod val="50000"/>
                  </a:schemeClr>
                </a:solidFill>
              </a:rPr>
              <a:t>тварин                             </a:t>
            </a:r>
            <a:r>
              <a:rPr lang="uk-UA" sz="2900" u="sng" dirty="0">
                <a:solidFill>
                  <a:schemeClr val="accent1">
                    <a:lumMod val="50000"/>
                  </a:schemeClr>
                </a:solidFill>
              </a:rPr>
              <a:t>0,020 голови		</a:t>
            </a:r>
            <a:r>
              <a:rPr lang="uk-UA" sz="2900" u="sng" dirty="0" smtClean="0">
                <a:solidFill>
                  <a:schemeClr val="accent1">
                    <a:lumMod val="50000"/>
                  </a:schemeClr>
                </a:solidFill>
              </a:rPr>
              <a:t>                     </a:t>
            </a:r>
            <a:r>
              <a:rPr lang="uk-UA" sz="2900" u="sng" dirty="0">
                <a:solidFill>
                  <a:schemeClr val="accent1">
                    <a:lumMod val="50000"/>
                  </a:schemeClr>
                </a:solidFill>
              </a:rPr>
              <a:t>	</a:t>
            </a:r>
            <a:r>
              <a:rPr lang="uk-UA" sz="2900" u="sng" dirty="0" smtClean="0">
                <a:solidFill>
                  <a:schemeClr val="accent1">
                    <a:lumMod val="50000"/>
                  </a:schemeClr>
                </a:solidFill>
              </a:rPr>
              <a:t>2,0</a:t>
            </a:r>
            <a:r>
              <a:rPr lang="uk-UA" sz="2900" u="sng" dirty="0">
                <a:solidFill>
                  <a:schemeClr val="accent1">
                    <a:lumMod val="50000"/>
                  </a:schemeClr>
                </a:solidFill>
              </a:rPr>
              <a:t>%</a:t>
            </a:r>
            <a:endParaRPr lang="uk-UA" sz="2900" dirty="0">
              <a:solidFill>
                <a:schemeClr val="accent1">
                  <a:lumMod val="50000"/>
                </a:schemeClr>
              </a:solidFill>
            </a:endParaRPr>
          </a:p>
          <a:p>
            <a:pPr marL="68580" indent="0">
              <a:buNone/>
            </a:pPr>
            <a:r>
              <a:rPr lang="uk-UA" sz="2900" dirty="0">
                <a:solidFill>
                  <a:schemeClr val="accent1">
                    <a:lumMod val="50000"/>
                  </a:schemeClr>
                </a:solidFill>
              </a:rPr>
              <a:t>= Кількість вибракуваної худоби	0,202 голови			20,2%</a:t>
            </a:r>
          </a:p>
          <a:p>
            <a:pPr marL="68580" indent="0">
              <a:buNone/>
            </a:pPr>
            <a:r>
              <a:rPr lang="uk-UA" sz="2900" dirty="0">
                <a:solidFill>
                  <a:schemeClr val="accent1">
                    <a:lumMod val="50000"/>
                  </a:schemeClr>
                </a:solidFill>
              </a:rPr>
              <a:t>х Забійна маса				330 кг (600 *55 % вихід м’яса)</a:t>
            </a:r>
          </a:p>
          <a:p>
            <a:pPr marL="68580" indent="0">
              <a:buNone/>
            </a:pPr>
            <a:r>
              <a:rPr lang="uk-UA" sz="2900" u="sng" dirty="0">
                <a:solidFill>
                  <a:schemeClr val="accent1">
                    <a:lumMod val="50000"/>
                  </a:schemeClr>
                </a:solidFill>
              </a:rPr>
              <a:t>х Ціна на яловичину			</a:t>
            </a:r>
            <a:r>
              <a:rPr lang="uk-UA" sz="2900" u="sng" dirty="0" smtClean="0">
                <a:solidFill>
                  <a:schemeClr val="accent1">
                    <a:lumMod val="50000"/>
                  </a:schemeClr>
                </a:solidFill>
              </a:rPr>
              <a:t>40 грн/кг </a:t>
            </a:r>
            <a:r>
              <a:rPr lang="uk-UA" sz="2900" u="sng" dirty="0">
                <a:solidFill>
                  <a:schemeClr val="accent1">
                    <a:lumMod val="50000"/>
                  </a:schemeClr>
                </a:solidFill>
              </a:rPr>
              <a:t>забійної </a:t>
            </a:r>
            <a:r>
              <a:rPr lang="uk-UA" sz="2900" u="sng" dirty="0" smtClean="0">
                <a:solidFill>
                  <a:schemeClr val="accent1">
                    <a:lumMod val="50000"/>
                  </a:schemeClr>
                </a:solidFill>
              </a:rPr>
              <a:t>маси</a:t>
            </a:r>
            <a:endParaRPr lang="uk-UA" sz="2900" dirty="0">
              <a:solidFill>
                <a:schemeClr val="accent1">
                  <a:lumMod val="50000"/>
                </a:schemeClr>
              </a:solidFill>
            </a:endParaRPr>
          </a:p>
          <a:p>
            <a:pPr marL="68580" indent="0">
              <a:buNone/>
            </a:pPr>
            <a:r>
              <a:rPr lang="uk-UA" sz="2900" dirty="0">
                <a:solidFill>
                  <a:schemeClr val="accent1">
                    <a:lumMod val="50000"/>
                  </a:schemeClr>
                </a:solidFill>
              </a:rPr>
              <a:t>= Дохід (виручка від реалізації)	</a:t>
            </a:r>
            <a:r>
              <a:rPr lang="uk-UA" sz="2900" dirty="0" smtClean="0">
                <a:solidFill>
                  <a:schemeClr val="accent1">
                    <a:lumMod val="50000"/>
                  </a:schemeClr>
                </a:solidFill>
              </a:rPr>
              <a:t>13 200  </a:t>
            </a:r>
            <a:r>
              <a:rPr lang="uk-UA" sz="2900" dirty="0">
                <a:solidFill>
                  <a:schemeClr val="accent1">
                    <a:lumMod val="50000"/>
                  </a:schemeClr>
                </a:solidFill>
              </a:rPr>
              <a:t>грн (на корову за рік)</a:t>
            </a:r>
          </a:p>
          <a:p>
            <a:endParaRPr lang="uk-UA" dirty="0"/>
          </a:p>
        </p:txBody>
      </p:sp>
    </p:spTree>
    <p:extLst>
      <p:ext uri="{BB962C8B-B14F-4D97-AF65-F5344CB8AC3E}">
        <p14:creationId xmlns:p14="http://schemas.microsoft.com/office/powerpoint/2010/main" val="2683116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a:t>Способи оцінки органічних добрив</a:t>
            </a:r>
            <a:endParaRPr lang="uk-UA" sz="3200" b="1" dirty="0"/>
          </a:p>
        </p:txBody>
      </p:sp>
      <p:sp>
        <p:nvSpPr>
          <p:cNvPr id="3" name="Объект 2"/>
          <p:cNvSpPr>
            <a:spLocks noGrp="1"/>
          </p:cNvSpPr>
          <p:nvPr>
            <p:ph idx="1"/>
          </p:nvPr>
        </p:nvSpPr>
        <p:spPr>
          <a:xfrm>
            <a:off x="755576" y="2323652"/>
            <a:ext cx="7632848" cy="3913660"/>
          </a:xfrm>
        </p:spPr>
        <p:txBody>
          <a:bodyPr>
            <a:normAutofit fontScale="70000" lnSpcReduction="20000"/>
          </a:bodyPr>
          <a:lstStyle/>
          <a:p>
            <a:pPr marL="68580" indent="0">
              <a:buNone/>
            </a:pPr>
            <a:r>
              <a:rPr lang="uk-UA" dirty="0">
                <a:solidFill>
                  <a:schemeClr val="accent1">
                    <a:lumMod val="50000"/>
                  </a:schemeClr>
                </a:solidFill>
              </a:rPr>
              <a:t>Побічна продукція, якою є органічні добрива в молочному скотарстві, в більшості випадків оцінюється в натуральних одиницях. В практичних калькуляціях може застосовуватись і оцінка побічної продукції в грошовому вираженні. Вартість органічних добрив оцінюється на основі вартості еквівалентної кількості діючої речовини (д. р.) мінеральних добрив.</a:t>
            </a:r>
          </a:p>
          <a:p>
            <a:pPr marL="68580" indent="0">
              <a:buNone/>
            </a:pPr>
            <a:r>
              <a:rPr lang="uk-UA" dirty="0">
                <a:solidFill>
                  <a:schemeClr val="accent1">
                    <a:lumMod val="50000"/>
                  </a:schemeClr>
                </a:solidFill>
              </a:rPr>
              <a:t>Вміст д. р. в органічних добривах, а також одержувана кількість органіки в розрахунку  на умовну голову (500 кг живої маси худоби), можна одержати в сільськогосподарських довідкових збірниках інформації</a:t>
            </a:r>
            <a:r>
              <a:rPr lang="uk-UA" dirty="0" smtClean="0">
                <a:solidFill>
                  <a:schemeClr val="accent1">
                    <a:lumMod val="50000"/>
                  </a:schemeClr>
                </a:solidFill>
              </a:rPr>
              <a:t>.</a:t>
            </a:r>
          </a:p>
          <a:p>
            <a:pPr marL="68580" indent="0">
              <a:buNone/>
            </a:pPr>
            <a:r>
              <a:rPr lang="uk-UA" dirty="0">
                <a:solidFill>
                  <a:schemeClr val="accent1">
                    <a:lumMod val="50000"/>
                  </a:schemeClr>
                </a:solidFill>
              </a:rPr>
              <a:t>Засвоюваність азоту (N) насамперед залежить від технології і термінів його внесення (період вегетації рослин – зима). В наслідок випаровування амоніаку, при внесенні рідкого гною за допомогою традиційної техніки (розкидача) можна розраховувати максимум лише на 40-50%-</a:t>
            </a:r>
            <a:r>
              <a:rPr lang="uk-UA" dirty="0" err="1">
                <a:solidFill>
                  <a:schemeClr val="accent1">
                    <a:lumMod val="50000"/>
                  </a:schemeClr>
                </a:solidFill>
              </a:rPr>
              <a:t>ву</a:t>
            </a:r>
            <a:r>
              <a:rPr lang="uk-UA" dirty="0">
                <a:solidFill>
                  <a:schemeClr val="accent1">
                    <a:lumMod val="50000"/>
                  </a:schemeClr>
                </a:solidFill>
              </a:rPr>
              <a:t> засвоюваність. Засвоюваність внесеного фосфору (P2O5) і калію (K2O) у даному випадку дорівнює 100%.</a:t>
            </a:r>
          </a:p>
          <a:p>
            <a:pPr marL="68580" indent="0">
              <a:buNone/>
            </a:pPr>
            <a:endParaRPr lang="uk-UA" dirty="0">
              <a:solidFill>
                <a:schemeClr val="accent1">
                  <a:lumMod val="50000"/>
                </a:schemeClr>
              </a:solidFill>
            </a:endParaRPr>
          </a:p>
          <a:p>
            <a:endParaRPr lang="uk-UA" dirty="0">
              <a:solidFill>
                <a:schemeClr val="accent1">
                  <a:lumMod val="50000"/>
                </a:schemeClr>
              </a:solidFill>
            </a:endParaRPr>
          </a:p>
        </p:txBody>
      </p:sp>
    </p:spTree>
    <p:extLst>
      <p:ext uri="{BB962C8B-B14F-4D97-AF65-F5344CB8AC3E}">
        <p14:creationId xmlns:p14="http://schemas.microsoft.com/office/powerpoint/2010/main" val="27920180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84</TotalTime>
  <Words>1230</Words>
  <Application>Microsoft Office PowerPoint</Application>
  <PresentationFormat>Экран (4:3)</PresentationFormat>
  <Paragraphs>149</Paragraphs>
  <Slides>27</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Остин</vt:lpstr>
      <vt:lpstr>  Тема 5. Економічна оцінка виробничого процесу: молочне скотарство </vt:lpstr>
      <vt:lpstr>Загальна характеристика молочного скотарства Розмежування з іншими виробничими процесами</vt:lpstr>
      <vt:lpstr>Презентация PowerPoint</vt:lpstr>
      <vt:lpstr>Презентация PowerPoint</vt:lpstr>
      <vt:lpstr>Послідовність оцінки виробленої продукції</vt:lpstr>
      <vt:lpstr>Оцінка виробленого молока</vt:lpstr>
      <vt:lpstr>Оцінка отриманого приплоду</vt:lpstr>
      <vt:lpstr>Вибракувана худоба</vt:lpstr>
      <vt:lpstr>Способи оцінки органічних добрив</vt:lpstr>
      <vt:lpstr>Пропорційно-змінні спеціальні витрати</vt:lpstr>
      <vt:lpstr>Ремонт поголів’я</vt:lpstr>
      <vt:lpstr>Витрати на корми</vt:lpstr>
      <vt:lpstr>Основні корми власного виробництва</vt:lpstr>
      <vt:lpstr>Презентация PowerPoint</vt:lpstr>
      <vt:lpstr>Норми потреби ВРХ у поживних речовинах корму</vt:lpstr>
      <vt:lpstr>Приклад</vt:lpstr>
      <vt:lpstr>Спосіб 1:  Визначення потреби в основних кормах, з урахуванням молочної продуктивності за рахунок основних кормів</vt:lpstr>
      <vt:lpstr>Спосіб 2: Визначення потреби в основних кормах на основі різниці між загальною потребою і енергетичною цінністю комбікорму </vt:lpstr>
      <vt:lpstr>Змінні витрати механізації виробничого процесу</vt:lpstr>
      <vt:lpstr>Інші змінні витрати</vt:lpstr>
      <vt:lpstr>  Умовно-змінні і постійні витрати Оборотні засоби</vt:lpstr>
      <vt:lpstr>Презентация PowerPoint</vt:lpstr>
      <vt:lpstr>Агрегація процесів кормовиробництва і тваринництва</vt:lpstr>
      <vt:lpstr> Агрегування процесів кормовиробництва і тваринництва</vt:lpstr>
      <vt:lpstr>  Показники економічної ефективності</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Економічна оцінка виробничого процесу: молочне скотарство</dc:title>
  <dc:creator>Natali</dc:creator>
  <cp:lastModifiedBy>Natali</cp:lastModifiedBy>
  <cp:revision>8</cp:revision>
  <dcterms:created xsi:type="dcterms:W3CDTF">2016-09-25T07:20:26Z</dcterms:created>
  <dcterms:modified xsi:type="dcterms:W3CDTF">2016-09-25T08:45:16Z</dcterms:modified>
</cp:coreProperties>
</file>