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20"/>
  </p:notesMasterIdLst>
  <p:handoutMasterIdLst>
    <p:handoutMasterId r:id="rId21"/>
  </p:handoutMasterIdLst>
  <p:sldIdLst>
    <p:sldId id="263" r:id="rId2"/>
    <p:sldId id="264" r:id="rId3"/>
    <p:sldId id="288" r:id="rId4"/>
    <p:sldId id="265" r:id="rId5"/>
    <p:sldId id="266" r:id="rId6"/>
    <p:sldId id="289" r:id="rId7"/>
    <p:sldId id="290" r:id="rId8"/>
    <p:sldId id="291" r:id="rId9"/>
    <p:sldId id="267" r:id="rId10"/>
    <p:sldId id="269" r:id="rId11"/>
    <p:sldId id="280" r:id="rId12"/>
    <p:sldId id="281" r:id="rId13"/>
    <p:sldId id="282" r:id="rId14"/>
    <p:sldId id="293" r:id="rId15"/>
    <p:sldId id="295" r:id="rId16"/>
    <p:sldId id="296" r:id="rId17"/>
    <p:sldId id="297" r:id="rId18"/>
    <p:sldId id="279" r:id="rId19"/>
  </p:sldIdLst>
  <p:sldSz cx="9144000" cy="6858000" type="screen4x3"/>
  <p:notesSz cx="6810375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4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0D57"/>
    <a:srgbClr val="000066"/>
    <a:srgbClr val="FFFFCC"/>
    <a:srgbClr val="FF6DA8"/>
    <a:srgbClr val="FFCCCC"/>
    <a:srgbClr val="CCFFCC"/>
    <a:srgbClr val="FFFF99"/>
    <a:srgbClr val="CC0000"/>
    <a:srgbClr val="8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169" autoAdjust="0"/>
    <p:restoredTop sz="94705" autoAdjust="0"/>
  </p:normalViewPr>
  <p:slideViewPr>
    <p:cSldViewPr>
      <p:cViewPr varScale="1">
        <p:scale>
          <a:sx n="94" d="100"/>
          <a:sy n="94" d="100"/>
        </p:scale>
        <p:origin x="320" y="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454" y="-84"/>
      </p:cViewPr>
      <p:guideLst>
        <p:guide orient="horz" pos="3133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5300"/>
          </a:xfrm>
          <a:prstGeom prst="rect">
            <a:avLst/>
          </a:prstGeom>
        </p:spPr>
        <p:txBody>
          <a:bodyPr vert="horz" wrap="square" lIns="92319" tIns="46160" rIns="92319" bIns="4616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5300"/>
          </a:xfrm>
          <a:prstGeom prst="rect">
            <a:avLst/>
          </a:prstGeom>
        </p:spPr>
        <p:txBody>
          <a:bodyPr vert="horz" wrap="square" lIns="92319" tIns="46160" rIns="92319" bIns="4616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ED3CB592-5069-49BF-94B8-3D1A20595BDD}" type="datetimeFigureOut">
              <a:rPr lang="uk-UA"/>
              <a:pPr>
                <a:defRPr/>
              </a:pPr>
              <a:t>07.03.25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wrap="square" lIns="92319" tIns="46160" rIns="92319" bIns="4616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wrap="square" lIns="92319" tIns="46160" rIns="92319" bIns="4616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E1455031-8F9C-4181-AC83-9EABF0B07F7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003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308" tIns="46155" rIns="92308" bIns="4615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51163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308" tIns="46155" rIns="92308" bIns="4615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8300" cy="44751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308" tIns="46155" rIns="92308" bIns="461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uk-UA" noProof="0"/>
              <a:t>Образец текста</a:t>
            </a:r>
          </a:p>
          <a:p>
            <a:pPr lvl="1"/>
            <a:r>
              <a:rPr lang="uk-UA" altLang="uk-UA" noProof="0"/>
              <a:t>Второй уровень</a:t>
            </a:r>
          </a:p>
          <a:p>
            <a:pPr lvl="2"/>
            <a:r>
              <a:rPr lang="uk-UA" altLang="uk-UA" noProof="0"/>
              <a:t>Третий уровень</a:t>
            </a:r>
          </a:p>
          <a:p>
            <a:pPr lvl="3"/>
            <a:r>
              <a:rPr lang="uk-UA" altLang="uk-UA" noProof="0"/>
              <a:t>Четвертый уровень</a:t>
            </a:r>
          </a:p>
          <a:p>
            <a:pPr lvl="4"/>
            <a:r>
              <a:rPr lang="uk-UA" altLang="uk-UA" noProof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308" tIns="46155" rIns="92308" bIns="4615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308" tIns="46155" rIns="92308" bIns="4615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0179CB30-2CDC-437B-86A8-69FFAF1E6BC1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767791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02A78AE-3DC8-472C-98AF-5018CE9037AD}" type="slidenum">
              <a:rPr lang="uk-UA" altLang="uk-UA" smtClean="0"/>
              <a:pPr>
                <a:defRPr/>
              </a:pPr>
              <a:t>1</a:t>
            </a:fld>
            <a:endParaRPr lang="uk-UA" altLang="uk-UA" dirty="0"/>
          </a:p>
        </p:txBody>
      </p:sp>
      <p:sp>
        <p:nvSpPr>
          <p:cNvPr id="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5175"/>
            <a:ext cx="4983163" cy="373697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4538663"/>
            <a:ext cx="5446713" cy="4905375"/>
          </a:xfrm>
          <a:noFill/>
        </p:spPr>
        <p:txBody>
          <a:bodyPr lIns="92893" tIns="46448" rIns="92893" bIns="46448"/>
          <a:lstStyle/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r>
              <a:rPr lang="uk-UA" altLang="uk-UA" sz="1400" dirty="0" err="1"/>
              <a:t>Технологическая</a:t>
            </a:r>
            <a:r>
              <a:rPr lang="uk-UA" altLang="uk-UA" sz="1400"/>
              <a:t> модернизация и диверсификация реального сектора украинской экономики в направлении перехода от экспортно-сырьевой к инновационно-инвестиционной модели развития войдет в следующем пятилетии 2011-2015 годов в перечень приоритетных направлений государственной политики, которые должны обеспечить восполнение потерь экономического потенциала и конкурентоспособности страны в результате финансово-экономического кризиса. </a:t>
            </a:r>
            <a:endParaRPr lang="en-GB" altLang="uk-UA" sz="1400"/>
          </a:p>
        </p:txBody>
      </p:sp>
    </p:spTree>
    <p:extLst>
      <p:ext uri="{BB962C8B-B14F-4D97-AF65-F5344CB8AC3E}">
        <p14:creationId xmlns:p14="http://schemas.microsoft.com/office/powerpoint/2010/main" val="28828814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02A78AE-3DC8-472C-98AF-5018CE9037AD}" type="slidenum">
              <a:rPr lang="uk-UA" altLang="uk-UA" smtClean="0"/>
              <a:pPr>
                <a:defRPr/>
              </a:pPr>
              <a:t>10</a:t>
            </a:fld>
            <a:endParaRPr lang="uk-UA" altLang="uk-UA" dirty="0"/>
          </a:p>
        </p:txBody>
      </p:sp>
      <p:sp>
        <p:nvSpPr>
          <p:cNvPr id="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5175"/>
            <a:ext cx="4983163" cy="373697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4538663"/>
            <a:ext cx="5446713" cy="4905375"/>
          </a:xfrm>
          <a:noFill/>
        </p:spPr>
        <p:txBody>
          <a:bodyPr lIns="92893" tIns="46448" rIns="92893" bIns="46448"/>
          <a:lstStyle/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r>
              <a:rPr lang="uk-UA" altLang="uk-UA" sz="1400" dirty="0" err="1"/>
              <a:t>Технологическая</a:t>
            </a:r>
            <a:r>
              <a:rPr lang="uk-UA" altLang="uk-UA" sz="1400"/>
              <a:t> модернизация и диверсификация реального сектора украинской экономики в направлении перехода от экспортно-сырьевой к инновационно-инвестиционной модели развития войдет в следующем пятилетии 2011-2015 годов в перечень приоритетных направлений государственной политики, которые должны обеспечить восполнение потерь экономического потенциала и конкурентоспособности страны в результате финансово-экономического кризиса. </a:t>
            </a:r>
            <a:endParaRPr lang="en-GB" altLang="uk-UA" sz="1400"/>
          </a:p>
        </p:txBody>
      </p:sp>
    </p:spTree>
    <p:extLst>
      <p:ext uri="{BB962C8B-B14F-4D97-AF65-F5344CB8AC3E}">
        <p14:creationId xmlns:p14="http://schemas.microsoft.com/office/powerpoint/2010/main" val="1523360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02A78AE-3DC8-472C-98AF-5018CE9037AD}" type="slidenum">
              <a:rPr lang="uk-UA" altLang="uk-UA" smtClean="0"/>
              <a:pPr>
                <a:defRPr/>
              </a:pPr>
              <a:t>11</a:t>
            </a:fld>
            <a:endParaRPr lang="uk-UA" altLang="uk-UA" dirty="0"/>
          </a:p>
        </p:txBody>
      </p:sp>
      <p:sp>
        <p:nvSpPr>
          <p:cNvPr id="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5175"/>
            <a:ext cx="4983163" cy="373697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4538663"/>
            <a:ext cx="5446713" cy="4905375"/>
          </a:xfrm>
          <a:noFill/>
        </p:spPr>
        <p:txBody>
          <a:bodyPr lIns="92893" tIns="46448" rIns="92893" bIns="46448"/>
          <a:lstStyle/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r>
              <a:rPr lang="uk-UA" altLang="uk-UA" sz="1400" dirty="0" err="1"/>
              <a:t>Технологическая</a:t>
            </a:r>
            <a:r>
              <a:rPr lang="uk-UA" altLang="uk-UA" sz="1400"/>
              <a:t> модернизация и диверсификация реального сектора украинской экономики в направлении перехода от экспортно-сырьевой к инновационно-инвестиционной модели развития войдет в следующем пятилетии 2011-2015 годов в перечень приоритетных направлений государственной политики, которые должны обеспечить восполнение потерь экономического потенциала и конкурентоспособности страны в результате финансово-экономического кризиса. </a:t>
            </a:r>
            <a:endParaRPr lang="en-GB" altLang="uk-UA" sz="1400"/>
          </a:p>
        </p:txBody>
      </p:sp>
    </p:spTree>
    <p:extLst>
      <p:ext uri="{BB962C8B-B14F-4D97-AF65-F5344CB8AC3E}">
        <p14:creationId xmlns:p14="http://schemas.microsoft.com/office/powerpoint/2010/main" val="41768083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02A78AE-3DC8-472C-98AF-5018CE9037AD}" type="slidenum">
              <a:rPr lang="uk-UA" altLang="uk-UA" smtClean="0"/>
              <a:pPr>
                <a:defRPr/>
              </a:pPr>
              <a:t>12</a:t>
            </a:fld>
            <a:endParaRPr lang="uk-UA" altLang="uk-UA" dirty="0"/>
          </a:p>
        </p:txBody>
      </p:sp>
      <p:sp>
        <p:nvSpPr>
          <p:cNvPr id="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5175"/>
            <a:ext cx="4983163" cy="373697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4538663"/>
            <a:ext cx="5446713" cy="4905375"/>
          </a:xfrm>
          <a:noFill/>
        </p:spPr>
        <p:txBody>
          <a:bodyPr lIns="92893" tIns="46448" rIns="92893" bIns="46448"/>
          <a:lstStyle/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r>
              <a:rPr lang="uk-UA" altLang="uk-UA" sz="1400" dirty="0" err="1"/>
              <a:t>Технологическая</a:t>
            </a:r>
            <a:r>
              <a:rPr lang="uk-UA" altLang="uk-UA" sz="1400"/>
              <a:t> модернизация и диверсификация реального сектора украинской экономики в направлении перехода от экспортно-сырьевой к инновационно-инвестиционной модели развития войдет в следующем пятилетии 2011-2015 годов в перечень приоритетных направлений государственной политики, которые должны обеспечить восполнение потерь экономического потенциала и конкурентоспособности страны в результате финансово-экономического кризиса. </a:t>
            </a:r>
            <a:endParaRPr lang="en-GB" altLang="uk-UA" sz="1400"/>
          </a:p>
        </p:txBody>
      </p:sp>
    </p:spTree>
    <p:extLst>
      <p:ext uri="{BB962C8B-B14F-4D97-AF65-F5344CB8AC3E}">
        <p14:creationId xmlns:p14="http://schemas.microsoft.com/office/powerpoint/2010/main" val="27999834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02A78AE-3DC8-472C-98AF-5018CE9037AD}" type="slidenum">
              <a:rPr lang="uk-UA" altLang="uk-UA" smtClean="0"/>
              <a:pPr>
                <a:defRPr/>
              </a:pPr>
              <a:t>13</a:t>
            </a:fld>
            <a:endParaRPr lang="uk-UA" altLang="uk-UA" dirty="0"/>
          </a:p>
        </p:txBody>
      </p:sp>
      <p:sp>
        <p:nvSpPr>
          <p:cNvPr id="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5175"/>
            <a:ext cx="4983163" cy="373697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4538663"/>
            <a:ext cx="5446713" cy="4905375"/>
          </a:xfrm>
          <a:noFill/>
        </p:spPr>
        <p:txBody>
          <a:bodyPr lIns="92893" tIns="46448" rIns="92893" bIns="46448"/>
          <a:lstStyle/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r>
              <a:rPr lang="uk-UA" altLang="uk-UA" sz="1400" dirty="0" err="1"/>
              <a:t>Технологическая</a:t>
            </a:r>
            <a:r>
              <a:rPr lang="uk-UA" altLang="uk-UA" sz="1400"/>
              <a:t> модернизация и диверсификация реального сектора украинской экономики в направлении перехода от экспортно-сырьевой к инновационно-инвестиционной модели развития войдет в следующем пятилетии 2011-2015 годов в перечень приоритетных направлений государственной политики, которые должны обеспечить восполнение потерь экономического потенциала и конкурентоспособности страны в результате финансово-экономического кризиса. </a:t>
            </a:r>
            <a:endParaRPr lang="en-GB" altLang="uk-UA" sz="1400"/>
          </a:p>
        </p:txBody>
      </p:sp>
    </p:spTree>
    <p:extLst>
      <p:ext uri="{BB962C8B-B14F-4D97-AF65-F5344CB8AC3E}">
        <p14:creationId xmlns:p14="http://schemas.microsoft.com/office/powerpoint/2010/main" val="33482003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02A78AE-3DC8-472C-98AF-5018CE9037AD}" type="slidenum">
              <a:rPr lang="uk-UA" altLang="uk-UA" smtClean="0"/>
              <a:pPr>
                <a:defRPr/>
              </a:pPr>
              <a:t>14</a:t>
            </a:fld>
            <a:endParaRPr lang="uk-UA" altLang="uk-UA" dirty="0"/>
          </a:p>
        </p:txBody>
      </p:sp>
      <p:sp>
        <p:nvSpPr>
          <p:cNvPr id="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5175"/>
            <a:ext cx="4983163" cy="373697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4538663"/>
            <a:ext cx="5446713" cy="4905375"/>
          </a:xfrm>
          <a:noFill/>
        </p:spPr>
        <p:txBody>
          <a:bodyPr lIns="92893" tIns="46448" rIns="92893" bIns="46448"/>
          <a:lstStyle/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r>
              <a:rPr lang="uk-UA" altLang="uk-UA" sz="1400" dirty="0" err="1"/>
              <a:t>Технологическая</a:t>
            </a:r>
            <a:r>
              <a:rPr lang="uk-UA" altLang="uk-UA" sz="1400"/>
              <a:t> модернизация и диверсификация реального сектора украинской экономики в направлении перехода от экспортно-сырьевой к инновационно-инвестиционной модели развития войдет в следующем пятилетии 2011-2015 годов в перечень приоритетных направлений государственной политики, которые должны обеспечить восполнение потерь экономического потенциала и конкурентоспособности страны в результате финансово-экономического кризиса. </a:t>
            </a:r>
            <a:endParaRPr lang="en-GB" altLang="uk-UA" sz="1400"/>
          </a:p>
        </p:txBody>
      </p:sp>
    </p:spTree>
    <p:extLst>
      <p:ext uri="{BB962C8B-B14F-4D97-AF65-F5344CB8AC3E}">
        <p14:creationId xmlns:p14="http://schemas.microsoft.com/office/powerpoint/2010/main" val="20878228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02A78AE-3DC8-472C-98AF-5018CE9037AD}" type="slidenum">
              <a:rPr lang="uk-UA" altLang="uk-UA" smtClean="0"/>
              <a:pPr>
                <a:defRPr/>
              </a:pPr>
              <a:t>15</a:t>
            </a:fld>
            <a:endParaRPr lang="uk-UA" altLang="uk-UA" dirty="0"/>
          </a:p>
        </p:txBody>
      </p:sp>
      <p:sp>
        <p:nvSpPr>
          <p:cNvPr id="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5175"/>
            <a:ext cx="4983163" cy="373697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4538663"/>
            <a:ext cx="5446713" cy="4905375"/>
          </a:xfrm>
          <a:noFill/>
        </p:spPr>
        <p:txBody>
          <a:bodyPr lIns="92893" tIns="46448" rIns="92893" bIns="46448"/>
          <a:lstStyle/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r>
              <a:rPr lang="uk-UA" altLang="uk-UA" sz="1400" dirty="0" err="1"/>
              <a:t>Технологическая</a:t>
            </a:r>
            <a:r>
              <a:rPr lang="uk-UA" altLang="uk-UA" sz="1400"/>
              <a:t> модернизация и диверсификация реального сектора украинской экономики в направлении перехода от экспортно-сырьевой к инновационно-инвестиционной модели развития войдет в следующем пятилетии 2011-2015 годов в перечень приоритетных направлений государственной политики, которые должны обеспечить восполнение потерь экономического потенциала и конкурентоспособности страны в результате финансово-экономического кризиса. </a:t>
            </a:r>
            <a:endParaRPr lang="en-GB" altLang="uk-UA" sz="1400"/>
          </a:p>
        </p:txBody>
      </p:sp>
    </p:spTree>
    <p:extLst>
      <p:ext uri="{BB962C8B-B14F-4D97-AF65-F5344CB8AC3E}">
        <p14:creationId xmlns:p14="http://schemas.microsoft.com/office/powerpoint/2010/main" val="9684666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02A78AE-3DC8-472C-98AF-5018CE9037AD}" type="slidenum">
              <a:rPr lang="uk-UA" altLang="uk-UA" smtClean="0"/>
              <a:pPr>
                <a:defRPr/>
              </a:pPr>
              <a:t>16</a:t>
            </a:fld>
            <a:endParaRPr lang="uk-UA" altLang="uk-UA" dirty="0"/>
          </a:p>
        </p:txBody>
      </p:sp>
      <p:sp>
        <p:nvSpPr>
          <p:cNvPr id="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5175"/>
            <a:ext cx="4983163" cy="373697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4538663"/>
            <a:ext cx="5446713" cy="4905375"/>
          </a:xfrm>
          <a:noFill/>
        </p:spPr>
        <p:txBody>
          <a:bodyPr lIns="92893" tIns="46448" rIns="92893" bIns="46448"/>
          <a:lstStyle/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r>
              <a:rPr lang="uk-UA" altLang="uk-UA" sz="1400" dirty="0" err="1"/>
              <a:t>Технологическая</a:t>
            </a:r>
            <a:r>
              <a:rPr lang="uk-UA" altLang="uk-UA" sz="1400"/>
              <a:t> модернизация и диверсификация реального сектора украинской экономики в направлении перехода от экспортно-сырьевой к инновационно-инвестиционной модели развития войдет в следующем пятилетии 2011-2015 годов в перечень приоритетных направлений государственной политики, которые должны обеспечить восполнение потерь экономического потенциала и конкурентоспособности страны в результате финансово-экономического кризиса. </a:t>
            </a:r>
            <a:endParaRPr lang="en-GB" altLang="uk-UA" sz="1400"/>
          </a:p>
        </p:txBody>
      </p:sp>
    </p:spTree>
    <p:extLst>
      <p:ext uri="{BB962C8B-B14F-4D97-AF65-F5344CB8AC3E}">
        <p14:creationId xmlns:p14="http://schemas.microsoft.com/office/powerpoint/2010/main" val="12076386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02A78AE-3DC8-472C-98AF-5018CE9037AD}" type="slidenum">
              <a:rPr lang="uk-UA" altLang="uk-UA" smtClean="0"/>
              <a:pPr>
                <a:defRPr/>
              </a:pPr>
              <a:t>17</a:t>
            </a:fld>
            <a:endParaRPr lang="uk-UA" altLang="uk-UA" dirty="0"/>
          </a:p>
        </p:txBody>
      </p:sp>
      <p:sp>
        <p:nvSpPr>
          <p:cNvPr id="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5175"/>
            <a:ext cx="4983163" cy="373697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4538663"/>
            <a:ext cx="5446713" cy="4905375"/>
          </a:xfrm>
          <a:noFill/>
        </p:spPr>
        <p:txBody>
          <a:bodyPr lIns="92893" tIns="46448" rIns="92893" bIns="46448"/>
          <a:lstStyle/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r>
              <a:rPr lang="uk-UA" altLang="uk-UA" sz="1400" dirty="0" err="1"/>
              <a:t>Технологическая</a:t>
            </a:r>
            <a:r>
              <a:rPr lang="uk-UA" altLang="uk-UA" sz="1400"/>
              <a:t> модернизация и диверсификация реального сектора украинской экономики в направлении перехода от экспортно-сырьевой к инновационно-инвестиционной модели развития войдет в следующем пятилетии 2011-2015 годов в перечень приоритетных направлений государственной политики, которые должны обеспечить восполнение потерь экономического потенциала и конкурентоспособности страны в результате финансово-экономического кризиса. </a:t>
            </a:r>
            <a:endParaRPr lang="en-GB" altLang="uk-UA" sz="1400"/>
          </a:p>
        </p:txBody>
      </p:sp>
    </p:spTree>
    <p:extLst>
      <p:ext uri="{BB962C8B-B14F-4D97-AF65-F5344CB8AC3E}">
        <p14:creationId xmlns:p14="http://schemas.microsoft.com/office/powerpoint/2010/main" val="34757876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02A78AE-3DC8-472C-98AF-5018CE9037AD}" type="slidenum">
              <a:rPr lang="uk-UA" altLang="uk-UA" smtClean="0"/>
              <a:pPr>
                <a:defRPr/>
              </a:pPr>
              <a:t>18</a:t>
            </a:fld>
            <a:endParaRPr lang="uk-UA" altLang="uk-UA" dirty="0"/>
          </a:p>
        </p:txBody>
      </p:sp>
      <p:sp>
        <p:nvSpPr>
          <p:cNvPr id="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5175"/>
            <a:ext cx="4983163" cy="373697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4538663"/>
            <a:ext cx="5446713" cy="4905375"/>
          </a:xfrm>
          <a:noFill/>
        </p:spPr>
        <p:txBody>
          <a:bodyPr lIns="92893" tIns="46448" rIns="92893" bIns="46448"/>
          <a:lstStyle/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r>
              <a:rPr lang="uk-UA" altLang="uk-UA" sz="1400" dirty="0" err="1"/>
              <a:t>Технологическая</a:t>
            </a:r>
            <a:r>
              <a:rPr lang="uk-UA" altLang="uk-UA" sz="1400"/>
              <a:t> модернизация и диверсификация реального сектора украинской экономики в направлении перехода от экспортно-сырьевой к инновационно-инвестиционной модели развития войдет в следующем пятилетии 2011-2015 годов в перечень приоритетных направлений государственной политики, которые должны обеспечить восполнение потерь экономического потенциала и конкурентоспособности страны в результате финансово-экономического кризиса. </a:t>
            </a:r>
            <a:endParaRPr lang="en-GB" altLang="uk-UA" sz="1400"/>
          </a:p>
        </p:txBody>
      </p:sp>
    </p:spTree>
    <p:extLst>
      <p:ext uri="{BB962C8B-B14F-4D97-AF65-F5344CB8AC3E}">
        <p14:creationId xmlns:p14="http://schemas.microsoft.com/office/powerpoint/2010/main" val="1010339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02A78AE-3DC8-472C-98AF-5018CE9037AD}" type="slidenum">
              <a:rPr lang="uk-UA" altLang="uk-UA" smtClean="0"/>
              <a:pPr>
                <a:defRPr/>
              </a:pPr>
              <a:t>2</a:t>
            </a:fld>
            <a:endParaRPr lang="uk-UA" altLang="uk-UA" dirty="0"/>
          </a:p>
        </p:txBody>
      </p:sp>
      <p:sp>
        <p:nvSpPr>
          <p:cNvPr id="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5175"/>
            <a:ext cx="4983163" cy="373697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4538663"/>
            <a:ext cx="5446713" cy="4905375"/>
          </a:xfrm>
          <a:noFill/>
        </p:spPr>
        <p:txBody>
          <a:bodyPr lIns="92893" tIns="46448" rIns="92893" bIns="46448"/>
          <a:lstStyle/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r>
              <a:rPr lang="uk-UA" altLang="uk-UA" sz="1400" dirty="0" err="1"/>
              <a:t>Технологическая</a:t>
            </a:r>
            <a:r>
              <a:rPr lang="uk-UA" altLang="uk-UA" sz="1400"/>
              <a:t> модернизация и диверсификация реального сектора украинской экономики в направлении перехода от экспортно-сырьевой к инновационно-инвестиционной модели развития войдет в следующем пятилетии 2011-2015 годов в перечень приоритетных направлений государственной политики, которые должны обеспечить восполнение потерь экономического потенциала и конкурентоспособности страны в результате финансово-экономического кризиса. </a:t>
            </a:r>
            <a:endParaRPr lang="en-GB" altLang="uk-UA" sz="1400"/>
          </a:p>
        </p:txBody>
      </p:sp>
    </p:spTree>
    <p:extLst>
      <p:ext uri="{BB962C8B-B14F-4D97-AF65-F5344CB8AC3E}">
        <p14:creationId xmlns:p14="http://schemas.microsoft.com/office/powerpoint/2010/main" val="2066630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02A78AE-3DC8-472C-98AF-5018CE9037AD}" type="slidenum">
              <a:rPr lang="uk-UA" altLang="uk-UA" smtClean="0"/>
              <a:pPr>
                <a:defRPr/>
              </a:pPr>
              <a:t>3</a:t>
            </a:fld>
            <a:endParaRPr lang="uk-UA" altLang="uk-UA" dirty="0"/>
          </a:p>
        </p:txBody>
      </p:sp>
      <p:sp>
        <p:nvSpPr>
          <p:cNvPr id="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5175"/>
            <a:ext cx="4983163" cy="373697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4538663"/>
            <a:ext cx="5446713" cy="4905375"/>
          </a:xfrm>
          <a:noFill/>
        </p:spPr>
        <p:txBody>
          <a:bodyPr lIns="92893" tIns="46448" rIns="92893" bIns="46448"/>
          <a:lstStyle/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r>
              <a:rPr lang="uk-UA" altLang="uk-UA" sz="1400" dirty="0" err="1"/>
              <a:t>Технологическая</a:t>
            </a:r>
            <a:r>
              <a:rPr lang="uk-UA" altLang="uk-UA" sz="1400"/>
              <a:t> модернизация и диверсификация реального сектора украинской экономики в направлении перехода от экспортно-сырьевой к инновационно-инвестиционной модели развития войдет в следующем пятилетии 2011-2015 годов в перечень приоритетных направлений государственной политики, которые должны обеспечить восполнение потерь экономического потенциала и конкурентоспособности страны в результате финансово-экономического кризиса. </a:t>
            </a:r>
            <a:endParaRPr lang="en-GB" altLang="uk-UA" sz="1400"/>
          </a:p>
        </p:txBody>
      </p:sp>
    </p:spTree>
    <p:extLst>
      <p:ext uri="{BB962C8B-B14F-4D97-AF65-F5344CB8AC3E}">
        <p14:creationId xmlns:p14="http://schemas.microsoft.com/office/powerpoint/2010/main" val="2066630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02A78AE-3DC8-472C-98AF-5018CE9037AD}" type="slidenum">
              <a:rPr lang="uk-UA" altLang="uk-UA" smtClean="0"/>
              <a:pPr>
                <a:defRPr/>
              </a:pPr>
              <a:t>4</a:t>
            </a:fld>
            <a:endParaRPr lang="uk-UA" altLang="uk-UA" dirty="0"/>
          </a:p>
        </p:txBody>
      </p:sp>
      <p:sp>
        <p:nvSpPr>
          <p:cNvPr id="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5175"/>
            <a:ext cx="4983163" cy="373697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4538663"/>
            <a:ext cx="5446713" cy="4905375"/>
          </a:xfrm>
          <a:noFill/>
        </p:spPr>
        <p:txBody>
          <a:bodyPr lIns="92893" tIns="46448" rIns="92893" bIns="46448"/>
          <a:lstStyle/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r>
              <a:rPr lang="uk-UA" altLang="uk-UA" sz="1400" dirty="0" err="1"/>
              <a:t>Технологическая</a:t>
            </a:r>
            <a:r>
              <a:rPr lang="uk-UA" altLang="uk-UA" sz="1400"/>
              <a:t> модернизация и диверсификация реального сектора украинской экономики в направлении перехода от экспортно-сырьевой к инновационно-инвестиционной модели развития войдет в следующем пятилетии 2011-2015 годов в перечень приоритетных направлений государственной политики, которые должны обеспечить восполнение потерь экономического потенциала и конкурентоспособности страны в результате финансово-экономического кризиса. </a:t>
            </a:r>
            <a:endParaRPr lang="en-GB" altLang="uk-UA" sz="1400"/>
          </a:p>
        </p:txBody>
      </p:sp>
    </p:spTree>
    <p:extLst>
      <p:ext uri="{BB962C8B-B14F-4D97-AF65-F5344CB8AC3E}">
        <p14:creationId xmlns:p14="http://schemas.microsoft.com/office/powerpoint/2010/main" val="1505870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02A78AE-3DC8-472C-98AF-5018CE9037AD}" type="slidenum">
              <a:rPr lang="uk-UA" altLang="uk-UA" smtClean="0"/>
              <a:pPr>
                <a:defRPr/>
              </a:pPr>
              <a:t>5</a:t>
            </a:fld>
            <a:endParaRPr lang="uk-UA" altLang="uk-UA" dirty="0"/>
          </a:p>
        </p:txBody>
      </p:sp>
      <p:sp>
        <p:nvSpPr>
          <p:cNvPr id="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5175"/>
            <a:ext cx="4983163" cy="373697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4538663"/>
            <a:ext cx="5446713" cy="4905375"/>
          </a:xfrm>
          <a:noFill/>
        </p:spPr>
        <p:txBody>
          <a:bodyPr lIns="92893" tIns="46448" rIns="92893" bIns="46448"/>
          <a:lstStyle/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r>
              <a:rPr lang="uk-UA" altLang="uk-UA" sz="1400" dirty="0" err="1"/>
              <a:t>Технологическая</a:t>
            </a:r>
            <a:r>
              <a:rPr lang="uk-UA" altLang="uk-UA" sz="1400"/>
              <a:t> модернизация и диверсификация реального сектора украинской экономики в направлении перехода от экспортно-сырьевой к инновационно-инвестиционной модели развития войдет в следующем пятилетии 2011-2015 годов в перечень приоритетных направлений государственной политики, которые должны обеспечить восполнение потерь экономического потенциала и конкурентоспособности страны в результате финансово-экономического кризиса. </a:t>
            </a:r>
            <a:endParaRPr lang="en-GB" altLang="uk-UA" sz="1400"/>
          </a:p>
        </p:txBody>
      </p:sp>
    </p:spTree>
    <p:extLst>
      <p:ext uri="{BB962C8B-B14F-4D97-AF65-F5344CB8AC3E}">
        <p14:creationId xmlns:p14="http://schemas.microsoft.com/office/powerpoint/2010/main" val="2795434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02A78AE-3DC8-472C-98AF-5018CE9037AD}" type="slidenum">
              <a:rPr lang="uk-UA" altLang="uk-UA" smtClean="0"/>
              <a:pPr>
                <a:defRPr/>
              </a:pPr>
              <a:t>6</a:t>
            </a:fld>
            <a:endParaRPr lang="uk-UA" altLang="uk-UA" dirty="0"/>
          </a:p>
        </p:txBody>
      </p:sp>
      <p:sp>
        <p:nvSpPr>
          <p:cNvPr id="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5175"/>
            <a:ext cx="4983163" cy="373697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4538663"/>
            <a:ext cx="5446713" cy="4905375"/>
          </a:xfrm>
          <a:noFill/>
        </p:spPr>
        <p:txBody>
          <a:bodyPr lIns="92893" tIns="46448" rIns="92893" bIns="46448"/>
          <a:lstStyle/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r>
              <a:rPr lang="uk-UA" altLang="uk-UA" sz="1400" dirty="0" err="1"/>
              <a:t>Технологическая</a:t>
            </a:r>
            <a:r>
              <a:rPr lang="uk-UA" altLang="uk-UA" sz="1400"/>
              <a:t> модернизация и диверсификация реального сектора украинской экономики в направлении перехода от экспортно-сырьевой к инновационно-инвестиционной модели развития войдет в следующем пятилетии 2011-2015 годов в перечень приоритетных направлений государственной политики, которые должны обеспечить восполнение потерь экономического потенциала и конкурентоспособности страны в результате финансово-экономического кризиса. </a:t>
            </a:r>
            <a:endParaRPr lang="en-GB" altLang="uk-UA" sz="1400"/>
          </a:p>
        </p:txBody>
      </p:sp>
    </p:spTree>
    <p:extLst>
      <p:ext uri="{BB962C8B-B14F-4D97-AF65-F5344CB8AC3E}">
        <p14:creationId xmlns:p14="http://schemas.microsoft.com/office/powerpoint/2010/main" val="2066630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02A78AE-3DC8-472C-98AF-5018CE9037AD}" type="slidenum">
              <a:rPr lang="uk-UA" altLang="uk-UA" smtClean="0"/>
              <a:pPr>
                <a:defRPr/>
              </a:pPr>
              <a:t>7</a:t>
            </a:fld>
            <a:endParaRPr lang="uk-UA" altLang="uk-UA" dirty="0"/>
          </a:p>
        </p:txBody>
      </p:sp>
      <p:sp>
        <p:nvSpPr>
          <p:cNvPr id="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5175"/>
            <a:ext cx="4983163" cy="373697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4538663"/>
            <a:ext cx="5446713" cy="4905375"/>
          </a:xfrm>
          <a:noFill/>
        </p:spPr>
        <p:txBody>
          <a:bodyPr lIns="92893" tIns="46448" rIns="92893" bIns="46448"/>
          <a:lstStyle/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r>
              <a:rPr lang="uk-UA" altLang="uk-UA" sz="1400" dirty="0" err="1"/>
              <a:t>Технологическая</a:t>
            </a:r>
            <a:r>
              <a:rPr lang="uk-UA" altLang="uk-UA" sz="1400"/>
              <a:t> модернизация и диверсификация реального сектора украинской экономики в направлении перехода от экспортно-сырьевой к инновационно-инвестиционной модели развития войдет в следующем пятилетии 2011-2015 годов в перечень приоритетных направлений государственной политики, которые должны обеспечить восполнение потерь экономического потенциала и конкурентоспособности страны в результате финансово-экономического кризиса. </a:t>
            </a:r>
            <a:endParaRPr lang="en-GB" altLang="uk-UA" sz="1400"/>
          </a:p>
        </p:txBody>
      </p:sp>
    </p:spTree>
    <p:extLst>
      <p:ext uri="{BB962C8B-B14F-4D97-AF65-F5344CB8AC3E}">
        <p14:creationId xmlns:p14="http://schemas.microsoft.com/office/powerpoint/2010/main" val="2066630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02A78AE-3DC8-472C-98AF-5018CE9037AD}" type="slidenum">
              <a:rPr lang="uk-UA" altLang="uk-UA" smtClean="0"/>
              <a:pPr>
                <a:defRPr/>
              </a:pPr>
              <a:t>8</a:t>
            </a:fld>
            <a:endParaRPr lang="uk-UA" altLang="uk-UA" dirty="0"/>
          </a:p>
        </p:txBody>
      </p:sp>
      <p:sp>
        <p:nvSpPr>
          <p:cNvPr id="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5175"/>
            <a:ext cx="4983163" cy="373697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4538663"/>
            <a:ext cx="5446713" cy="4905375"/>
          </a:xfrm>
          <a:noFill/>
        </p:spPr>
        <p:txBody>
          <a:bodyPr lIns="92893" tIns="46448" rIns="92893" bIns="46448"/>
          <a:lstStyle/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r>
              <a:rPr lang="uk-UA" altLang="uk-UA" sz="1400" dirty="0" err="1"/>
              <a:t>Технологическая</a:t>
            </a:r>
            <a:r>
              <a:rPr lang="uk-UA" altLang="uk-UA" sz="1400"/>
              <a:t> модернизация и диверсификация реального сектора украинской экономики в направлении перехода от экспортно-сырьевой к инновационно-инвестиционной модели развития войдет в следующем пятилетии 2011-2015 годов в перечень приоритетных направлений государственной политики, которые должны обеспечить восполнение потерь экономического потенциала и конкурентоспособности страны в результате финансово-экономического кризиса. </a:t>
            </a:r>
            <a:endParaRPr lang="en-GB" altLang="uk-UA" sz="1400"/>
          </a:p>
        </p:txBody>
      </p:sp>
    </p:spTree>
    <p:extLst>
      <p:ext uri="{BB962C8B-B14F-4D97-AF65-F5344CB8AC3E}">
        <p14:creationId xmlns:p14="http://schemas.microsoft.com/office/powerpoint/2010/main" val="20666306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02A78AE-3DC8-472C-98AF-5018CE9037AD}" type="slidenum">
              <a:rPr lang="uk-UA" altLang="uk-UA" smtClean="0"/>
              <a:pPr>
                <a:defRPr/>
              </a:pPr>
              <a:t>9</a:t>
            </a:fld>
            <a:endParaRPr lang="uk-UA" altLang="uk-UA" dirty="0"/>
          </a:p>
        </p:txBody>
      </p:sp>
      <p:sp>
        <p:nvSpPr>
          <p:cNvPr id="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8050" y="765175"/>
            <a:ext cx="4983163" cy="373697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575" y="4538663"/>
            <a:ext cx="5446713" cy="4905375"/>
          </a:xfrm>
          <a:noFill/>
        </p:spPr>
        <p:txBody>
          <a:bodyPr lIns="92893" tIns="46448" rIns="92893" bIns="46448"/>
          <a:lstStyle/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endParaRPr lang="en-US" altLang="uk-UA" sz="1400" dirty="0"/>
          </a:p>
          <a:p>
            <a:pPr eaLnBrk="1" hangingPunct="1"/>
            <a:r>
              <a:rPr lang="uk-UA" altLang="uk-UA" sz="1400" dirty="0" err="1"/>
              <a:t>Технологическая</a:t>
            </a:r>
            <a:r>
              <a:rPr lang="uk-UA" altLang="uk-UA" sz="1400"/>
              <a:t> модернизация и диверсификация реального сектора украинской экономики в направлении перехода от экспортно-сырьевой к инновационно-инвестиционной модели развития войдет в следующем пятилетии 2011-2015 годов в перечень приоритетных направлений государственной политики, которые должны обеспечить восполнение потерь экономического потенциала и конкурентоспособности страны в результате финансово-экономического кризиса. </a:t>
            </a:r>
            <a:endParaRPr lang="en-GB" altLang="uk-UA" sz="1400"/>
          </a:p>
        </p:txBody>
      </p:sp>
    </p:spTree>
    <p:extLst>
      <p:ext uri="{BB962C8B-B14F-4D97-AF65-F5344CB8AC3E}">
        <p14:creationId xmlns:p14="http://schemas.microsoft.com/office/powerpoint/2010/main" val="402563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AF979648-67BF-4F78-970E-40075C94D90C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1685408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AF979648-67BF-4F78-970E-40075C94D90C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4289524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AF979648-67BF-4F78-970E-40075C94D90C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2416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AF979648-67BF-4F78-970E-40075C94D90C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849046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AF979648-67BF-4F78-970E-40075C94D90C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5144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AF979648-67BF-4F78-970E-40075C94D90C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70202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79648-67BF-4F78-970E-40075C94D90C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6550335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79648-67BF-4F78-970E-40075C94D90C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142346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79648-67BF-4F78-970E-40075C94D90C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424766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AF979648-67BF-4F78-970E-40075C94D90C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026053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AF979648-67BF-4F78-970E-40075C94D90C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349447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AF979648-67BF-4F78-970E-40075C94D90C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420718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79648-67BF-4F78-970E-40075C94D90C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025926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79648-67BF-4F78-970E-40075C94D90C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1428665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79648-67BF-4F78-970E-40075C94D90C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081485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AF979648-67BF-4F78-970E-40075C94D90C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40456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AF979648-67BF-4F78-970E-40075C94D90C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230465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xn----dtbjmwegiok9b3mho.xn--j1amh/%D1%96%D0%BD%D0%B2%D0%B5%D1%81%D1%82%D0%B8%D1%86%D1%96%D0%B9%D0%BD%D0%B8%D0%B9-%D0%BF%D0%BE%D1%80%D1%82%D1%84%D0%B5%D0%BB%D1%8C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4free.org/photo/15105/investment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learn.nubip.edu.ua/mod/glossary/showentry.php?eid=52528&amp;displayformat=dictionar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xfuel.com/en/free-photo-oigxh" TargetMode="External"/><Relationship Id="rId5" Type="http://schemas.openxmlformats.org/officeDocument/2006/relationships/image" Target="../media/image2.jpg"/><Relationship Id="rId4" Type="http://schemas.openxmlformats.org/officeDocument/2006/relationships/hyperlink" Target="http://elearn.nubip.edu.ua/mod/glossary/showentry.php?eid=63311&amp;displayformat=dictionary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ikist.com/free-photo-smhlv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ikist.com/free-photo-ssbn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hyperlink" Target="https://www.picpedia.org/handwriting/i/investment.htm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95288" y="0"/>
            <a:ext cx="8497887" cy="1008063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uk-UA" altLang="uk-UA" sz="28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83568" y="2308231"/>
            <a:ext cx="7776864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endParaRPr kumimoji="0" lang="uk-UA" sz="2000" b="1" i="1" u="none" strike="noStrike" cap="none" normalizeH="0" baseline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1" u="none" strike="noStrike" cap="none" normalizeH="0" baseline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hangingPunct="0"/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ЗМІСТОВИЙ МОДУЛЬ № 1. </a:t>
            </a:r>
          </a:p>
          <a:p>
            <a:pPr lvl="0" algn="ctr" eaLnBrk="0" hangingPunct="0"/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ІНВЕСТИЦІЙНЕ СЕРЕДОВИЩЕ ТА ІНВЕСТИЦІЙНИЙ ПРОЦЕС</a:t>
            </a:r>
          </a:p>
          <a:p>
            <a:pPr lvl="0" algn="ctr" eaLnBrk="0" hangingPunct="0"/>
            <a:endParaRPr lang="ru-RU" sz="28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hangingPunct="0"/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Тема 1. Суть </a:t>
            </a:r>
            <a:r>
              <a:rPr lang="ru-RU" sz="28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інвестицій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ru-RU" sz="28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Прямі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та </a:t>
            </a:r>
            <a:r>
              <a:rPr lang="ru-RU" sz="28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непрямі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інвестиції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95288" y="0"/>
            <a:ext cx="8497887" cy="1008063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uk-UA" altLang="uk-UA" sz="28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231031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uk-UA" sz="2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Класифікація інвестицій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87399" y="1057890"/>
            <a:ext cx="8713663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об’єктами вкладання коштів:</a:t>
            </a:r>
          </a:p>
          <a:p>
            <a:pPr marL="32400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реальні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вкладання коштів (майна) у реальні активи – матеріальні чи нематеріальні;</a:t>
            </a:r>
          </a:p>
          <a:p>
            <a:pPr marL="32400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фінансові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вкладання коштів у фінансові активи (цінні папери, банківські вклади, депозити, паї, тощо), серед яких переважають цінні папери.</a:t>
            </a:r>
          </a:p>
          <a:p>
            <a:pPr lvl="0">
              <a:buFont typeface="Wingdings" pitchFamily="2" charset="2"/>
              <a:buChar char="q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періодом інвестування 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короткострокові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(до 1 року)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середньострокові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(від 1 до 3 років);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довгострокові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(більше 3 років).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характером участі в інвестуванні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здійснюють двома способами: безпосередньо у виробництво з метою виготовлення товарів та їх збуту і отримання прибутку та інвестиції, що забезпечують володіння контрольним пакетом акцій, а отже, контроль за підприємством;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непрямі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вкладення капіталу у цінні папери, які не дають інвестору право реального контролю за об’єктом інвестування. Портфельні інвестиції поділяють на інвестиції в акціонерні папери, боргові цінні папери, облігації, прості векселі, боргові розписки, інструменти грошового ринку (казначейські векселі, депозитні сертифікати, банківські акцепти тощо), фінансові деривативи (опціони, ф’ючерси,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варранти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свопи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95288" y="0"/>
            <a:ext cx="8497887" cy="1008063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uk-UA" altLang="uk-UA" sz="28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375047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uk-UA" sz="2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Класифікація інвестицій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08199" y="1640941"/>
            <a:ext cx="878497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>
              <a:buFont typeface="Wingdings" pitchFamily="2" charset="2"/>
              <a:buChar char="q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характером використання: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первинні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здійснюються при заснуванні чи купівлі підприємства;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екстенсивні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спрямовуються на розширення виробничого потенціалу;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реінвестиції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 використання доходів, отриманих завдяки реалізації інвестиційних проектів на придбання нових засобів виробництва.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формами власності: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приватні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вкладення, які здійснюють фізичні особи, або юридичні особи з приватною формою власності;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вкладення акціонерних компаній, кооперативних та інших організацій;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вкладення, що здійснюються державою. Такі інвестиції спрямовують, здебільшого, у базові малоприбуткові сфери та галузі народного господарства;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 бути іноземними державними, приватними та колективними;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спільні та змішані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представляють собою різні поєднання: спільні (українські та іноземні), змішані (державні, приватні і колективні) та їх модифікації.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регіональною ознакою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 інвестиції в країну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за кордон.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95288" y="0"/>
            <a:ext cx="8497887" cy="1008063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uk-UA" altLang="uk-UA" sz="28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375047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uk-UA" sz="2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Класифікація інвестицій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79512" y="1175542"/>
            <a:ext cx="878497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>
              <a:buFont typeface="Wingdings" pitchFamily="2" charset="2"/>
              <a:buChar char="q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джерелами фінансування: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здійснюють за рахунок амортизаційних відрахувань, нерозподіленого прибутку, страхових сум з відшкодування збитків, що викликані втратою майна, доходів від продажу активів, скорочення оборотних коштів та дебіторської заборгованості, раніше здійснених довгострокових фінансових вкладень, термін погашення яких наступає у поточному періоді;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поділяються на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позичені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48000" algn="just">
              <a:buFont typeface="Wingdings" pitchFamily="2" charset="2"/>
              <a:buChar char="§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позичені – у формі кредитів банків та інших кредитних структур, доходів від розміщення облігацій, кредитів під боргові зобов’язання, лізингу, цільового державного кредиту, податкового інвестиційного кредиту;</a:t>
            </a:r>
          </a:p>
          <a:p>
            <a:pPr marL="648000" algn="just">
              <a:buFont typeface="Wingdings" pitchFamily="2" charset="2"/>
              <a:buChar char="§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залучені – у формі внесків сторонніх вітчизняних та іноземних інвесторів (грантів, безповоротної фінансової допомоги тощо), доходів від емісії акцій компанії.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ступенем обов’язковості здійснення: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відсутність яких може зупинити всю операційну діяльність підприємства або галузі;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необов’язкові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можуть і не здійснюватися, оскільки не є вирішальними факторами розвитку для суб’єктів господарювання.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95288" y="0"/>
            <a:ext cx="8497887" cy="1008063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uk-UA" altLang="uk-UA" sz="28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18864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uk-UA" sz="2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Класифікація інвестицій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79512" y="729269"/>
            <a:ext cx="8784976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>
              <a:buFont typeface="Wingdings" pitchFamily="2" charset="2"/>
              <a:buChar char="q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видом стратегії: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забезпечують підвищення конкурентоздатності фірми та її прибутковості порівняно з раніше досягнутим рівнем за рахунок впровадження нової технології, організації випуску товарів, що користуються попитом, захоплення нових ринків або поглинання фірм-конкурентів;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algn="just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пасивні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забезпечують, у кращому випадку, не погіршення показників прибутковості вкладень у операції даної фірми за рахунок заміни застарілого обладнання, підготовки нового персоналу на заміну тим працівникам, що звільнилися тощо.</a:t>
            </a:r>
          </a:p>
          <a:p>
            <a:pPr lvl="0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Інноваційні інвестиції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 вкладення в нововведення. Взагалі, при стабільній економіці всі інвестиції повинні бути водночас інноваціями. За умов кризи можливі інвестиції на підтримку діючих технічно відсталих виробничих фондів.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Інтелектуальні інвестиції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 вкладання в об’єкти інтелектуальної власності, що випливають з авторського права, винахідницького і патентного права,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права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промислові зразки і корисні моделі.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95288" y="0"/>
            <a:ext cx="8497887" cy="1008063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uk-UA" altLang="uk-UA" sz="28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18864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uk-UA" sz="2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Прямі та непрямі інвестиції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79512" y="636938"/>
            <a:ext cx="8784976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24000"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прямі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здійснюють двома способами: безпосередньо у виробництво з метою виготовлення товарів та їх збуту і отримання прибутку та інвестиції, що забезпечують володіння контрольним пакетом акцій, а отже, контроль за підприємством;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непрямі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вкладення капіталу у цінні папери, які не дають інвестору право реального контролю за об’єктом інвестування. Портфельні інвестиції поділяють на інвестиції в акціонерні папери, боргові цінні папери, облігації, прості векселі, боргові розписки, інструменти грошового ринку (казначейські векселі, депозитні сертифікати, банківські акцепти тощо), фінансові деривативи (опціони, ф’ючерси,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варранти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свопи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Інвестором прямих інвестицій може бути фізична особа, підприємство або організація, великі корпорації та спеціальні фонди прямих інвестицій.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Особлива увага приділяється міжнародним прямим інвестиціям, тому що вони збільшують ввезений капітал в країну, у вигляді обладнання, методів організації виробництва і сучасних систем управління</a:t>
            </a:r>
            <a:r>
              <a:rPr lang="en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18726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95288" y="0"/>
            <a:ext cx="8497887" cy="1008063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uk-UA" altLang="uk-UA" sz="28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18864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uk-UA" sz="2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Непрямі інвестиції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79512" y="944716"/>
            <a:ext cx="878497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Непрямі інвестиції </a:t>
            </a:r>
            <a:r>
              <a:rPr lang="en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ті, при яких інвестор вкладає кошти в активи підприємства без права керування ним і отримує лише частку в інвестиційному портфелі.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A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Інвестиційний портфель</a:t>
            </a:r>
            <a:r>
              <a:rPr lang="en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управляється посередником між інвестором і об’єктами інвестування. Цими посередниками можуть бути фінансові брокери або брокерські контори, ПІФи і комерційні банки. Управління портфелем може протікати без участі інвестора. У цьому випадку, інвестор отримує обумовлений прибуток від вкладених коштів та оплачує послуги посередника.</a:t>
            </a:r>
          </a:p>
        </p:txBody>
      </p:sp>
    </p:spTree>
    <p:extLst>
      <p:ext uri="{BB962C8B-B14F-4D97-AF65-F5344CB8AC3E}">
        <p14:creationId xmlns:p14="http://schemas.microsoft.com/office/powerpoint/2010/main" val="90336851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95288" y="0"/>
            <a:ext cx="8497887" cy="1008063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uk-UA" altLang="uk-UA" sz="28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18864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uk-UA" sz="24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Переваги та недоліки непрямих інвестицій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79512" y="1175548"/>
            <a:ext cx="8784976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 перевагами непрямих інвестицій є: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відносна простота інвестування – в будь-якій брокерській компанії або в інвестиційному фонді, вам відкриють рахунок та прикріплять консультанта або брокера;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правильному виборі інвестиційного фонду або брокерської компанії знижуються ризики втрати інвестиційних вкладень;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 непрямі інвестиції контролюються державою, а точніше, фінансові інститути, що займаються цим типом інвестування, знаходяться під контролем держави.</a:t>
            </a:r>
          </a:p>
          <a:p>
            <a:pPr algn="ctr"/>
            <a:r>
              <a:rPr lang="en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недоліків можна віднести: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безконтрольність процесів використання інвестицій з боку інвестора;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 доходу інвестора залежить від професіоналізму управління інвестиційним фондом.</a:t>
            </a:r>
          </a:p>
        </p:txBody>
      </p:sp>
    </p:spTree>
    <p:extLst>
      <p:ext uri="{BB962C8B-B14F-4D97-AF65-F5344CB8AC3E}">
        <p14:creationId xmlns:p14="http://schemas.microsoft.com/office/powerpoint/2010/main" val="2473790111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95288" y="0"/>
            <a:ext cx="8497887" cy="1008063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uk-UA" altLang="uk-UA" sz="28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234807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A" b="1" dirty="0"/>
              <a:t>Як відрізнити портфельні інвестиції від прямих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79512" y="1007316"/>
            <a:ext cx="8784976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Сума інвестицій</a:t>
            </a:r>
            <a:r>
              <a:rPr lang="en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Найчастіше обсяг прямих інвестицій мають на увазі великі вливання;</a:t>
            </a:r>
          </a:p>
          <a:p>
            <a:r>
              <a:rPr lang="en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</a:t>
            </a:r>
            <a:r>
              <a:rPr lang="en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Портфельні інвестиції - це вкладення в набір з цінних паперів, в той час як пряме вкладення націлене на різні джерела доходу, включаючи і акції підприємства;</a:t>
            </a:r>
          </a:p>
          <a:p>
            <a:r>
              <a:rPr lang="en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</a:t>
            </a:r>
            <a:r>
              <a:rPr lang="en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Її величина в портфельних інвестиціях поступається прямим;</a:t>
            </a:r>
          </a:p>
          <a:p>
            <a:r>
              <a:rPr lang="en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en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Портфельні інвестиції можуть бути короткостроковими, навіть невелика кількість угод може принести дохід, після отримання якої, ви продасте свій інвестиційний портфель. Прямі інвестиції можуть окупитися лише через кілька років і тільки після завершення наміченого проекту. 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Ліквідність</a:t>
            </a:r>
            <a:r>
              <a:rPr lang="en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випадку з портфелем, його можна негайно продати будь-якому іншому інвестору або декільком. Пряме вкладення не має на увазі зміну власника. Поки діє проект – ви несете відповідальність за власні помилки і процес інвестування. Залучення прямих інвестицій - тривалий процес, що не завжди приводить до успіху;</a:t>
            </a:r>
          </a:p>
          <a:p>
            <a:r>
              <a:rPr lang="en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Відхід від робочих процесів</a:t>
            </a:r>
            <a:r>
              <a:rPr lang="en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Вкладник, що інвестує в портфель, може спокійно зайнятися своїми справами і не вникати особливості роботи біржі. Прямий інвестор не може відірватися від проекту в будь-який час. Він контролює кожен етап процесу, бере участь в ньому активно і сам розробляє якісь поліпшення.</a:t>
            </a:r>
          </a:p>
          <a:p>
            <a:r>
              <a:rPr lang="en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компанією</a:t>
            </a:r>
            <a:r>
              <a:rPr lang="en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Частка портфельного інвестора в цінних паперах будь-якої компанії настільки мала, що не дає йому прав на участь в управлінських заходах. Мета портфельних інвестицій – отримання доходу. Прямий ж інвестор за рахунок великої частки може стати учасником процесу управління.</a:t>
            </a:r>
          </a:p>
        </p:txBody>
      </p:sp>
    </p:spTree>
    <p:extLst>
      <p:ext uri="{BB962C8B-B14F-4D97-AF65-F5344CB8AC3E}">
        <p14:creationId xmlns:p14="http://schemas.microsoft.com/office/powerpoint/2010/main" val="168363449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95288" y="0"/>
            <a:ext cx="8497887" cy="1008063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uk-UA" altLang="uk-UA" sz="28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 rot="10800000" flipV="1">
            <a:off x="1500166" y="1194657"/>
            <a:ext cx="600079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>
                <a:ln>
                  <a:noFill/>
                </a:ln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Факультет аграрного менеджменту</a:t>
            </a:r>
            <a:endParaRPr kumimoji="0" lang="ru-RU" sz="800" b="0" i="0" u="none" strike="noStrike" cap="none" normalizeH="0" baseline="0" dirty="0">
              <a:ln>
                <a:noFill/>
              </a:ln>
              <a:effectLst/>
              <a:latin typeface="+mn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>
                <a:ln>
                  <a:noFill/>
                </a:ln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Кафедра виробничого та інвестиційного менеджменту</a:t>
            </a:r>
            <a:endParaRPr kumimoji="0" lang="ru-RU" sz="800" b="0" i="0" u="none" strike="noStrike" cap="none" normalizeH="0" baseline="0" dirty="0">
              <a:ln>
                <a:noFill/>
              </a:ln>
              <a:effectLst/>
              <a:latin typeface="+mn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83568" y="2886035"/>
            <a:ext cx="77768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ru-RU" sz="48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Дякуємо</a:t>
            </a:r>
            <a:r>
              <a:rPr lang="ru-RU" sz="4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за </a:t>
            </a:r>
            <a:r>
              <a:rPr lang="ru-RU" sz="48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увагу</a:t>
            </a:r>
            <a:r>
              <a:rPr lang="ru-RU" sz="4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!</a:t>
            </a:r>
            <a:endParaRPr lang="uk-UA" sz="48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satMod val="92000"/>
                <a:lumMod val="120000"/>
              </a:schemeClr>
            </a:gs>
            <a:gs pos="100000">
              <a:schemeClr val="bg1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393" name="Rectangle 16392">
            <a:extLst>
              <a:ext uri="{FF2B5EF4-FFF2-40B4-BE49-F238E27FC236}">
                <a16:creationId xmlns:a16="http://schemas.microsoft.com/office/drawing/2014/main" id="{E9D11FD5-487C-4A6B-836F-3831DC830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86918" y="645106"/>
            <a:ext cx="2737709" cy="1259894"/>
          </a:xfrm>
          <a:prstGeom prst="rect">
            <a:avLst/>
          </a:prstGeom>
        </p:spPr>
        <p:txBody>
          <a:bodyPr vert="horz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300" b="1">
                <a:solidFill>
                  <a:srgbClr val="55313E"/>
                </a:solidFill>
                <a:latin typeface="+mj-lt"/>
                <a:ea typeface="+mj-ea"/>
                <a:cs typeface="+mj-cs"/>
              </a:rPr>
              <a:t>Суть інвестицій. Прямі та непрямі інвестиції</a:t>
            </a:r>
          </a:p>
        </p:txBody>
      </p:sp>
      <p:sp>
        <p:nvSpPr>
          <p:cNvPr id="16395" name="Rectangle 16394">
            <a:extLst>
              <a:ext uri="{FF2B5EF4-FFF2-40B4-BE49-F238E27FC236}">
                <a16:creationId xmlns:a16="http://schemas.microsoft.com/office/drawing/2014/main" id="{99765169-F70D-4841-BE65-62E10CBED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rgbClr val="55313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A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86918" y="2133600"/>
            <a:ext cx="2737709" cy="3759253"/>
          </a:xfrm>
          <a:prstGeom prst="rect">
            <a:avLst/>
          </a:prstGeom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ts val="1000"/>
              </a:spcBef>
              <a:buClr>
                <a:srgbClr val="E9BB7E"/>
              </a:buClr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інвестицій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  <a:buClr>
                <a:srgbClr val="E9BB7E"/>
              </a:buClr>
              <a:buFont typeface="Wingdings 3" charset="2"/>
              <a:buChar char=""/>
            </a:pP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000"/>
              </a:spcBef>
              <a:buClr>
                <a:srgbClr val="E9BB7E"/>
              </a:buClr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Прямі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непрямі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інвестиції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A person in a suit touching a screen&#10;&#10;AI-generated content may be incorrect.">
            <a:extLst>
              <a:ext uri="{FF2B5EF4-FFF2-40B4-BE49-F238E27FC236}">
                <a16:creationId xmlns:a16="http://schemas.microsoft.com/office/drawing/2014/main" id="{0DFB5C1F-60B8-D3E5-D0A5-EC32F576F5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464657" y="1525899"/>
            <a:ext cx="5215183" cy="3481134"/>
          </a:xfrm>
          <a:prstGeom prst="rect">
            <a:avLst/>
          </a:prstGeom>
        </p:spPr>
      </p:pic>
      <p:sp>
        <p:nvSpPr>
          <p:cNvPr id="16397" name="Freeform 14">
            <a:extLst>
              <a:ext uri="{FF2B5EF4-FFF2-40B4-BE49-F238E27FC236}">
                <a16:creationId xmlns:a16="http://schemas.microsoft.com/office/drawing/2014/main" id="{2A2CC818-8106-45C0-93D5-7051F99F2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61223"/>
            <a:ext cx="77852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78061" y="1318124"/>
            <a:ext cx="8497887" cy="1008063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uk-UA" altLang="uk-UA" sz="28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satMod val="92000"/>
                <a:lumMod val="120000"/>
              </a:schemeClr>
            </a:gs>
            <a:gs pos="100000">
              <a:schemeClr val="bg1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3262980-E907-4930-9E6E-3DC2025C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9144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86918" y="645106"/>
            <a:ext cx="2737709" cy="1259894"/>
          </a:xfrm>
          <a:prstGeom prst="rect">
            <a:avLst/>
          </a:prstGeom>
        </p:spPr>
        <p:txBody>
          <a:bodyPr vert="horz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lvl="0">
              <a:spcBef>
                <a:spcPct val="0"/>
              </a:spcBef>
              <a:spcAft>
                <a:spcPts val="600"/>
              </a:spcAft>
            </a:pPr>
            <a:r>
              <a:rPr lang="en-US" sz="3600" b="1">
                <a:solidFill>
                  <a:srgbClr val="5D753B"/>
                </a:solidFill>
                <a:latin typeface="+mj-lt"/>
                <a:ea typeface="+mj-ea"/>
                <a:cs typeface="+mj-cs"/>
              </a:rPr>
              <a:t>ІНВЕСТИЦІЯ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D53EBD-B361-45AD-8ABF-9270B20B4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rgbClr val="5D75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A"/>
          </a:p>
        </p:txBody>
      </p:sp>
      <p:sp>
        <p:nvSpPr>
          <p:cNvPr id="10" name="Прямоугольник 9"/>
          <p:cNvSpPr/>
          <p:nvPr/>
        </p:nvSpPr>
        <p:spPr>
          <a:xfrm>
            <a:off x="486918" y="2133600"/>
            <a:ext cx="2737709" cy="37592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Clr>
                <a:srgbClr val="DEB065"/>
              </a:buClr>
              <a:buFont typeface="Wingdings 3" charset="2"/>
              <a:buChar char="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лат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invest –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вкладати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вкладення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Термінологічний словник: Капітал"/>
              </a:rPr>
              <a:t>капітал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народного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всередині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межами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 tooltip="Глосарій: Ефект"/>
              </a:rPr>
              <a:t>ефект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</p:txBody>
      </p:sp>
      <p:pic>
        <p:nvPicPr>
          <p:cNvPr id="3" name="Picture 2" descr="A stack of coins with a small house and a small plant growing on them&#10;&#10;AI-generated content may be incorrect.">
            <a:extLst>
              <a:ext uri="{FF2B5EF4-FFF2-40B4-BE49-F238E27FC236}">
                <a16:creationId xmlns:a16="http://schemas.microsoft.com/office/drawing/2014/main" id="{3F1A8A0A-4221-6839-8F90-6A9FD8E110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 l="24609" r="20288" b="-1"/>
          <a:stretch/>
        </p:blipFill>
        <p:spPr>
          <a:xfrm>
            <a:off x="3464657" y="640080"/>
            <a:ext cx="5215183" cy="5252773"/>
          </a:xfrm>
          <a:prstGeom prst="rect">
            <a:avLst/>
          </a:prstGeom>
        </p:spPr>
      </p:pic>
      <p:sp>
        <p:nvSpPr>
          <p:cNvPr id="19" name="Freeform 11">
            <a:extLst>
              <a:ext uri="{FF2B5EF4-FFF2-40B4-BE49-F238E27FC236}">
                <a16:creationId xmlns:a16="http://schemas.microsoft.com/office/drawing/2014/main" id="{DA1A4CE7-6399-4B37-ACE2-CFC4B4077B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61223"/>
            <a:ext cx="77852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11560" y="3483262"/>
            <a:ext cx="8136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95288" y="0"/>
            <a:ext cx="8497887" cy="1008063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uk-UA" altLang="uk-UA" sz="28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8520" y="44624"/>
            <a:ext cx="89279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uk-UA" sz="23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Трактування поняття «інвестиції»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40357"/>
              </p:ext>
            </p:extLst>
          </p:nvPr>
        </p:nvGraphicFramePr>
        <p:xfrm>
          <a:off x="-1" y="1188076"/>
          <a:ext cx="8893175" cy="5625303"/>
        </p:xfrm>
        <a:graphic>
          <a:graphicData uri="http://schemas.openxmlformats.org/drawingml/2006/table">
            <a:tbl>
              <a:tblPr/>
              <a:tblGrid>
                <a:gridCol w="1505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87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83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Автор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Інвестиції – це…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5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Балабанов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І.Т.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всі види майнових та інтелектуальних цінностей, що вкладаються в об’єкти підприємницької діяльності з метою отримання прибутку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5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Бірман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Г.,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Шмідт С.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витрати ресурсів з надією на отримання доходів у майбутньому, </a:t>
                      </a:r>
                      <a:r>
                        <a:rPr lang="uk-UA" sz="1200" spc="-2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 закінченні достатньо тривалого періоду часу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01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Бланк І..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вкладення капіталу в усіх його формах у різні об’єкти (інструменти) його господарської діяльності з ціллю отримання прибутку, а також досягнення іншого економічного та неекономічного ефекту, здійснення якого базується на ринкових принципах і пов’язано з факторами часу, ризику та ліквідності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6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Боді Е., Кейн А., Маркус А.Дж.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витрачання наявних у певний момент ресурсів в очікуванні отримання більшого їх обсягу у майбутньому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5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Гітман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Л.Дж.,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Джонк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М.Д.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спосіб розміщення капіталу, який повинен забезпечити збереження чи зростання вартості капіталу та(чи) принести позитивну величину доходу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301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Денисенко М.П.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те, що вкладається на завтра. При цьому з точки зору фінансів, інвестиції – це всі види активів (коштів), що вкладаються в господарську діяльність з метою отримання доходу, а з точки зору економіки – це видатки на </a:t>
                      </a:r>
                      <a:r>
                        <a:rPr lang="uk-UA" sz="1200" spc="-2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створення, розширення і технічне переозброєння капіталу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5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Долан Е.Дж., Ліндсей Д.Е.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збільшення обсягу капіталу, що функціонує в економічній системі, збільшення пропозиції продуктивних ресурсів, що здійснюється людьми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56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Кейнс Дж.</a:t>
                      </a:r>
                      <a:endParaRPr lang="ru-RU" sz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поточний приріст цінності капітального майна в результаті виробничої діяльності певного періоду, що є тією частиною доходу за цей період, яка не була використана на споживання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928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Шарп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В., </a:t>
                      </a:r>
                      <a:r>
                        <a:rPr lang="uk-UA" sz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Александер</a:t>
                      </a:r>
                      <a:r>
                        <a:rPr lang="uk-UA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Г.,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Бейлі В.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зазначають, що «в найбільш широкому розумінні слово «інвестиції» означає: «розлучитися з грошима сьогодні, щоб отримати більшу їх суму в майбутньому»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174" marR="44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95288" y="0"/>
            <a:ext cx="8497887" cy="1008063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uk-UA" altLang="uk-UA" sz="28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8520" y="188640"/>
            <a:ext cx="8927976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uk-UA" sz="23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Економічна сутність поняття «інвестиційна діяльність»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349645"/>
              </p:ext>
            </p:extLst>
          </p:nvPr>
        </p:nvGraphicFramePr>
        <p:xfrm>
          <a:off x="250825" y="980727"/>
          <a:ext cx="8605143" cy="5688633"/>
        </p:xfrm>
        <a:graphic>
          <a:graphicData uri="http://schemas.openxmlformats.org/drawingml/2006/table">
            <a:tbl>
              <a:tblPr/>
              <a:tblGrid>
                <a:gridCol w="1930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4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5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Автор</a:t>
                      </a:r>
                      <a:endParaRPr lang="ru-RU" sz="15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3062" marR="63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5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Інвестиційна діяльність – це…</a:t>
                      </a:r>
                      <a:endParaRPr lang="ru-RU" sz="15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3062" marR="63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1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Денисенко М.П.</a:t>
                      </a:r>
                      <a:endParaRPr lang="ru-RU" sz="150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062" marR="63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комплекс заходів і дій фізичних та юридичних осіб, які вкладають свої ресурси (у матеріальній, фінансовій або іншій майновій формі) з метою отримання прибутку</a:t>
                      </a:r>
                      <a:endParaRPr lang="ru-RU" sz="15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062" marR="63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1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Закон України «Про інвестиційну діяльність»</a:t>
                      </a:r>
                      <a:endParaRPr lang="ru-RU" sz="150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062" marR="63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сукупність практичних дій громадян, юридичних осіб і держави щодо реалізації інвестицій</a:t>
                      </a:r>
                      <a:endParaRPr lang="ru-RU" sz="15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062" marR="63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34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Загородній О.Г.,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Вознюк Г.Л.,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Смовженко</a:t>
                      </a:r>
                      <a:r>
                        <a:rPr lang="uk-UA" sz="15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Т.С.</a:t>
                      </a:r>
                      <a:endParaRPr lang="ru-RU" sz="15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062" marR="63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придбання та реалізація підприємством тих необоротних активів, а також тих фінансових інвестицій, які не є складовою еквівалентів грошових коштів – </a:t>
                      </a:r>
                      <a:r>
                        <a:rPr lang="uk-UA" sz="1500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коротко-термінових</a:t>
                      </a:r>
                      <a:r>
                        <a:rPr lang="uk-UA" sz="15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високоліквідних фінансових інвестицій, що вільно конвертуються в певні суми грошових коштів і характеризуються незначним ризиком зміни їх вартості</a:t>
                      </a:r>
                      <a:endParaRPr lang="ru-RU" sz="15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062" marR="63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1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Ковтун Н.В.</a:t>
                      </a:r>
                      <a:endParaRPr lang="ru-RU" sz="150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062" marR="63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сукупність заходів та послідовних практичних дій з боку суб’єктів інвестування, що пов’язані з реалізацією інвестиційних намірів з метою отримання доходу</a:t>
                      </a:r>
                      <a:endParaRPr lang="ru-RU" sz="150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062" marR="63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11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Удалих О.О.</a:t>
                      </a:r>
                      <a:endParaRPr lang="ru-RU" sz="150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062" marR="63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сукупність практичних дій її суб’єктів (інвесторів та учасників) по реалізації інвестицій</a:t>
                      </a:r>
                      <a:endParaRPr lang="ru-RU" sz="150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062" marR="63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1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Федоренко В.Г.</a:t>
                      </a:r>
                      <a:endParaRPr lang="ru-RU" sz="150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062" marR="63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комплекс заходів і дій фізичних та юридичних осіб, які вкладають власні кошти (у матеріальній фінансовій або іншій майновій формі) з метою отримання прибутку</a:t>
                      </a:r>
                      <a:endParaRPr lang="ru-RU" sz="15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062" marR="630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satMod val="92000"/>
                <a:lumMod val="120000"/>
              </a:schemeClr>
            </a:gs>
            <a:gs pos="100000">
              <a:schemeClr val="bg1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B258D2B-6AC3-4B3A-A87C-FD7E65178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715" y="-1"/>
            <a:ext cx="915543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 descr="A stack of coins with a clock in the background&#10;&#10;AI-generated content may be incorrect.">
            <a:extLst>
              <a:ext uri="{FF2B5EF4-FFF2-40B4-BE49-F238E27FC236}">
                <a16:creationId xmlns:a16="http://schemas.microsoft.com/office/drawing/2014/main" id="{50AA1CB4-0686-2709-6B3B-6989831776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13441" r="31474"/>
          <a:stretch/>
        </p:blipFill>
        <p:spPr>
          <a:xfrm>
            <a:off x="20" y="10"/>
            <a:ext cx="5680810" cy="6857990"/>
          </a:xfrm>
          <a:prstGeom prst="rect">
            <a:avLst/>
          </a:prstGeom>
        </p:spPr>
      </p:pic>
      <p:sp>
        <p:nvSpPr>
          <p:cNvPr id="17" name="Freeform 5">
            <a:extLst>
              <a:ext uri="{FF2B5EF4-FFF2-40B4-BE49-F238E27FC236}">
                <a16:creationId xmlns:a16="http://schemas.microsoft.com/office/drawing/2014/main" id="{8D55DD8B-9BF9-4B91-A22D-2D3F2AEFF1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59027"/>
            <a:ext cx="6782018" cy="1035152"/>
          </a:xfrm>
          <a:custGeom>
            <a:avLst/>
            <a:gdLst>
              <a:gd name="T0" fmla="*/ 1900 w 1902"/>
              <a:gd name="T1" fmla="*/ 77 h 163"/>
              <a:gd name="T2" fmla="*/ 1826 w 1902"/>
              <a:gd name="T3" fmla="*/ 3 h 163"/>
              <a:gd name="T4" fmla="*/ 1825 w 1902"/>
              <a:gd name="T5" fmla="*/ 2 h 163"/>
              <a:gd name="T6" fmla="*/ 1819 w 1902"/>
              <a:gd name="T7" fmla="*/ 0 h 163"/>
              <a:gd name="T8" fmla="*/ 1363 w 1902"/>
              <a:gd name="T9" fmla="*/ 0 h 163"/>
              <a:gd name="T10" fmla="*/ 1348 w 1902"/>
              <a:gd name="T11" fmla="*/ 0 h 163"/>
              <a:gd name="T12" fmla="*/ 1225 w 1902"/>
              <a:gd name="T13" fmla="*/ 0 h 163"/>
              <a:gd name="T14" fmla="*/ 1033 w 1902"/>
              <a:gd name="T15" fmla="*/ 0 h 163"/>
              <a:gd name="T16" fmla="*/ 892 w 1902"/>
              <a:gd name="T17" fmla="*/ 0 h 163"/>
              <a:gd name="T18" fmla="*/ 786 w 1902"/>
              <a:gd name="T19" fmla="*/ 0 h 163"/>
              <a:gd name="T20" fmla="*/ 577 w 1902"/>
              <a:gd name="T21" fmla="*/ 0 h 163"/>
              <a:gd name="T22" fmla="*/ 562 w 1902"/>
              <a:gd name="T23" fmla="*/ 0 h 163"/>
              <a:gd name="T24" fmla="*/ 439 w 1902"/>
              <a:gd name="T25" fmla="*/ 0 h 163"/>
              <a:gd name="T26" fmla="*/ 106 w 1902"/>
              <a:gd name="T27" fmla="*/ 0 h 163"/>
              <a:gd name="T28" fmla="*/ 0 w 1902"/>
              <a:gd name="T29" fmla="*/ 0 h 163"/>
              <a:gd name="T30" fmla="*/ 0 w 1902"/>
              <a:gd name="T31" fmla="*/ 163 h 163"/>
              <a:gd name="T32" fmla="*/ 106 w 1902"/>
              <a:gd name="T33" fmla="*/ 163 h 163"/>
              <a:gd name="T34" fmla="*/ 439 w 1902"/>
              <a:gd name="T35" fmla="*/ 163 h 163"/>
              <a:gd name="T36" fmla="*/ 562 w 1902"/>
              <a:gd name="T37" fmla="*/ 163 h 163"/>
              <a:gd name="T38" fmla="*/ 577 w 1902"/>
              <a:gd name="T39" fmla="*/ 163 h 163"/>
              <a:gd name="T40" fmla="*/ 786 w 1902"/>
              <a:gd name="T41" fmla="*/ 163 h 163"/>
              <a:gd name="T42" fmla="*/ 892 w 1902"/>
              <a:gd name="T43" fmla="*/ 163 h 163"/>
              <a:gd name="T44" fmla="*/ 1033 w 1902"/>
              <a:gd name="T45" fmla="*/ 163 h 163"/>
              <a:gd name="T46" fmla="*/ 1225 w 1902"/>
              <a:gd name="T47" fmla="*/ 163 h 163"/>
              <a:gd name="T48" fmla="*/ 1348 w 1902"/>
              <a:gd name="T49" fmla="*/ 163 h 163"/>
              <a:gd name="T50" fmla="*/ 1363 w 1902"/>
              <a:gd name="T51" fmla="*/ 163 h 163"/>
              <a:gd name="T52" fmla="*/ 1819 w 1902"/>
              <a:gd name="T53" fmla="*/ 163 h 163"/>
              <a:gd name="T54" fmla="*/ 1825 w 1902"/>
              <a:gd name="T55" fmla="*/ 161 h 163"/>
              <a:gd name="T56" fmla="*/ 1826 w 1902"/>
              <a:gd name="T57" fmla="*/ 160 h 163"/>
              <a:gd name="T58" fmla="*/ 1900 w 1902"/>
              <a:gd name="T59" fmla="*/ 86 h 163"/>
              <a:gd name="T60" fmla="*/ 1900 w 1902"/>
              <a:gd name="T61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902" h="163">
                <a:moveTo>
                  <a:pt x="1900" y="77"/>
                </a:moveTo>
                <a:cubicBezTo>
                  <a:pt x="1826" y="3"/>
                  <a:pt x="1826" y="3"/>
                  <a:pt x="1826" y="3"/>
                </a:cubicBezTo>
                <a:cubicBezTo>
                  <a:pt x="1825" y="2"/>
                  <a:pt x="1825" y="2"/>
                  <a:pt x="1825" y="2"/>
                </a:cubicBezTo>
                <a:cubicBezTo>
                  <a:pt x="1823" y="1"/>
                  <a:pt x="1821" y="0"/>
                  <a:pt x="1819" y="0"/>
                </a:cubicBezTo>
                <a:cubicBezTo>
                  <a:pt x="1363" y="0"/>
                  <a:pt x="1363" y="0"/>
                  <a:pt x="1363" y="0"/>
                </a:cubicBezTo>
                <a:cubicBezTo>
                  <a:pt x="1348" y="0"/>
                  <a:pt x="1348" y="0"/>
                  <a:pt x="1348" y="0"/>
                </a:cubicBezTo>
                <a:cubicBezTo>
                  <a:pt x="1225" y="0"/>
                  <a:pt x="1225" y="0"/>
                  <a:pt x="1225" y="0"/>
                </a:cubicBezTo>
                <a:cubicBezTo>
                  <a:pt x="1033" y="0"/>
                  <a:pt x="1033" y="0"/>
                  <a:pt x="1033" y="0"/>
                </a:cubicBezTo>
                <a:cubicBezTo>
                  <a:pt x="892" y="0"/>
                  <a:pt x="892" y="0"/>
                  <a:pt x="892" y="0"/>
                </a:cubicBezTo>
                <a:cubicBezTo>
                  <a:pt x="786" y="0"/>
                  <a:pt x="786" y="0"/>
                  <a:pt x="786" y="0"/>
                </a:cubicBezTo>
                <a:cubicBezTo>
                  <a:pt x="577" y="0"/>
                  <a:pt x="577" y="0"/>
                  <a:pt x="577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39" y="0"/>
                  <a:pt x="439" y="0"/>
                  <a:pt x="439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39" y="163"/>
                  <a:pt x="439" y="163"/>
                  <a:pt x="439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7" y="163"/>
                  <a:pt x="577" y="163"/>
                  <a:pt x="577" y="163"/>
                </a:cubicBezTo>
                <a:cubicBezTo>
                  <a:pt x="786" y="163"/>
                  <a:pt x="786" y="163"/>
                  <a:pt x="786" y="163"/>
                </a:cubicBezTo>
                <a:cubicBezTo>
                  <a:pt x="892" y="163"/>
                  <a:pt x="892" y="163"/>
                  <a:pt x="892" y="163"/>
                </a:cubicBezTo>
                <a:cubicBezTo>
                  <a:pt x="1033" y="163"/>
                  <a:pt x="1033" y="163"/>
                  <a:pt x="1033" y="163"/>
                </a:cubicBezTo>
                <a:cubicBezTo>
                  <a:pt x="1225" y="163"/>
                  <a:pt x="1225" y="163"/>
                  <a:pt x="1225" y="163"/>
                </a:cubicBezTo>
                <a:cubicBezTo>
                  <a:pt x="1348" y="163"/>
                  <a:pt x="1348" y="163"/>
                  <a:pt x="1348" y="163"/>
                </a:cubicBezTo>
                <a:cubicBezTo>
                  <a:pt x="1363" y="163"/>
                  <a:pt x="1363" y="163"/>
                  <a:pt x="1363" y="163"/>
                </a:cubicBezTo>
                <a:cubicBezTo>
                  <a:pt x="1819" y="163"/>
                  <a:pt x="1819" y="163"/>
                  <a:pt x="1819" y="163"/>
                </a:cubicBezTo>
                <a:cubicBezTo>
                  <a:pt x="1821" y="163"/>
                  <a:pt x="1823" y="162"/>
                  <a:pt x="1825" y="161"/>
                </a:cubicBezTo>
                <a:cubicBezTo>
                  <a:pt x="1825" y="160"/>
                  <a:pt x="1825" y="160"/>
                  <a:pt x="1826" y="160"/>
                </a:cubicBezTo>
                <a:cubicBezTo>
                  <a:pt x="1900" y="86"/>
                  <a:pt x="1900" y="86"/>
                  <a:pt x="1900" y="86"/>
                </a:cubicBezTo>
                <a:cubicBezTo>
                  <a:pt x="1902" y="83"/>
                  <a:pt x="1902" y="79"/>
                  <a:pt x="1900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06400" y="787400"/>
            <a:ext cx="5359399" cy="778933"/>
          </a:xfrm>
          <a:prstGeom prst="rect">
            <a:avLst/>
          </a:prstGeo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>
              <a:spcBef>
                <a:spcPct val="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FE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ІНВЕСТИЦІЯ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895577" y="2017668"/>
            <a:ext cx="2812654" cy="385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приймаючи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інвестування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інвестор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максимальною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вірогідністю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оцінює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ризиковість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планує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рентабельність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11560" y="3483262"/>
            <a:ext cx="8136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satMod val="92000"/>
                <a:lumMod val="120000"/>
              </a:schemeClr>
            </a:gs>
            <a:gs pos="100000">
              <a:schemeClr val="bg1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9D11FD5-487C-4A6B-836F-3831DC830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86918" y="645106"/>
            <a:ext cx="2737709" cy="1259894"/>
          </a:xfrm>
          <a:prstGeom prst="rect">
            <a:avLst/>
          </a:prstGeom>
        </p:spPr>
        <p:txBody>
          <a:bodyPr vert="horz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lvl="0">
              <a:spcBef>
                <a:spcPct val="0"/>
              </a:spcBef>
              <a:spcAft>
                <a:spcPts val="600"/>
              </a:spcAft>
            </a:pPr>
            <a:r>
              <a:rPr lang="en-US" sz="3600" b="1">
                <a:solidFill>
                  <a:srgbClr val="558185"/>
                </a:solidFill>
                <a:latin typeface="+mj-lt"/>
                <a:ea typeface="+mj-ea"/>
                <a:cs typeface="+mj-cs"/>
              </a:rPr>
              <a:t>ІНВЕСТИЦІЯ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9765169-F70D-4841-BE65-62E10CBED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rgbClr val="55818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A"/>
          </a:p>
        </p:txBody>
      </p:sp>
      <p:sp>
        <p:nvSpPr>
          <p:cNvPr id="11" name="Прямоугольник 10"/>
          <p:cNvSpPr/>
          <p:nvPr/>
        </p:nvSpPr>
        <p:spPr>
          <a:xfrm>
            <a:off x="486918" y="2133600"/>
            <a:ext cx="2737709" cy="37592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rgbClr val="31EFFF"/>
              </a:buClr>
              <a:buFont typeface="Wingdings 3" charset="2"/>
              <a:buChar char=""/>
            </a:pP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Україні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коли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достеменно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оцінити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ризики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надзвичайно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важко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а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економічна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ситуація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є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нестабільною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рішення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про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інвестування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приймається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інвесторами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дуже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часто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засновуючись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на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інтуїції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та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досвіді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тобто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таке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рішення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має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швидше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психологічну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аніж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виключно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раціональну</a:t>
            </a:r>
            <a:r>
              <a:rPr lang="en-US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природу</a:t>
            </a:r>
            <a:endParaRPr lang="en-US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" name="Picture 2" descr="A stack of pens and a stack of coins&#10;&#10;AI-generated content may be incorrect.">
            <a:extLst>
              <a:ext uri="{FF2B5EF4-FFF2-40B4-BE49-F238E27FC236}">
                <a16:creationId xmlns:a16="http://schemas.microsoft.com/office/drawing/2014/main" id="{A0403511-A492-0A98-CD1A-12CF6F4FED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464657" y="1532418"/>
            <a:ext cx="5215183" cy="3468096"/>
          </a:xfrm>
          <a:prstGeom prst="rect">
            <a:avLst/>
          </a:prstGeom>
        </p:spPr>
      </p:pic>
      <p:sp>
        <p:nvSpPr>
          <p:cNvPr id="20" name="Freeform 14">
            <a:extLst>
              <a:ext uri="{FF2B5EF4-FFF2-40B4-BE49-F238E27FC236}">
                <a16:creationId xmlns:a16="http://schemas.microsoft.com/office/drawing/2014/main" id="{2A2CC818-8106-45C0-93D5-7051F99F2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61223"/>
            <a:ext cx="77852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11560" y="3483262"/>
            <a:ext cx="8136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satMod val="92000"/>
                <a:lumMod val="120000"/>
              </a:schemeClr>
            </a:gs>
            <a:gs pos="100000">
              <a:schemeClr val="bg1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B258D2B-6AC3-4B3A-A87C-FD7E65178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715" y="-1"/>
            <a:ext cx="915543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Picture 2" descr="A hand writing on a white board&#10;&#10;AI-generated content may be incorrect.">
            <a:extLst>
              <a:ext uri="{FF2B5EF4-FFF2-40B4-BE49-F238E27FC236}">
                <a16:creationId xmlns:a16="http://schemas.microsoft.com/office/drawing/2014/main" id="{6FF46B8D-8837-59DB-0E03-2A3DD98760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36925" r="7782" b="-1"/>
          <a:stretch/>
        </p:blipFill>
        <p:spPr>
          <a:xfrm>
            <a:off x="20" y="10"/>
            <a:ext cx="5680810" cy="6857990"/>
          </a:xfrm>
          <a:prstGeom prst="rect">
            <a:avLst/>
          </a:prstGeom>
        </p:spPr>
      </p:pic>
      <p:sp>
        <p:nvSpPr>
          <p:cNvPr id="17" name="Freeform 5">
            <a:extLst>
              <a:ext uri="{FF2B5EF4-FFF2-40B4-BE49-F238E27FC236}">
                <a16:creationId xmlns:a16="http://schemas.microsoft.com/office/drawing/2014/main" id="{8D55DD8B-9BF9-4B91-A22D-2D3F2AEFF1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659027"/>
            <a:ext cx="6782018" cy="1035152"/>
          </a:xfrm>
          <a:custGeom>
            <a:avLst/>
            <a:gdLst>
              <a:gd name="T0" fmla="*/ 1900 w 1902"/>
              <a:gd name="T1" fmla="*/ 77 h 163"/>
              <a:gd name="T2" fmla="*/ 1826 w 1902"/>
              <a:gd name="T3" fmla="*/ 3 h 163"/>
              <a:gd name="T4" fmla="*/ 1825 w 1902"/>
              <a:gd name="T5" fmla="*/ 2 h 163"/>
              <a:gd name="T6" fmla="*/ 1819 w 1902"/>
              <a:gd name="T7" fmla="*/ 0 h 163"/>
              <a:gd name="T8" fmla="*/ 1363 w 1902"/>
              <a:gd name="T9" fmla="*/ 0 h 163"/>
              <a:gd name="T10" fmla="*/ 1348 w 1902"/>
              <a:gd name="T11" fmla="*/ 0 h 163"/>
              <a:gd name="T12" fmla="*/ 1225 w 1902"/>
              <a:gd name="T13" fmla="*/ 0 h 163"/>
              <a:gd name="T14" fmla="*/ 1033 w 1902"/>
              <a:gd name="T15" fmla="*/ 0 h 163"/>
              <a:gd name="T16" fmla="*/ 892 w 1902"/>
              <a:gd name="T17" fmla="*/ 0 h 163"/>
              <a:gd name="T18" fmla="*/ 786 w 1902"/>
              <a:gd name="T19" fmla="*/ 0 h 163"/>
              <a:gd name="T20" fmla="*/ 577 w 1902"/>
              <a:gd name="T21" fmla="*/ 0 h 163"/>
              <a:gd name="T22" fmla="*/ 562 w 1902"/>
              <a:gd name="T23" fmla="*/ 0 h 163"/>
              <a:gd name="T24" fmla="*/ 439 w 1902"/>
              <a:gd name="T25" fmla="*/ 0 h 163"/>
              <a:gd name="T26" fmla="*/ 106 w 1902"/>
              <a:gd name="T27" fmla="*/ 0 h 163"/>
              <a:gd name="T28" fmla="*/ 0 w 1902"/>
              <a:gd name="T29" fmla="*/ 0 h 163"/>
              <a:gd name="T30" fmla="*/ 0 w 1902"/>
              <a:gd name="T31" fmla="*/ 163 h 163"/>
              <a:gd name="T32" fmla="*/ 106 w 1902"/>
              <a:gd name="T33" fmla="*/ 163 h 163"/>
              <a:gd name="T34" fmla="*/ 439 w 1902"/>
              <a:gd name="T35" fmla="*/ 163 h 163"/>
              <a:gd name="T36" fmla="*/ 562 w 1902"/>
              <a:gd name="T37" fmla="*/ 163 h 163"/>
              <a:gd name="T38" fmla="*/ 577 w 1902"/>
              <a:gd name="T39" fmla="*/ 163 h 163"/>
              <a:gd name="T40" fmla="*/ 786 w 1902"/>
              <a:gd name="T41" fmla="*/ 163 h 163"/>
              <a:gd name="T42" fmla="*/ 892 w 1902"/>
              <a:gd name="T43" fmla="*/ 163 h 163"/>
              <a:gd name="T44" fmla="*/ 1033 w 1902"/>
              <a:gd name="T45" fmla="*/ 163 h 163"/>
              <a:gd name="T46" fmla="*/ 1225 w 1902"/>
              <a:gd name="T47" fmla="*/ 163 h 163"/>
              <a:gd name="T48" fmla="*/ 1348 w 1902"/>
              <a:gd name="T49" fmla="*/ 163 h 163"/>
              <a:gd name="T50" fmla="*/ 1363 w 1902"/>
              <a:gd name="T51" fmla="*/ 163 h 163"/>
              <a:gd name="T52" fmla="*/ 1819 w 1902"/>
              <a:gd name="T53" fmla="*/ 163 h 163"/>
              <a:gd name="T54" fmla="*/ 1825 w 1902"/>
              <a:gd name="T55" fmla="*/ 161 h 163"/>
              <a:gd name="T56" fmla="*/ 1826 w 1902"/>
              <a:gd name="T57" fmla="*/ 160 h 163"/>
              <a:gd name="T58" fmla="*/ 1900 w 1902"/>
              <a:gd name="T59" fmla="*/ 86 h 163"/>
              <a:gd name="T60" fmla="*/ 1900 w 1902"/>
              <a:gd name="T61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902" h="163">
                <a:moveTo>
                  <a:pt x="1900" y="77"/>
                </a:moveTo>
                <a:cubicBezTo>
                  <a:pt x="1826" y="3"/>
                  <a:pt x="1826" y="3"/>
                  <a:pt x="1826" y="3"/>
                </a:cubicBezTo>
                <a:cubicBezTo>
                  <a:pt x="1825" y="2"/>
                  <a:pt x="1825" y="2"/>
                  <a:pt x="1825" y="2"/>
                </a:cubicBezTo>
                <a:cubicBezTo>
                  <a:pt x="1823" y="1"/>
                  <a:pt x="1821" y="0"/>
                  <a:pt x="1819" y="0"/>
                </a:cubicBezTo>
                <a:cubicBezTo>
                  <a:pt x="1363" y="0"/>
                  <a:pt x="1363" y="0"/>
                  <a:pt x="1363" y="0"/>
                </a:cubicBezTo>
                <a:cubicBezTo>
                  <a:pt x="1348" y="0"/>
                  <a:pt x="1348" y="0"/>
                  <a:pt x="1348" y="0"/>
                </a:cubicBezTo>
                <a:cubicBezTo>
                  <a:pt x="1225" y="0"/>
                  <a:pt x="1225" y="0"/>
                  <a:pt x="1225" y="0"/>
                </a:cubicBezTo>
                <a:cubicBezTo>
                  <a:pt x="1033" y="0"/>
                  <a:pt x="1033" y="0"/>
                  <a:pt x="1033" y="0"/>
                </a:cubicBezTo>
                <a:cubicBezTo>
                  <a:pt x="892" y="0"/>
                  <a:pt x="892" y="0"/>
                  <a:pt x="892" y="0"/>
                </a:cubicBezTo>
                <a:cubicBezTo>
                  <a:pt x="786" y="0"/>
                  <a:pt x="786" y="0"/>
                  <a:pt x="786" y="0"/>
                </a:cubicBezTo>
                <a:cubicBezTo>
                  <a:pt x="577" y="0"/>
                  <a:pt x="577" y="0"/>
                  <a:pt x="577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39" y="0"/>
                  <a:pt x="439" y="0"/>
                  <a:pt x="439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39" y="163"/>
                  <a:pt x="439" y="163"/>
                  <a:pt x="439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7" y="163"/>
                  <a:pt x="577" y="163"/>
                  <a:pt x="577" y="163"/>
                </a:cubicBezTo>
                <a:cubicBezTo>
                  <a:pt x="786" y="163"/>
                  <a:pt x="786" y="163"/>
                  <a:pt x="786" y="163"/>
                </a:cubicBezTo>
                <a:cubicBezTo>
                  <a:pt x="892" y="163"/>
                  <a:pt x="892" y="163"/>
                  <a:pt x="892" y="163"/>
                </a:cubicBezTo>
                <a:cubicBezTo>
                  <a:pt x="1033" y="163"/>
                  <a:pt x="1033" y="163"/>
                  <a:pt x="1033" y="163"/>
                </a:cubicBezTo>
                <a:cubicBezTo>
                  <a:pt x="1225" y="163"/>
                  <a:pt x="1225" y="163"/>
                  <a:pt x="1225" y="163"/>
                </a:cubicBezTo>
                <a:cubicBezTo>
                  <a:pt x="1348" y="163"/>
                  <a:pt x="1348" y="163"/>
                  <a:pt x="1348" y="163"/>
                </a:cubicBezTo>
                <a:cubicBezTo>
                  <a:pt x="1363" y="163"/>
                  <a:pt x="1363" y="163"/>
                  <a:pt x="1363" y="163"/>
                </a:cubicBezTo>
                <a:cubicBezTo>
                  <a:pt x="1819" y="163"/>
                  <a:pt x="1819" y="163"/>
                  <a:pt x="1819" y="163"/>
                </a:cubicBezTo>
                <a:cubicBezTo>
                  <a:pt x="1821" y="163"/>
                  <a:pt x="1823" y="162"/>
                  <a:pt x="1825" y="161"/>
                </a:cubicBezTo>
                <a:cubicBezTo>
                  <a:pt x="1825" y="160"/>
                  <a:pt x="1825" y="160"/>
                  <a:pt x="1826" y="160"/>
                </a:cubicBezTo>
                <a:cubicBezTo>
                  <a:pt x="1900" y="86"/>
                  <a:pt x="1900" y="86"/>
                  <a:pt x="1900" y="86"/>
                </a:cubicBezTo>
                <a:cubicBezTo>
                  <a:pt x="1902" y="83"/>
                  <a:pt x="1902" y="79"/>
                  <a:pt x="1900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06400" y="787400"/>
            <a:ext cx="5359399" cy="778933"/>
          </a:xfrm>
          <a:prstGeom prst="rect">
            <a:avLst/>
          </a:prstGeo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>
              <a:spcBef>
                <a:spcPct val="0"/>
              </a:spcBef>
              <a:spcAft>
                <a:spcPts val="600"/>
              </a:spcAft>
            </a:pPr>
            <a:r>
              <a:rPr lang="en-US" sz="2800" b="1">
                <a:solidFill>
                  <a:srgbClr val="FEFFFF"/>
                </a:solidFill>
                <a:latin typeface="+mj-lt"/>
                <a:ea typeface="+mj-ea"/>
                <a:cs typeface="+mj-cs"/>
              </a:rPr>
              <a:t>ІНВЕСТИЦІЯ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895577" y="2017668"/>
            <a:ext cx="2812654" cy="385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Канеман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довів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здатні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повного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складних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ситуаціях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сьогоднішніх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невизначеними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11560" y="3483262"/>
            <a:ext cx="8136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4A24E8-3D8A-0B9A-0D55-24288C4AE892}"/>
              </a:ext>
            </a:extLst>
          </p:cNvPr>
          <p:cNvSpPr txBox="1"/>
          <p:nvPr/>
        </p:nvSpPr>
        <p:spPr>
          <a:xfrm>
            <a:off x="3000289" y="6657945"/>
            <a:ext cx="2680541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A" sz="700">
                <a:solidFill>
                  <a:srgbClr val="FFFFFF"/>
                </a:solidFill>
                <a:hlinkClick r:id="rId4" tooltip="https://www.picpedia.org/handwriting/i/investment.htm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A" sz="700">
                <a:solidFill>
                  <a:srgbClr val="FFFFFF"/>
                </a:solidFill>
              </a:rPr>
              <a:t> by Unknown Author is licensed under </a:t>
            </a:r>
            <a:r>
              <a:rPr lang="en-UA" sz="700">
                <a:solidFill>
                  <a:srgbClr val="FFFFFF"/>
                </a:solidFill>
                <a:hlinkClick r:id="rId5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UA" sz="7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95288" y="0"/>
            <a:ext cx="8497887" cy="1008063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uk-UA" altLang="uk-UA" sz="28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23528" y="1265575"/>
            <a:ext cx="8640960" cy="4364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350" b="1" i="1" dirty="0"/>
              <a:t>Валові інвестиції </a:t>
            </a:r>
            <a:r>
              <a:rPr lang="uk-UA" sz="2350" dirty="0"/>
              <a:t>(ВІ) – це загальний обсяг інвестування в певному періоді, що спрямоване на нове будівництво, придбання засобів праці та товарно-матеріальних ресурсів</a:t>
            </a:r>
          </a:p>
          <a:p>
            <a:pPr algn="just">
              <a:lnSpc>
                <a:spcPct val="150000"/>
              </a:lnSpc>
            </a:pPr>
            <a:endParaRPr lang="ru-RU" sz="2350" dirty="0"/>
          </a:p>
          <a:p>
            <a:pPr algn="just">
              <a:lnSpc>
                <a:spcPct val="150000"/>
              </a:lnSpc>
            </a:pPr>
            <a:r>
              <a:rPr lang="uk-UA" sz="2350" b="1" i="1" dirty="0"/>
              <a:t>Чисті інвестиції </a:t>
            </a:r>
            <a:r>
              <a:rPr lang="uk-UA" sz="2350" dirty="0"/>
              <a:t>(ЧІ)</a:t>
            </a:r>
            <a:r>
              <a:rPr lang="uk-UA" sz="2350" b="1" i="1" dirty="0"/>
              <a:t> </a:t>
            </a:r>
            <a:r>
              <a:rPr lang="uk-UA" sz="2350" dirty="0"/>
              <a:t>– це сума валових інвестицій за винятком суми нарахованої за певний період амортизації </a:t>
            </a:r>
            <a:r>
              <a:rPr lang="uk-UA" sz="2350" i="1" dirty="0"/>
              <a:t>А</a:t>
            </a:r>
            <a:r>
              <a:rPr lang="uk-UA" sz="2350" dirty="0"/>
              <a:t>.</a:t>
            </a:r>
            <a:endParaRPr lang="ru-RU" sz="235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843426-76E6-7BBF-76D3-4BD6A2BE9AB2}"/>
              </a:ext>
            </a:extLst>
          </p:cNvPr>
          <p:cNvSpPr txBox="1"/>
          <p:nvPr/>
        </p:nvSpPr>
        <p:spPr>
          <a:xfrm>
            <a:off x="2123728" y="76748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eaLnBrk="0" hangingPunct="0"/>
            <a:r>
              <a:rPr lang="uk-UA" sz="1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Основні види інвестицій</a:t>
            </a:r>
            <a:endParaRPr lang="ru-RU" sz="18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7393</TotalTime>
  <Words>2801</Words>
  <Application>Microsoft Macintosh PowerPoint</Application>
  <PresentationFormat>On-screen Show (4:3)</PresentationFormat>
  <Paragraphs>274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Century Gothic</vt:lpstr>
      <vt:lpstr>Times New Roman</vt:lpstr>
      <vt:lpstr>Wingdings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Maryna Dielini</cp:lastModifiedBy>
  <cp:revision>603</cp:revision>
  <cp:lastPrinted>2015-04-09T11:06:06Z</cp:lastPrinted>
  <dcterms:created xsi:type="dcterms:W3CDTF">2011-08-18T09:20:44Z</dcterms:created>
  <dcterms:modified xsi:type="dcterms:W3CDTF">2025-03-07T10:30:09Z</dcterms:modified>
</cp:coreProperties>
</file>