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00" r:id="rId2"/>
    <p:sldId id="272" r:id="rId3"/>
    <p:sldId id="257" r:id="rId4"/>
    <p:sldId id="292" r:id="rId5"/>
    <p:sldId id="259" r:id="rId6"/>
    <p:sldId id="293" r:id="rId7"/>
    <p:sldId id="260" r:id="rId8"/>
    <p:sldId id="294" r:id="rId9"/>
    <p:sldId id="261" r:id="rId10"/>
    <p:sldId id="262" r:id="rId11"/>
    <p:sldId id="295" r:id="rId12"/>
    <p:sldId id="288" r:id="rId13"/>
    <p:sldId id="296" r:id="rId14"/>
    <p:sldId id="289" r:id="rId15"/>
    <p:sldId id="298" r:id="rId16"/>
    <p:sldId id="290" r:id="rId17"/>
    <p:sldId id="299" r:id="rId18"/>
    <p:sldId id="263" r:id="rId19"/>
    <p:sldId id="264" r:id="rId20"/>
    <p:sldId id="297" r:id="rId21"/>
    <p:sldId id="265" r:id="rId22"/>
    <p:sldId id="271" r:id="rId23"/>
    <p:sldId id="266" r:id="rId24"/>
    <p:sldId id="291" r:id="rId25"/>
    <p:sldId id="287" r:id="rId26"/>
    <p:sldId id="286" r:id="rId27"/>
    <p:sldId id="275" r:id="rId28"/>
    <p:sldId id="269" r:id="rId29"/>
    <p:sldId id="285" r:id="rId30"/>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5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4AF88-2E4F-46E1-BAFE-BB197C7EF4BE}" type="doc">
      <dgm:prSet loTypeId="urn:microsoft.com/office/officeart/2005/8/layout/venn1" loCatId="relationship" qsTypeId="urn:microsoft.com/office/officeart/2005/8/quickstyle/simple1" qsCatId="simple" csTypeId="urn:microsoft.com/office/officeart/2005/8/colors/accent1_2" csCatId="accent1" phldr="1"/>
      <dgm:spPr/>
    </dgm:pt>
    <dgm:pt modelId="{E572A9B8-C33E-49F6-BD05-946784C18802}">
      <dgm:prSet/>
      <dgm:spPr>
        <a:solidFill>
          <a:srgbClr val="FFFF0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rPr>
            <a:t>мікроспорія</a:t>
          </a:r>
          <a:endParaRPr kumimoji="0" lang="ru-RU" b="0" i="0" u="none" strike="noStrike" cap="none" normalizeH="0" baseline="0" dirty="0" smtClean="0">
            <a:ln>
              <a:noFill/>
            </a:ln>
            <a:solidFill>
              <a:schemeClr val="tx1"/>
            </a:solidFill>
            <a:effectLst/>
            <a:latin typeface="Times New Roman" pitchFamily="18" charset="0"/>
          </a:endParaRPr>
        </a:p>
      </dgm:t>
    </dgm:pt>
    <dgm:pt modelId="{A8ED3B6E-0CAD-4183-8BC1-DC2FC0FA3569}" type="parTrans" cxnId="{106CFDF0-4790-43A6-8646-5372CB5EF18F}">
      <dgm:prSet/>
      <dgm:spPr/>
      <dgm:t>
        <a:bodyPr/>
        <a:lstStyle/>
        <a:p>
          <a:endParaRPr lang="ru-RU"/>
        </a:p>
      </dgm:t>
    </dgm:pt>
    <dgm:pt modelId="{47CE5B93-8055-49D5-9F98-7D8732F8835A}" type="sibTrans" cxnId="{106CFDF0-4790-43A6-8646-5372CB5EF18F}">
      <dgm:prSet/>
      <dgm:spPr/>
      <dgm:t>
        <a:bodyPr/>
        <a:lstStyle/>
        <a:p>
          <a:endParaRPr lang="ru-RU"/>
        </a:p>
      </dgm:t>
    </dgm:pt>
    <dgm:pt modelId="{FFA3E0F7-48F8-4779-B2A5-B1D45390BFD0}">
      <dgm:prSet/>
      <dgm:spPr>
        <a:solidFill>
          <a:srgbClr val="00B0F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err="1" smtClean="0">
              <a:ln>
                <a:noFill/>
              </a:ln>
              <a:solidFill>
                <a:schemeClr val="tx1"/>
              </a:solidFill>
              <a:effectLst/>
              <a:latin typeface="Times New Roman" pitchFamily="18" charset="0"/>
            </a:rPr>
            <a:t>Трихофітія</a:t>
          </a:r>
          <a:endParaRPr kumimoji="0" lang="ru-RU" b="0" i="0" u="none" strike="noStrike" cap="none" normalizeH="0" baseline="0" dirty="0" smtClean="0">
            <a:ln>
              <a:noFill/>
            </a:ln>
            <a:solidFill>
              <a:schemeClr val="tx1"/>
            </a:solidFill>
            <a:effectLst/>
            <a:latin typeface="Times New Roman" pitchFamily="18" charset="0"/>
          </a:endParaRPr>
        </a:p>
      </dgm:t>
    </dgm:pt>
    <dgm:pt modelId="{0953CDB9-D09D-444D-8B57-FBBCAD713352}" type="parTrans" cxnId="{BD02DD3A-76AE-4373-AC4E-4D39B96BB49E}">
      <dgm:prSet/>
      <dgm:spPr/>
      <dgm:t>
        <a:bodyPr/>
        <a:lstStyle/>
        <a:p>
          <a:endParaRPr lang="ru-RU"/>
        </a:p>
      </dgm:t>
    </dgm:pt>
    <dgm:pt modelId="{55F8CBEA-366A-459B-B061-E10F87B753B9}" type="sibTrans" cxnId="{BD02DD3A-76AE-4373-AC4E-4D39B96BB49E}">
      <dgm:prSet/>
      <dgm:spPr/>
      <dgm:t>
        <a:bodyPr/>
        <a:lstStyle/>
        <a:p>
          <a:endParaRPr lang="ru-RU"/>
        </a:p>
      </dgm:t>
    </dgm:pt>
    <dgm:pt modelId="{733582E7-0DB9-48CF-A3F1-0F9D9F264575}">
      <dgm:prSet/>
      <dgm:spPr>
        <a:solidFill>
          <a:srgbClr val="FF000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rPr>
            <a:t>Фавус</a:t>
          </a:r>
          <a:endParaRPr kumimoji="0" lang="ru-RU" b="0" i="0" u="none" strike="noStrike" cap="none" normalizeH="0" baseline="0" dirty="0" smtClean="0">
            <a:ln>
              <a:noFill/>
            </a:ln>
            <a:solidFill>
              <a:schemeClr val="tx1"/>
            </a:solidFill>
            <a:effectLst/>
            <a:latin typeface="Times New Roman" pitchFamily="18" charset="0"/>
          </a:endParaRPr>
        </a:p>
      </dgm:t>
    </dgm:pt>
    <dgm:pt modelId="{73A692C0-D4D9-44B1-AA22-30B463D9B73E}" type="parTrans" cxnId="{1E882024-E946-4F53-A393-FE5904C252E3}">
      <dgm:prSet/>
      <dgm:spPr/>
      <dgm:t>
        <a:bodyPr/>
        <a:lstStyle/>
        <a:p>
          <a:endParaRPr lang="ru-RU"/>
        </a:p>
      </dgm:t>
    </dgm:pt>
    <dgm:pt modelId="{172CC4B4-20F0-4CB2-9E73-7E62A97DEADD}" type="sibTrans" cxnId="{1E882024-E946-4F53-A393-FE5904C252E3}">
      <dgm:prSet/>
      <dgm:spPr/>
      <dgm:t>
        <a:bodyPr/>
        <a:lstStyle/>
        <a:p>
          <a:endParaRPr lang="ru-RU"/>
        </a:p>
      </dgm:t>
    </dgm:pt>
    <dgm:pt modelId="{64B3C0CA-58E1-4C1B-B5A0-70CF5964165E}" type="pres">
      <dgm:prSet presAssocID="{DDA4AF88-2E4F-46E1-BAFE-BB197C7EF4BE}" presName="compositeShape" presStyleCnt="0">
        <dgm:presLayoutVars>
          <dgm:chMax val="7"/>
          <dgm:dir/>
          <dgm:resizeHandles val="exact"/>
        </dgm:presLayoutVars>
      </dgm:prSet>
      <dgm:spPr/>
    </dgm:pt>
    <dgm:pt modelId="{30867881-342E-4431-8E8A-5652C2F591AD}" type="pres">
      <dgm:prSet presAssocID="{E572A9B8-C33E-49F6-BD05-946784C18802}" presName="circ1" presStyleLbl="vennNode1" presStyleIdx="0" presStyleCnt="3"/>
      <dgm:spPr/>
      <dgm:t>
        <a:bodyPr/>
        <a:lstStyle/>
        <a:p>
          <a:endParaRPr lang="ru-RU"/>
        </a:p>
      </dgm:t>
    </dgm:pt>
    <dgm:pt modelId="{32725418-5DA2-4937-A539-3C99832C2969}" type="pres">
      <dgm:prSet presAssocID="{E572A9B8-C33E-49F6-BD05-946784C18802}" presName="circ1Tx" presStyleLbl="revTx" presStyleIdx="0" presStyleCnt="0">
        <dgm:presLayoutVars>
          <dgm:chMax val="0"/>
          <dgm:chPref val="0"/>
          <dgm:bulletEnabled val="1"/>
        </dgm:presLayoutVars>
      </dgm:prSet>
      <dgm:spPr/>
      <dgm:t>
        <a:bodyPr/>
        <a:lstStyle/>
        <a:p>
          <a:endParaRPr lang="ru-RU"/>
        </a:p>
      </dgm:t>
    </dgm:pt>
    <dgm:pt modelId="{1D6EFDEA-B6A5-42DB-8FF3-73BE96F941C7}" type="pres">
      <dgm:prSet presAssocID="{FFA3E0F7-48F8-4779-B2A5-B1D45390BFD0}" presName="circ2" presStyleLbl="vennNode1" presStyleIdx="1" presStyleCnt="3"/>
      <dgm:spPr/>
      <dgm:t>
        <a:bodyPr/>
        <a:lstStyle/>
        <a:p>
          <a:endParaRPr lang="uk-UA"/>
        </a:p>
      </dgm:t>
    </dgm:pt>
    <dgm:pt modelId="{A5A0B297-AA0A-4976-A0EF-17BDEFC2E052}" type="pres">
      <dgm:prSet presAssocID="{FFA3E0F7-48F8-4779-B2A5-B1D45390BFD0}" presName="circ2Tx" presStyleLbl="revTx" presStyleIdx="0" presStyleCnt="0">
        <dgm:presLayoutVars>
          <dgm:chMax val="0"/>
          <dgm:chPref val="0"/>
          <dgm:bulletEnabled val="1"/>
        </dgm:presLayoutVars>
      </dgm:prSet>
      <dgm:spPr/>
      <dgm:t>
        <a:bodyPr/>
        <a:lstStyle/>
        <a:p>
          <a:endParaRPr lang="uk-UA"/>
        </a:p>
      </dgm:t>
    </dgm:pt>
    <dgm:pt modelId="{1A3B9A78-071B-492F-82DB-3E0695C8783E}" type="pres">
      <dgm:prSet presAssocID="{733582E7-0DB9-48CF-A3F1-0F9D9F264575}" presName="circ3" presStyleLbl="vennNode1" presStyleIdx="2" presStyleCnt="3"/>
      <dgm:spPr/>
      <dgm:t>
        <a:bodyPr/>
        <a:lstStyle/>
        <a:p>
          <a:endParaRPr lang="uk-UA"/>
        </a:p>
      </dgm:t>
    </dgm:pt>
    <dgm:pt modelId="{F5590229-7A72-4282-A2DA-D74956CF292B}" type="pres">
      <dgm:prSet presAssocID="{733582E7-0DB9-48CF-A3F1-0F9D9F264575}" presName="circ3Tx" presStyleLbl="revTx" presStyleIdx="0" presStyleCnt="0">
        <dgm:presLayoutVars>
          <dgm:chMax val="0"/>
          <dgm:chPref val="0"/>
          <dgm:bulletEnabled val="1"/>
        </dgm:presLayoutVars>
      </dgm:prSet>
      <dgm:spPr/>
      <dgm:t>
        <a:bodyPr/>
        <a:lstStyle/>
        <a:p>
          <a:endParaRPr lang="uk-UA"/>
        </a:p>
      </dgm:t>
    </dgm:pt>
  </dgm:ptLst>
  <dgm:cxnLst>
    <dgm:cxn modelId="{BD02DD3A-76AE-4373-AC4E-4D39B96BB49E}" srcId="{DDA4AF88-2E4F-46E1-BAFE-BB197C7EF4BE}" destId="{FFA3E0F7-48F8-4779-B2A5-B1D45390BFD0}" srcOrd="1" destOrd="0" parTransId="{0953CDB9-D09D-444D-8B57-FBBCAD713352}" sibTransId="{55F8CBEA-366A-459B-B061-E10F87B753B9}"/>
    <dgm:cxn modelId="{0299B282-0C2B-4738-93B5-EE1CEE9CE68E}" type="presOf" srcId="{733582E7-0DB9-48CF-A3F1-0F9D9F264575}" destId="{1A3B9A78-071B-492F-82DB-3E0695C8783E}" srcOrd="0" destOrd="0" presId="urn:microsoft.com/office/officeart/2005/8/layout/venn1"/>
    <dgm:cxn modelId="{3CC58C92-39E4-4DEC-9F02-0DC1F4E11C6A}" type="presOf" srcId="{E572A9B8-C33E-49F6-BD05-946784C18802}" destId="{32725418-5DA2-4937-A539-3C99832C2969}" srcOrd="1" destOrd="0" presId="urn:microsoft.com/office/officeart/2005/8/layout/venn1"/>
    <dgm:cxn modelId="{596A42DC-B26F-429B-B3BF-DC99CF46C564}" type="presOf" srcId="{E572A9B8-C33E-49F6-BD05-946784C18802}" destId="{30867881-342E-4431-8E8A-5652C2F591AD}" srcOrd="0" destOrd="0" presId="urn:microsoft.com/office/officeart/2005/8/layout/venn1"/>
    <dgm:cxn modelId="{1E882024-E946-4F53-A393-FE5904C252E3}" srcId="{DDA4AF88-2E4F-46E1-BAFE-BB197C7EF4BE}" destId="{733582E7-0DB9-48CF-A3F1-0F9D9F264575}" srcOrd="2" destOrd="0" parTransId="{73A692C0-D4D9-44B1-AA22-30B463D9B73E}" sibTransId="{172CC4B4-20F0-4CB2-9E73-7E62A97DEADD}"/>
    <dgm:cxn modelId="{7D51A146-3E56-4756-B18B-D5C63426B664}" type="presOf" srcId="{DDA4AF88-2E4F-46E1-BAFE-BB197C7EF4BE}" destId="{64B3C0CA-58E1-4C1B-B5A0-70CF5964165E}" srcOrd="0" destOrd="0" presId="urn:microsoft.com/office/officeart/2005/8/layout/venn1"/>
    <dgm:cxn modelId="{106CFDF0-4790-43A6-8646-5372CB5EF18F}" srcId="{DDA4AF88-2E4F-46E1-BAFE-BB197C7EF4BE}" destId="{E572A9B8-C33E-49F6-BD05-946784C18802}" srcOrd="0" destOrd="0" parTransId="{A8ED3B6E-0CAD-4183-8BC1-DC2FC0FA3569}" sibTransId="{47CE5B93-8055-49D5-9F98-7D8732F8835A}"/>
    <dgm:cxn modelId="{A5C6E32C-81C2-443A-8A72-0C592E193B4B}" type="presOf" srcId="{733582E7-0DB9-48CF-A3F1-0F9D9F264575}" destId="{F5590229-7A72-4282-A2DA-D74956CF292B}" srcOrd="1" destOrd="0" presId="urn:microsoft.com/office/officeart/2005/8/layout/venn1"/>
    <dgm:cxn modelId="{458D3132-823D-4109-A7C7-52A369E10B36}" type="presOf" srcId="{FFA3E0F7-48F8-4779-B2A5-B1D45390BFD0}" destId="{1D6EFDEA-B6A5-42DB-8FF3-73BE96F941C7}" srcOrd="0" destOrd="0" presId="urn:microsoft.com/office/officeart/2005/8/layout/venn1"/>
    <dgm:cxn modelId="{4491A2BE-4B6A-49E0-8689-B5A97F52B8A2}" type="presOf" srcId="{FFA3E0F7-48F8-4779-B2A5-B1D45390BFD0}" destId="{A5A0B297-AA0A-4976-A0EF-17BDEFC2E052}" srcOrd="1" destOrd="0" presId="urn:microsoft.com/office/officeart/2005/8/layout/venn1"/>
    <dgm:cxn modelId="{AE3AA459-0245-4CBA-B0BF-73C747D43828}" type="presParOf" srcId="{64B3C0CA-58E1-4C1B-B5A0-70CF5964165E}" destId="{30867881-342E-4431-8E8A-5652C2F591AD}" srcOrd="0" destOrd="0" presId="urn:microsoft.com/office/officeart/2005/8/layout/venn1"/>
    <dgm:cxn modelId="{7EC95093-C2F9-488F-BED6-31BE735CD7BA}" type="presParOf" srcId="{64B3C0CA-58E1-4C1B-B5A0-70CF5964165E}" destId="{32725418-5DA2-4937-A539-3C99832C2969}" srcOrd="1" destOrd="0" presId="urn:microsoft.com/office/officeart/2005/8/layout/venn1"/>
    <dgm:cxn modelId="{E29E960C-7F03-4EF7-9607-935BDADD6D99}" type="presParOf" srcId="{64B3C0CA-58E1-4C1B-B5A0-70CF5964165E}" destId="{1D6EFDEA-B6A5-42DB-8FF3-73BE96F941C7}" srcOrd="2" destOrd="0" presId="urn:microsoft.com/office/officeart/2005/8/layout/venn1"/>
    <dgm:cxn modelId="{8172416E-C677-4787-A9CE-8C8DEE1903DF}" type="presParOf" srcId="{64B3C0CA-58E1-4C1B-B5A0-70CF5964165E}" destId="{A5A0B297-AA0A-4976-A0EF-17BDEFC2E052}" srcOrd="3" destOrd="0" presId="urn:microsoft.com/office/officeart/2005/8/layout/venn1"/>
    <dgm:cxn modelId="{ECCEF2DB-1919-41F7-9907-54A63A4E4C50}" type="presParOf" srcId="{64B3C0CA-58E1-4C1B-B5A0-70CF5964165E}" destId="{1A3B9A78-071B-492F-82DB-3E0695C8783E}" srcOrd="4" destOrd="0" presId="urn:microsoft.com/office/officeart/2005/8/layout/venn1"/>
    <dgm:cxn modelId="{4BC6008F-98FD-427E-BB00-ACE27165F579}" type="presParOf" srcId="{64B3C0CA-58E1-4C1B-B5A0-70CF5964165E}" destId="{F5590229-7A72-4282-A2DA-D74956CF292B}"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867881-342E-4431-8E8A-5652C2F591AD}">
      <dsp:nvSpPr>
        <dsp:cNvPr id="0" name=""/>
        <dsp:cNvSpPr/>
      </dsp:nvSpPr>
      <dsp:spPr>
        <a:xfrm>
          <a:off x="2197082" y="64489"/>
          <a:ext cx="3095495" cy="3095495"/>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100" b="0" i="0" u="none" strike="noStrike" kern="1200" cap="none" normalizeH="0" baseline="0" dirty="0" err="1" smtClean="0">
              <a:ln>
                <a:noFill/>
              </a:ln>
              <a:solidFill>
                <a:schemeClr val="tx1"/>
              </a:solidFill>
              <a:effectLst/>
              <a:latin typeface="Times New Roman" pitchFamily="18" charset="0"/>
            </a:rPr>
            <a:t>мікроспорія</a:t>
          </a:r>
          <a:endParaRPr kumimoji="0" lang="ru-RU" sz="3100" b="0" i="0" u="none" strike="noStrike" kern="1200" cap="none" normalizeH="0" baseline="0" dirty="0" smtClean="0">
            <a:ln>
              <a:noFill/>
            </a:ln>
            <a:solidFill>
              <a:schemeClr val="tx1"/>
            </a:solidFill>
            <a:effectLst/>
            <a:latin typeface="Times New Roman" pitchFamily="18" charset="0"/>
          </a:endParaRPr>
        </a:p>
      </dsp:txBody>
      <dsp:txXfrm>
        <a:off x="2609815" y="606201"/>
        <a:ext cx="2270029" cy="1392972"/>
      </dsp:txXfrm>
    </dsp:sp>
    <dsp:sp modelId="{1D6EFDEA-B6A5-42DB-8FF3-73BE96F941C7}">
      <dsp:nvSpPr>
        <dsp:cNvPr id="0" name=""/>
        <dsp:cNvSpPr/>
      </dsp:nvSpPr>
      <dsp:spPr>
        <a:xfrm>
          <a:off x="3314040" y="1999174"/>
          <a:ext cx="3095495" cy="3095495"/>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100" b="0" i="0" u="none" strike="noStrike" kern="1200" cap="none" normalizeH="0" baseline="0" dirty="0" err="1" smtClean="0">
              <a:ln>
                <a:noFill/>
              </a:ln>
              <a:solidFill>
                <a:schemeClr val="tx1"/>
              </a:solidFill>
              <a:effectLst/>
              <a:latin typeface="Times New Roman" pitchFamily="18" charset="0"/>
            </a:rPr>
            <a:t>Трихофітія</a:t>
          </a:r>
          <a:endParaRPr kumimoji="0" lang="ru-RU" sz="3100" b="0" i="0" u="none" strike="noStrike" kern="1200" cap="none" normalizeH="0" baseline="0" dirty="0" smtClean="0">
            <a:ln>
              <a:noFill/>
            </a:ln>
            <a:solidFill>
              <a:schemeClr val="tx1"/>
            </a:solidFill>
            <a:effectLst/>
            <a:latin typeface="Times New Roman" pitchFamily="18" charset="0"/>
          </a:endParaRPr>
        </a:p>
      </dsp:txBody>
      <dsp:txXfrm>
        <a:off x="4260745" y="2798843"/>
        <a:ext cx="1857297" cy="1702522"/>
      </dsp:txXfrm>
    </dsp:sp>
    <dsp:sp modelId="{1A3B9A78-071B-492F-82DB-3E0695C8783E}">
      <dsp:nvSpPr>
        <dsp:cNvPr id="0" name=""/>
        <dsp:cNvSpPr/>
      </dsp:nvSpPr>
      <dsp:spPr>
        <a:xfrm>
          <a:off x="1080124" y="1999174"/>
          <a:ext cx="3095495" cy="3095495"/>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100" b="0" i="0" u="none" strike="noStrike" kern="1200" cap="none" normalizeH="0" baseline="0" dirty="0" smtClean="0">
              <a:ln>
                <a:noFill/>
              </a:ln>
              <a:solidFill>
                <a:schemeClr val="tx1"/>
              </a:solidFill>
              <a:effectLst/>
              <a:latin typeface="Times New Roman" pitchFamily="18" charset="0"/>
            </a:rPr>
            <a:t>Фавус</a:t>
          </a:r>
          <a:endParaRPr kumimoji="0" lang="ru-RU" sz="3100" b="0" i="0" u="none" strike="noStrike" kern="1200" cap="none" normalizeH="0" baseline="0" dirty="0" smtClean="0">
            <a:ln>
              <a:noFill/>
            </a:ln>
            <a:solidFill>
              <a:schemeClr val="tx1"/>
            </a:solidFill>
            <a:effectLst/>
            <a:latin typeface="Times New Roman" pitchFamily="18" charset="0"/>
          </a:endParaRPr>
        </a:p>
      </dsp:txBody>
      <dsp:txXfrm>
        <a:off x="1371616" y="2798843"/>
        <a:ext cx="1857297" cy="17025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0B796632-A750-4F8F-BF8E-E26637EAD160}" type="datetime1">
              <a:rPr lang="uk-UA"/>
              <a:pPr>
                <a:defRPr/>
              </a:pPr>
              <a:t>09.11.2020</a:t>
            </a:fld>
            <a:endParaRPr lang="ru-RU"/>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8C78EE9-8CCA-4F46-9932-B275311EB9C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842B2BA3-11C4-48E0-B363-A550C9777F00}" type="datetime1">
              <a:rPr lang="uk-UA"/>
              <a:pPr>
                <a:defRPr/>
              </a:pPr>
              <a:t>09.11.2020</a:t>
            </a:fld>
            <a:endParaRPr lang="ru-RU"/>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ED30F4B-FE1D-41E4-BA28-8FA53C0C2FDB}" type="slidenum">
              <a:rPr lang="ru-RU"/>
              <a:pPr>
                <a:defRPr/>
              </a:pPr>
              <a:t>‹#›</a:t>
            </a:fld>
            <a:endParaRPr lang="ru-RU"/>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A7CE755-A330-428F-9133-04437C52219D}" type="slidenum">
              <a:rPr lang="ru-RU" sz="1200">
                <a:latin typeface="Arial" charset="0"/>
              </a:rPr>
              <a:pPr algn="r"/>
              <a:t>1</a:t>
            </a:fld>
            <a:endParaRPr lang="ru-RU" sz="1200">
              <a:latin typeface="Arial" charset="0"/>
            </a:endParaRPr>
          </a:p>
        </p:txBody>
      </p:sp>
      <p:sp>
        <p:nvSpPr>
          <p:cNvPr id="35843" name="Rectangle 2"/>
          <p:cNvSpPr>
            <a:spLocks noGrp="1"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uk-UA" smtClean="0"/>
              <a:t>нарної</a:t>
            </a: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9F8B1ED-093B-42BB-88A6-7982E33FB4F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BF43350-DA62-40C0-9DFA-3F39231DCBA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6AC019-B7D8-4B92-BA51-E26E88EEFA2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7D976EF-8408-4E1C-8E50-0640A2E82D8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CC2C6F0-658C-43ED-978B-6BFBBBCAE30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5E7F412-61BB-4F14-91D1-C437A216E73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960CF56-9D2B-4F33-BCCD-973F017A896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2E4A49C-BAC2-4C20-91C3-3E61E79D351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9B6DAED-EED9-4305-AD17-5BD690E4F7F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3575EC5-A2C2-45F3-B1CE-422E0D2068B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73D9296-6FE5-4C19-8889-0B937BEEAEA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15D917E-357F-4F29-B2D5-4037513BE33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7ADEC3E3-AB69-46D2-8135-FEFDE570A26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oman.ru/" TargetMode="External"/><Relationship Id="rId2" Type="http://schemas.openxmlformats.org/officeDocument/2006/relationships/hyperlink" Target="https://www.zoetisus.com/conditions/pages/dermatology/fungal-culture_iframe.aspx" TargetMode="External"/><Relationship Id="rId1" Type="http://schemas.openxmlformats.org/officeDocument/2006/relationships/slideLayout" Target="../slideLayouts/slideLayout2.xml"/><Relationship Id="rId4" Type="http://schemas.openxmlformats.org/officeDocument/2006/relationships/hyperlink" Target="https://www.zoetisus.com/Conditions/Pages/Dermatology/dermatophytosis.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AF6E3D0-278C-4FE0-BDD5-FADB03FF4C9D}" type="slidenum">
              <a:rPr lang="ru-RU" sz="1400">
                <a:latin typeface="Arial" charset="0"/>
              </a:rPr>
              <a:pPr algn="r"/>
              <a:t>1</a:t>
            </a:fld>
            <a:endParaRPr lang="ru-RU" sz="1400">
              <a:latin typeface="Arial" charset="0"/>
            </a:endParaRPr>
          </a:p>
        </p:txBody>
      </p:sp>
      <p:sp>
        <p:nvSpPr>
          <p:cNvPr id="34819" name="Rectangle 2"/>
          <p:cNvSpPr>
            <a:spLocks noGrp="1" noChangeArrowheads="1"/>
          </p:cNvSpPr>
          <p:nvPr>
            <p:ph type="ctrTitle" idx="4294967295"/>
          </p:nvPr>
        </p:nvSpPr>
        <p:spPr>
          <a:xfrm>
            <a:off x="755650" y="1484313"/>
            <a:ext cx="7772400" cy="1439862"/>
          </a:xfrm>
        </p:spPr>
        <p:txBody>
          <a:bodyPr/>
          <a:lstStyle/>
          <a:p>
            <a:r>
              <a:rPr lang="ru-RU" sz="4000" smtClean="0">
                <a:solidFill>
                  <a:schemeClr val="accent2"/>
                </a:solidFill>
              </a:rPr>
              <a:t/>
            </a:r>
            <a:br>
              <a:rPr lang="ru-RU" sz="4000" smtClean="0">
                <a:solidFill>
                  <a:schemeClr val="accent2"/>
                </a:solidFill>
              </a:rPr>
            </a:br>
            <a:r>
              <a:rPr lang="ru-RU" sz="4000" smtClean="0">
                <a:solidFill>
                  <a:schemeClr val="accent2"/>
                </a:solidFill>
              </a:rPr>
              <a:t> </a:t>
            </a:r>
            <a:r>
              <a:rPr lang="ru-RU" smtClean="0"/>
              <a:t>Дерматофітози</a:t>
            </a:r>
          </a:p>
        </p:txBody>
      </p:sp>
      <p:sp>
        <p:nvSpPr>
          <p:cNvPr id="34820" name="Rectangle 3"/>
          <p:cNvSpPr>
            <a:spLocks noGrp="1" noChangeArrowheads="1"/>
          </p:cNvSpPr>
          <p:nvPr>
            <p:ph type="subTitle" idx="4294967295"/>
          </p:nvPr>
        </p:nvSpPr>
        <p:spPr>
          <a:xfrm>
            <a:off x="684213" y="3284538"/>
            <a:ext cx="8137525" cy="3052762"/>
          </a:xfrm>
        </p:spPr>
        <p:txBody>
          <a:bodyPr/>
          <a:lstStyle/>
          <a:p>
            <a:pPr marL="0" indent="0" algn="ctr">
              <a:lnSpc>
                <a:spcPct val="90000"/>
              </a:lnSpc>
              <a:buFontTx/>
              <a:buNone/>
            </a:pPr>
            <a:r>
              <a:rPr lang="ru-RU" sz="2400" b="1" smtClean="0">
                <a:solidFill>
                  <a:srgbClr val="800000"/>
                </a:solidFill>
                <a:latin typeface="Times New Roman" pitchFamily="18" charset="0"/>
              </a:rPr>
              <a:t>навчальн</a:t>
            </a:r>
            <a:r>
              <a:rPr lang="uk-UA" sz="2400" b="1" smtClean="0">
                <a:solidFill>
                  <a:srgbClr val="800000"/>
                </a:solidFill>
                <a:latin typeface="Times New Roman" pitchFamily="18" charset="0"/>
              </a:rPr>
              <a:t>а</a:t>
            </a:r>
            <a:r>
              <a:rPr lang="ru-RU" sz="2400" b="1" smtClean="0">
                <a:solidFill>
                  <a:srgbClr val="800000"/>
                </a:solidFill>
                <a:latin typeface="Times New Roman" pitchFamily="18" charset="0"/>
              </a:rPr>
              <a:t> дисципліна</a:t>
            </a:r>
            <a:br>
              <a:rPr lang="ru-RU" sz="2400" b="1" smtClean="0">
                <a:solidFill>
                  <a:srgbClr val="800000"/>
                </a:solidFill>
                <a:latin typeface="Times New Roman" pitchFamily="18" charset="0"/>
              </a:rPr>
            </a:br>
            <a:r>
              <a:rPr lang="ru-RU" sz="2400" b="1" smtClean="0">
                <a:solidFill>
                  <a:srgbClr val="800000"/>
                </a:solidFill>
                <a:latin typeface="Times New Roman" pitchFamily="18" charset="0"/>
              </a:rPr>
              <a:t>“Превентивні ветеринарні технології заразних хвороб собак і котів” </a:t>
            </a:r>
            <a:endParaRPr lang="uk-UA" sz="2400" b="1" smtClean="0">
              <a:solidFill>
                <a:srgbClr val="800000"/>
              </a:solidFill>
              <a:latin typeface="Times New Roman" pitchFamily="18" charset="0"/>
            </a:endParaRPr>
          </a:p>
          <a:p>
            <a:pPr marL="0" indent="0" algn="ctr">
              <a:lnSpc>
                <a:spcPct val="90000"/>
              </a:lnSpc>
              <a:buFontTx/>
              <a:buNone/>
            </a:pPr>
            <a:endParaRPr lang="uk-UA" sz="1800" b="1" smtClean="0">
              <a:solidFill>
                <a:srgbClr val="800000"/>
              </a:solidFill>
              <a:latin typeface="Times New Roman" pitchFamily="18" charset="0"/>
            </a:endParaRPr>
          </a:p>
          <a:p>
            <a:pPr marL="0" indent="0" algn="ctr">
              <a:lnSpc>
                <a:spcPct val="90000"/>
              </a:lnSpc>
              <a:buFontTx/>
              <a:buNone/>
            </a:pPr>
            <a:endParaRPr lang="uk-UA" sz="1800" b="1" smtClean="0">
              <a:solidFill>
                <a:srgbClr val="800000"/>
              </a:solidFill>
              <a:latin typeface="Times New Roman" pitchFamily="18" charset="0"/>
            </a:endParaRPr>
          </a:p>
          <a:p>
            <a:pPr marL="0" indent="0" algn="ctr">
              <a:lnSpc>
                <a:spcPct val="90000"/>
              </a:lnSpc>
              <a:buFontTx/>
              <a:buNone/>
            </a:pPr>
            <a:r>
              <a:rPr lang="uk-UA" sz="2000" b="1" smtClean="0">
                <a:solidFill>
                  <a:srgbClr val="800000"/>
                </a:solidFill>
                <a:latin typeface="Times New Roman" pitchFamily="18" charset="0"/>
              </a:rPr>
              <a:t>к. вет. наук, доцент </a:t>
            </a:r>
            <a:br>
              <a:rPr lang="uk-UA" sz="2000" b="1" smtClean="0">
                <a:solidFill>
                  <a:srgbClr val="800000"/>
                </a:solidFill>
                <a:latin typeface="Times New Roman" pitchFamily="18" charset="0"/>
              </a:rPr>
            </a:br>
            <a:endParaRPr lang="uk-UA" sz="2000" b="1" smtClean="0">
              <a:solidFill>
                <a:srgbClr val="800000"/>
              </a:solidFill>
              <a:latin typeface="Times New Roman" pitchFamily="18" charset="0"/>
            </a:endParaRPr>
          </a:p>
          <a:p>
            <a:pPr marL="0" indent="0" algn="ctr">
              <a:lnSpc>
                <a:spcPct val="90000"/>
              </a:lnSpc>
              <a:buFontTx/>
              <a:buNone/>
            </a:pPr>
            <a:r>
              <a:rPr lang="uk-UA" sz="2000" b="1" smtClean="0">
                <a:solidFill>
                  <a:srgbClr val="800000"/>
                </a:solidFill>
                <a:latin typeface="Times New Roman" pitchFamily="18" charset="0"/>
              </a:rPr>
              <a:t>Сорокіна Наталія Григорівна</a:t>
            </a:r>
          </a:p>
          <a:p>
            <a:pPr marL="0" indent="0" algn="ctr">
              <a:lnSpc>
                <a:spcPct val="90000"/>
              </a:lnSpc>
              <a:buFontTx/>
              <a:buNone/>
            </a:pPr>
            <a:endParaRPr lang="uk-UA" sz="2000" b="1" smtClean="0">
              <a:solidFill>
                <a:srgbClr val="800000"/>
              </a:solidFill>
              <a:latin typeface="Times New Roman" pitchFamily="18" charset="0"/>
            </a:endParaRPr>
          </a:p>
          <a:p>
            <a:pPr marL="0" indent="0" algn="ctr">
              <a:lnSpc>
                <a:spcPct val="90000"/>
              </a:lnSpc>
              <a:buFontTx/>
              <a:buNone/>
            </a:pPr>
            <a:r>
              <a:rPr lang="uk-UA" sz="2000" b="1" smtClean="0">
                <a:solidFill>
                  <a:srgbClr val="800000"/>
                </a:solidFill>
                <a:latin typeface="Times New Roman" pitchFamily="18" charset="0"/>
              </a:rPr>
              <a:t>Київ, 20</a:t>
            </a:r>
            <a:r>
              <a:rPr lang="en-US" sz="2000" b="1" smtClean="0">
                <a:solidFill>
                  <a:srgbClr val="800000"/>
                </a:solidFill>
                <a:latin typeface="Times New Roman" pitchFamily="18" charset="0"/>
              </a:rPr>
              <a:t>20</a:t>
            </a:r>
            <a:endParaRPr lang="ru-RU" sz="2000" b="1" smtClean="0">
              <a:solidFill>
                <a:srgbClr val="800000"/>
              </a:solidFill>
              <a:latin typeface="Times New Roman" pitchFamily="18" charset="0"/>
            </a:endParaRPr>
          </a:p>
        </p:txBody>
      </p:sp>
      <p:sp>
        <p:nvSpPr>
          <p:cNvPr id="34821" name="Text Box 4"/>
          <p:cNvSpPr txBox="1">
            <a:spLocks noChangeArrowheads="1"/>
          </p:cNvSpPr>
          <p:nvPr/>
        </p:nvSpPr>
        <p:spPr bwMode="auto">
          <a:xfrm>
            <a:off x="684213" y="260350"/>
            <a:ext cx="7920037" cy="915988"/>
          </a:xfrm>
          <a:prstGeom prst="rect">
            <a:avLst/>
          </a:prstGeom>
          <a:noFill/>
          <a:ln w="9525">
            <a:noFill/>
            <a:miter lim="800000"/>
            <a:headEnd/>
            <a:tailEnd/>
          </a:ln>
        </p:spPr>
        <p:txBody>
          <a:bodyPr>
            <a:spAutoFit/>
          </a:bodyPr>
          <a:lstStyle/>
          <a:p>
            <a:pPr algn="ctr"/>
            <a:r>
              <a:rPr lang="uk-UA" b="1">
                <a:solidFill>
                  <a:srgbClr val="993300"/>
                </a:solidFill>
              </a:rPr>
              <a:t>НАЦІОНАЛЬНИЙ УНІВЕРСИТЕТ БІОРЕСУРСІВ І ПРИРОДОКОРИСТУВАННЯ УКРАЇНИ</a:t>
            </a:r>
            <a:endParaRPr lang="uk-UA">
              <a:solidFill>
                <a:srgbClr val="993300"/>
              </a:solidFill>
            </a:endParaRPr>
          </a:p>
          <a:p>
            <a:pPr algn="ctr"/>
            <a:r>
              <a:rPr lang="uk-UA">
                <a:solidFill>
                  <a:srgbClr val="993300"/>
                </a:solidFill>
              </a:rPr>
              <a:t>Кафедра епізоотології, мікробіології і вірусології</a:t>
            </a:r>
            <a:r>
              <a:rPr lang="ru-RU"/>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uk-UA" i="1" smtClean="0"/>
              <a:t>Клінічні ознаки</a:t>
            </a:r>
            <a:r>
              <a:rPr lang="ru-RU" smtClean="0"/>
              <a:t> </a:t>
            </a:r>
          </a:p>
        </p:txBody>
      </p:sp>
      <p:sp>
        <p:nvSpPr>
          <p:cNvPr id="11267" name="Rectangle 3"/>
          <p:cNvSpPr>
            <a:spLocks noGrp="1" noChangeArrowheads="1"/>
          </p:cNvSpPr>
          <p:nvPr>
            <p:ph idx="1"/>
          </p:nvPr>
        </p:nvSpPr>
        <p:spPr>
          <a:xfrm>
            <a:off x="395288" y="1268413"/>
            <a:ext cx="8229600" cy="4525962"/>
          </a:xfrm>
        </p:spPr>
        <p:txBody>
          <a:bodyPr/>
          <a:lstStyle/>
          <a:p>
            <a:pPr eaLnBrk="1" hangingPunct="1">
              <a:defRPr/>
            </a:pPr>
            <a:r>
              <a:rPr lang="ru-RU" sz="1600" dirty="0" err="1" smtClean="0">
                <a:latin typeface="Times New Roman" pitchFamily="18" charset="0"/>
              </a:rPr>
              <a:t>Інкубаційний</a:t>
            </a:r>
            <a:r>
              <a:rPr lang="ru-RU" sz="1600" dirty="0" smtClean="0">
                <a:latin typeface="Times New Roman" pitchFamily="18" charset="0"/>
              </a:rPr>
              <a:t> </a:t>
            </a:r>
            <a:r>
              <a:rPr lang="ru-RU" sz="1600" dirty="0" err="1" smtClean="0">
                <a:latin typeface="Times New Roman" pitchFamily="18" charset="0"/>
              </a:rPr>
              <a:t>період</a:t>
            </a:r>
            <a:r>
              <a:rPr lang="ru-RU" sz="1600" dirty="0" smtClean="0">
                <a:latin typeface="Times New Roman" pitchFamily="18" charset="0"/>
              </a:rPr>
              <a:t> при </a:t>
            </a:r>
            <a:r>
              <a:rPr lang="ru-RU" sz="1600" dirty="0" err="1" smtClean="0">
                <a:latin typeface="Times New Roman" pitchFamily="18" charset="0"/>
              </a:rPr>
              <a:t>дерматофітозі</a:t>
            </a:r>
            <a:r>
              <a:rPr lang="ru-RU" sz="1600" dirty="0" smtClean="0">
                <a:latin typeface="Times New Roman" pitchFamily="18" charset="0"/>
              </a:rPr>
              <a:t> </a:t>
            </a:r>
            <a:r>
              <a:rPr lang="ru-RU" sz="1600" dirty="0" err="1" smtClean="0">
                <a:latin typeface="Times New Roman" pitchFamily="18" charset="0"/>
              </a:rPr>
              <a:t>обумовлений</a:t>
            </a:r>
            <a:r>
              <a:rPr lang="ru-RU" sz="1600" dirty="0" smtClean="0">
                <a:latin typeface="Times New Roman" pitchFamily="18" charset="0"/>
              </a:rPr>
              <a:t> </a:t>
            </a:r>
            <a:r>
              <a:rPr lang="ru-RU" sz="1600" dirty="0" err="1" smtClean="0">
                <a:latin typeface="Times New Roman" pitchFamily="18" charset="0"/>
              </a:rPr>
              <a:t>особливостями</a:t>
            </a:r>
            <a:r>
              <a:rPr lang="ru-RU" sz="1600" dirty="0" smtClean="0">
                <a:latin typeface="Times New Roman" pitchFamily="18" charset="0"/>
              </a:rPr>
              <a:t> конкретного </a:t>
            </a:r>
            <a:r>
              <a:rPr lang="ru-RU" sz="1600" dirty="0" err="1" smtClean="0">
                <a:latin typeface="Times New Roman" pitchFamily="18" charset="0"/>
              </a:rPr>
              <a:t>збудника</a:t>
            </a:r>
            <a:r>
              <a:rPr lang="ru-RU" sz="1600" dirty="0" smtClean="0">
                <a:latin typeface="Times New Roman" pitchFamily="18" charset="0"/>
              </a:rPr>
              <a:t> </a:t>
            </a:r>
            <a:r>
              <a:rPr lang="ru-RU" sz="1600" dirty="0" err="1" smtClean="0">
                <a:latin typeface="Times New Roman" pitchFamily="18" charset="0"/>
              </a:rPr>
              <a:t>хвороби</a:t>
            </a:r>
            <a:r>
              <a:rPr lang="ru-RU" sz="1600" dirty="0" smtClean="0">
                <a:latin typeface="Times New Roman" pitchFamily="18" charset="0"/>
              </a:rPr>
              <a:t>, </a:t>
            </a:r>
            <a:r>
              <a:rPr lang="ru-RU" sz="1600" dirty="0" err="1" smtClean="0">
                <a:latin typeface="Times New Roman" pitchFamily="18" charset="0"/>
              </a:rPr>
              <a:t>ступенем</a:t>
            </a:r>
            <a:r>
              <a:rPr lang="ru-RU" sz="1600" dirty="0" smtClean="0">
                <a:latin typeface="Times New Roman" pitchFamily="18" charset="0"/>
              </a:rPr>
              <a:t> </a:t>
            </a:r>
            <a:r>
              <a:rPr lang="ru-RU" sz="1600" dirty="0" err="1" smtClean="0">
                <a:latin typeface="Times New Roman" pitchFamily="18" charset="0"/>
              </a:rPr>
              <a:t>його</a:t>
            </a:r>
            <a:r>
              <a:rPr lang="ru-RU" sz="1600" dirty="0" smtClean="0">
                <a:latin typeface="Times New Roman" pitchFamily="18" charset="0"/>
              </a:rPr>
              <a:t> </a:t>
            </a:r>
            <a:r>
              <a:rPr lang="ru-RU" sz="1600" dirty="0" err="1" smtClean="0">
                <a:latin typeface="Times New Roman" pitchFamily="18" charset="0"/>
              </a:rPr>
              <a:t>вірулентності</a:t>
            </a:r>
            <a:r>
              <a:rPr lang="ru-RU" sz="1600" dirty="0" smtClean="0">
                <a:latin typeface="Times New Roman" pitchFamily="18" charset="0"/>
              </a:rPr>
              <a:t>, а </a:t>
            </a:r>
            <a:r>
              <a:rPr lang="ru-RU" sz="1600" dirty="0" err="1" smtClean="0">
                <a:latin typeface="Times New Roman" pitchFamily="18" charset="0"/>
              </a:rPr>
              <a:t>також</a:t>
            </a:r>
            <a:r>
              <a:rPr lang="ru-RU" sz="1600" dirty="0" smtClean="0">
                <a:latin typeface="Times New Roman" pitchFamily="18" charset="0"/>
              </a:rPr>
              <a:t> станом </a:t>
            </a:r>
            <a:r>
              <a:rPr lang="ru-RU" sz="1600" dirty="0" err="1" smtClean="0">
                <a:latin typeface="Times New Roman" pitchFamily="18" charset="0"/>
              </a:rPr>
              <a:t>імунної</a:t>
            </a:r>
            <a:r>
              <a:rPr lang="ru-RU" sz="1600" dirty="0" smtClean="0">
                <a:latin typeface="Times New Roman" pitchFamily="18" charset="0"/>
              </a:rPr>
              <a:t> </a:t>
            </a:r>
            <a:r>
              <a:rPr lang="ru-RU" sz="1600" dirty="0" err="1" smtClean="0">
                <a:latin typeface="Times New Roman" pitchFamily="18" charset="0"/>
              </a:rPr>
              <a:t>системи</a:t>
            </a:r>
            <a:r>
              <a:rPr lang="ru-RU" sz="1600" dirty="0" smtClean="0">
                <a:latin typeface="Times New Roman" pitchFamily="18" charset="0"/>
              </a:rPr>
              <a:t> </a:t>
            </a:r>
            <a:r>
              <a:rPr lang="ru-RU" sz="1600" dirty="0" err="1" smtClean="0">
                <a:latin typeface="Times New Roman" pitchFamily="18" charset="0"/>
              </a:rPr>
              <a:t>тварини</a:t>
            </a:r>
            <a:r>
              <a:rPr lang="ru-RU" sz="1600" dirty="0" smtClean="0">
                <a:latin typeface="Times New Roman" pitchFamily="18" charset="0"/>
              </a:rPr>
              <a:t> і </a:t>
            </a:r>
            <a:r>
              <a:rPr lang="ru-RU" sz="1600" dirty="0" err="1" smtClean="0">
                <a:latin typeface="Times New Roman" pitchFamily="18" charset="0"/>
              </a:rPr>
              <a:t>може</a:t>
            </a:r>
            <a:r>
              <a:rPr lang="ru-RU" sz="1600" dirty="0" smtClean="0">
                <a:latin typeface="Times New Roman" pitchFamily="18" charset="0"/>
              </a:rPr>
              <a:t> </a:t>
            </a:r>
            <a:r>
              <a:rPr lang="ru-RU" sz="1600" dirty="0" err="1" smtClean="0">
                <a:latin typeface="Times New Roman" pitchFamily="18" charset="0"/>
              </a:rPr>
              <a:t>тривати</a:t>
            </a:r>
            <a:r>
              <a:rPr lang="ru-RU" sz="1600" dirty="0" smtClean="0">
                <a:latin typeface="Times New Roman" pitchFamily="18" charset="0"/>
              </a:rPr>
              <a:t> </a:t>
            </a:r>
            <a:r>
              <a:rPr lang="ru-RU" sz="1600" dirty="0" err="1" smtClean="0">
                <a:latin typeface="Times New Roman" pitchFamily="18" charset="0"/>
              </a:rPr>
              <a:t>від</a:t>
            </a:r>
            <a:r>
              <a:rPr lang="ru-RU" sz="1600" dirty="0" smtClean="0">
                <a:latin typeface="Times New Roman" pitchFamily="18" charset="0"/>
              </a:rPr>
              <a:t> </a:t>
            </a:r>
            <a:r>
              <a:rPr lang="ru-RU" sz="1600" dirty="0" err="1" smtClean="0">
                <a:latin typeface="Times New Roman" pitchFamily="18" charset="0"/>
              </a:rPr>
              <a:t>кількох</a:t>
            </a:r>
            <a:r>
              <a:rPr lang="ru-RU" sz="1600" dirty="0" smtClean="0">
                <a:latin typeface="Times New Roman" pitchFamily="18" charset="0"/>
              </a:rPr>
              <a:t> </a:t>
            </a:r>
            <a:r>
              <a:rPr lang="ru-RU" sz="1600" dirty="0" err="1" smtClean="0">
                <a:latin typeface="Times New Roman" pitchFamily="18" charset="0"/>
              </a:rPr>
              <a:t>днів</a:t>
            </a:r>
            <a:r>
              <a:rPr lang="ru-RU" sz="1600" dirty="0" smtClean="0">
                <a:latin typeface="Times New Roman" pitchFamily="18" charset="0"/>
              </a:rPr>
              <a:t> до </a:t>
            </a:r>
            <a:r>
              <a:rPr lang="ru-RU" sz="1600" dirty="0" err="1" smtClean="0">
                <a:latin typeface="Times New Roman" pitchFamily="18" charset="0"/>
              </a:rPr>
              <a:t>трьох</a:t>
            </a:r>
            <a:r>
              <a:rPr lang="ru-RU" sz="1600" dirty="0" smtClean="0">
                <a:latin typeface="Times New Roman" pitchFamily="18" charset="0"/>
              </a:rPr>
              <a:t> </a:t>
            </a:r>
            <a:r>
              <a:rPr lang="ru-RU" sz="1600" dirty="0" err="1" smtClean="0">
                <a:latin typeface="Times New Roman" pitchFamily="18" charset="0"/>
              </a:rPr>
              <a:t>місяців</a:t>
            </a:r>
            <a:r>
              <a:rPr lang="ru-RU" sz="1600" dirty="0" smtClean="0">
                <a:latin typeface="Times New Roman" pitchFamily="18" charset="0"/>
              </a:rPr>
              <a:t>, в основному 6–30 </a:t>
            </a:r>
            <a:r>
              <a:rPr lang="ru-RU" sz="1600" dirty="0" err="1" smtClean="0">
                <a:latin typeface="Times New Roman" pitchFamily="18" charset="0"/>
              </a:rPr>
              <a:t>днів</a:t>
            </a:r>
            <a:r>
              <a:rPr lang="ru-RU" sz="1600" dirty="0" smtClean="0">
                <a:latin typeface="Times New Roman" pitchFamily="18" charset="0"/>
              </a:rPr>
              <a:t>.</a:t>
            </a:r>
          </a:p>
          <a:p>
            <a:pPr eaLnBrk="1" hangingPunct="1">
              <a:defRPr/>
            </a:pPr>
            <a:endParaRPr lang="ru-RU" sz="1600" dirty="0" smtClean="0">
              <a:latin typeface="Times New Roman" pitchFamily="18" charset="0"/>
            </a:endParaRPr>
          </a:p>
          <a:p>
            <a:pPr eaLnBrk="1" hangingPunct="1">
              <a:defRPr/>
            </a:pPr>
            <a:r>
              <a:rPr lang="ru-RU" sz="1600" dirty="0" err="1" smtClean="0">
                <a:latin typeface="Times New Roman" pitchFamily="18" charset="0"/>
              </a:rPr>
              <a:t>Клінічні</a:t>
            </a:r>
            <a:r>
              <a:rPr lang="ru-RU" sz="1600" dirty="0" smtClean="0">
                <a:latin typeface="Times New Roman" pitchFamily="18" charset="0"/>
              </a:rPr>
              <a:t> </a:t>
            </a:r>
            <a:r>
              <a:rPr lang="ru-RU" sz="1600" dirty="0" err="1" smtClean="0">
                <a:latin typeface="Times New Roman" pitchFamily="18" charset="0"/>
              </a:rPr>
              <a:t>ознаки</a:t>
            </a:r>
            <a:r>
              <a:rPr lang="ru-RU" sz="1600" dirty="0" smtClean="0">
                <a:latin typeface="Times New Roman" pitchFamily="18" charset="0"/>
              </a:rPr>
              <a:t> </a:t>
            </a:r>
            <a:r>
              <a:rPr lang="ru-RU" sz="1600" dirty="0" err="1" smtClean="0">
                <a:latin typeface="Times New Roman" pitchFamily="18" charset="0"/>
              </a:rPr>
              <a:t>хвороби</a:t>
            </a:r>
            <a:r>
              <a:rPr lang="ru-RU" sz="1600" dirty="0" smtClean="0">
                <a:latin typeface="Times New Roman" pitchFamily="18" charset="0"/>
              </a:rPr>
              <a:t> при </a:t>
            </a:r>
            <a:r>
              <a:rPr lang="ru-RU" sz="1600" dirty="0" err="1" smtClean="0">
                <a:latin typeface="Times New Roman" pitchFamily="18" charset="0"/>
              </a:rPr>
              <a:t>дерматофітозі</a:t>
            </a:r>
            <a:r>
              <a:rPr lang="ru-RU" sz="1600" dirty="0" smtClean="0">
                <a:latin typeface="Times New Roman" pitchFamily="18" charset="0"/>
              </a:rPr>
              <a:t> </a:t>
            </a:r>
            <a:r>
              <a:rPr lang="ru-RU" sz="1600" dirty="0" err="1" smtClean="0">
                <a:latin typeface="Times New Roman" pitchFamily="18" charset="0"/>
              </a:rPr>
              <a:t>дуже</a:t>
            </a:r>
            <a:r>
              <a:rPr lang="ru-RU" sz="1600" dirty="0" smtClean="0">
                <a:latin typeface="Times New Roman" pitchFamily="18" charset="0"/>
              </a:rPr>
              <a:t> </a:t>
            </a:r>
            <a:r>
              <a:rPr lang="ru-RU" sz="1600" dirty="0" err="1" smtClean="0">
                <a:latin typeface="Times New Roman" pitchFamily="18" charset="0"/>
              </a:rPr>
              <a:t>різноманітні</a:t>
            </a:r>
            <a:r>
              <a:rPr lang="ru-RU" sz="1600" dirty="0" smtClean="0">
                <a:latin typeface="Times New Roman" pitchFamily="18" charset="0"/>
              </a:rPr>
              <a:t> і </a:t>
            </a:r>
            <a:r>
              <a:rPr lang="ru-RU" sz="1600" dirty="0" err="1" smtClean="0">
                <a:latin typeface="Times New Roman" pitchFamily="18" charset="0"/>
              </a:rPr>
              <a:t>обумовлені</a:t>
            </a:r>
            <a:r>
              <a:rPr lang="ru-RU" sz="1600" dirty="0" smtClean="0">
                <a:latin typeface="Times New Roman" pitchFamily="18" charset="0"/>
              </a:rPr>
              <a:t> </a:t>
            </a:r>
            <a:r>
              <a:rPr lang="ru-RU" sz="1600" dirty="0" err="1" smtClean="0">
                <a:latin typeface="Times New Roman" pitchFamily="18" charset="0"/>
              </a:rPr>
              <a:t>специфічними</a:t>
            </a:r>
            <a:r>
              <a:rPr lang="ru-RU" sz="1600" dirty="0" smtClean="0">
                <a:latin typeface="Times New Roman" pitchFamily="18" charset="0"/>
              </a:rPr>
              <a:t> </a:t>
            </a:r>
            <a:r>
              <a:rPr lang="ru-RU" sz="1600" dirty="0" err="1" smtClean="0">
                <a:latin typeface="Times New Roman" pitchFamily="18" charset="0"/>
              </a:rPr>
              <a:t>властивостями</a:t>
            </a:r>
            <a:r>
              <a:rPr lang="ru-RU" sz="1600" dirty="0" smtClean="0">
                <a:latin typeface="Times New Roman" pitchFamily="18" charset="0"/>
              </a:rPr>
              <a:t> </a:t>
            </a:r>
            <a:r>
              <a:rPr lang="ru-RU" sz="1600" dirty="0" err="1" smtClean="0">
                <a:latin typeface="Times New Roman" pitchFamily="18" charset="0"/>
              </a:rPr>
              <a:t>збудників</a:t>
            </a:r>
            <a:r>
              <a:rPr lang="ru-RU" sz="1600" dirty="0" smtClean="0">
                <a:latin typeface="Times New Roman" pitchFamily="18" charset="0"/>
              </a:rPr>
              <a:t>. </a:t>
            </a:r>
            <a:r>
              <a:rPr lang="ru-RU" sz="1600" dirty="0" err="1" smtClean="0">
                <a:latin typeface="Times New Roman" pitchFamily="18" charset="0"/>
              </a:rPr>
              <a:t>Залежно</a:t>
            </a:r>
            <a:r>
              <a:rPr lang="ru-RU" sz="1600" dirty="0" smtClean="0">
                <a:latin typeface="Times New Roman" pitchFamily="18" charset="0"/>
              </a:rPr>
              <a:t> </a:t>
            </a:r>
            <a:r>
              <a:rPr lang="ru-RU" sz="1600" dirty="0" err="1" smtClean="0">
                <a:latin typeface="Times New Roman" pitchFamily="18" charset="0"/>
              </a:rPr>
              <a:t>від</a:t>
            </a:r>
            <a:r>
              <a:rPr lang="ru-RU" sz="1600" dirty="0" smtClean="0">
                <a:latin typeface="Times New Roman" pitchFamily="18" charset="0"/>
              </a:rPr>
              <a:t> виду </a:t>
            </a:r>
            <a:r>
              <a:rPr lang="ru-RU" sz="1600" dirty="0" err="1" smtClean="0">
                <a:latin typeface="Times New Roman" pitchFamily="18" charset="0"/>
              </a:rPr>
              <a:t>збудника</a:t>
            </a:r>
            <a:r>
              <a:rPr lang="ru-RU" sz="1600" dirty="0" smtClean="0">
                <a:latin typeface="Times New Roman" pitchFamily="18" charset="0"/>
              </a:rPr>
              <a:t>, як уже </a:t>
            </a:r>
            <a:r>
              <a:rPr lang="ru-RU" sz="1600" dirty="0" err="1" smtClean="0">
                <a:latin typeface="Times New Roman" pitchFamily="18" charset="0"/>
              </a:rPr>
              <a:t>зазначалося</a:t>
            </a:r>
            <a:r>
              <a:rPr lang="ru-RU" sz="1600" dirty="0" smtClean="0">
                <a:latin typeface="Times New Roman" pitchFamily="18" charset="0"/>
              </a:rPr>
              <a:t>, </a:t>
            </a:r>
            <a:r>
              <a:rPr lang="ru-RU" sz="1600" dirty="0" err="1" smtClean="0">
                <a:latin typeface="Times New Roman" pitchFamily="18" charset="0"/>
              </a:rPr>
              <a:t>діагностують</a:t>
            </a:r>
            <a:r>
              <a:rPr lang="ru-RU" sz="1600" dirty="0" smtClean="0">
                <a:latin typeface="Times New Roman" pitchFamily="18" charset="0"/>
              </a:rPr>
              <a:t> три </a:t>
            </a:r>
            <a:r>
              <a:rPr lang="ru-RU" sz="1600" dirty="0" err="1" smtClean="0">
                <a:latin typeface="Times New Roman" pitchFamily="18" charset="0"/>
              </a:rPr>
              <a:t>самостійні</a:t>
            </a:r>
            <a:r>
              <a:rPr lang="ru-RU" sz="1600" dirty="0" smtClean="0">
                <a:latin typeface="Times New Roman" pitchFamily="18" charset="0"/>
              </a:rPr>
              <a:t> </a:t>
            </a:r>
            <a:r>
              <a:rPr lang="ru-RU" sz="1600" dirty="0" err="1" smtClean="0">
                <a:latin typeface="Times New Roman" pitchFamily="18" charset="0"/>
              </a:rPr>
              <a:t>хвороби</a:t>
            </a:r>
            <a:r>
              <a:rPr lang="ru-RU" sz="1600" dirty="0" smtClean="0">
                <a:latin typeface="Times New Roman" pitchFamily="18" charset="0"/>
              </a:rPr>
              <a:t>: </a:t>
            </a:r>
            <a:r>
              <a:rPr lang="ru-RU" sz="1600" dirty="0" err="1" smtClean="0">
                <a:latin typeface="Times New Roman" pitchFamily="18" charset="0"/>
              </a:rPr>
              <a:t>мікроспорії</a:t>
            </a:r>
            <a:r>
              <a:rPr lang="ru-RU" sz="1600" dirty="0" smtClean="0">
                <a:latin typeface="Times New Roman" pitchFamily="18" charset="0"/>
              </a:rPr>
              <a:t>, </a:t>
            </a:r>
            <a:r>
              <a:rPr lang="ru-RU" sz="1600" dirty="0" err="1" smtClean="0">
                <a:latin typeface="Times New Roman" pitchFamily="18" charset="0"/>
              </a:rPr>
              <a:t>тріхофітію</a:t>
            </a:r>
            <a:r>
              <a:rPr lang="ru-RU" sz="1600" dirty="0" smtClean="0">
                <a:latin typeface="Times New Roman" pitchFamily="18" charset="0"/>
              </a:rPr>
              <a:t> і фавус. За характером </a:t>
            </a:r>
            <a:r>
              <a:rPr lang="ru-RU" sz="1600" dirty="0" err="1" smtClean="0">
                <a:latin typeface="Times New Roman" pitchFamily="18" charset="0"/>
              </a:rPr>
              <a:t>прояву</a:t>
            </a:r>
            <a:r>
              <a:rPr lang="ru-RU" sz="1600" dirty="0" smtClean="0">
                <a:latin typeface="Times New Roman" pitchFamily="18" charset="0"/>
              </a:rPr>
              <a:t> і </a:t>
            </a:r>
            <a:r>
              <a:rPr lang="ru-RU" sz="1600" dirty="0" err="1" smtClean="0">
                <a:latin typeface="Times New Roman" pitchFamily="18" charset="0"/>
              </a:rPr>
              <a:t>локалізації</a:t>
            </a:r>
            <a:r>
              <a:rPr lang="ru-RU" sz="1600" dirty="0" smtClean="0">
                <a:latin typeface="Times New Roman" pitchFamily="18" charset="0"/>
              </a:rPr>
              <a:t> </a:t>
            </a:r>
            <a:r>
              <a:rPr lang="ru-RU" sz="1600" dirty="0" err="1" smtClean="0">
                <a:latin typeface="Times New Roman" pitchFamily="18" charset="0"/>
              </a:rPr>
              <a:t>патологічного</a:t>
            </a:r>
            <a:r>
              <a:rPr lang="ru-RU" sz="1600" dirty="0" smtClean="0">
                <a:latin typeface="Times New Roman" pitchFamily="18" charset="0"/>
              </a:rPr>
              <a:t> </a:t>
            </a:r>
            <a:r>
              <a:rPr lang="ru-RU" sz="1600" dirty="0" err="1" smtClean="0">
                <a:latin typeface="Times New Roman" pitchFamily="18" charset="0"/>
              </a:rPr>
              <a:t>процесу</a:t>
            </a:r>
            <a:r>
              <a:rPr lang="ru-RU" sz="1600" dirty="0" smtClean="0">
                <a:latin typeface="Times New Roman" pitchFamily="18" charset="0"/>
              </a:rPr>
              <a:t> у </a:t>
            </a:r>
            <a:r>
              <a:rPr lang="ru-RU" sz="1600" dirty="0" err="1" smtClean="0">
                <a:latin typeface="Times New Roman" pitchFamily="18" charset="0"/>
              </a:rPr>
              <a:t>тварин</a:t>
            </a:r>
            <a:r>
              <a:rPr lang="ru-RU" sz="1600" dirty="0" smtClean="0">
                <a:latin typeface="Times New Roman" pitchFamily="18" charset="0"/>
              </a:rPr>
              <a:t> </a:t>
            </a:r>
            <a:r>
              <a:rPr lang="ru-RU" sz="1600" dirty="0" err="1" smtClean="0">
                <a:latin typeface="Times New Roman" pitchFamily="18" charset="0"/>
              </a:rPr>
              <a:t>розрізняють</a:t>
            </a:r>
            <a:r>
              <a:rPr lang="ru-RU" sz="1600" dirty="0" smtClean="0">
                <a:latin typeface="Times New Roman" pitchFamily="18" charset="0"/>
              </a:rPr>
              <a:t> </a:t>
            </a:r>
            <a:r>
              <a:rPr lang="ru-RU" sz="1600" dirty="0" err="1" smtClean="0">
                <a:latin typeface="Times New Roman" pitchFamily="18" charset="0"/>
              </a:rPr>
              <a:t>такі</a:t>
            </a:r>
            <a:r>
              <a:rPr lang="ru-RU" sz="1600" dirty="0" smtClean="0">
                <a:latin typeface="Times New Roman" pitchFamily="18" charset="0"/>
              </a:rPr>
              <a:t> </a:t>
            </a:r>
            <a:r>
              <a:rPr lang="ru-RU" sz="1600" dirty="0" err="1" smtClean="0">
                <a:latin typeface="Times New Roman" pitchFamily="18" charset="0"/>
              </a:rPr>
              <a:t>форми</a:t>
            </a:r>
            <a:r>
              <a:rPr lang="ru-RU" sz="1600" dirty="0" smtClean="0">
                <a:latin typeface="Times New Roman" pitchFamily="18" charset="0"/>
              </a:rPr>
              <a:t> </a:t>
            </a:r>
            <a:r>
              <a:rPr lang="ru-RU" sz="1600" dirty="0" err="1" smtClean="0">
                <a:latin typeface="Times New Roman" pitchFamily="18" charset="0"/>
              </a:rPr>
              <a:t>хвороби</a:t>
            </a:r>
            <a:r>
              <a:rPr lang="ru-RU" sz="1600" dirty="0" smtClean="0">
                <a:latin typeface="Times New Roman" pitchFamily="18" charset="0"/>
              </a:rPr>
              <a:t>: </a:t>
            </a:r>
            <a:r>
              <a:rPr lang="ru-RU" sz="1600" dirty="0" err="1" smtClean="0">
                <a:latin typeface="Times New Roman" pitchFamily="18" charset="0"/>
              </a:rPr>
              <a:t>поверхневу</a:t>
            </a:r>
            <a:r>
              <a:rPr lang="ru-RU" sz="1600" dirty="0" smtClean="0">
                <a:latin typeface="Times New Roman" pitchFamily="18" charset="0"/>
              </a:rPr>
              <a:t>, </a:t>
            </a:r>
            <a:r>
              <a:rPr lang="ru-RU" sz="1600" dirty="0" err="1" smtClean="0">
                <a:latin typeface="Times New Roman" pitchFamily="18" charset="0"/>
              </a:rPr>
              <a:t>глибоку</a:t>
            </a:r>
            <a:r>
              <a:rPr lang="ru-RU" sz="1600" dirty="0" smtClean="0">
                <a:latin typeface="Times New Roman" pitchFamily="18" charset="0"/>
              </a:rPr>
              <a:t> (</a:t>
            </a:r>
            <a:r>
              <a:rPr lang="ru-RU" sz="1600" dirty="0" err="1" smtClean="0">
                <a:latin typeface="Times New Roman" pitchFamily="18" charset="0"/>
              </a:rPr>
              <a:t>фолікулярну</a:t>
            </a:r>
            <a:r>
              <a:rPr lang="ru-RU" sz="1600" dirty="0" smtClean="0">
                <a:latin typeface="Times New Roman" pitchFamily="18" charset="0"/>
              </a:rPr>
              <a:t>) і </a:t>
            </a:r>
            <a:r>
              <a:rPr lang="ru-RU" sz="1600" dirty="0" err="1" smtClean="0">
                <a:latin typeface="Times New Roman" pitchFamily="18" charset="0"/>
              </a:rPr>
              <a:t>стерту</a:t>
            </a:r>
            <a:r>
              <a:rPr lang="ru-RU" sz="1600" dirty="0" smtClean="0">
                <a:latin typeface="Times New Roman" pitchFamily="18" charset="0"/>
              </a:rPr>
              <a:t> (</a:t>
            </a:r>
            <a:r>
              <a:rPr lang="ru-RU" sz="1600" dirty="0" err="1" smtClean="0">
                <a:latin typeface="Times New Roman" pitchFamily="18" charset="0"/>
              </a:rPr>
              <a:t>атипову</a:t>
            </a:r>
            <a:r>
              <a:rPr lang="ru-RU" sz="1600" dirty="0" smtClean="0">
                <a:latin typeface="Times New Roman" pitchFamily="18" charset="0"/>
              </a:rPr>
              <a:t>). У </a:t>
            </a:r>
            <a:r>
              <a:rPr lang="ru-RU" sz="1600" dirty="0" err="1" smtClean="0">
                <a:latin typeface="Times New Roman" pitchFamily="18" charset="0"/>
              </a:rPr>
              <a:t>тварин</a:t>
            </a:r>
            <a:r>
              <a:rPr lang="ru-RU" sz="1600" dirty="0" smtClean="0">
                <a:latin typeface="Times New Roman" pitchFamily="18" charset="0"/>
              </a:rPr>
              <a:t> з </a:t>
            </a:r>
            <a:r>
              <a:rPr lang="ru-RU" sz="1600" dirty="0" err="1" smtClean="0">
                <a:latin typeface="Times New Roman" pitchFamily="18" charset="0"/>
              </a:rPr>
              <a:t>високою</a:t>
            </a:r>
            <a:r>
              <a:rPr lang="ru-RU" sz="1600" dirty="0" smtClean="0">
                <a:latin typeface="Times New Roman" pitchFamily="18" charset="0"/>
              </a:rPr>
              <a:t> </a:t>
            </a:r>
            <a:r>
              <a:rPr lang="ru-RU" sz="1600" dirty="0" err="1" smtClean="0">
                <a:latin typeface="Times New Roman" pitchFamily="18" charset="0"/>
              </a:rPr>
              <a:t>загальною</a:t>
            </a:r>
            <a:r>
              <a:rPr lang="ru-RU" sz="1600" dirty="0" smtClean="0">
                <a:latin typeface="Times New Roman" pitchFamily="18" charset="0"/>
              </a:rPr>
              <a:t> </a:t>
            </a:r>
            <a:r>
              <a:rPr lang="ru-RU" sz="1600" dirty="0" err="1" smtClean="0">
                <a:latin typeface="Times New Roman" pitchFamily="18" charset="0"/>
              </a:rPr>
              <a:t>резистентністю</a:t>
            </a:r>
            <a:r>
              <a:rPr lang="ru-RU" sz="1600" dirty="0" smtClean="0">
                <a:latin typeface="Times New Roman" pitchFamily="18" charset="0"/>
              </a:rPr>
              <a:t> </a:t>
            </a:r>
            <a:r>
              <a:rPr lang="ru-RU" sz="1600" dirty="0" err="1" smtClean="0">
                <a:latin typeface="Times New Roman" pitchFamily="18" charset="0"/>
              </a:rPr>
              <a:t>спостерігається</a:t>
            </a:r>
            <a:r>
              <a:rPr lang="ru-RU" sz="1600" dirty="0" smtClean="0">
                <a:latin typeface="Times New Roman" pitchFamily="18" charset="0"/>
              </a:rPr>
              <a:t>, як правило, </a:t>
            </a:r>
            <a:r>
              <a:rPr lang="ru-RU" sz="1600" dirty="0" err="1" smtClean="0">
                <a:latin typeface="Times New Roman" pitchFamily="18" charset="0"/>
              </a:rPr>
              <a:t>поверхнева</a:t>
            </a:r>
            <a:r>
              <a:rPr lang="ru-RU" sz="1600" dirty="0" smtClean="0">
                <a:latin typeface="Times New Roman" pitchFamily="18" charset="0"/>
              </a:rPr>
              <a:t> і стерта </a:t>
            </a:r>
            <a:r>
              <a:rPr lang="ru-RU" sz="1600" dirty="0" err="1" smtClean="0">
                <a:latin typeface="Times New Roman" pitchFamily="18" charset="0"/>
              </a:rPr>
              <a:t>форми</a:t>
            </a:r>
            <a:r>
              <a:rPr lang="ru-RU" sz="1600" dirty="0" smtClean="0">
                <a:latin typeface="Times New Roman" pitchFamily="18" charset="0"/>
              </a:rPr>
              <a:t> </a:t>
            </a:r>
            <a:r>
              <a:rPr lang="ru-RU" sz="1600" dirty="0" err="1" smtClean="0">
                <a:latin typeface="Times New Roman" pitchFamily="18" charset="0"/>
              </a:rPr>
              <a:t>дерматофітозів</a:t>
            </a:r>
            <a:r>
              <a:rPr lang="ru-RU" sz="1600" dirty="0" smtClean="0">
                <a:latin typeface="Times New Roman" pitchFamily="18" charset="0"/>
              </a:rPr>
              <a:t>. У собак і </a:t>
            </a:r>
            <a:r>
              <a:rPr lang="ru-RU" sz="1600" dirty="0" err="1" smtClean="0">
                <a:latin typeface="Times New Roman" pitchFamily="18" charset="0"/>
              </a:rPr>
              <a:t>котів</a:t>
            </a:r>
            <a:r>
              <a:rPr lang="ru-RU" sz="1600" dirty="0" smtClean="0">
                <a:latin typeface="Times New Roman" pitchFamily="18" charset="0"/>
              </a:rPr>
              <a:t> з </a:t>
            </a:r>
            <a:r>
              <a:rPr lang="ru-RU" sz="1600" dirty="0" err="1" smtClean="0">
                <a:latin typeface="Times New Roman" pitchFamily="18" charset="0"/>
              </a:rPr>
              <a:t>ослабленою</a:t>
            </a:r>
            <a:r>
              <a:rPr lang="ru-RU" sz="1600" dirty="0" smtClean="0">
                <a:latin typeface="Times New Roman" pitchFamily="18" charset="0"/>
              </a:rPr>
              <a:t> </a:t>
            </a:r>
            <a:r>
              <a:rPr lang="ru-RU" sz="1600" dirty="0" err="1" smtClean="0">
                <a:latin typeface="Times New Roman" pitchFamily="18" charset="0"/>
              </a:rPr>
              <a:t>імунною</a:t>
            </a:r>
            <a:r>
              <a:rPr lang="ru-RU" sz="1600" dirty="0" smtClean="0">
                <a:latin typeface="Times New Roman" pitchFamily="18" charset="0"/>
              </a:rPr>
              <a:t> системою </a:t>
            </a:r>
            <a:r>
              <a:rPr lang="ru-RU" sz="1600" dirty="0" err="1" smtClean="0">
                <a:latin typeface="Times New Roman" pitchFamily="18" charset="0"/>
              </a:rPr>
              <a:t>розвивається</a:t>
            </a:r>
            <a:r>
              <a:rPr lang="ru-RU" sz="1600" dirty="0" smtClean="0">
                <a:latin typeface="Times New Roman" pitchFamily="18" charset="0"/>
              </a:rPr>
              <a:t> </a:t>
            </a:r>
            <a:r>
              <a:rPr lang="ru-RU" sz="1600" dirty="0" err="1" smtClean="0">
                <a:latin typeface="Times New Roman" pitchFamily="18" charset="0"/>
              </a:rPr>
              <a:t>глибока</a:t>
            </a:r>
            <a:r>
              <a:rPr lang="ru-RU" sz="1600" dirty="0" smtClean="0">
                <a:latin typeface="Times New Roman" pitchFamily="18" charset="0"/>
              </a:rPr>
              <a:t> (</a:t>
            </a:r>
            <a:r>
              <a:rPr lang="ru-RU" sz="1600" dirty="0" err="1" smtClean="0">
                <a:latin typeface="Times New Roman" pitchFamily="18" charset="0"/>
              </a:rPr>
              <a:t>фолікулярна</a:t>
            </a:r>
            <a:r>
              <a:rPr lang="ru-RU" sz="1600" dirty="0" smtClean="0">
                <a:latin typeface="Times New Roman" pitchFamily="18" charset="0"/>
              </a:rPr>
              <a:t>) форма </a:t>
            </a:r>
            <a:r>
              <a:rPr lang="ru-RU" sz="1600" dirty="0" err="1" smtClean="0">
                <a:latin typeface="Times New Roman" pitchFamily="18" charset="0"/>
              </a:rPr>
              <a:t>хвороби</a:t>
            </a:r>
            <a:r>
              <a:rPr lang="ru-RU" sz="1600" dirty="0" smtClean="0">
                <a:latin typeface="Times New Roman" pitchFamily="18" charset="0"/>
              </a:rPr>
              <a:t>. За </a:t>
            </a:r>
            <a:r>
              <a:rPr lang="ru-RU" sz="1600" dirty="0" err="1" smtClean="0">
                <a:latin typeface="Times New Roman" pitchFamily="18" charset="0"/>
              </a:rPr>
              <a:t>несприятливого</a:t>
            </a:r>
            <a:r>
              <a:rPr lang="ru-RU" sz="1600" dirty="0" smtClean="0">
                <a:latin typeface="Times New Roman" pitchFamily="18" charset="0"/>
              </a:rPr>
              <a:t> </a:t>
            </a:r>
            <a:r>
              <a:rPr lang="ru-RU" sz="1600" dirty="0" err="1" smtClean="0">
                <a:latin typeface="Times New Roman" pitchFamily="18" charset="0"/>
              </a:rPr>
              <a:t>перебігу</a:t>
            </a:r>
            <a:r>
              <a:rPr lang="ru-RU" sz="1600" dirty="0" smtClean="0">
                <a:latin typeface="Times New Roman" pitchFamily="18" charset="0"/>
              </a:rPr>
              <a:t> і </a:t>
            </a:r>
            <a:r>
              <a:rPr lang="ru-RU" sz="1600" dirty="0" err="1" smtClean="0">
                <a:latin typeface="Times New Roman" pitchFamily="18" charset="0"/>
              </a:rPr>
              <a:t>відсутності</a:t>
            </a:r>
            <a:r>
              <a:rPr lang="ru-RU" sz="1600" dirty="0" smtClean="0">
                <a:latin typeface="Times New Roman" pitchFamily="18" charset="0"/>
              </a:rPr>
              <a:t> </a:t>
            </a:r>
            <a:r>
              <a:rPr lang="ru-RU" sz="1600" dirty="0" err="1" smtClean="0">
                <a:latin typeface="Times New Roman" pitchFamily="18" charset="0"/>
              </a:rPr>
              <a:t>своєчасного</a:t>
            </a:r>
            <a:r>
              <a:rPr lang="ru-RU" sz="1600" dirty="0" smtClean="0">
                <a:latin typeface="Times New Roman" pitchFamily="18" charset="0"/>
              </a:rPr>
              <a:t> </a:t>
            </a:r>
            <a:r>
              <a:rPr lang="ru-RU" sz="1600" dirty="0" err="1" smtClean="0">
                <a:latin typeface="Times New Roman" pitchFamily="18" charset="0"/>
              </a:rPr>
              <a:t>лікування</a:t>
            </a:r>
            <a:r>
              <a:rPr lang="ru-RU" sz="1600" dirty="0" smtClean="0">
                <a:latin typeface="Times New Roman" pitchFamily="18" charset="0"/>
              </a:rPr>
              <a:t> </a:t>
            </a:r>
            <a:r>
              <a:rPr lang="ru-RU" sz="1600" dirty="0" err="1" smtClean="0">
                <a:latin typeface="Times New Roman" pitchFamily="18" charset="0"/>
              </a:rPr>
              <a:t>поверхнева</a:t>
            </a:r>
            <a:r>
              <a:rPr lang="ru-RU" sz="1600" dirty="0" smtClean="0">
                <a:latin typeface="Times New Roman" pitchFamily="18" charset="0"/>
              </a:rPr>
              <a:t> форма </a:t>
            </a:r>
            <a:r>
              <a:rPr lang="ru-RU" sz="1600" dirty="0" err="1" smtClean="0">
                <a:latin typeface="Times New Roman" pitchFamily="18" charset="0"/>
              </a:rPr>
              <a:t>може</a:t>
            </a:r>
            <a:r>
              <a:rPr lang="ru-RU" sz="1600" dirty="0" smtClean="0">
                <a:latin typeface="Times New Roman" pitchFamily="18" charset="0"/>
              </a:rPr>
              <a:t> </a:t>
            </a:r>
            <a:r>
              <a:rPr lang="ru-RU" sz="1600" dirty="0" err="1" smtClean="0">
                <a:latin typeface="Times New Roman" pitchFamily="18" charset="0"/>
              </a:rPr>
              <a:t>переходити</a:t>
            </a:r>
            <a:r>
              <a:rPr lang="ru-RU" sz="1600" dirty="0" smtClean="0">
                <a:latin typeface="Times New Roman" pitchFamily="18" charset="0"/>
              </a:rPr>
              <a:t> в </a:t>
            </a:r>
            <a:r>
              <a:rPr lang="ru-RU" sz="1600" dirty="0" err="1" smtClean="0">
                <a:latin typeface="Times New Roman" pitchFamily="18" charset="0"/>
              </a:rPr>
              <a:t>фолікулярну</a:t>
            </a:r>
            <a:r>
              <a:rPr lang="ru-RU" sz="1600" dirty="0" smtClean="0">
                <a:latin typeface="Times New Roman" pitchFamily="18" charset="0"/>
              </a:rPr>
              <a:t>, яка </a:t>
            </a:r>
            <a:r>
              <a:rPr lang="ru-RU" sz="1600" dirty="0" err="1" smtClean="0">
                <a:latin typeface="Times New Roman" pitchFamily="18" charset="0"/>
              </a:rPr>
              <a:t>може</a:t>
            </a:r>
            <a:r>
              <a:rPr lang="ru-RU" sz="1600" dirty="0" smtClean="0">
                <a:latin typeface="Times New Roman" pitchFamily="18" charset="0"/>
              </a:rPr>
              <a:t> </a:t>
            </a:r>
            <a:r>
              <a:rPr lang="ru-RU" sz="1600" dirty="0" err="1" smtClean="0">
                <a:latin typeface="Times New Roman" pitchFamily="18" charset="0"/>
              </a:rPr>
              <a:t>набувати</a:t>
            </a:r>
            <a:r>
              <a:rPr lang="ru-RU" sz="1600" dirty="0" smtClean="0">
                <a:latin typeface="Times New Roman" pitchFamily="18" charset="0"/>
              </a:rPr>
              <a:t> </a:t>
            </a:r>
            <a:r>
              <a:rPr lang="ru-RU" sz="1600" dirty="0" err="1" smtClean="0">
                <a:latin typeface="Times New Roman" pitchFamily="18" charset="0"/>
              </a:rPr>
              <a:t>хронічного</a:t>
            </a:r>
            <a:r>
              <a:rPr lang="ru-RU" sz="1600" dirty="0" smtClean="0">
                <a:latin typeface="Times New Roman" pitchFamily="18" charset="0"/>
              </a:rPr>
              <a:t> </a:t>
            </a:r>
            <a:r>
              <a:rPr lang="ru-RU" sz="1600" dirty="0" err="1" smtClean="0">
                <a:latin typeface="Times New Roman" pitchFamily="18" charset="0"/>
              </a:rPr>
              <a:t>перебігу</a:t>
            </a:r>
            <a:r>
              <a:rPr lang="ru-RU" sz="1600" dirty="0" smtClean="0">
                <a:latin typeface="Times New Roman" pitchFamily="18" charset="0"/>
              </a:rPr>
              <a:t>. </a:t>
            </a:r>
            <a:r>
              <a:rPr lang="ru-RU" sz="1600" dirty="0" err="1" smtClean="0">
                <a:latin typeface="Times New Roman" pitchFamily="18" charset="0"/>
              </a:rPr>
              <a:t>Вогнища</a:t>
            </a:r>
            <a:r>
              <a:rPr lang="ru-RU" sz="1600" dirty="0" smtClean="0">
                <a:latin typeface="Times New Roman" pitchFamily="18" charset="0"/>
              </a:rPr>
              <a:t> </a:t>
            </a:r>
            <a:r>
              <a:rPr lang="ru-RU" sz="1600" dirty="0" err="1" smtClean="0">
                <a:latin typeface="Times New Roman" pitchFamily="18" charset="0"/>
              </a:rPr>
              <a:t>дерматофітозів</a:t>
            </a:r>
            <a:r>
              <a:rPr lang="ru-RU" sz="1600" dirty="0" smtClean="0">
                <a:latin typeface="Times New Roman" pitchFamily="18" charset="0"/>
              </a:rPr>
              <a:t> </a:t>
            </a:r>
            <a:r>
              <a:rPr lang="ru-RU" sz="1600" dirty="0" err="1" smtClean="0">
                <a:latin typeface="Times New Roman" pitchFamily="18" charset="0"/>
              </a:rPr>
              <a:t>найбільш</a:t>
            </a:r>
            <a:r>
              <a:rPr lang="ru-RU" sz="1600" dirty="0" smtClean="0">
                <a:latin typeface="Times New Roman" pitchFamily="18" charset="0"/>
              </a:rPr>
              <a:t> часто </a:t>
            </a:r>
            <a:r>
              <a:rPr lang="ru-RU" sz="1600" dirty="0" err="1" smtClean="0">
                <a:latin typeface="Times New Roman" pitchFamily="18" charset="0"/>
              </a:rPr>
              <a:t>локалізуються</a:t>
            </a:r>
            <a:r>
              <a:rPr lang="ru-RU" sz="1600" dirty="0" smtClean="0">
                <a:latin typeface="Times New Roman" pitchFamily="18" charset="0"/>
              </a:rPr>
              <a:t> в </a:t>
            </a:r>
            <a:r>
              <a:rPr lang="ru-RU" sz="1600" dirty="0" err="1" smtClean="0">
                <a:latin typeface="Times New Roman" pitchFamily="18" charset="0"/>
              </a:rPr>
              <a:t>ділянці</a:t>
            </a:r>
            <a:r>
              <a:rPr lang="ru-RU" sz="1600" dirty="0" smtClean="0">
                <a:latin typeface="Times New Roman" pitchFamily="18" charset="0"/>
              </a:rPr>
              <a:t> </a:t>
            </a:r>
            <a:r>
              <a:rPr lang="ru-RU" sz="1600" dirty="0" err="1" smtClean="0">
                <a:latin typeface="Times New Roman" pitchFamily="18" charset="0"/>
              </a:rPr>
              <a:t>голови</a:t>
            </a:r>
            <a:r>
              <a:rPr lang="ru-RU" sz="1600" dirty="0" smtClean="0">
                <a:latin typeface="Times New Roman" pitchFamily="18" charset="0"/>
              </a:rPr>
              <a:t>, </a:t>
            </a:r>
            <a:r>
              <a:rPr lang="ru-RU" sz="1600" dirty="0" err="1" smtClean="0">
                <a:latin typeface="Times New Roman" pitchFamily="18" charset="0"/>
              </a:rPr>
              <a:t>шиї</a:t>
            </a:r>
            <a:r>
              <a:rPr lang="ru-RU" sz="1600" dirty="0" smtClean="0">
                <a:latin typeface="Times New Roman" pitchFamily="18" charset="0"/>
              </a:rPr>
              <a:t>, а </a:t>
            </a:r>
            <a:r>
              <a:rPr lang="ru-RU" sz="1600" dirty="0" err="1" smtClean="0">
                <a:latin typeface="Times New Roman" pitchFamily="18" charset="0"/>
              </a:rPr>
              <a:t>також</a:t>
            </a:r>
            <a:r>
              <a:rPr lang="ru-RU" sz="1600" dirty="0" smtClean="0">
                <a:latin typeface="Times New Roman" pitchFamily="18" charset="0"/>
              </a:rPr>
              <a:t> </a:t>
            </a:r>
            <a:r>
              <a:rPr lang="ru-RU" sz="1600" dirty="0" err="1" smtClean="0">
                <a:latin typeface="Times New Roman" pitchFamily="18" charset="0"/>
              </a:rPr>
              <a:t>спини</a:t>
            </a:r>
            <a:r>
              <a:rPr lang="ru-RU" sz="1600" dirty="0" smtClean="0">
                <a:latin typeface="Times New Roman" pitchFamily="18" charset="0"/>
              </a:rPr>
              <a:t>.</a:t>
            </a:r>
          </a:p>
          <a:p>
            <a:pPr marL="0" indent="0" eaLnBrk="1" hangingPunct="1">
              <a:buFontTx/>
              <a:buNone/>
              <a:defRPr/>
            </a:pPr>
            <a:r>
              <a:rPr lang="ru-RU" sz="1600" dirty="0" smtClean="0">
                <a:latin typeface="Times New Roman" pitchFamily="18" charset="0"/>
              </a:rPr>
              <a:t>.</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FFF9C4BE-75B9-4FC8-A5CC-DDDCD5434935}" type="slidenum">
              <a:rPr lang="ru-RU"/>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r>
              <a:rPr lang="ru-RU" sz="4000" smtClean="0"/>
              <a:t>Поверхневі ураження шкіри</a:t>
            </a:r>
          </a:p>
        </p:txBody>
      </p:sp>
      <p:pic>
        <p:nvPicPr>
          <p:cNvPr id="12291" name="Объект 4"/>
          <p:cNvPicPr>
            <a:picLocks noGrp="1" noChangeAspect="1"/>
          </p:cNvPicPr>
          <p:nvPr>
            <p:ph idx="1"/>
          </p:nvPr>
        </p:nvPicPr>
        <p:blipFill>
          <a:blip r:embed="rId2" cstate="print"/>
          <a:srcRect/>
          <a:stretch>
            <a:fillRect/>
          </a:stretch>
        </p:blipFill>
        <p:spPr>
          <a:xfrm>
            <a:off x="539750" y="1976438"/>
            <a:ext cx="3694113" cy="3384550"/>
          </a:xfrm>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999F3E09-C932-4B6F-AB79-0C10AB6E4FA4}" type="slidenum">
              <a:rPr lang="ru-RU"/>
              <a:pPr>
                <a:defRPr/>
              </a:pPr>
              <a:t>11</a:t>
            </a:fld>
            <a:endParaRPr lang="ru-RU"/>
          </a:p>
        </p:txBody>
      </p:sp>
      <p:pic>
        <p:nvPicPr>
          <p:cNvPr id="12293" name="Рисунок 5"/>
          <p:cNvPicPr>
            <a:picLocks noChangeAspect="1"/>
          </p:cNvPicPr>
          <p:nvPr/>
        </p:nvPicPr>
        <p:blipFill>
          <a:blip r:embed="rId3" cstate="print"/>
          <a:srcRect/>
          <a:stretch>
            <a:fillRect/>
          </a:stretch>
        </p:blipFill>
        <p:spPr bwMode="auto">
          <a:xfrm>
            <a:off x="4787900" y="1989138"/>
            <a:ext cx="3865563"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uk-UA" smtClean="0"/>
          </a:p>
        </p:txBody>
      </p:sp>
      <p:sp>
        <p:nvSpPr>
          <p:cNvPr id="13315" name="Объект 2"/>
          <p:cNvSpPr>
            <a:spLocks noGrp="1"/>
          </p:cNvSpPr>
          <p:nvPr>
            <p:ph idx="1"/>
          </p:nvPr>
        </p:nvSpPr>
        <p:spPr/>
        <p:txBody>
          <a:bodyPr/>
          <a:lstStyle/>
          <a:p>
            <a:pPr eaLnBrk="1" hangingPunct="1"/>
            <a:r>
              <a:rPr lang="ru-RU" sz="1600" b="1" smtClean="0"/>
              <a:t>Мікроспорія</a:t>
            </a:r>
            <a:r>
              <a:rPr lang="ru-RU" sz="1600" smtClean="0"/>
              <a:t> у собак і котів протікає, як правило, в поверхневій формі і характеризується випаданням і обламуванням ураженого волосу з утворенням на їх місці локальних, різко обмежених безволосих ділянок шкіри (рис.29). Останні зазвичай сухі, без ознак ексудації (серозного або гнійного випоту на шкірі). Уражені вогнища можуть бути поодинокими або розташовуватися на різних ділянках тіла тварини</a:t>
            </a:r>
          </a:p>
          <a:p>
            <a:pPr eaLnBrk="1" hangingPunct="1"/>
            <a:r>
              <a:rPr lang="ru-RU" sz="1600" smtClean="0"/>
              <a:t>При глибокій формі запальний процес проникає в дерму, а іноді й в підшкірну клітковину. У таких випадках на уражених ділянках виділяється рясний серозний або гнійний ексудат, який надалі, висихаючи, утворює численні кірки, які створюють сприятливе середовище для розвитку вторинних шкірних інфекцій (стафілококових, стрептококових та ін.).</a:t>
            </a:r>
          </a:p>
          <a:p>
            <a:pPr eaLnBrk="1" hangingPunct="1"/>
            <a:endParaRPr lang="ru-RU" sz="1600" smtClean="0"/>
          </a:p>
          <a:p>
            <a:pPr eaLnBrk="1" hangingPunct="1"/>
            <a:r>
              <a:rPr lang="ru-RU" sz="1600" smtClean="0"/>
              <a:t>Атипова форма характеризується утворенням окремих безволосих або з рідким волоссям ділянок шкіри. Виражені місцеві запалення відсутні. Такі ділянки шкіри часто мають вигляд потертостей або саден, що ускладнює постановку клінічного діагнозу.</a:t>
            </a:r>
          </a:p>
          <a:p>
            <a:pPr eaLnBrk="1" hangingPunct="1"/>
            <a:endParaRPr lang="ru-RU" sz="1600" smtClean="0"/>
          </a:p>
        </p:txBody>
      </p:sp>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C2D4982D-84B4-4B41-A1EC-0498CC2083D9}" type="slidenum">
              <a:rPr lang="ru-RU"/>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ru-RU" smtClean="0"/>
              <a:t> Алопеції та еритеми</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35696" y="1556792"/>
            <a:ext cx="5581280" cy="4403726"/>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F5FC2B30-14C2-4967-B84C-8A6071E7FD0D}" type="slidenum">
              <a:rPr lang="ru-RU"/>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endParaRPr lang="uk-UA" smtClean="0"/>
          </a:p>
        </p:txBody>
      </p:sp>
      <p:sp>
        <p:nvSpPr>
          <p:cNvPr id="15363" name="Объект 2"/>
          <p:cNvSpPr>
            <a:spLocks noGrp="1"/>
          </p:cNvSpPr>
          <p:nvPr>
            <p:ph idx="1"/>
          </p:nvPr>
        </p:nvSpPr>
        <p:spPr>
          <a:xfrm>
            <a:off x="468313" y="1484313"/>
            <a:ext cx="8229600" cy="4525962"/>
          </a:xfrm>
        </p:spPr>
        <p:txBody>
          <a:bodyPr/>
          <a:lstStyle/>
          <a:p>
            <a:pPr eaLnBrk="1" hangingPunct="1"/>
            <a:r>
              <a:rPr lang="ru-RU" sz="2400" b="1" smtClean="0"/>
              <a:t>Трихофітія</a:t>
            </a:r>
            <a:r>
              <a:rPr lang="ru-RU" sz="2400" smtClean="0"/>
              <a:t> у собак і котів характеризується утворенням на шкірі різко обмежених округлих плям, безволосих або з незначними залишками волосся. Клінічна картина хвороби багато в чому нагадує мікроспорію, але спостерігається в основному глибока (фолікулярна) форма. При цьому в осередках ураження відзначається рясна ексудація і утворення щільних товстих кірок. Внаслідок глибоких уражень волосяних фолікул на шкірі тварин після загоєння залишаються зазвичай безволосі або депігментовані плями.</a:t>
            </a:r>
          </a:p>
        </p:txBody>
      </p:sp>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ACC061E6-7CA1-4F59-BF2F-EA7603B68A77}" type="slidenum">
              <a:rPr lang="ru-RU"/>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endParaRPr lang="uk-UA" smtClean="0"/>
          </a:p>
        </p:txBody>
      </p:sp>
      <p:pic>
        <p:nvPicPr>
          <p:cNvPr id="16387" name="Объект 4"/>
          <p:cNvPicPr>
            <a:picLocks noGrp="1" noChangeAspect="1"/>
          </p:cNvPicPr>
          <p:nvPr>
            <p:ph idx="1"/>
          </p:nvPr>
        </p:nvPicPr>
        <p:blipFill>
          <a:blip r:embed="rId2" cstate="print"/>
          <a:srcRect/>
          <a:stretch>
            <a:fillRect/>
          </a:stretch>
        </p:blipFill>
        <p:spPr>
          <a:xfrm>
            <a:off x="1258888" y="1052513"/>
            <a:ext cx="6634162" cy="4968875"/>
          </a:xfrm>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70F26D0B-0454-4A63-BEC3-CC6060BC80D6}" type="slidenum">
              <a:rPr lang="ru-RU"/>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endParaRPr lang="uk-UA" smtClean="0"/>
          </a:p>
        </p:txBody>
      </p:sp>
      <p:sp>
        <p:nvSpPr>
          <p:cNvPr id="17411" name="Объект 2"/>
          <p:cNvSpPr>
            <a:spLocks noGrp="1"/>
          </p:cNvSpPr>
          <p:nvPr>
            <p:ph idx="1"/>
          </p:nvPr>
        </p:nvSpPr>
        <p:spPr>
          <a:xfrm>
            <a:off x="468313" y="1125538"/>
            <a:ext cx="8229600" cy="4525962"/>
          </a:xfrm>
        </p:spPr>
        <p:txBody>
          <a:bodyPr/>
          <a:lstStyle/>
          <a:p>
            <a:pPr eaLnBrk="1" hangingPunct="1"/>
            <a:r>
              <a:rPr lang="ru-RU" sz="2400" b="1" smtClean="0"/>
              <a:t>Фавус</a:t>
            </a:r>
            <a:r>
              <a:rPr lang="ru-RU" sz="2400" smtClean="0"/>
              <a:t> (парша) у собак і котів спостерігається порівняно рідко і характеризується ураженням шкіри, волосся, кігтів, іноді паренхіматозних органів. Ділянки ураження відзначають в основному на шкірі голови, вушних раковинах, лапах біля кігтів і на інших місцях. Збудник фавусу нерідко проникає в глиб дерми, підшкірної клітковини і в кісткову тканину. Іноді він виявляється навіть в головному мозку тварини. Характерним клінічним проявом фавусу у тварин є утворення на шкірі струпів, що нагадують чашечку з поглибленням у центрі. При цьому волосся в місцях ураження паршею випадає, але не обламується, як при мікроспорії та трихофітії.</a:t>
            </a:r>
          </a:p>
        </p:txBody>
      </p:sp>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D49DE1B2-E5EE-432E-AF68-C99C3845A009}" type="slidenum">
              <a:rPr lang="ru-RU"/>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endParaRPr lang="uk-UA" smtClean="0"/>
          </a:p>
        </p:txBody>
      </p:sp>
      <p:pic>
        <p:nvPicPr>
          <p:cNvPr id="18435" name="Объект 4"/>
          <p:cNvPicPr>
            <a:picLocks noGrp="1" noChangeAspect="1"/>
          </p:cNvPicPr>
          <p:nvPr>
            <p:ph idx="1"/>
          </p:nvPr>
        </p:nvPicPr>
        <p:blipFill>
          <a:blip r:embed="rId2" cstate="print"/>
          <a:srcRect/>
          <a:stretch>
            <a:fillRect/>
          </a:stretch>
        </p:blipFill>
        <p:spPr>
          <a:xfrm>
            <a:off x="2268538" y="1484313"/>
            <a:ext cx="4391025" cy="4392612"/>
          </a:xfrm>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8E2603C4-A1C7-4D63-9F39-0941ECABDAF7}" type="slidenum">
              <a:rPr lang="ru-RU"/>
              <a:pPr>
                <a:defRPr/>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uk-UA" i="1" smtClean="0"/>
              <a:t>Патолого-анатомічні зміни</a:t>
            </a:r>
            <a:r>
              <a:rPr lang="ru-RU" smtClean="0"/>
              <a:t> </a:t>
            </a:r>
          </a:p>
        </p:txBody>
      </p:sp>
      <p:sp>
        <p:nvSpPr>
          <p:cNvPr id="19459" name="Rectangle 3"/>
          <p:cNvSpPr>
            <a:spLocks noGrp="1" noChangeArrowheads="1"/>
          </p:cNvSpPr>
          <p:nvPr>
            <p:ph idx="1"/>
          </p:nvPr>
        </p:nvSpPr>
        <p:spPr/>
        <p:txBody>
          <a:bodyPr/>
          <a:lstStyle/>
          <a:p>
            <a:pPr eaLnBrk="1" hangingPunct="1"/>
            <a:r>
              <a:rPr lang="ru-RU" sz="2800" smtClean="0">
                <a:latin typeface="Times New Roman" pitchFamily="18" charset="0"/>
              </a:rPr>
              <a:t>За зовнішнього огляду трупів тварин на шкірі виявляють окремі локальні або численні, різко обмежені безволосі ділянки шкіри.</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BB041B2C-F6DE-4A2A-979B-F5F3BFBE4CAE}" type="slidenum">
              <a:rPr lang="ru-RU"/>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uk-UA" i="1" smtClean="0"/>
              <a:t>Діагноз</a:t>
            </a:r>
            <a:r>
              <a:rPr lang="ru-RU" smtClean="0"/>
              <a:t> </a:t>
            </a:r>
          </a:p>
        </p:txBody>
      </p:sp>
      <p:sp>
        <p:nvSpPr>
          <p:cNvPr id="20483" name="Rectangle 3"/>
          <p:cNvSpPr>
            <a:spLocks noGrp="1" noChangeArrowheads="1"/>
          </p:cNvSpPr>
          <p:nvPr>
            <p:ph idx="1"/>
          </p:nvPr>
        </p:nvSpPr>
        <p:spPr/>
        <p:txBody>
          <a:bodyPr/>
          <a:lstStyle/>
          <a:p>
            <a:pPr eaLnBrk="1" hangingPunct="1"/>
            <a:r>
              <a:rPr lang="ru-RU" sz="1800" smtClean="0">
                <a:latin typeface="Times New Roman" pitchFamily="18" charset="0"/>
              </a:rPr>
              <a:t>Хворобу діагностують на підставі характерних клінічних ознак і епізоотологічних даних. Проте зважаючи на значне різноманіття симптомів дерматофітозів різної етіології, точний діагноз мікроспорії, трихофітії або фавуса можна встановити тільки за результатами лабораторних досліджень</a:t>
            </a:r>
          </a:p>
          <a:p>
            <a:pPr eaLnBrk="1" hangingPunct="1"/>
            <a:endParaRPr lang="ru-RU" sz="1800" smtClean="0">
              <a:latin typeface="Times New Roman" pitchFamily="18" charset="0"/>
            </a:endParaRPr>
          </a:p>
          <a:p>
            <a:pPr eaLnBrk="1" hangingPunct="1"/>
            <a:r>
              <a:rPr lang="ru-RU" sz="1800" smtClean="0">
                <a:latin typeface="Times New Roman" pitchFamily="18" charset="0"/>
              </a:rPr>
              <a:t>Для експрес діагностики мікроспорії та трихофітії рекомендовано застосовувати ртутно-кварцові лампи ПРК-2 або ПРК-4, забезпечені світлофільтром УСФФС (лампа "Вуда" ультрафіолетового світла з довжиною хвилі 365–366 нм). При цьому уражені ділянки дають яскраво-зелене, смарагдове світіння в ультрафіолетових променях (чорне волосся не завжди дає вказане світіння). Проте в цілому достовірність люмінесцентної діагностики становить приблизно 60–70%, бо не всі дерматофіти викликають флуоресценцію (рис. 31).</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5327269D-FFB2-4E2F-8D6A-E1644318A5BB}" type="slidenum">
              <a:rPr lang="ru-RU"/>
              <a:pPr>
                <a:defRPr/>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A35FAD4C-2619-4650-8262-4F80B5A58815}" type="slidenum">
              <a:rPr lang="ru-RU"/>
              <a:pPr>
                <a:defRPr/>
              </a:pPr>
              <a:t>2</a:t>
            </a:fld>
            <a:endParaRPr lang="ru-RU"/>
          </a:p>
        </p:txBody>
      </p:sp>
      <p:sp>
        <p:nvSpPr>
          <p:cNvPr id="3075" name="Text Box 4"/>
          <p:cNvSpPr txBox="1">
            <a:spLocks noChangeArrowheads="1"/>
          </p:cNvSpPr>
          <p:nvPr/>
        </p:nvSpPr>
        <p:spPr bwMode="auto">
          <a:xfrm>
            <a:off x="1042988" y="1125538"/>
            <a:ext cx="7416800" cy="3600450"/>
          </a:xfrm>
          <a:prstGeom prst="rect">
            <a:avLst/>
          </a:prstGeom>
          <a:noFill/>
          <a:ln w="9525">
            <a:noFill/>
            <a:miter lim="800000"/>
            <a:headEnd/>
            <a:tailEnd/>
          </a:ln>
          <a:effectLst/>
        </p:spPr>
        <p:txBody>
          <a:bodyPr>
            <a:spAutoFit/>
          </a:bodyPr>
          <a:lstStyle/>
          <a:p>
            <a:pPr algn="ctr">
              <a:spcBef>
                <a:spcPct val="50000"/>
              </a:spcBef>
            </a:pPr>
            <a:r>
              <a:rPr lang="uk-UA"/>
              <a:t>Зміст</a:t>
            </a:r>
          </a:p>
          <a:p>
            <a:pPr>
              <a:spcBef>
                <a:spcPct val="50000"/>
              </a:spcBef>
            </a:pPr>
            <a:r>
              <a:rPr lang="ru-RU">
                <a:solidFill>
                  <a:schemeClr val="tx2"/>
                </a:solidFill>
              </a:rPr>
              <a:t>1. Опис Дерматофітоз</a:t>
            </a:r>
            <a:r>
              <a:rPr lang="uk-UA">
                <a:solidFill>
                  <a:schemeClr val="tx2"/>
                </a:solidFill>
              </a:rPr>
              <a:t>ів.</a:t>
            </a:r>
            <a:endParaRPr lang="ru-RU">
              <a:solidFill>
                <a:schemeClr val="tx2"/>
              </a:solidFill>
            </a:endParaRPr>
          </a:p>
          <a:p>
            <a:pPr>
              <a:spcBef>
                <a:spcPct val="50000"/>
              </a:spcBef>
            </a:pPr>
            <a:r>
              <a:rPr lang="uk-UA">
                <a:solidFill>
                  <a:schemeClr val="tx2"/>
                </a:solidFill>
              </a:rPr>
              <a:t>2. Ст. 16, </a:t>
            </a:r>
            <a:r>
              <a:rPr lang="ru-RU"/>
              <a:t>Закону України “Про захист населення від інфекційних хвороб” від 6 квітня 2000 року № 1645-III. </a:t>
            </a:r>
            <a:endParaRPr lang="uk-UA">
              <a:solidFill>
                <a:schemeClr val="tx2"/>
              </a:solidFill>
            </a:endParaRPr>
          </a:p>
          <a:p>
            <a:pPr>
              <a:spcBef>
                <a:spcPct val="50000"/>
              </a:spcBef>
            </a:pPr>
            <a:r>
              <a:rPr lang="ru-RU">
                <a:solidFill>
                  <a:schemeClr val="tx2"/>
                </a:solidFill>
              </a:rPr>
              <a:t>3. Плани профілактики з Дерматофітозами.</a:t>
            </a:r>
            <a:endParaRPr lang="uk-UA">
              <a:solidFill>
                <a:schemeClr val="tx2"/>
              </a:solidFill>
            </a:endParaRPr>
          </a:p>
          <a:p>
            <a:pPr>
              <a:spcBef>
                <a:spcPct val="50000"/>
              </a:spcBef>
            </a:pPr>
            <a:endParaRPr lang="uk-UA">
              <a:solidFill>
                <a:schemeClr val="tx2"/>
              </a:solidFill>
            </a:endParaRPr>
          </a:p>
          <a:p>
            <a:pPr>
              <a:spcBef>
                <a:spcPct val="50000"/>
              </a:spcBef>
            </a:pP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smtClean="0"/>
              <a:t>Люмінісцентна діагностика (лампа «Вуда»)</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2060848"/>
            <a:ext cx="3600400" cy="3346681"/>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0DCC86A6-5C58-4CFC-937E-B9FD68D3EEEA}" type="slidenum">
              <a:rPr lang="ru-RU"/>
              <a:pPr>
                <a:defRPr/>
              </a:pPr>
              <a:t>20</a:t>
            </a:fld>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4380" y="2132856"/>
            <a:ext cx="3439707" cy="3439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uk-UA" i="1" smtClean="0"/>
              <a:t>Диференційна діагностика</a:t>
            </a:r>
            <a:r>
              <a:rPr lang="ru-RU" smtClean="0"/>
              <a:t> </a:t>
            </a:r>
          </a:p>
        </p:txBody>
      </p:sp>
      <p:sp>
        <p:nvSpPr>
          <p:cNvPr id="22531" name="Rectangle 3"/>
          <p:cNvSpPr>
            <a:spLocks noGrp="1" noChangeArrowheads="1"/>
          </p:cNvSpPr>
          <p:nvPr>
            <p:ph idx="1"/>
          </p:nvPr>
        </p:nvSpPr>
        <p:spPr/>
        <p:txBody>
          <a:bodyPr/>
          <a:lstStyle/>
          <a:p>
            <a:pPr eaLnBrk="1" hangingPunct="1"/>
            <a:r>
              <a:rPr lang="ru-RU" sz="1800" smtClean="0">
                <a:latin typeface="Times New Roman" pitchFamily="18" charset="0"/>
              </a:rPr>
              <a:t>Диференційна діагностика мікроспорії, трихофітії і парші ґрунтується на даних лабораторних досліджень.</a:t>
            </a:r>
          </a:p>
          <a:p>
            <a:pPr eaLnBrk="1" hangingPunct="1"/>
            <a:endParaRPr lang="ru-RU" sz="1800" smtClean="0">
              <a:latin typeface="Times New Roman" pitchFamily="18" charset="0"/>
            </a:endParaRPr>
          </a:p>
          <a:p>
            <a:pPr eaLnBrk="1" hangingPunct="1"/>
            <a:r>
              <a:rPr lang="ru-RU" sz="1800" smtClean="0">
                <a:latin typeface="Times New Roman" pitchFamily="18" charset="0"/>
              </a:rPr>
              <a:t>При дерматофітозах прогноз залежить від форми перебігу хвороби. При поверхневій і прихованій формах прогноз в основному сприятливий, при глибокій – несприятливий або сумнівний.</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58DE725B-045E-4DF3-8244-2DFAF18ADCC2}" type="slidenum">
              <a:rPr lang="ru-RU"/>
              <a:pPr>
                <a:defRPr/>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C8720F6B-39C3-4A03-9ABE-EDEAFA06E932}" type="slidenum">
              <a:rPr lang="ru-RU"/>
              <a:pPr>
                <a:defRPr/>
              </a:pPr>
              <a:t>22</a:t>
            </a:fld>
            <a:endParaRPr lang="ru-RU"/>
          </a:p>
        </p:txBody>
      </p:sp>
      <p:graphicFrame>
        <p:nvGraphicFramePr>
          <p:cNvPr id="5" name="Схема 4"/>
          <p:cNvGraphicFramePr/>
          <p:nvPr/>
        </p:nvGraphicFramePr>
        <p:xfrm>
          <a:off x="683012" y="1194234"/>
          <a:ext cx="7489660" cy="515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69" name="Rectangle 2"/>
          <p:cNvSpPr>
            <a:spLocks noGrp="1" noChangeArrowheads="1"/>
          </p:cNvSpPr>
          <p:nvPr>
            <p:ph type="title" idx="4294967295"/>
          </p:nvPr>
        </p:nvSpPr>
        <p:spPr>
          <a:xfrm>
            <a:off x="395288" y="188913"/>
            <a:ext cx="8229600" cy="1143000"/>
          </a:xfrm>
        </p:spPr>
        <p:txBody>
          <a:bodyPr/>
          <a:lstStyle/>
          <a:p>
            <a:pPr eaLnBrk="1" hangingPunct="1"/>
            <a:r>
              <a:rPr lang="uk-UA" i="1" smtClean="0"/>
              <a:t>Диференційна діагностика</a:t>
            </a:r>
            <a:r>
              <a:rPr lang="ru-RU"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uk-UA" i="1" smtClean="0"/>
              <a:t>Лікування</a:t>
            </a:r>
            <a:r>
              <a:rPr lang="ru-RU" smtClean="0"/>
              <a:t> </a:t>
            </a:r>
          </a:p>
        </p:txBody>
      </p:sp>
      <p:sp>
        <p:nvSpPr>
          <p:cNvPr id="24579" name="Rectangle 3"/>
          <p:cNvSpPr>
            <a:spLocks noGrp="1" noChangeArrowheads="1"/>
          </p:cNvSpPr>
          <p:nvPr>
            <p:ph idx="1"/>
          </p:nvPr>
        </p:nvSpPr>
        <p:spPr/>
        <p:txBody>
          <a:bodyPr/>
          <a:lstStyle/>
          <a:p>
            <a:pPr eaLnBrk="1" hangingPunct="1"/>
            <a:r>
              <a:rPr lang="ru-RU" sz="1600" smtClean="0">
                <a:latin typeface="Times New Roman" pitchFamily="18" charset="0"/>
              </a:rPr>
              <a:t>При дерматофітозі собак і котів проводять індивідуальну комплексну етіотропну, патогенетичну і симптоматичну терапію.</a:t>
            </a:r>
          </a:p>
          <a:p>
            <a:pPr eaLnBrk="1" hangingPunct="1"/>
            <a:endParaRPr lang="ru-RU" sz="1600" smtClean="0">
              <a:latin typeface="Times New Roman" pitchFamily="18" charset="0"/>
            </a:endParaRPr>
          </a:p>
          <a:p>
            <a:pPr eaLnBrk="1" hangingPunct="1"/>
            <a:r>
              <a:rPr lang="ru-RU" sz="1600" b="1" smtClean="0">
                <a:latin typeface="Times New Roman" pitchFamily="18" charset="0"/>
              </a:rPr>
              <a:t>Етіотропна терапія</a:t>
            </a:r>
            <a:r>
              <a:rPr lang="ru-RU" sz="1600" smtClean="0">
                <a:latin typeface="Times New Roman" pitchFamily="18" charset="0"/>
              </a:rPr>
              <a:t>. У якості специфічних засобів лікування хворих мікроспорією і трихофітією широко використовують моновалентні та асоційовані вакцини проти зазначених хвороб. Унікальною особливістю даних вакцин є їх здатність не тільки профілактувати зазначені дерматофітози, а й здійснювати специфічну лікувальну дію на різних стадіях розвитку хвороби.</a:t>
            </a:r>
          </a:p>
          <a:p>
            <a:pPr eaLnBrk="1" hangingPunct="1"/>
            <a:endParaRPr lang="ru-RU" sz="1600" smtClean="0">
              <a:latin typeface="Times New Roman" pitchFamily="18" charset="0"/>
            </a:endParaRPr>
          </a:p>
          <a:p>
            <a:pPr eaLnBrk="1" hangingPunct="1"/>
            <a:r>
              <a:rPr lang="ru-RU" sz="1600" smtClean="0">
                <a:latin typeface="Times New Roman" pitchFamily="18" charset="0"/>
              </a:rPr>
              <a:t>За підтвердженого лабораторного діагнозу на мікроспорію, щоб уникнути додаткового антигенного навантаження та алергічних ускладнень застосовують рідку живу однокомпонентну вакцину проти мікроспорії тварин Мікканіс у лікувальних дозах дворазово. Вакцину вводять внутрішньом'язово в ділянку внутрішньої поверхні стегна дорослим тваринам у дозі 2 мл, а молодняку – 1 мл.</a:t>
            </a:r>
          </a:p>
          <a:p>
            <a:pPr eaLnBrk="1" hangingPunct="1"/>
            <a:endParaRPr lang="ru-RU" sz="1600" smtClean="0">
              <a:latin typeface="Times New Roman" pitchFamily="18" charset="0"/>
            </a:endParaRPr>
          </a:p>
          <a:p>
            <a:pPr eaLnBrk="1" hangingPunct="1"/>
            <a:r>
              <a:rPr lang="ru-RU" sz="1600" smtClean="0">
                <a:latin typeface="Times New Roman" pitchFamily="18" charset="0"/>
              </a:rPr>
              <a:t>При нез'ясованій етіології дерматофітозів ефективні такі асоційовані вакцини: Вакдерм, Вакдерм-</a:t>
            </a:r>
            <a:r>
              <a:rPr lang="en-US" sz="1600" smtClean="0">
                <a:latin typeface="Times New Roman" pitchFamily="18" charset="0"/>
              </a:rPr>
              <a:t>F, </a:t>
            </a:r>
            <a:r>
              <a:rPr lang="ru-RU" sz="1600" smtClean="0">
                <a:latin typeface="Times New Roman" pitchFamily="18" charset="0"/>
              </a:rPr>
              <a:t>Мікродерм і Полівак-ТМ також у лікувальних дозах, в основному дворазово, а за несприятливого перебігу хвороби – трьохкратно з інтервалом 10 днів.</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3FA026AF-5BD2-4C1E-BF06-83698FDC9F5E}" type="slidenum">
              <a:rPr lang="ru-RU"/>
              <a:pPr>
                <a:defRPr/>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endParaRPr lang="uk-UA" smtClean="0"/>
          </a:p>
        </p:txBody>
      </p:sp>
      <p:sp>
        <p:nvSpPr>
          <p:cNvPr id="25603" name="Объект 2"/>
          <p:cNvSpPr>
            <a:spLocks noGrp="1"/>
          </p:cNvSpPr>
          <p:nvPr>
            <p:ph idx="1"/>
          </p:nvPr>
        </p:nvSpPr>
        <p:spPr>
          <a:xfrm>
            <a:off x="395288" y="908050"/>
            <a:ext cx="8229600" cy="4525963"/>
          </a:xfrm>
        </p:spPr>
        <p:txBody>
          <a:bodyPr/>
          <a:lstStyle/>
          <a:p>
            <a:pPr eaLnBrk="1" hangingPunct="1"/>
            <a:r>
              <a:rPr lang="ru-RU" sz="1800" b="1" smtClean="0"/>
              <a:t>Патогенетична терапія.</a:t>
            </a:r>
            <a:r>
              <a:rPr lang="ru-RU" sz="1800" smtClean="0"/>
              <a:t> Для активізації гуморального і клітинного імунітету слід рекомендувати внутрішньом'язове й підшкірне застосування імуномодуляторів поліоксидонію, лікопіду, вегетану.</a:t>
            </a:r>
          </a:p>
          <a:p>
            <a:pPr eaLnBrk="1" hangingPunct="1"/>
            <a:endParaRPr lang="ru-RU" sz="1800" smtClean="0"/>
          </a:p>
          <a:p>
            <a:pPr eaLnBrk="1" hangingPunct="1"/>
            <a:r>
              <a:rPr lang="ru-RU" sz="1800" smtClean="0"/>
              <a:t>Для обробки уражених ділянок шкіри в якості зовнішніх засобів широко використовують зоомікол, 10% розчин саліцилової кислоти і 5% спиртовий розчин йоду. Рекомендовано використовувати препарат АСД – антисептик-стимулятор Дорогова, 3-ю фракцію (для зовнішнього застосування), суспензію гризеофульвіну, 5–10% саліцилову мазь, йодоформ. Одночасно необхідно проводити дезінфекцію всього покриву тварини 3–5% розчином формальдегіду шляхом обприскування і подальшого дворазового прочісування (1-й раз проти шерсті, 2-й – за шерстю). Обробку проводять двократно з інтервалом в 5 днів. При цьому необхідно пам’ятати, що коти дуже чутливі до фенолів.</a:t>
            </a:r>
          </a:p>
          <a:p>
            <a:pPr eaLnBrk="1" hangingPunct="1"/>
            <a:endParaRPr lang="ru-RU" sz="1800" smtClean="0"/>
          </a:p>
          <a:p>
            <a:pPr eaLnBrk="1" hangingPunct="1"/>
            <a:r>
              <a:rPr lang="ru-RU" sz="1800" smtClean="0"/>
              <a:t>Для прискореного відновлення волосяних фолікул рекомендовано щоденний прийом препаратів сірки і полівітамінів з мікроелементами (дуовіт, компливіт) протягом усього курсу лікування.</a:t>
            </a:r>
          </a:p>
          <a:p>
            <a:pPr eaLnBrk="1" hangingPunct="1"/>
            <a:endParaRPr lang="ru-RU" sz="1800" smtClean="0"/>
          </a:p>
          <a:p>
            <a:pPr eaLnBrk="1" hangingPunct="1"/>
            <a:endParaRPr lang="ru-RU" sz="1800" smtClean="0"/>
          </a:p>
        </p:txBody>
      </p:sp>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5204C2CC-A5A2-4E25-B3D8-BC3C1BB043A3}" type="slidenum">
              <a:rPr lang="ru-RU"/>
              <a:pPr>
                <a:defRPr/>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611188" y="274638"/>
            <a:ext cx="8075612" cy="561975"/>
          </a:xfrm>
        </p:spPr>
        <p:txBody>
          <a:bodyPr/>
          <a:lstStyle/>
          <a:p>
            <a:pPr eaLnBrk="1" hangingPunct="1"/>
            <a:r>
              <a:rPr lang="ru-RU" sz="1600" b="1" i="1" smtClean="0"/>
              <a:t>https://zakon.rada.gov.ua/laws/show/1645-14#Text</a:t>
            </a:r>
          </a:p>
        </p:txBody>
      </p:sp>
      <p:sp>
        <p:nvSpPr>
          <p:cNvPr id="5" name="Номер слайда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7A3DCC7D-1CA3-4FB0-93D8-59321A7ED168}" type="slidenum">
              <a:rPr lang="ru-RU"/>
              <a:pPr>
                <a:defRPr/>
              </a:pPr>
              <a:t>25</a:t>
            </a:fld>
            <a:endParaRPr lang="ru-RU"/>
          </a:p>
        </p:txBody>
      </p:sp>
      <p:pic>
        <p:nvPicPr>
          <p:cNvPr id="26628" name="Picture 4"/>
          <p:cNvPicPr>
            <a:picLocks noChangeAspect="1" noChangeArrowheads="1"/>
          </p:cNvPicPr>
          <p:nvPr/>
        </p:nvPicPr>
        <p:blipFill>
          <a:blip r:embed="rId2" cstate="print"/>
          <a:srcRect/>
          <a:stretch>
            <a:fillRect/>
          </a:stretch>
        </p:blipFill>
        <p:spPr bwMode="auto">
          <a:xfrm>
            <a:off x="0" y="908050"/>
            <a:ext cx="9144000" cy="501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188913"/>
            <a:ext cx="8229600" cy="908050"/>
          </a:xfrm>
        </p:spPr>
        <p:txBody>
          <a:bodyPr/>
          <a:lstStyle/>
          <a:p>
            <a:pPr eaLnBrk="1" hangingPunct="1"/>
            <a:r>
              <a:rPr lang="ru-RU" sz="2000" b="1" smtClean="0"/>
              <a:t>Стаття 16. </a:t>
            </a:r>
            <a:r>
              <a:rPr lang="ru-RU" sz="2000" smtClean="0"/>
              <a:t>Захист населення від інфекційних хвороб, спільних для тварин і людей (зооантропонозних інфекцій)</a:t>
            </a:r>
            <a:br>
              <a:rPr lang="ru-RU" sz="2000" smtClean="0"/>
            </a:br>
            <a:endParaRPr lang="ru-RU" sz="2000" smtClean="0"/>
          </a:p>
        </p:txBody>
      </p:sp>
      <p:sp>
        <p:nvSpPr>
          <p:cNvPr id="27651" name="Rectangle 3"/>
          <p:cNvSpPr>
            <a:spLocks noGrp="1" noChangeArrowheads="1"/>
          </p:cNvSpPr>
          <p:nvPr>
            <p:ph idx="1"/>
          </p:nvPr>
        </p:nvSpPr>
        <p:spPr>
          <a:xfrm>
            <a:off x="468313" y="908050"/>
            <a:ext cx="8229600" cy="4525963"/>
          </a:xfrm>
        </p:spPr>
        <p:txBody>
          <a:bodyPr/>
          <a:lstStyle/>
          <a:p>
            <a:pPr eaLnBrk="1" hangingPunct="1">
              <a:lnSpc>
                <a:spcPct val="80000"/>
              </a:lnSpc>
            </a:pPr>
            <a:r>
              <a:rPr lang="ru-RU" sz="2000" smtClean="0"/>
              <a:t>Захист населення від інфекційних хвороб, спільних для тварин і людей (зооантропонозних інфекцій), забезпечується проведенням ветеринарно-санітарних, протиепізоотичних, профілактичних і протиепідемічних заходів під час догляду за тваринами, виробництва, переробки та реалізації продукції тваринництва, дотриманням усіма господарюючими суб'єктами вимог ветеринарних, санітарно-гігієнічних і санітарно-протиепідемічних правил і норм, а також контролем місцевих органів виконавчої влади та органів місцевого самоврядування за їх дотриманням.</a:t>
            </a:r>
          </a:p>
          <a:p>
            <a:pPr eaLnBrk="1" hangingPunct="1">
              <a:lnSpc>
                <a:spcPct val="80000"/>
              </a:lnSpc>
            </a:pPr>
            <a:r>
              <a:rPr lang="ru-RU" sz="2000" smtClean="0"/>
              <a:t>З метою запобігання виникненню та поширенню зооантропонозних інфекцій серед людей місцеві органи виконавчої влади та органи місцевого самоврядування:</a:t>
            </a:r>
          </a:p>
          <a:p>
            <a:pPr eaLnBrk="1" hangingPunct="1">
              <a:lnSpc>
                <a:spcPct val="80000"/>
              </a:lnSpc>
            </a:pPr>
            <a:r>
              <a:rPr lang="ru-RU" sz="2000" smtClean="0"/>
              <a:t>затверджують комплексні програми і плани профілактики та боротьби з цими інфекціями;</a:t>
            </a:r>
          </a:p>
          <a:p>
            <a:pPr eaLnBrk="1" hangingPunct="1">
              <a:lnSpc>
                <a:spcPct val="80000"/>
              </a:lnSpc>
            </a:pPr>
            <a:r>
              <a:rPr lang="ru-RU" sz="2000" smtClean="0"/>
              <a:t>затверджують правила утримання тварин у домашніх умовах, виділяють і облаштовують на територіях населених пунктів місця для їх вигулювання, забезпечують відлов, тимчасове утримання та регулювання чисельності бродячих тварин;</a:t>
            </a:r>
          </a:p>
          <a:p>
            <a:pPr eaLnBrk="1" hangingPunct="1">
              <a:lnSpc>
                <a:spcPct val="80000"/>
              </a:lnSpc>
            </a:pPr>
            <a:r>
              <a:rPr lang="ru-RU" sz="2000" smtClean="0"/>
              <a:t>забезпечують систематичне проведення дератизації на територіях населених пунктів, у місцях масового відпочинку населення та рекреаційних зонах.</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E70D1637-0E48-45DC-B8F1-6608BA6C97CD}" type="slidenum">
              <a:rPr lang="ru-RU"/>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ru-RU" sz="3600" i="1" smtClean="0"/>
              <a:t>Плани профілактики </a:t>
            </a:r>
            <a:br>
              <a:rPr lang="ru-RU" sz="3600" i="1" smtClean="0"/>
            </a:br>
            <a:r>
              <a:rPr lang="ru-RU" sz="3600" i="1" smtClean="0"/>
              <a:t>та боротьби з дерматофітозами</a:t>
            </a:r>
          </a:p>
        </p:txBody>
      </p:sp>
      <p:sp>
        <p:nvSpPr>
          <p:cNvPr id="28675" name="Rectangle 3"/>
          <p:cNvSpPr>
            <a:spLocks noGrp="1" noChangeArrowheads="1"/>
          </p:cNvSpPr>
          <p:nvPr>
            <p:ph idx="1"/>
          </p:nvPr>
        </p:nvSpPr>
        <p:spPr/>
        <p:txBody>
          <a:bodyPr/>
          <a:lstStyle/>
          <a:p>
            <a:pPr eaLnBrk="1" hangingPunct="1"/>
            <a:r>
              <a:rPr lang="ru-RU" sz="1800" smtClean="0"/>
              <a:t>Для активної імунопрофілактики дерматофітозів застосовують зазначені асоційовані та моновалентні вакцини проти мікроспорії та трихофітії тварин, які вводять у профілактичних дозах відповідно до настанов щодо їх застосування.</a:t>
            </a:r>
          </a:p>
          <a:p>
            <a:pPr eaLnBrk="1" hangingPunct="1"/>
            <a:endParaRPr lang="ru-RU" sz="1800" smtClean="0"/>
          </a:p>
          <a:p>
            <a:pPr eaLnBrk="1" hangingPunct="1"/>
            <a:r>
              <a:rPr lang="ru-RU" sz="1800" smtClean="0"/>
              <a:t>Дерматофітози є зооантропонозними хворобами, тому власникам тварин необхідно суворо дотримуватися заходів особистої гігієни та профілактики.</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8EFE8884-7F8B-4EBC-ADA3-BCE835B65DDC}" type="slidenum">
              <a:rPr lang="ru-RU"/>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uk-UA" sz="4000" i="1" smtClean="0"/>
              <a:t>Література</a:t>
            </a:r>
            <a:br>
              <a:rPr lang="uk-UA" sz="4000" i="1" smtClean="0"/>
            </a:br>
            <a:r>
              <a:rPr lang="uk-UA" sz="4000" i="1" smtClean="0"/>
              <a:t> та інформаційні джерел</a:t>
            </a:r>
            <a:r>
              <a:rPr lang="ru-RU" sz="4000" i="1" smtClean="0"/>
              <a:t>а</a:t>
            </a:r>
          </a:p>
        </p:txBody>
      </p:sp>
      <p:sp>
        <p:nvSpPr>
          <p:cNvPr id="29699" name="Rectangle 3"/>
          <p:cNvSpPr>
            <a:spLocks noGrp="1" noChangeArrowheads="1"/>
          </p:cNvSpPr>
          <p:nvPr>
            <p:ph idx="1"/>
          </p:nvPr>
        </p:nvSpPr>
        <p:spPr/>
        <p:txBody>
          <a:bodyPr/>
          <a:lstStyle/>
          <a:p>
            <a:pPr eaLnBrk="1" hangingPunct="1"/>
            <a:r>
              <a:rPr lang="en-US" sz="2400" smtClean="0">
                <a:latin typeface="Times New Roman" pitchFamily="18" charset="0"/>
                <a:hlinkClick r:id="rId2"/>
              </a:rPr>
              <a:t>https://nmcbook.com.ua/wp-content/uploads/2017/10/%d0%a1%d0%bf%d0%b5%d1%86%d1%96%d0%b0%d0%bb%d1%8c%d0%bd%d0%b0-%d0%b5%d0%bf%d1%96%d0%b7%d0%be%d0%be%d1%82%d0%be%d0%bb%d0%be%d0%b3%d1%96%d1%8f.pdf</a:t>
            </a:r>
            <a:endParaRPr lang="uk-UA" sz="2400" smtClean="0">
              <a:latin typeface="Times New Roman" pitchFamily="18" charset="0"/>
              <a:hlinkClick r:id="rId2"/>
            </a:endParaRPr>
          </a:p>
          <a:p>
            <a:pPr eaLnBrk="1" hangingPunct="1"/>
            <a:r>
              <a:rPr lang="en-US" sz="2400" smtClean="0">
                <a:latin typeface="Times New Roman" pitchFamily="18" charset="0"/>
                <a:hlinkClick r:id="rId2"/>
              </a:rPr>
              <a:t>https://www.zoetisus.com/conditions/pages/dermatology/fungal-culture_iframe.aspx</a:t>
            </a:r>
            <a:endParaRPr lang="uk-UA" sz="2400" smtClean="0">
              <a:latin typeface="Times New Roman" pitchFamily="18" charset="0"/>
            </a:endParaRPr>
          </a:p>
          <a:p>
            <a:pPr eaLnBrk="1" hangingPunct="1"/>
            <a:r>
              <a:rPr lang="en-US" sz="2400" smtClean="0">
                <a:latin typeface="Times New Roman" pitchFamily="18" charset="0"/>
                <a:hlinkClick r:id="rId3"/>
              </a:rPr>
              <a:t>http://stoman.ru</a:t>
            </a:r>
            <a:endParaRPr lang="uk-UA" sz="2400" smtClean="0">
              <a:latin typeface="Times New Roman" pitchFamily="18" charset="0"/>
            </a:endParaRPr>
          </a:p>
          <a:p>
            <a:pPr eaLnBrk="1" hangingPunct="1"/>
            <a:r>
              <a:rPr lang="en-US" sz="2400" smtClean="0">
                <a:latin typeface="Times New Roman" pitchFamily="18" charset="0"/>
                <a:hlinkClick r:id="rId4"/>
              </a:rPr>
              <a:t>https://www.zoetisus.com/Conditions/Pages/Dermatology/dermatophytosis.aspx</a:t>
            </a:r>
            <a:endParaRPr lang="uk-UA" sz="2400" smtClean="0">
              <a:latin typeface="Times New Roman" pitchFamily="18" charset="0"/>
            </a:endParaRPr>
          </a:p>
          <a:p>
            <a:pPr eaLnBrk="1" hangingPunct="1"/>
            <a:endParaRPr lang="uk-UA" sz="2400" smtClean="0">
              <a:latin typeface="Times New Roman" pitchFamily="18" charset="0"/>
            </a:endParaRP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00FBEFC7-4F0A-4B88-B3EC-BF62EF5D6F37}" type="slidenum">
              <a:rPr lang="ru-RU"/>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72DD5C1A-638B-431B-A0E3-DCD168611723}" type="slidenum">
              <a:rPr lang="ru-RU"/>
              <a:pPr>
                <a:defRPr/>
              </a:pPr>
              <a:t>29</a:t>
            </a:fld>
            <a:endParaRPr lang="ru-RU"/>
          </a:p>
        </p:txBody>
      </p:sp>
      <p:sp>
        <p:nvSpPr>
          <p:cNvPr id="44036" name="Text Box 4"/>
          <p:cNvSpPr txBox="1">
            <a:spLocks noChangeArrowheads="1"/>
          </p:cNvSpPr>
          <p:nvPr/>
        </p:nvSpPr>
        <p:spPr bwMode="auto">
          <a:xfrm>
            <a:off x="1907704" y="2588016"/>
            <a:ext cx="567623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uk-U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Дякую за увагу !</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uk-UA" i="1" smtClean="0"/>
              <a:t>Означення хвороби</a:t>
            </a:r>
            <a:r>
              <a:rPr lang="ru-RU" smtClean="0"/>
              <a:t> </a:t>
            </a:r>
          </a:p>
        </p:txBody>
      </p:sp>
      <p:sp>
        <p:nvSpPr>
          <p:cNvPr id="4099" name="Rectangle 3"/>
          <p:cNvSpPr>
            <a:spLocks noGrp="1" noChangeArrowheads="1"/>
          </p:cNvSpPr>
          <p:nvPr>
            <p:ph idx="1"/>
          </p:nvPr>
        </p:nvSpPr>
        <p:spPr/>
        <p:txBody>
          <a:bodyPr/>
          <a:lstStyle/>
          <a:p>
            <a:pPr eaLnBrk="1" hangingPunct="1"/>
            <a:r>
              <a:rPr lang="ru-RU" sz="2400" smtClean="0">
                <a:latin typeface="Times New Roman" pitchFamily="18" charset="0"/>
              </a:rPr>
              <a:t>Дерматофітози (стригучий лишай, трихофітія, мікроспорія, фавус) – група зооантропонозних грибкових хвороб різних видів тварин; характеризується появою на шкірі різко обмежених ділянок з обламаними волосками або розвитком локальних запалень шкіри та її похідних з виділенням серозно-гнійного ексудату.</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67B33CF0-DD8E-4929-A919-367A538F0873}" type="slidenum">
              <a:rPr lang="ru-RU"/>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en-US" sz="4000" smtClean="0"/>
              <a:t> Trichophyton mentagrophytes</a:t>
            </a:r>
            <a:endParaRPr lang="ru-RU" sz="4000" smtClean="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20072" y="2058593"/>
            <a:ext cx="3449509" cy="3096344"/>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0C6EA8BD-A8ED-45FD-8AF6-10E383DBBBAA}" type="slidenum">
              <a:rPr lang="ru-RU"/>
              <a:pPr>
                <a:defRPr/>
              </a:pPr>
              <a:t>4</a:t>
            </a:fld>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1063" y="1844824"/>
            <a:ext cx="4254980" cy="3523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uk-UA" i="1" smtClean="0"/>
              <a:t>Характеристика збудника</a:t>
            </a:r>
            <a:r>
              <a:rPr lang="ru-RU" smtClean="0"/>
              <a:t> </a:t>
            </a:r>
          </a:p>
        </p:txBody>
      </p:sp>
      <p:sp>
        <p:nvSpPr>
          <p:cNvPr id="6147" name="Rectangle 3"/>
          <p:cNvSpPr>
            <a:spLocks noGrp="1" noChangeArrowheads="1"/>
          </p:cNvSpPr>
          <p:nvPr>
            <p:ph idx="1"/>
          </p:nvPr>
        </p:nvSpPr>
        <p:spPr/>
        <p:txBody>
          <a:bodyPr/>
          <a:lstStyle/>
          <a:p>
            <a:pPr eaLnBrk="1" hangingPunct="1"/>
            <a:r>
              <a:rPr lang="ru-RU" sz="2000" smtClean="0"/>
              <a:t>Гриби родів </a:t>
            </a:r>
            <a:r>
              <a:rPr lang="en-US" sz="2000" smtClean="0"/>
              <a:t>Trichophyton, Microsporam, Achoreon </a:t>
            </a:r>
            <a:r>
              <a:rPr lang="ru-RU" sz="2000" smtClean="0"/>
              <a:t>та інші з групи </a:t>
            </a:r>
            <a:r>
              <a:rPr lang="en-US" sz="2000" smtClean="0"/>
              <a:t>Dermatophytes. </a:t>
            </a:r>
            <a:r>
              <a:rPr lang="ru-RU" sz="2000" smtClean="0"/>
              <a:t>Кожен із зазначених збудників викликає самостійну хворобу, відповідно: трихофітію, мікроспорію і фавус (парша). Згідно з опублікованими даними, 50–70% грибкових шкірних хвороб собак і понад 90% грибкових шкірних хвороб котів викликано збудником </a:t>
            </a:r>
            <a:r>
              <a:rPr lang="en-US" sz="2000" smtClean="0"/>
              <a:t>Microsporum canis. </a:t>
            </a:r>
            <a:r>
              <a:rPr lang="ru-RU" sz="2000" smtClean="0"/>
              <a:t>Решта грибкових шкірних хвороб собак і котів викликані збудниками </a:t>
            </a:r>
            <a:r>
              <a:rPr lang="en-US" sz="2000" smtClean="0"/>
              <a:t>Trichophyton mentagrophytes </a:t>
            </a:r>
            <a:r>
              <a:rPr lang="ru-RU" sz="2000" smtClean="0"/>
              <a:t>і </a:t>
            </a:r>
            <a:r>
              <a:rPr lang="en-US" sz="2000" smtClean="0"/>
              <a:t>Microsporum canis, gypseum</a:t>
            </a:r>
            <a:r>
              <a:rPr lang="ru-RU" sz="2000" smtClean="0"/>
              <a:t>.</a:t>
            </a:r>
          </a:p>
          <a:p>
            <a:pPr eaLnBrk="1" hangingPunct="1"/>
            <a:endParaRPr lang="ru-RU" sz="2000" smtClean="0"/>
          </a:p>
          <a:p>
            <a:pPr eaLnBrk="1" hangingPunct="1"/>
            <a:r>
              <a:rPr lang="ru-RU" sz="2000" smtClean="0"/>
              <a:t>Зазначені збудники дуже стійкі в зовнішньому середовищі і можуть зберігати свою вірулентність в ураженому волоссі протягом 5–10 років. У грунті зберігаються до 3 місяців.</a:t>
            </a:r>
          </a:p>
          <a:p>
            <a:pPr eaLnBrk="1" hangingPunct="1"/>
            <a:endParaRPr lang="ru-RU" sz="2000" smtClean="0"/>
          </a:p>
          <a:p>
            <a:pPr eaLnBrk="1" hangingPunct="1"/>
            <a:endParaRPr lang="ru-RU" sz="2000" smtClean="0"/>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6EEA064C-EC71-46D0-8E6C-619CE5FED7F5}" type="slidenum">
              <a:rPr lang="ru-RU"/>
              <a:pPr>
                <a:defRPr/>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r>
              <a:rPr lang="en-US" sz="4000" smtClean="0"/>
              <a:t>Microsporum canis</a:t>
            </a:r>
            <a:endParaRPr lang="ru-RU" sz="4000" smtClean="0"/>
          </a:p>
        </p:txBody>
      </p:sp>
      <p:pic>
        <p:nvPicPr>
          <p:cNvPr id="5" name="Объект 4"/>
          <p:cNvPicPr>
            <a:picLocks noGrp="1" noChangeAspect="1"/>
          </p:cNvPicPr>
          <p:nvPr>
            <p:ph idx="1"/>
          </p:nvPr>
        </p:nvPicPr>
        <p:blipFill>
          <a:blip r:embed="rId2" cstate="print"/>
          <a:stretch>
            <a:fillRect/>
          </a:stretch>
        </p:blipFill>
        <p:spPr>
          <a:xfrm>
            <a:off x="5076825" y="2384425"/>
            <a:ext cx="3549650" cy="2916238"/>
          </a:xfrm>
          <a:effectLst>
            <a:outerShdw blurRad="292100" dist="139700" dir="2700000" algn="tl" rotWithShape="0">
              <a:srgbClr val="333333">
                <a:alpha val="65000"/>
              </a:srgbClr>
            </a:outerShdw>
          </a:effectLst>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1760A902-3A2A-49D7-AC4C-35E053B5B7DF}" type="slidenum">
              <a:rPr lang="ru-RU"/>
              <a:pPr>
                <a:defRPr/>
              </a:pPr>
              <a:t>6</a:t>
            </a:fld>
            <a:endParaRPr lang="ru-RU"/>
          </a:p>
        </p:txBody>
      </p:sp>
      <p:pic>
        <p:nvPicPr>
          <p:cNvPr id="6" name="Рисунок 5"/>
          <p:cNvPicPr>
            <a:picLocks noChangeAspect="1"/>
          </p:cNvPicPr>
          <p:nvPr/>
        </p:nvPicPr>
        <p:blipFill>
          <a:blip r:embed="rId3" cstate="print"/>
          <a:stretch>
            <a:fillRect/>
          </a:stretch>
        </p:blipFill>
        <p:spPr>
          <a:xfrm>
            <a:off x="323850" y="2133600"/>
            <a:ext cx="4279900" cy="3167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uk-UA" i="1" smtClean="0"/>
              <a:t>Епізоотологічні дані</a:t>
            </a:r>
            <a:r>
              <a:rPr lang="ru-RU" smtClean="0"/>
              <a:t> </a:t>
            </a:r>
          </a:p>
        </p:txBody>
      </p:sp>
      <p:sp>
        <p:nvSpPr>
          <p:cNvPr id="8195" name="Rectangle 3"/>
          <p:cNvSpPr>
            <a:spLocks noGrp="1" noChangeArrowheads="1"/>
          </p:cNvSpPr>
          <p:nvPr>
            <p:ph idx="1"/>
          </p:nvPr>
        </p:nvSpPr>
        <p:spPr/>
        <p:txBody>
          <a:bodyPr/>
          <a:lstStyle/>
          <a:p>
            <a:pPr eaLnBrk="1" hangingPunct="1"/>
            <a:r>
              <a:rPr lang="ru-RU" sz="1400" smtClean="0"/>
              <a:t>До дерматофітозів сприйнятливі різні види тварин, а також хутрові звірі, гризуни і людина.</a:t>
            </a:r>
          </a:p>
          <a:p>
            <a:pPr eaLnBrk="1" hangingPunct="1"/>
            <a:endParaRPr lang="ru-RU" sz="1400" smtClean="0"/>
          </a:p>
          <a:p>
            <a:pPr eaLnBrk="1" hangingPunct="1"/>
            <a:r>
              <a:rPr lang="ru-RU" sz="1400" smtClean="0"/>
              <a:t>Найбільш часто мікроспорія і трихофітія уражають молодих тварин – цуценят і котенят віком до одного року. Поширенню захворювань сприяє порушення зоогігієнічних і ветеринарно-санітарних правил утримання, а також контакт під час виставкових заходів. Певну роль у поширенні дерматофітозів відіграють гризуни і кліщі.</a:t>
            </a:r>
          </a:p>
          <a:p>
            <a:pPr eaLnBrk="1" hangingPunct="1"/>
            <a:endParaRPr lang="ru-RU" sz="1400" smtClean="0"/>
          </a:p>
          <a:p>
            <a:pPr eaLnBrk="1" hangingPunct="1"/>
            <a:r>
              <a:rPr lang="ru-RU" sz="1400" smtClean="0"/>
              <a:t>Основними джерелами збудників зазначених інфекцій (мікроспорії, трихофітії) є хворі тварини, які заражають здорових шляхом прямого або непрямого контакту. Зараження відбувається в основному через пошкоджені ділянки шкіри (тріщини, подряпини, садна). Факторами передачі збудників є заражені приміщення, меблі, обладнання, предмети догляду, спорядження (нашийники, шлейки, намордники, повідки). Іноді можлива передача збудників гризунами. Інфіковані бездомні собаки і коти особливо небезпечні для людини.</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92C7796F-DC0F-4E84-8742-235E577A7470}" type="slidenum">
              <a:rPr lang="ru-RU"/>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en-US" sz="4000" smtClean="0"/>
              <a:t> Microsporum gypseum</a:t>
            </a:r>
            <a:endParaRPr lang="ru-RU" sz="4000" smtClean="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2037943"/>
            <a:ext cx="3744416" cy="3373426"/>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 name="Номер слайда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1B6C4557-FC7E-4ADF-876A-F550FC7E12A0}" type="slidenum">
              <a:rPr lang="ru-RU"/>
              <a:pPr>
                <a:defRPr/>
              </a:pPr>
              <a:t>8</a:t>
            </a:fld>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2040941"/>
            <a:ext cx="3744416" cy="325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uk-UA" i="1" smtClean="0"/>
              <a:t>Патогенез</a:t>
            </a:r>
            <a:r>
              <a:rPr lang="ru-RU" smtClean="0"/>
              <a:t> </a:t>
            </a:r>
          </a:p>
        </p:txBody>
      </p:sp>
      <p:sp>
        <p:nvSpPr>
          <p:cNvPr id="10243" name="Rectangle 3"/>
          <p:cNvSpPr>
            <a:spLocks noGrp="1" noChangeArrowheads="1"/>
          </p:cNvSpPr>
          <p:nvPr>
            <p:ph idx="1"/>
          </p:nvPr>
        </p:nvSpPr>
        <p:spPr/>
        <p:txBody>
          <a:bodyPr/>
          <a:lstStyle/>
          <a:p>
            <a:pPr eaLnBrk="1" hangingPunct="1"/>
            <a:r>
              <a:rPr lang="ru-RU" sz="2400" smtClean="0">
                <a:latin typeface="Times New Roman" pitchFamily="18" charset="0"/>
              </a:rPr>
              <a:t>Збудник, потрапляючи на поверхню шкіри, виділяє токсини і кератолітичні ферменти, які викликають локальне поверхневе запалення і розпушення рогового шару шкіри. Потім збудник проникає в основу волосяних фолікул, в шийки волосся, поступово руйнуючи їх структуру, що призводить до випадання волосся. При цьому на поверхні шкіри утворюються численні лусочки і скоринки висохлого гнійного ексудату. Збудник також може проникати безпосередньо в дерму і підшкірну клітковину, викликаючи глибоке запалення шкіри з утворенням абсцесів.</a:t>
            </a:r>
          </a:p>
        </p:txBody>
      </p:sp>
      <p:sp>
        <p:nvSpPr>
          <p:cNvPr id="5"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9C96C85A-7151-4D6D-A93B-A8025956A4C3}" type="slidenum">
              <a:rPr lang="ru-RU"/>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201019 Шаблон презентації">
  <a:themeElements>
    <a:clrScheme name="20201019 Шаблон презентаці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1019 Шаблон презентації">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201019 Шаблон презентаці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1019 Шаблон презентаці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1019 Шаблон презентаці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1019 Шаблон презентаці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1019 Шаблон презентаці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1019 Шаблон презентаці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1019 Шаблон презентаці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1019 Шаблон презентаці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1019 Шаблон презентаці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1019 Шаблон презентаці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1019 Шаблон презентаці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1019 Шаблон презентаці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TotalTime>
  <Words>1658</Words>
  <Application>Microsoft Office PowerPoint</Application>
  <PresentationFormat>Экран (4:3)</PresentationFormat>
  <Paragraphs>120</Paragraphs>
  <Slides>29</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29</vt:i4>
      </vt:variant>
    </vt:vector>
  </HeadingPairs>
  <TitlesOfParts>
    <vt:vector size="32" baseType="lpstr">
      <vt:lpstr>Times New Roman</vt:lpstr>
      <vt:lpstr>Arial</vt:lpstr>
      <vt:lpstr>20201019 Шаблон презентації</vt:lpstr>
      <vt:lpstr>  Дерматофітози</vt:lpstr>
      <vt:lpstr>Слайд 2</vt:lpstr>
      <vt:lpstr>Означення хвороби </vt:lpstr>
      <vt:lpstr> Trichophyton mentagrophytes</vt:lpstr>
      <vt:lpstr>Характеристика збудника </vt:lpstr>
      <vt:lpstr>Microsporum canis</vt:lpstr>
      <vt:lpstr>Епізоотологічні дані </vt:lpstr>
      <vt:lpstr> Microsporum gypseum</vt:lpstr>
      <vt:lpstr>Патогенез </vt:lpstr>
      <vt:lpstr>Клінічні ознаки </vt:lpstr>
      <vt:lpstr>Поверхневі ураження шкіри</vt:lpstr>
      <vt:lpstr>Слайд 12</vt:lpstr>
      <vt:lpstr> Алопеції та еритеми</vt:lpstr>
      <vt:lpstr>Слайд 14</vt:lpstr>
      <vt:lpstr>Слайд 15</vt:lpstr>
      <vt:lpstr>Слайд 16</vt:lpstr>
      <vt:lpstr>Слайд 17</vt:lpstr>
      <vt:lpstr>Патолого-анатомічні зміни </vt:lpstr>
      <vt:lpstr>Діагноз </vt:lpstr>
      <vt:lpstr>Люмінісцентна діагностика (лампа «Вуда»)</vt:lpstr>
      <vt:lpstr>Диференційна діагностика </vt:lpstr>
      <vt:lpstr>Диференційна діагностика </vt:lpstr>
      <vt:lpstr>Лікування </vt:lpstr>
      <vt:lpstr>Слайд 24</vt:lpstr>
      <vt:lpstr>https://zakon.rada.gov.ua/laws/show/1645-14#Text</vt:lpstr>
      <vt:lpstr>Стаття 16. Захист населення від інфекційних хвороб, спільних для тварин і людей (зооантропонозних інфекцій) </vt:lpstr>
      <vt:lpstr>Плани профілактики  та боротьби з дерматофітозами</vt:lpstr>
      <vt:lpstr>Література  та інформаційні джерела</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Дерматофітози</dc:title>
  <dc:creator>Сорокіна Н. Г.</dc:creator>
  <cp:lastModifiedBy>Яся</cp:lastModifiedBy>
  <cp:revision>20</cp:revision>
  <dcterms:created xsi:type="dcterms:W3CDTF">2020-10-22T18:00:30Z</dcterms:created>
  <dcterms:modified xsi:type="dcterms:W3CDTF">2020-11-09T21:10:11Z</dcterms:modified>
</cp:coreProperties>
</file>