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72" r:id="rId3"/>
    <p:sldId id="257" r:id="rId4"/>
    <p:sldId id="259" r:id="rId5"/>
    <p:sldId id="273" r:id="rId6"/>
    <p:sldId id="261" r:id="rId7"/>
    <p:sldId id="282" r:id="rId8"/>
    <p:sldId id="262" r:id="rId9"/>
    <p:sldId id="275" r:id="rId10"/>
    <p:sldId id="276" r:id="rId11"/>
    <p:sldId id="277" r:id="rId12"/>
    <p:sldId id="264" r:id="rId13"/>
    <p:sldId id="266" r:id="rId14"/>
    <p:sldId id="283" r:id="rId15"/>
    <p:sldId id="284" r:id="rId16"/>
    <p:sldId id="267" r:id="rId17"/>
    <p:sldId id="286" r:id="rId18"/>
    <p:sldId id="287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8963C96-E702-402D-B85B-FA4B79215399}" type="datetime1">
              <a:rPr lang="uk-UA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D77D6E8-EE6C-412B-A090-BFED35DA7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910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9299497-085E-430A-B618-0A88ACDB8F8D}" type="datetime1">
              <a:rPr lang="uk-UA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5BF417A-6AB1-4EBC-B627-14DD355DA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6888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07E2B-98D2-45E5-89F2-F3B6E864DB28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нарної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53AC-D92E-43E2-A334-CDA96544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4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CF5B-425C-4FF0-93D2-AF88A8CF3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93D4-1532-4E00-8926-FD74CB308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09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CBFD-FE48-4B16-8F91-AB3BD9724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7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D24F-5E20-44A8-8AEC-74CA8D542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13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10BDB-2B2D-4EED-BAEA-F5BE92845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6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C3D0-1D2A-4F8E-8E19-D35FFA8AD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FC78-F4AC-4A35-A858-05D7C2B8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59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44D2-4E82-4E42-B8BC-DAF38E255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4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8554-97EE-45F3-BD49-53ACB67F9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DCDC-7635-4C79-A5FE-B3396B18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2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91F05-EDB8-4704-AE8A-4C43529A1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9B9D16F-EFCB-43B9-A169-42C5EF36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sava.org/wp-content/uploads/2020/01/WSAVA-Vaccination-Guidelines-201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genome/viruses/" TargetMode="External"/><Relationship Id="rId3" Type="http://schemas.openxmlformats.org/officeDocument/2006/relationships/hyperlink" Target="https://www.oie.int/index.php?id=169&amp;L=0&amp;htmfile=glossaire.htm" TargetMode="External"/><Relationship Id="rId7" Type="http://schemas.openxmlformats.org/officeDocument/2006/relationships/hyperlink" Target="http://wwf.org/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h.gov/" TargetMode="External"/><Relationship Id="rId5" Type="http://schemas.openxmlformats.org/officeDocument/2006/relationships/hyperlink" Target="https://www.wto.org/" TargetMode="External"/><Relationship Id="rId4" Type="http://schemas.openxmlformats.org/officeDocument/2006/relationships/hyperlink" Target="https://www.oie.int/en/standard-setting/aquatic-manua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F29A-83F1-4969-AC16-3EBAEBEF4DE3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439862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/>
            </a:r>
            <a:br>
              <a:rPr lang="ru-RU" sz="4000" dirty="0">
                <a:solidFill>
                  <a:schemeClr val="accent2"/>
                </a:solidFill>
              </a:rPr>
            </a:br>
            <a:r>
              <a:rPr lang="uk-UA" sz="4800" dirty="0" smtClean="0"/>
              <a:t>Вірусний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uk-UA" sz="4800" dirty="0" smtClean="0"/>
              <a:t> </a:t>
            </a:r>
            <a:r>
              <a:rPr lang="uk-UA" sz="4800" dirty="0" err="1" smtClean="0"/>
              <a:t>папіломатоз</a:t>
            </a:r>
            <a:r>
              <a:rPr lang="uk-UA" sz="4800" dirty="0" smtClean="0"/>
              <a:t> собак 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8137525" cy="269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навчальн</a:t>
            </a: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а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дисципліна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“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Превентивні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ветеринарні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технології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заразних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хвороб собак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котів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” </a:t>
            </a: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к. </a:t>
            </a:r>
            <a:r>
              <a:rPr lang="uk-UA" sz="1800" b="1" dirty="0" err="1">
                <a:solidFill>
                  <a:srgbClr val="800000"/>
                </a:solidFill>
                <a:latin typeface="Times New Roman" pitchFamily="18" charset="0"/>
              </a:rPr>
              <a:t>вет</a:t>
            </a: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. наук, доцент </a:t>
            </a:r>
            <a:b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</a:b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Сорокіна Наталія Григорівна</a:t>
            </a:r>
          </a:p>
          <a:p>
            <a:pPr>
              <a:lnSpc>
                <a:spcPct val="90000"/>
              </a:lnSpc>
            </a:pP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Київ, 20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</a:rPr>
              <a:t>20</a:t>
            </a:r>
            <a:endParaRPr lang="ru-RU" sz="18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3300"/>
                </a:solidFill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</a:endParaRPr>
          </a:p>
          <a:p>
            <a:pPr algn="ctr"/>
            <a:r>
              <a:rPr lang="uk-UA">
                <a:solidFill>
                  <a:srgbClr val="993300"/>
                </a:solidFill>
              </a:rPr>
              <a:t>Кафедра епізоотології, мікробіології і вірусології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Численні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оральні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часто </a:t>
            </a:r>
            <a:r>
              <a:rPr lang="ru-RU" sz="1600" dirty="0" err="1">
                <a:latin typeface="Comic Sans MS" pitchFamily="66" charset="0"/>
              </a:rPr>
              <a:t>пов'язують</a:t>
            </a:r>
            <a:r>
              <a:rPr lang="ru-RU" sz="1600" dirty="0">
                <a:latin typeface="Comic Sans MS" pitchFamily="66" charset="0"/>
              </a:rPr>
              <a:t> з </a:t>
            </a:r>
            <a:r>
              <a:rPr lang="ru-RU" sz="1600" dirty="0" err="1">
                <a:latin typeface="Comic Sans MS" pitchFamily="66" charset="0"/>
              </a:rPr>
              <a:t>імунною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недостатністю</a:t>
            </a:r>
            <a:r>
              <a:rPr lang="ru-RU" sz="1600" dirty="0">
                <a:latin typeface="Comic Sans MS" pitchFamily="66" charset="0"/>
              </a:rPr>
              <a:t> та породною </a:t>
            </a:r>
            <a:r>
              <a:rPr lang="ru-RU" sz="1600" dirty="0" err="1">
                <a:latin typeface="Comic Sans MS" pitchFamily="66" charset="0"/>
              </a:rPr>
              <a:t>схильністю</a:t>
            </a:r>
            <a:r>
              <a:rPr lang="ru-RU" sz="1600" dirty="0">
                <a:latin typeface="Comic Sans MS" pitchFamily="66" charset="0"/>
              </a:rPr>
              <a:t> (</a:t>
            </a:r>
            <a:r>
              <a:rPr lang="ru-RU" sz="1600" dirty="0" err="1">
                <a:latin typeface="Comic Sans MS" pitchFamily="66" charset="0"/>
              </a:rPr>
              <a:t>ротвейлери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німецькі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вівчарки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добермани</a:t>
            </a:r>
            <a:r>
              <a:rPr lang="ru-RU" sz="1600" dirty="0">
                <a:latin typeface="Comic Sans MS" pitchFamily="66" charset="0"/>
              </a:rPr>
              <a:t>). </a:t>
            </a:r>
            <a:r>
              <a:rPr lang="ru-RU" sz="1600" dirty="0" err="1">
                <a:latin typeface="Comic Sans MS" pitchFamily="66" charset="0"/>
              </a:rPr>
              <a:t>Виразки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з’являються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вигляді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білих</a:t>
            </a:r>
            <a:r>
              <a:rPr lang="ru-RU" sz="1600" dirty="0">
                <a:latin typeface="Comic Sans MS" pitchFamily="66" charset="0"/>
              </a:rPr>
              <a:t>, плоских, гладких </a:t>
            </a:r>
            <a:r>
              <a:rPr lang="ru-RU" sz="1600" dirty="0" err="1">
                <a:latin typeface="Comic Sans MS" pitchFamily="66" charset="0"/>
              </a:rPr>
              <a:t>блискучих</a:t>
            </a:r>
            <a:r>
              <a:rPr lang="ru-RU" sz="1600" dirty="0">
                <a:latin typeface="Comic Sans MS" pitchFamily="66" charset="0"/>
              </a:rPr>
              <a:t> папул, </a:t>
            </a:r>
            <a:r>
              <a:rPr lang="ru-RU" sz="1600" dirty="0" err="1">
                <a:latin typeface="Comic Sans MS" pitchFamily="66" charset="0"/>
              </a:rPr>
              <a:t>бляшок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переходять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білувато-сірі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гіперкератозні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новоутворення</a:t>
            </a:r>
            <a:r>
              <a:rPr lang="ru-RU" sz="1600" dirty="0">
                <a:latin typeface="Comic Sans MS" pitchFamily="66" charset="0"/>
              </a:rPr>
              <a:t> з </a:t>
            </a:r>
            <a:r>
              <a:rPr lang="ru-RU" sz="1600" dirty="0" err="1">
                <a:latin typeface="Comic Sans MS" pitchFamily="66" charset="0"/>
              </a:rPr>
              <a:t>підвищеним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вмістом</a:t>
            </a:r>
            <a:r>
              <a:rPr lang="ru-RU" sz="1600" dirty="0">
                <a:latin typeface="Comic Sans MS" pitchFamily="66" charset="0"/>
              </a:rPr>
              <a:t> кератину на тонких </a:t>
            </a:r>
            <a:r>
              <a:rPr lang="ru-RU" sz="1600" dirty="0" err="1">
                <a:latin typeface="Comic Sans MS" pitchFamily="66" charset="0"/>
              </a:rPr>
              <a:t>ніжках</a:t>
            </a:r>
            <a:r>
              <a:rPr lang="ru-RU" sz="1600" dirty="0">
                <a:latin typeface="Comic Sans MS" pitchFamily="66" charset="0"/>
              </a:rPr>
              <a:t>. Є </a:t>
            </a:r>
            <a:r>
              <a:rPr lang="ru-RU" sz="1600" dirty="0" err="1">
                <a:latin typeface="Comic Sans MS" pitchFamily="66" charset="0"/>
              </a:rPr>
              <a:t>повідомлення</a:t>
            </a:r>
            <a:r>
              <a:rPr lang="ru-RU" sz="1600" dirty="0">
                <a:latin typeface="Comic Sans MS" pitchFamily="66" charset="0"/>
              </a:rPr>
              <a:t> про </a:t>
            </a:r>
            <a:r>
              <a:rPr lang="ru-RU" sz="1600" dirty="0" err="1">
                <a:latin typeface="Comic Sans MS" pitchFamily="66" charset="0"/>
              </a:rPr>
              <a:t>їх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злоякісне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переродження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карциноми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Відзначені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рідкі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випадки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ураження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шкіри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навколо</a:t>
            </a:r>
            <a:r>
              <a:rPr lang="ru-RU" sz="1600" dirty="0">
                <a:latin typeface="Comic Sans MS" pitchFamily="66" charset="0"/>
              </a:rPr>
              <a:t> носа і рота, а </a:t>
            </a:r>
            <a:r>
              <a:rPr lang="ru-RU" sz="1600" dirty="0" err="1">
                <a:latin typeface="Comic Sans MS" pitchFamily="66" charset="0"/>
              </a:rPr>
              <a:t>також</a:t>
            </a:r>
            <a:r>
              <a:rPr lang="ru-RU" sz="1600" dirty="0">
                <a:latin typeface="Comic Sans MS" pitchFamily="66" charset="0"/>
              </a:rPr>
              <a:t> – </a:t>
            </a:r>
            <a:r>
              <a:rPr lang="ru-RU" sz="1600" dirty="0" err="1">
                <a:latin typeface="Comic Sans MS" pitchFamily="66" charset="0"/>
              </a:rPr>
              <a:t>стравоходу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можуть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створювати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собаці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перешкоди</a:t>
            </a:r>
            <a:r>
              <a:rPr lang="ru-RU" sz="1600" dirty="0">
                <a:latin typeface="Comic Sans MS" pitchFamily="66" charset="0"/>
              </a:rPr>
              <a:t> для нормального </a:t>
            </a:r>
            <a:r>
              <a:rPr lang="ru-RU" sz="1600" dirty="0" err="1">
                <a:latin typeface="Comic Sans MS" pitchFamily="66" charset="0"/>
              </a:rPr>
              <a:t>прийому</a:t>
            </a:r>
            <a:r>
              <a:rPr lang="ru-RU" sz="1600" dirty="0">
                <a:latin typeface="Comic Sans MS" pitchFamily="66" charset="0"/>
              </a:rPr>
              <a:t> корму і </a:t>
            </a:r>
            <a:r>
              <a:rPr lang="ru-RU" sz="1600" dirty="0" err="1">
                <a:latin typeface="Comic Sans MS" pitchFamily="66" charset="0"/>
              </a:rPr>
              <a:t>пиття</a:t>
            </a:r>
            <a:r>
              <a:rPr lang="ru-RU" sz="1600" dirty="0">
                <a:latin typeface="Comic Sans MS" pitchFamily="66" charset="0"/>
              </a:rPr>
              <a:t>. У таких </a:t>
            </a:r>
            <a:r>
              <a:rPr lang="ru-RU" sz="1600" dirty="0" err="1">
                <a:latin typeface="Comic Sans MS" pitchFamily="66" charset="0"/>
              </a:rPr>
              <a:t>випадках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можуть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відзначатися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салівація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незначні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кровотечі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ротовій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порожнині</a:t>
            </a:r>
            <a:r>
              <a:rPr lang="ru-RU" sz="1600" dirty="0">
                <a:latin typeface="Comic Sans MS" pitchFamily="66" charset="0"/>
              </a:rPr>
              <a:t>. Хвора </a:t>
            </a:r>
            <a:r>
              <a:rPr lang="ru-RU" sz="1600" dirty="0" err="1">
                <a:latin typeface="Comic Sans MS" pitchFamily="66" charset="0"/>
              </a:rPr>
              <a:t>тварина</a:t>
            </a:r>
            <a:r>
              <a:rPr lang="ru-RU" sz="1600" dirty="0">
                <a:latin typeface="Comic Sans MS" pitchFamily="66" charset="0"/>
              </a:rPr>
              <a:t> не </a:t>
            </a:r>
            <a:r>
              <a:rPr lang="ru-RU" sz="1600" dirty="0" err="1">
                <a:latin typeface="Comic Sans MS" pitchFamily="66" charset="0"/>
              </a:rPr>
              <a:t>може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повністю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зімкнути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щелепи</a:t>
            </a:r>
            <a:r>
              <a:rPr lang="ru-RU" sz="1600" dirty="0">
                <a:latin typeface="Comic Sans MS" pitchFamily="66" charset="0"/>
              </a:rPr>
              <a:t>, в </a:t>
            </a:r>
            <a:r>
              <a:rPr lang="ru-RU" sz="1600" dirty="0" err="1">
                <a:latin typeface="Comic Sans MS" pitchFamily="66" charset="0"/>
              </a:rPr>
              <a:t>результаті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чого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можлива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травматизація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</a:t>
            </a:r>
            <a:r>
              <a:rPr lang="ru-RU" sz="1600" dirty="0">
                <a:latin typeface="Comic Sans MS" pitchFamily="66" charset="0"/>
              </a:rPr>
              <a:t>. В </a:t>
            </a:r>
            <a:r>
              <a:rPr lang="ru-RU" sz="1600" dirty="0" err="1">
                <a:latin typeface="Comic Sans MS" pitchFamily="66" charset="0"/>
              </a:rPr>
              <a:t>останньому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випадку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кровоточиві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новоутворення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стають</a:t>
            </a:r>
            <a:r>
              <a:rPr lang="ru-RU" sz="1600" dirty="0">
                <a:latin typeface="Comic Sans MS" pitchFamily="66" charset="0"/>
              </a:rPr>
              <a:t> воротами для </a:t>
            </a:r>
            <a:r>
              <a:rPr lang="ru-RU" sz="1600" dirty="0" err="1">
                <a:latin typeface="Comic Sans MS" pitchFamily="66" charset="0"/>
              </a:rPr>
              <a:t>патогенних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мікроорганізмів</a:t>
            </a:r>
            <a:r>
              <a:rPr lang="ru-RU" sz="1600" dirty="0">
                <a:latin typeface="Comic Sans MS" pitchFamily="66" charset="0"/>
              </a:rPr>
              <a:t> – </a:t>
            </a:r>
            <a:r>
              <a:rPr lang="ru-RU" sz="1600" dirty="0" err="1">
                <a:latin typeface="Comic Sans MS" pitchFamily="66" charset="0"/>
              </a:rPr>
              <a:t>бактерій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грибків</a:t>
            </a:r>
            <a:r>
              <a:rPr lang="ru-RU" sz="1600" dirty="0">
                <a:latin typeface="Comic Sans MS" pitchFamily="66" charset="0"/>
              </a:rPr>
              <a:t> (</a:t>
            </a:r>
            <a:r>
              <a:rPr lang="ru-RU" sz="1600" dirty="0" err="1">
                <a:latin typeface="Comic Sans MS" pitchFamily="66" charset="0"/>
              </a:rPr>
              <a:t>найчастіше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відзначають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розвиток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кандидомікозу</a:t>
            </a:r>
            <a:r>
              <a:rPr lang="ru-RU" sz="1600" dirty="0">
                <a:latin typeface="Comic Sans MS" pitchFamily="66" charset="0"/>
              </a:rPr>
              <a:t>).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Шкірна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перехідно-клітинна</a:t>
            </a:r>
            <a:r>
              <a:rPr lang="ru-RU" sz="1600" dirty="0">
                <a:latin typeface="Comic Sans MS" pitchFamily="66" charset="0"/>
              </a:rPr>
              <a:t> (</a:t>
            </a:r>
            <a:r>
              <a:rPr lang="ru-RU" sz="1600" dirty="0" err="1">
                <a:latin typeface="Comic Sans MS" pitchFamily="66" charset="0"/>
              </a:rPr>
              <a:t>інвертована</a:t>
            </a:r>
            <a:r>
              <a:rPr lang="ru-RU" sz="1600" dirty="0">
                <a:latin typeface="Comic Sans MS" pitchFamily="66" charset="0"/>
              </a:rPr>
              <a:t>) </a:t>
            </a:r>
            <a:r>
              <a:rPr lang="ru-RU" sz="1600" dirty="0" err="1">
                <a:latin typeface="Comic Sans MS" pitchFamily="66" charset="0"/>
              </a:rPr>
              <a:t>папілома</a:t>
            </a:r>
            <a:r>
              <a:rPr lang="ru-RU" sz="1600" dirty="0">
                <a:latin typeface="Comic Sans MS" pitchFamily="66" charset="0"/>
              </a:rPr>
              <a:t> є мало </a:t>
            </a:r>
            <a:r>
              <a:rPr lang="ru-RU" sz="1600" dirty="0" err="1">
                <a:latin typeface="Comic Sans MS" pitchFamily="66" charset="0"/>
              </a:rPr>
              <a:t>поширеним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ураженням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Такі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пухлини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зазвичай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локалізуються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вентральній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поверхні</a:t>
            </a:r>
            <a:r>
              <a:rPr lang="ru-RU" sz="1600" dirty="0">
                <a:latin typeface="Comic Sans MS" pitchFamily="66" charset="0"/>
              </a:rPr>
              <a:t> живота і в </a:t>
            </a:r>
            <a:r>
              <a:rPr lang="ru-RU" sz="1600" dirty="0" err="1">
                <a:latin typeface="Comic Sans MS" pitchFamily="66" charset="0"/>
              </a:rPr>
              <a:t>ділянці</a:t>
            </a:r>
            <a:r>
              <a:rPr lang="ru-RU" sz="1600" dirty="0">
                <a:latin typeface="Comic Sans MS" pitchFamily="66" charset="0"/>
              </a:rPr>
              <a:t> мошонки. </a:t>
            </a:r>
            <a:r>
              <a:rPr lang="ru-RU" sz="1600" dirty="0" err="1">
                <a:latin typeface="Comic Sans MS" pitchFamily="66" charset="0"/>
              </a:rPr>
              <a:t>Виразки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бувають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поодинокими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множинними</a:t>
            </a:r>
            <a:r>
              <a:rPr lang="ru-RU" sz="1600" dirty="0">
                <a:latin typeface="Comic Sans MS" pitchFamily="66" charset="0"/>
              </a:rPr>
              <a:t> і є </a:t>
            </a:r>
            <a:r>
              <a:rPr lang="ru-RU" sz="1600" dirty="0" err="1">
                <a:latin typeface="Comic Sans MS" pitchFamily="66" charset="0"/>
              </a:rPr>
              <a:t>дещо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піднятими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твердими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новоутвореннями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вкритими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шкірою</a:t>
            </a:r>
            <a:r>
              <a:rPr lang="ru-RU" sz="1600" dirty="0">
                <a:latin typeface="Comic Sans MS" pitchFamily="66" charset="0"/>
              </a:rPr>
              <a:t>, з </a:t>
            </a:r>
            <a:r>
              <a:rPr lang="ru-RU" sz="1600" dirty="0" err="1">
                <a:latin typeface="Comic Sans MS" pitchFamily="66" charset="0"/>
              </a:rPr>
              <a:t>отвором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посередині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які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виходять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поверхню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шкіри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1600" dirty="0"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D24F-5E20-44A8-8AEC-74CA8D542F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828"/>
            <a:ext cx="9036496" cy="658336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Світлова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мікроскопія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показує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під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рівнем</a:t>
            </a:r>
            <a:r>
              <a:rPr lang="ru-RU" sz="1600" dirty="0">
                <a:latin typeface="Comic Sans MS" pitchFamily="66" charset="0"/>
              </a:rPr>
              <a:t> здорового </a:t>
            </a:r>
            <a:r>
              <a:rPr lang="ru-RU" sz="1600" dirty="0" err="1">
                <a:latin typeface="Comic Sans MS" pitchFamily="66" charset="0"/>
              </a:rPr>
              <a:t>епідермісу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наявність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інвертованої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структури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вигляді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колби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Інвертованим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папіломам</a:t>
            </a:r>
            <a:r>
              <a:rPr lang="ru-RU" sz="1600" dirty="0">
                <a:latin typeface="Comic Sans MS" pitchFamily="66" charset="0"/>
              </a:rPr>
              <a:t> у собак </a:t>
            </a:r>
            <a:r>
              <a:rPr lang="ru-RU" sz="1600" dirty="0" err="1">
                <a:latin typeface="Comic Sans MS" pitchFamily="66" charset="0"/>
              </a:rPr>
              <a:t>властива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мимовільна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регресія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Шкірна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екзофітна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виникає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старіючих</a:t>
            </a:r>
            <a:r>
              <a:rPr lang="ru-RU" sz="1600" dirty="0">
                <a:latin typeface="Comic Sans MS" pitchFamily="66" charset="0"/>
              </a:rPr>
              <a:t> собак і </a:t>
            </a:r>
            <a:r>
              <a:rPr lang="ru-RU" sz="1600" dirty="0" err="1">
                <a:latin typeface="Comic Sans MS" pitchFamily="66" charset="0"/>
              </a:rPr>
              <a:t>найбільш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поширена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самців</a:t>
            </a:r>
            <a:r>
              <a:rPr lang="ru-RU" sz="1600" dirty="0">
                <a:latin typeface="Comic Sans MS" pitchFamily="66" charset="0"/>
              </a:rPr>
              <a:t>. Бородавки </a:t>
            </a:r>
            <a:r>
              <a:rPr lang="ru-RU" sz="1600" dirty="0" err="1">
                <a:latin typeface="Comic Sans MS" pitchFamily="66" charset="0"/>
              </a:rPr>
              <a:t>одинокі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множинні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виникають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головним</a:t>
            </a:r>
            <a:r>
              <a:rPr lang="ru-RU" sz="1600" dirty="0">
                <a:latin typeface="Comic Sans MS" pitchFamily="66" charset="0"/>
              </a:rPr>
              <a:t> чином на </a:t>
            </a:r>
            <a:r>
              <a:rPr lang="ru-RU" sz="1600" dirty="0" err="1">
                <a:latin typeface="Comic Sans MS" pitchFamily="66" charset="0"/>
              </a:rPr>
              <a:t>ділянці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голови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повік</a:t>
            </a:r>
            <a:r>
              <a:rPr lang="ru-RU" sz="1600" dirty="0">
                <a:latin typeface="Comic Sans MS" pitchFamily="66" charset="0"/>
              </a:rPr>
              <a:t> і лап. Вони </a:t>
            </a:r>
            <a:r>
              <a:rPr lang="ru-RU" sz="1600" dirty="0" err="1">
                <a:latin typeface="Comic Sans MS" pitchFamily="66" charset="0"/>
              </a:rPr>
              <a:t>мають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вигляд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білих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рожевих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пігментованих</a:t>
            </a:r>
            <a:r>
              <a:rPr lang="ru-RU" sz="1600" dirty="0">
                <a:latin typeface="Comic Sans MS" pitchFamily="66" charset="0"/>
              </a:rPr>
              <a:t> (</a:t>
            </a:r>
            <a:r>
              <a:rPr lang="ru-RU" sz="1600" dirty="0" err="1">
                <a:latin typeface="Comic Sans MS" pitchFamily="66" charset="0"/>
              </a:rPr>
              <a:t>коричневих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чорних</a:t>
            </a:r>
            <a:r>
              <a:rPr lang="ru-RU" sz="1600" dirty="0">
                <a:latin typeface="Comic Sans MS" pitchFamily="66" charset="0"/>
              </a:rPr>
              <a:t>), гладких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кератозних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виразок</a:t>
            </a:r>
            <a:r>
              <a:rPr lang="ru-RU" sz="1600" dirty="0">
                <a:latin typeface="Comic Sans MS" pitchFamily="66" charset="0"/>
              </a:rPr>
              <a:t>, на </a:t>
            </a:r>
            <a:r>
              <a:rPr lang="ru-RU" sz="1600" dirty="0" err="1">
                <a:latin typeface="Comic Sans MS" pitchFamily="66" charset="0"/>
              </a:rPr>
              <a:t>ніжці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зразок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кольорової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капусти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Під</a:t>
            </a:r>
            <a:r>
              <a:rPr lang="ru-RU" sz="1600" dirty="0">
                <a:latin typeface="Comic Sans MS" pitchFamily="66" charset="0"/>
              </a:rPr>
              <a:t> час </a:t>
            </a:r>
            <a:r>
              <a:rPr lang="ru-RU" sz="1600" dirty="0" err="1">
                <a:latin typeface="Comic Sans MS" pitchFamily="66" charset="0"/>
              </a:rPr>
              <a:t>мікроскопічного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дослідження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шкірних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наявна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чітка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епітеліальна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проліферація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численних</a:t>
            </a:r>
            <a:r>
              <a:rPr lang="ru-RU" sz="1600" dirty="0">
                <a:latin typeface="Comic Sans MS" pitchFamily="66" charset="0"/>
              </a:rPr>
              <a:t> тонких </a:t>
            </a:r>
            <a:r>
              <a:rPr lang="ru-RU" sz="1600" dirty="0" err="1">
                <a:latin typeface="Comic Sans MS" pitchFamily="66" charset="0"/>
              </a:rPr>
              <a:t>фіброваскулярних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ніжках</a:t>
            </a:r>
            <a:r>
              <a:rPr lang="ru-RU" sz="1600" dirty="0">
                <a:latin typeface="Comic Sans MS" pitchFamily="66" charset="0"/>
              </a:rPr>
              <a:t>. При </a:t>
            </a:r>
            <a:r>
              <a:rPr lang="ru-RU" sz="1600" dirty="0" err="1">
                <a:latin typeface="Comic Sans MS" pitchFamily="66" charset="0"/>
              </a:rPr>
              <a:t>регресії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стають</a:t>
            </a:r>
            <a:r>
              <a:rPr lang="ru-RU" sz="1600" dirty="0">
                <a:latin typeface="Comic Sans MS" pitchFamily="66" charset="0"/>
              </a:rPr>
              <a:t> темно-</a:t>
            </a:r>
            <a:r>
              <a:rPr lang="ru-RU" sz="1600" dirty="0" err="1">
                <a:latin typeface="Comic Sans MS" pitchFamily="66" charset="0"/>
              </a:rPr>
              <a:t>червоними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м'якими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Генітальна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</a:t>
            </a:r>
            <a:r>
              <a:rPr lang="ru-RU" sz="1600" dirty="0">
                <a:latin typeface="Comic Sans MS" pitchFamily="66" charset="0"/>
              </a:rPr>
              <a:t> у собак є </a:t>
            </a:r>
            <a:r>
              <a:rPr lang="ru-RU" sz="1600" dirty="0" err="1">
                <a:latin typeface="Comic Sans MS" pitchFamily="66" charset="0"/>
              </a:rPr>
              <a:t>венеричною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інфекцією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зустрічається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рідко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ru-RU" sz="1600" dirty="0"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D24F-5E20-44A8-8AEC-74CA8D542F2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AutoShape 2" descr="Папилломы (бородавки) у собак: фото, лечение и причины развития папиллом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апилломы (бородавки) у собак: фото, лечение и причины развития папиллом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Папилломы (бородавки) у собак: фото, лечение и причины развития папиллом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6" name="Picture 10" descr="Папилломы у собак: симптомы, лечение и профилакт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593"/>
            <a:ext cx="5682570" cy="34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5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B85DA-5AF4-4519-89C6-7E8B97A3DFB7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Діагноз</a:t>
            </a: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941168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Діагноз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ставлять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підставі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клінічних</a:t>
            </a:r>
            <a:r>
              <a:rPr lang="ru-RU" sz="1600" dirty="0">
                <a:latin typeface="Comic Sans MS" pitchFamily="66" charset="0"/>
              </a:rPr>
              <a:t> </a:t>
            </a:r>
            <a:r>
              <a:rPr lang="ru-RU" sz="1600" dirty="0" err="1">
                <a:latin typeface="Comic Sans MS" pitchFamily="66" charset="0"/>
              </a:rPr>
              <a:t>симптомів</a:t>
            </a:r>
            <a:r>
              <a:rPr lang="ru-RU" sz="1600" dirty="0">
                <a:latin typeface="Comic Sans MS" pitchFamily="66" charset="0"/>
              </a:rPr>
              <a:t>, але </a:t>
            </a:r>
            <a:r>
              <a:rPr lang="ru-RU" sz="1600" dirty="0" err="1">
                <a:latin typeface="Comic Sans MS" pitchFamily="66" charset="0"/>
              </a:rPr>
              <a:t>може</a:t>
            </a:r>
            <a:r>
              <a:rPr lang="ru-RU" sz="1600" dirty="0">
                <a:latin typeface="Comic Sans MS" pitchFamily="66" charset="0"/>
              </a:rPr>
              <a:t> бути </a:t>
            </a:r>
            <a:r>
              <a:rPr lang="ru-RU" sz="1600" dirty="0" err="1">
                <a:latin typeface="Comic Sans MS" pitchFamily="66" charset="0"/>
              </a:rPr>
              <a:t>підтверджений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лабораторними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дослідженнями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зокрема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імуногістохімічними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електронно-мікроскопічними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за </a:t>
            </a:r>
            <a:r>
              <a:rPr lang="ru-RU" sz="1600" dirty="0" err="1">
                <a:latin typeface="Comic Sans MS" pitchFamily="66" charset="0"/>
              </a:rPr>
              <a:t>допомогою</a:t>
            </a:r>
            <a:r>
              <a:rPr lang="ru-RU" sz="1600" dirty="0">
                <a:latin typeface="Comic Sans MS" pitchFamily="66" charset="0"/>
              </a:rPr>
              <a:t> ПЛР. Як і </a:t>
            </a:r>
            <a:r>
              <a:rPr lang="ru-RU" sz="1600" dirty="0" err="1">
                <a:latin typeface="Comic Sans MS" pitchFamily="66" charset="0"/>
              </a:rPr>
              <a:t>більшість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папіломавірусів</a:t>
            </a:r>
            <a:r>
              <a:rPr lang="ru-RU" sz="1600" dirty="0">
                <a:latin typeface="Comic Sans MS" pitchFamily="66" charset="0"/>
              </a:rPr>
              <a:t>, у культурах </a:t>
            </a:r>
            <a:r>
              <a:rPr lang="ru-RU" sz="1600" dirty="0" err="1">
                <a:latin typeface="Comic Sans MS" pitchFamily="66" charset="0"/>
              </a:rPr>
              <a:t>клітин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собак не </a:t>
            </a:r>
            <a:r>
              <a:rPr lang="ru-RU" sz="1600" dirty="0" err="1">
                <a:latin typeface="Comic Sans MS" pitchFamily="66" charset="0"/>
              </a:rPr>
              <a:t>розмножується</a:t>
            </a:r>
            <a:r>
              <a:rPr lang="ru-RU" sz="1600" dirty="0">
                <a:latin typeface="Comic Sans MS" pitchFamily="66" charset="0"/>
              </a:rPr>
              <a:t>.</a:t>
            </a:r>
            <a:endParaRPr lang="uk-UA" sz="1600" dirty="0" smtClean="0">
              <a:latin typeface="Comic Sans MS" pitchFamily="66" charset="0"/>
            </a:endParaRPr>
          </a:p>
        </p:txBody>
      </p:sp>
      <p:pic>
        <p:nvPicPr>
          <p:cNvPr id="14342" name="Picture 6" descr="Папиллома у собак – Чихуахуа и все что с ними связа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29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D3F18-B866-4F7E-B11A-DEADBBB02F4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Лікування</a:t>
            </a: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Comic Sans MS" pitchFamily="66" charset="0"/>
              </a:rPr>
              <a:t>Як правило, </a:t>
            </a:r>
            <a:r>
              <a:rPr lang="ru-RU" sz="1600" dirty="0" err="1">
                <a:latin typeface="Comic Sans MS" pitchFamily="66" charset="0"/>
              </a:rPr>
              <a:t>захворювання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протікає</a:t>
            </a:r>
            <a:r>
              <a:rPr lang="ru-RU" sz="1600" dirty="0">
                <a:latin typeface="Comic Sans MS" pitchFamily="66" charset="0"/>
              </a:rPr>
              <a:t> легко і в </a:t>
            </a:r>
            <a:r>
              <a:rPr lang="ru-RU" sz="1600" dirty="0" err="1">
                <a:latin typeface="Comic Sans MS" pitchFamily="66" charset="0"/>
              </a:rPr>
              <a:t>багатьох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випадках</a:t>
            </a:r>
            <a:r>
              <a:rPr lang="ru-RU" sz="1600" dirty="0">
                <a:latin typeface="Comic Sans MS" pitchFamily="66" charset="0"/>
              </a:rPr>
              <a:t> проходить </a:t>
            </a:r>
            <a:r>
              <a:rPr lang="ru-RU" sz="1600" dirty="0" err="1">
                <a:latin typeface="Comic Sans MS" pitchFamily="66" charset="0"/>
              </a:rPr>
              <a:t>самовидужання</a:t>
            </a:r>
            <a:r>
              <a:rPr lang="ru-RU" sz="1600" dirty="0">
                <a:latin typeface="Comic Sans MS" pitchFamily="66" charset="0"/>
              </a:rPr>
              <a:t> до 6- </a:t>
            </a:r>
            <a:r>
              <a:rPr lang="ru-RU" sz="1600" dirty="0" err="1">
                <a:latin typeface="Comic Sans MS" pitchFamily="66" charset="0"/>
              </a:rPr>
              <a:t>місячного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віку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Застосування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терапевтичних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цілях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аутогенних</a:t>
            </a:r>
            <a:r>
              <a:rPr lang="ru-RU" sz="1600" dirty="0">
                <a:latin typeface="Comic Sans MS" pitchFamily="66" charset="0"/>
              </a:rPr>
              <a:t> вакцин </a:t>
            </a:r>
            <a:r>
              <a:rPr lang="ru-RU" sz="1600" dirty="0" err="1">
                <a:latin typeface="Comic Sans MS" pitchFamily="66" charset="0"/>
              </a:rPr>
              <a:t>призводить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суперечливих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результатів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хоча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деякі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експериментальні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вакцини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індукують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захисний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імунітет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>
                <a:latin typeface="Comic Sans MS" pitchFamily="66" charset="0"/>
              </a:rPr>
              <a:t>На </a:t>
            </a:r>
            <a:r>
              <a:rPr lang="ru-RU" sz="1600" dirty="0" err="1">
                <a:latin typeface="Comic Sans MS" pitchFamily="66" charset="0"/>
              </a:rPr>
              <a:t>сучасному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етапі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найефективнішим</a:t>
            </a:r>
            <a:r>
              <a:rPr lang="ru-RU" sz="1600" dirty="0">
                <a:latin typeface="Comic Sans MS" pitchFamily="66" charset="0"/>
              </a:rPr>
              <a:t> є </a:t>
            </a:r>
            <a:r>
              <a:rPr lang="ru-RU" sz="1600" dirty="0" err="1">
                <a:latin typeface="Comic Sans MS" pitchFamily="66" charset="0"/>
              </a:rPr>
              <a:t>поєднання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хірургічних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консервативних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методів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6390" name="Picture 6" descr="Папилломы и бородавки у собак: лечение папилломатоза ротовой полости, на  молочных железах, на сосках, на морде, на глазу или веке, удаление лазер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624736" cy="33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 smtClean="0">
                <a:latin typeface="Comic Sans MS" pitchFamily="66" charset="0"/>
              </a:rPr>
              <a:t>Хірургічне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часто </a:t>
            </a:r>
            <a:r>
              <a:rPr lang="ru-RU" sz="1600" dirty="0" err="1" smtClean="0">
                <a:latin typeface="Comic Sans MS" pitchFamily="66" charset="0"/>
              </a:rPr>
              <a:t>проводять</a:t>
            </a:r>
            <a:r>
              <a:rPr lang="ru-RU" sz="1600" dirty="0" smtClean="0">
                <a:latin typeface="Comic Sans MS" pitchFamily="66" charset="0"/>
              </a:rPr>
              <a:t> при одиноких </a:t>
            </a:r>
            <a:r>
              <a:rPr lang="ru-RU" sz="1600" dirty="0" err="1" smtClean="0">
                <a:latin typeface="Comic Sans MS" pitchFamily="66" charset="0"/>
              </a:rPr>
              <a:t>папіломах</a:t>
            </a:r>
            <a:r>
              <a:rPr lang="ru-RU" sz="1600" dirty="0" smtClean="0">
                <a:latin typeface="Comic Sans MS" pitchFamily="66" charset="0"/>
              </a:rPr>
              <a:t>, а </a:t>
            </a:r>
            <a:r>
              <a:rPr lang="ru-RU" sz="1600" dirty="0" err="1" smtClean="0">
                <a:latin typeface="Comic Sans MS" pitchFamily="66" charset="0"/>
              </a:rPr>
              <a:t>саме</a:t>
            </a:r>
            <a:r>
              <a:rPr lang="ru-RU" sz="1600" dirty="0" smtClean="0">
                <a:latin typeface="Comic Sans MS" pitchFamily="66" charset="0"/>
              </a:rPr>
              <a:t>: </a:t>
            </a:r>
            <a:r>
              <a:rPr lang="ru-RU" sz="1600" dirty="0" err="1" smtClean="0">
                <a:latin typeface="Comic Sans MS" pitchFamily="66" charset="0"/>
              </a:rPr>
              <a:t>висічення</a:t>
            </a:r>
            <a:r>
              <a:rPr lang="ru-RU" sz="1600" dirty="0" smtClean="0">
                <a:latin typeface="Comic Sans MS" pitchFamily="66" charset="0"/>
              </a:rPr>
              <a:t> тупим методом, </a:t>
            </a:r>
            <a:r>
              <a:rPr lang="ru-RU" sz="1600" dirty="0" err="1" smtClean="0">
                <a:latin typeface="Comic Sans MS" pitchFamily="66" charset="0"/>
              </a:rPr>
              <a:t>кюретаж</a:t>
            </a:r>
            <a:r>
              <a:rPr lang="ru-RU" sz="1600" dirty="0" smtClean="0">
                <a:latin typeface="Comic Sans MS" pitchFamily="66" charset="0"/>
              </a:rPr>
              <a:t> і </a:t>
            </a:r>
            <a:r>
              <a:rPr lang="ru-RU" sz="1600" dirty="0" err="1" smtClean="0">
                <a:latin typeface="Comic Sans MS" pitchFamily="66" charset="0"/>
              </a:rPr>
              <a:t>електровискобування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Слід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дотримуватися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обережності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</a:t>
            </a:r>
            <a:r>
              <a:rPr lang="ru-RU" sz="1600" dirty="0" smtClean="0">
                <a:latin typeface="Comic Sans MS" pitchFamily="66" charset="0"/>
              </a:rPr>
              <a:t> час </a:t>
            </a:r>
            <a:r>
              <a:rPr lang="ru-RU" sz="1600" dirty="0" err="1" smtClean="0">
                <a:latin typeface="Comic Sans MS" pitchFamily="66" charset="0"/>
              </a:rPr>
              <a:t>хірургічного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втручання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щоб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зменшити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ризик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потрапляння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вірусних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частинок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Тварину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після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операції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потрібно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ретельно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оглянути</a:t>
            </a:r>
            <a:r>
              <a:rPr lang="ru-RU" sz="1600" dirty="0" smtClean="0">
                <a:latin typeface="Comic Sans MS" pitchFamily="66" charset="0"/>
              </a:rPr>
              <a:t> на </a:t>
            </a:r>
            <a:r>
              <a:rPr lang="ru-RU" sz="1600" dirty="0" err="1" smtClean="0">
                <a:latin typeface="Comic Sans MS" pitchFamily="66" charset="0"/>
              </a:rPr>
              <a:t>наявність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можливих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післяопераційних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ускладнень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Оцінюють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результати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операції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принаймні</a:t>
            </a:r>
            <a:r>
              <a:rPr lang="ru-RU" sz="1600" dirty="0" smtClean="0">
                <a:latin typeface="Comic Sans MS" pitchFamily="66" charset="0"/>
              </a:rPr>
              <a:t> через 90 </a:t>
            </a:r>
            <a:r>
              <a:rPr lang="ru-RU" sz="1600" dirty="0" err="1" smtClean="0">
                <a:latin typeface="Comic Sans MS" pitchFamily="66" charset="0"/>
              </a:rPr>
              <a:t>днів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Використовують</a:t>
            </a:r>
            <a:r>
              <a:rPr lang="ru-RU" sz="1600" dirty="0" smtClean="0">
                <a:latin typeface="Comic Sans MS" pitchFamily="66" charset="0"/>
              </a:rPr>
              <a:t> і </a:t>
            </a:r>
            <a:r>
              <a:rPr lang="ru-RU" sz="1600" dirty="0" err="1" smtClean="0">
                <a:latin typeface="Comic Sans MS" pitchFamily="66" charset="0"/>
              </a:rPr>
              <a:t>новітні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методи</a:t>
            </a:r>
            <a:r>
              <a:rPr lang="ru-RU" sz="1600" dirty="0" smtClean="0">
                <a:latin typeface="Comic Sans MS" pitchFamily="66" charset="0"/>
              </a:rPr>
              <a:t> – </a:t>
            </a:r>
            <a:r>
              <a:rPr lang="ru-RU" sz="1600" dirty="0" err="1" smtClean="0">
                <a:latin typeface="Comic Sans MS" pitchFamily="66" charset="0"/>
              </a:rPr>
              <a:t>діатермокоагуляцію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електрокоагуляцію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кріодеструкцію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радіохірургію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лазеротерапію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хімічну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коагуляцію</a:t>
            </a:r>
            <a:r>
              <a:rPr lang="ru-RU" sz="1600" dirty="0" smtClean="0">
                <a:latin typeface="Comic Sans MS" pitchFamily="66" charset="0"/>
              </a:rPr>
              <a:t> (</a:t>
            </a:r>
            <a:r>
              <a:rPr lang="ru-RU" sz="1600" dirty="0" err="1" smtClean="0">
                <a:latin typeface="Comic Sans MS" pitchFamily="66" charset="0"/>
              </a:rPr>
              <a:t>солкодерм</a:t>
            </a:r>
            <a:r>
              <a:rPr lang="ru-RU" sz="1600" dirty="0" smtClean="0">
                <a:latin typeface="Comic Sans MS" pitchFamily="66" charset="0"/>
              </a:rPr>
              <a:t> і </a:t>
            </a:r>
            <a:r>
              <a:rPr lang="ru-RU" sz="1600" dirty="0" err="1" smtClean="0">
                <a:latin typeface="Comic Sans MS" pitchFamily="66" charset="0"/>
              </a:rPr>
              <a:t>солковагін</a:t>
            </a:r>
            <a:r>
              <a:rPr lang="ru-RU" sz="1600" dirty="0" smtClean="0">
                <a:latin typeface="Comic Sans MS" pitchFamily="66" charset="0"/>
              </a:rPr>
              <a:t>) та </a:t>
            </a:r>
            <a:r>
              <a:rPr lang="ru-RU" sz="1600" dirty="0" err="1" smtClean="0">
                <a:latin typeface="Comic Sans MS" pitchFamily="66" charset="0"/>
              </a:rPr>
              <a:t>ін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 smtClean="0">
                <a:latin typeface="Comic Sans MS" pitchFamily="66" charset="0"/>
              </a:rPr>
              <a:t>Добрі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результати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відзначені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після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застосування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панавіру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Це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високоефективний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вітчизняний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противірусний</a:t>
            </a:r>
            <a:r>
              <a:rPr lang="ru-RU" sz="1600" dirty="0" smtClean="0">
                <a:latin typeface="Comic Sans MS" pitchFamily="66" charset="0"/>
              </a:rPr>
              <a:t> препарат </a:t>
            </a:r>
            <a:r>
              <a:rPr lang="ru-RU" sz="1600" dirty="0" err="1" smtClean="0">
                <a:latin typeface="Comic Sans MS" pitchFamily="66" charset="0"/>
              </a:rPr>
              <a:t>рослинного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походження</a:t>
            </a:r>
            <a:r>
              <a:rPr lang="ru-RU" sz="1600" dirty="0" smtClean="0">
                <a:latin typeface="Comic Sans MS" pitchFamily="66" charset="0"/>
              </a:rPr>
              <a:t> (</a:t>
            </a:r>
            <a:r>
              <a:rPr lang="ru-RU" sz="1600" dirty="0" err="1" smtClean="0">
                <a:latin typeface="Comic Sans MS" pitchFamily="66" charset="0"/>
              </a:rPr>
              <a:t>екстракт</a:t>
            </a:r>
            <a:r>
              <a:rPr lang="ru-RU" sz="1600" dirty="0" smtClean="0">
                <a:latin typeface="Comic Sans MS" pitchFamily="66" charset="0"/>
              </a:rPr>
              <a:t> з </a:t>
            </a:r>
            <a:r>
              <a:rPr lang="ru-RU" sz="1600" dirty="0" err="1" smtClean="0">
                <a:latin typeface="Comic Sans MS" pitchFamily="66" charset="0"/>
              </a:rPr>
              <a:t>паростків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картоплі</a:t>
            </a:r>
            <a:r>
              <a:rPr lang="ru-RU" sz="1600" dirty="0" smtClean="0">
                <a:latin typeface="Comic Sans MS" pitchFamily="66" charset="0"/>
              </a:rPr>
              <a:t>), </a:t>
            </a:r>
            <a:r>
              <a:rPr lang="ru-RU" sz="1600" dirty="0" err="1" smtClean="0">
                <a:latin typeface="Comic Sans MS" pitchFamily="66" charset="0"/>
              </a:rPr>
              <a:t>використовують</a:t>
            </a:r>
            <a:r>
              <a:rPr lang="ru-RU" sz="1600" dirty="0" smtClean="0">
                <a:latin typeface="Comic Sans MS" pitchFamily="66" charset="0"/>
              </a:rPr>
              <a:t> для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множинного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шкірного</a:t>
            </a:r>
            <a:r>
              <a:rPr lang="ru-RU" sz="1600" dirty="0" smtClean="0">
                <a:latin typeface="Comic Sans MS" pitchFamily="66" charset="0"/>
              </a:rPr>
              <a:t> і орального </a:t>
            </a:r>
            <a:r>
              <a:rPr lang="ru-RU" sz="1600" dirty="0" err="1" smtClean="0">
                <a:latin typeface="Comic Sans MS" pitchFamily="66" charset="0"/>
              </a:rPr>
              <a:t>папіломатозу</a:t>
            </a:r>
            <a:r>
              <a:rPr lang="ru-RU" sz="1600" dirty="0" smtClean="0">
                <a:latin typeface="Comic Sans MS" pitchFamily="66" charset="0"/>
              </a:rPr>
              <a:t> у собак. </a:t>
            </a:r>
            <a:r>
              <a:rPr lang="ru-RU" sz="1600" dirty="0" err="1" smtClean="0">
                <a:latin typeface="Comic Sans MS" pitchFamily="66" charset="0"/>
              </a:rPr>
              <a:t>Після</a:t>
            </a:r>
            <a:r>
              <a:rPr lang="ru-RU" sz="1600" dirty="0" smtClean="0">
                <a:latin typeface="Comic Sans MS" pitchFamily="66" charset="0"/>
              </a:rPr>
              <a:t> курсу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(в/в 2 мл 0,01% </a:t>
            </a:r>
            <a:r>
              <a:rPr lang="ru-RU" sz="1600" dirty="0" err="1" smtClean="0">
                <a:latin typeface="Comic Sans MS" pitchFamily="66" charset="0"/>
              </a:rPr>
              <a:t>розчину</a:t>
            </a:r>
            <a:r>
              <a:rPr lang="ru-RU" sz="1600" dirty="0" smtClean="0">
                <a:latin typeface="Comic Sans MS" pitchFamily="66" charset="0"/>
              </a:rPr>
              <a:t> 1 раз у день 7 </a:t>
            </a:r>
            <a:r>
              <a:rPr lang="ru-RU" sz="1600" dirty="0" err="1" smtClean="0">
                <a:latin typeface="Comic Sans MS" pitchFamily="66" charset="0"/>
              </a:rPr>
              <a:t>днів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або</a:t>
            </a:r>
            <a:r>
              <a:rPr lang="ru-RU" sz="1600" dirty="0" smtClean="0">
                <a:latin typeface="Comic Sans MS" pitchFamily="66" charset="0"/>
              </a:rPr>
              <a:t> ректально – 1 </a:t>
            </a:r>
            <a:r>
              <a:rPr lang="ru-RU" sz="1600" dirty="0" err="1" smtClean="0">
                <a:latin typeface="Comic Sans MS" pitchFamily="66" charset="0"/>
              </a:rPr>
              <a:t>супозиторій</a:t>
            </a:r>
            <a:r>
              <a:rPr lang="ru-RU" sz="1600" dirty="0" smtClean="0">
                <a:latin typeface="Comic Sans MS" pitchFamily="66" charset="0"/>
              </a:rPr>
              <a:t> 2 рази в день 7 </a:t>
            </a:r>
            <a:r>
              <a:rPr lang="ru-RU" sz="1600" dirty="0" err="1" smtClean="0">
                <a:latin typeface="Comic Sans MS" pitchFamily="66" charset="0"/>
              </a:rPr>
              <a:t>днів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повторити</a:t>
            </a:r>
            <a:r>
              <a:rPr lang="ru-RU" sz="1600" dirty="0" smtClean="0">
                <a:latin typeface="Comic Sans MS" pitchFamily="66" charset="0"/>
              </a:rPr>
              <a:t> курс </a:t>
            </a:r>
            <a:r>
              <a:rPr lang="ru-RU" sz="1600" dirty="0" err="1" smtClean="0">
                <a:latin typeface="Comic Sans MS" pitchFamily="66" charset="0"/>
              </a:rPr>
              <a:t>можна</a:t>
            </a:r>
            <a:r>
              <a:rPr lang="ru-RU" sz="1600" dirty="0" smtClean="0">
                <a:latin typeface="Comic Sans MS" pitchFamily="66" charset="0"/>
              </a:rPr>
              <a:t> через </a:t>
            </a:r>
            <a:r>
              <a:rPr lang="ru-RU" sz="1600" dirty="0" err="1" smtClean="0">
                <a:latin typeface="Comic Sans MS" pitchFamily="66" charset="0"/>
              </a:rPr>
              <a:t>місяць</a:t>
            </a:r>
            <a:r>
              <a:rPr lang="ru-RU" sz="1600" dirty="0" smtClean="0">
                <a:latin typeface="Comic Sans MS" pitchFamily="66" charset="0"/>
              </a:rPr>
              <a:t>) </a:t>
            </a:r>
            <a:r>
              <a:rPr lang="ru-RU" sz="1600" dirty="0" err="1" smtClean="0">
                <a:latin typeface="Comic Sans MS" pitchFamily="66" charset="0"/>
              </a:rPr>
              <a:t>припиняється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зростання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старих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папілом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поява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нових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uk-UA" sz="1600" dirty="0" smtClean="0">
              <a:latin typeface="Comic Sans MS" pitchFamily="66" charset="0"/>
            </a:endParaRPr>
          </a:p>
          <a:p>
            <a:pPr algn="ctr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D24F-5E20-44A8-8AEC-74CA8D542F2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0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0448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latin typeface="Comic Sans MS" pitchFamily="66" charset="0"/>
              </a:rPr>
              <a:t>Для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папіломатозу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ротової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порожнини</a:t>
            </a:r>
            <a:r>
              <a:rPr lang="ru-RU" sz="1600" dirty="0" smtClean="0">
                <a:latin typeface="Comic Sans MS" pitchFamily="66" charset="0"/>
              </a:rPr>
              <a:t> собак рекомендовано – </a:t>
            </a:r>
            <a:r>
              <a:rPr lang="ru-RU" sz="1600" dirty="0" err="1" smtClean="0">
                <a:latin typeface="Comic Sans MS" pitchFamily="66" charset="0"/>
              </a:rPr>
              <a:t>фоспреніл</a:t>
            </a:r>
            <a:r>
              <a:rPr lang="ru-RU" sz="1600" dirty="0" smtClean="0">
                <a:latin typeface="Comic Sans MS" pitchFamily="66" charset="0"/>
              </a:rPr>
              <a:t>. Курс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: 1-й день – 3 мл на ваги; 2-й день – 2,5 мл на ваги; 3–5-й </a:t>
            </a:r>
            <a:r>
              <a:rPr lang="ru-RU" sz="1600" dirty="0" err="1" smtClean="0">
                <a:latin typeface="Comic Sans MS" pitchFamily="66" charset="0"/>
              </a:rPr>
              <a:t>дні</a:t>
            </a:r>
            <a:r>
              <a:rPr lang="ru-RU" sz="1600" dirty="0" smtClean="0">
                <a:latin typeface="Comic Sans MS" pitchFamily="66" charset="0"/>
              </a:rPr>
              <a:t> – 2 мл на ваги. </a:t>
            </a:r>
            <a:r>
              <a:rPr lang="ru-RU" sz="1600" dirty="0" err="1" smtClean="0">
                <a:latin typeface="Comic Sans MS" pitchFamily="66" charset="0"/>
              </a:rPr>
              <a:t>Ін’єкції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підшкірно</a:t>
            </a:r>
            <a:r>
              <a:rPr lang="ru-RU" sz="1600" dirty="0" smtClean="0">
                <a:latin typeface="Comic Sans MS" pitchFamily="66" charset="0"/>
              </a:rPr>
              <a:t> в область холки. </a:t>
            </a:r>
            <a:r>
              <a:rPr lang="ru-RU" sz="1600" dirty="0" err="1" smtClean="0">
                <a:latin typeface="Comic Sans MS" pitchFamily="66" charset="0"/>
              </a:rPr>
              <a:t>Повторний</a:t>
            </a:r>
            <a:r>
              <a:rPr lang="ru-RU" sz="1600" dirty="0" smtClean="0">
                <a:latin typeface="Comic Sans MS" pitchFamily="66" charset="0"/>
              </a:rPr>
              <a:t> курс через </a:t>
            </a:r>
            <a:r>
              <a:rPr lang="ru-RU" sz="1600" dirty="0" err="1" smtClean="0">
                <a:latin typeface="Comic Sans MS" pitchFamily="66" charset="0"/>
              </a:rPr>
              <a:t>тиждень</a:t>
            </a:r>
            <a:r>
              <a:rPr lang="ru-RU" sz="1600" dirty="0" smtClean="0">
                <a:latin typeface="Comic Sans MS" pitchFamily="66" charset="0"/>
              </a:rPr>
              <a:t> – по 2 мл на ваги </a:t>
            </a:r>
            <a:r>
              <a:rPr lang="ru-RU" sz="1600" dirty="0" err="1" smtClean="0">
                <a:latin typeface="Comic Sans MS" pitchFamily="66" charset="0"/>
              </a:rPr>
              <a:t>щоденно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протягом</a:t>
            </a:r>
            <a:r>
              <a:rPr lang="ru-RU" sz="1600" dirty="0" smtClean="0">
                <a:latin typeface="Comic Sans MS" pitchFamily="66" charset="0"/>
              </a:rPr>
              <a:t> 5 </a:t>
            </a:r>
            <a:r>
              <a:rPr lang="ru-RU" sz="1600" dirty="0" err="1" smtClean="0">
                <a:latin typeface="Comic Sans MS" pitchFamily="66" charset="0"/>
              </a:rPr>
              <a:t>днів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smtClean="0">
                <a:latin typeface="Comic Sans MS" pitchFamily="66" charset="0"/>
              </a:rPr>
              <a:t>У </a:t>
            </a:r>
            <a:r>
              <a:rPr lang="ru-RU" sz="1600" dirty="0" err="1" smtClean="0">
                <a:latin typeface="Comic Sans MS" pitchFamily="66" charset="0"/>
              </a:rPr>
              <a:t>процесі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хронічного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папіломатозу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новоутворення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послідовно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біліють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потім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тріскаються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зменшуються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розмірі</a:t>
            </a:r>
            <a:r>
              <a:rPr lang="ru-RU" sz="1600" dirty="0" smtClean="0">
                <a:latin typeface="Comic Sans MS" pitchFamily="66" charset="0"/>
              </a:rPr>
              <a:t> і через два </a:t>
            </a:r>
            <a:r>
              <a:rPr lang="ru-RU" sz="1600" dirty="0" err="1" smtClean="0">
                <a:latin typeface="Comic Sans MS" pitchFamily="66" charset="0"/>
              </a:rPr>
              <a:t>тижні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повністю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зникають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Після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нові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папіломи</a:t>
            </a:r>
            <a:r>
              <a:rPr lang="ru-RU" sz="1600" dirty="0" smtClean="0">
                <a:latin typeface="Comic Sans MS" pitchFamily="66" charset="0"/>
              </a:rPr>
              <a:t> не </a:t>
            </a:r>
            <a:r>
              <a:rPr lang="ru-RU" sz="1600" dirty="0" err="1" smtClean="0">
                <a:latin typeface="Comic Sans MS" pitchFamily="66" charset="0"/>
              </a:rPr>
              <a:t>утворюються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endParaRPr lang="ru-RU" sz="1600" dirty="0"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D24F-5E20-44A8-8AEC-74CA8D542F2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 descr="https://elearn.nubip.edu.ua/pluginfile.php/607253/mod_book/chapter/101175/image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619" y="353122"/>
            <a:ext cx="2770307" cy="19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learn.nubip.edu.ua/pluginfile.php/607253/mod_book/chapter/101175/image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169" y="319109"/>
            <a:ext cx="2621461" cy="17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learn.nubip.edu.ua/pluginfile.php/607253/mod_book/chapter/101175/image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5"/>
            <a:ext cx="2770308" cy="16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learn.nubip.edu.ua/pluginfile.php/607253/mod_book/chapter/101175/image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168" y="2424007"/>
            <a:ext cx="2696631" cy="17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1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D9AE-D337-4944-94B0-BFE885C7E34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Імунітет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013176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Після</a:t>
            </a:r>
            <a:r>
              <a:rPr lang="ru-RU" sz="1600" dirty="0">
                <a:latin typeface="Comic Sans MS" pitchFamily="66" charset="0"/>
              </a:rPr>
              <a:t> спонтанного </a:t>
            </a:r>
            <a:r>
              <a:rPr lang="ru-RU" sz="1600" dirty="0" err="1">
                <a:latin typeface="Comic Sans MS" pitchFamily="66" charset="0"/>
              </a:rPr>
              <a:t>одужання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більшість</a:t>
            </a:r>
            <a:r>
              <a:rPr lang="ru-RU" sz="1600" dirty="0">
                <a:latin typeface="Comic Sans MS" pitchFamily="66" charset="0"/>
              </a:rPr>
              <a:t> собак </a:t>
            </a:r>
            <a:r>
              <a:rPr lang="ru-RU" sz="1600" dirty="0" err="1">
                <a:latin typeface="Comic Sans MS" pitchFamily="66" charset="0"/>
              </a:rPr>
              <a:t>стають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несприйнятливими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папіломатозу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проте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частині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їх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клітин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зберігається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вірусний</a:t>
            </a:r>
            <a:r>
              <a:rPr lang="ru-RU" sz="1600" dirty="0">
                <a:latin typeface="Comic Sans MS" pitchFamily="66" charset="0"/>
              </a:rPr>
              <a:t> геном, </a:t>
            </a:r>
            <a:r>
              <a:rPr lang="ru-RU" sz="1600" dirty="0" err="1">
                <a:latin typeface="Comic Sans MS" pitchFamily="66" charset="0"/>
              </a:rPr>
              <a:t>інтегрований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клітинний</a:t>
            </a:r>
            <a:r>
              <a:rPr lang="ru-RU" sz="1600" dirty="0">
                <a:latin typeface="Comic Sans MS" pitchFamily="66" charset="0"/>
              </a:rPr>
              <a:t>, так </a:t>
            </a:r>
            <a:r>
              <a:rPr lang="ru-RU" sz="1600" dirty="0" err="1">
                <a:latin typeface="Comic Sans MS" pitchFamily="66" charset="0"/>
              </a:rPr>
              <a:t>що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імунні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тварини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можуть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залишатися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вірусоносіями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представляючи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небезпеку</a:t>
            </a:r>
            <a:r>
              <a:rPr lang="ru-RU" sz="1600" dirty="0">
                <a:latin typeface="Comic Sans MS" pitchFamily="66" charset="0"/>
              </a:rPr>
              <a:t> для </a:t>
            </a:r>
            <a:r>
              <a:rPr lang="ru-RU" sz="1600" dirty="0" err="1">
                <a:latin typeface="Comic Sans MS" pitchFamily="66" charset="0"/>
              </a:rPr>
              <a:t>сприйнятливих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особин</a:t>
            </a:r>
            <a:r>
              <a:rPr lang="ru-RU" sz="1600" dirty="0">
                <a:latin typeface="Comic Sans MS" pitchFamily="66" charset="0"/>
              </a:rPr>
              <a:t>.</a:t>
            </a:r>
            <a:endParaRPr lang="uk-UA" sz="1600" dirty="0" smtClean="0">
              <a:latin typeface="Comic Sans MS" pitchFamily="66" charset="0"/>
            </a:endParaRPr>
          </a:p>
        </p:txBody>
      </p:sp>
      <p:pic>
        <p:nvPicPr>
          <p:cNvPr id="17414" name="Picture 6" descr="Папиллома у собак: причины, диагностика и тера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3452"/>
            <a:ext cx="48768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4F2B-3B0C-4441-9996-14C6F7B981FA}" type="slidenum">
              <a:rPr lang="ru-RU"/>
              <a:pPr/>
              <a:t>17</a:t>
            </a:fld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sz="3200">
                <a:solidFill>
                  <a:schemeClr val="accent2"/>
                </a:solidFill>
              </a:rPr>
              <a:t>Список рекомендованої літератури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29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Недосєков В.В., Гонтарь А.М., Сорокіна Н.Г., Кісера Я.В., Інфекційні хвороби собак і котів. Агроосвіта</a:t>
            </a:r>
            <a:r>
              <a:rPr lang="es-ES" sz="1600">
                <a:latin typeface="Times New Roman" pitchFamily="18" charset="0"/>
              </a:rPr>
              <a:t>. 2016. - 234 </a:t>
            </a:r>
            <a:r>
              <a:rPr lang="ru-RU" sz="1600">
                <a:latin typeface="Times New Roman" pitchFamily="18" charset="0"/>
              </a:rPr>
              <a:t>с</a:t>
            </a:r>
            <a:r>
              <a:rPr lang="es-ES" sz="1600">
                <a:latin typeface="Times New Roman" pitchFamily="18" charset="0"/>
              </a:rPr>
              <a:t>.</a:t>
            </a:r>
            <a:endParaRPr lang="ru-RU" sz="16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Каришева А.Ф. Спеціальна епізоотологія. – Київ : Вища освіта, 2002. – 703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Ярчук Б.М., Вербицький П.І., Литвин В.П. та ін. Загальна епізоотологія. - Біла Церква, 2002,- 656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Чандлер Е., Гаскелл К., Гаскелл Р. Болезни кошек (Feline Medicine and Therapeutics)/ Пер. с англ., - М.: Аквариум Принт, 2011. -688с.: ил.+24 стр. цв. вкл.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Недосєков В.В., Макаров В.В. Міжнародна класифікація хвороб і особливо небезпечні інфекції тварин/ Навчальний посібник. - Київ. – 2010. 120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Практикум з ветеринарної вірусології / В.Г. Скибіцький, І.І. Панікар, О.А., Ткаченко та ін. – К.: Вища освіта, 2008. – 208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Сюрин В.Н., Белоусова Р.В., Фомина Н.В. Диагностика вирусных болезней животных. Справочник. -М.: Колос, 1991.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Сюрин В.Н., Самуйленко А.Я., Соловьев Б.В., Фомина Н.В. Вирусные болезни животных. − Москва, ВНИТИБП, 928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Борисевич В.Б., Борисевич Б.В. Болезни собак.-К., 1996.-364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Шевченко Т.П., Будзанівська І.Г., Поліщук В.П. Віруси мікроорганізмів. Курс лекцій: Навчальний посібник. -К.: Глобус, 2013. -150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>
                <a:latin typeface="Times New Roman" pitchFamily="18" charset="0"/>
              </a:rPr>
              <a:t>М. Дей, М. Хорзінек, Р. Шульц та Р. Сквайрс Керівництво з вакцинації собак та котів, розроблене Групою з формування керівництва з вакцинації (VGG) Міжнародної ветеринарної асоціації дрібних тварин (WSAVA), 2015,</a:t>
            </a:r>
            <a:r>
              <a:rPr lang="uk-UA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hlinkClick r:id="rId2"/>
              </a:rPr>
              <a:t>https://wsava.org/wp-content/uploads/2020/01/WSAVA-Vaccination-Guidelines-2015.pdf</a:t>
            </a:r>
            <a:endParaRPr lang="ru-RU" sz="16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C90C-A8E0-47D8-977C-B1B59F55FF88}" type="slidenum">
              <a:rPr lang="ru-RU"/>
              <a:pPr/>
              <a:t>18</a:t>
            </a:fld>
            <a:endParaRPr 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490538"/>
          </a:xfrm>
        </p:spPr>
        <p:txBody>
          <a:bodyPr/>
          <a:lstStyle/>
          <a:p>
            <a:r>
              <a:rPr lang="ru-RU" sz="3600"/>
              <a:t>Інформаційні ресурси</a:t>
            </a:r>
            <a:br>
              <a:rPr lang="ru-RU" sz="3600"/>
            </a:br>
            <a:endParaRPr lang="ru-RU" sz="36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>
                <a:latin typeface="Times New Roman" pitchFamily="18" charset="0"/>
              </a:rPr>
              <a:t>Всесвітня організація охорони здоров'я тварин (</a:t>
            </a:r>
            <a:r>
              <a:rPr lang="ru-RU" sz="180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>
                <a:latin typeface="Times New Roman" pitchFamily="18" charset="0"/>
              </a:rPr>
              <a:t> </a:t>
            </a:r>
            <a:r>
              <a:rPr lang="en-US" sz="1800">
                <a:latin typeface="Times New Roman" pitchFamily="18" charset="0"/>
              </a:rPr>
              <a:t>World Organization for Animal Health,  Office International des Epizooties, OIE), //www.oie.int/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pitchFamily="18" charset="0"/>
              </a:rPr>
              <a:t>Terrestrial Animal Health Code, GLOSSARY, </a:t>
            </a:r>
            <a:r>
              <a:rPr lang="en-US" sz="1800">
                <a:latin typeface="Times New Roman" pitchFamily="18" charset="0"/>
                <a:hlinkClick r:id="rId3"/>
              </a:rPr>
              <a:t>https://www.oie.int/index.php?id=169&amp;L=0&amp;htmfile=glossaire.htm</a:t>
            </a:r>
            <a:endParaRPr lang="en-US" sz="18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pitchFamily="18" charset="0"/>
              </a:rPr>
              <a:t>Aquatic Animal Health Code, GLOSSARY, https://www.oie.int/index.php?id=171&amp;L=0&amp;htmfile=glossaire.htm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pitchFamily="18" charset="0"/>
              </a:rPr>
              <a:t>Manual of Diagnostic Tests and Vaccines for Terrestrial Animals 2019, https://www.oie.int/en/standard-setting/terrestrial-manual/access-online/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pitchFamily="18" charset="0"/>
              </a:rPr>
              <a:t>Manual of Diagnostic Tests for Aquatic Animals, </a:t>
            </a:r>
            <a:r>
              <a:rPr lang="en-US" sz="1800">
                <a:latin typeface="Times New Roman" pitchFamily="18" charset="0"/>
                <a:hlinkClick r:id="rId4"/>
              </a:rPr>
              <a:t>https://www.oie.int/en/standard-setting/aquatic-manual/</a:t>
            </a:r>
            <a:endParaRPr lang="ru-RU" sz="18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>
                <a:latin typeface="Times New Roman" pitchFamily="18" charset="0"/>
              </a:rPr>
              <a:t>Продовольча та сільськогосподарська організація ООН (</a:t>
            </a:r>
            <a:r>
              <a:rPr lang="ru-RU" sz="180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>
                <a:latin typeface="Times New Roman" pitchFamily="18" charset="0"/>
              </a:rPr>
              <a:t> Food and Agriculture Organization, FAO), http://www.fao.org/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>
                <a:latin typeface="Times New Roman" pitchFamily="18" charset="0"/>
              </a:rPr>
              <a:t>Світова організація торгівлі (</a:t>
            </a:r>
            <a:r>
              <a:rPr lang="ru-RU" sz="180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>
                <a:latin typeface="Times New Roman" pitchFamily="18" charset="0"/>
              </a:rPr>
              <a:t> World Trade Organization, WTO), </a:t>
            </a:r>
            <a:r>
              <a:rPr lang="ru-RU" sz="1800">
                <a:latin typeface="Times New Roman" pitchFamily="18" charset="0"/>
                <a:hlinkClick r:id="rId5"/>
              </a:rPr>
              <a:t>https://www.wto.org/</a:t>
            </a:r>
            <a:endParaRPr lang="en-US" sz="18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pitchFamily="18" charset="0"/>
              </a:rPr>
              <a:t>National Institutes of Health (NIH), </a:t>
            </a:r>
            <a:r>
              <a:rPr lang="en-US" sz="1800">
                <a:latin typeface="Times New Roman" pitchFamily="18" charset="0"/>
                <a:hlinkClick r:id="rId6"/>
              </a:rPr>
              <a:t>https://www.nih.gov</a:t>
            </a:r>
            <a:endParaRPr lang="ru-RU" sz="18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>
                <a:latin typeface="Times New Roman" pitchFamily="18" charset="0"/>
              </a:rPr>
              <a:t>Всесвітній фонд дикої природи  (</a:t>
            </a:r>
            <a:r>
              <a:rPr lang="ru-RU" sz="180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>
                <a:latin typeface="Times New Roman" pitchFamily="18" charset="0"/>
              </a:rPr>
              <a:t> World Wide Fund for Nature,), </a:t>
            </a:r>
            <a:r>
              <a:rPr lang="ru-RU" sz="1800">
                <a:latin typeface="Times New Roman" pitchFamily="18" charset="0"/>
                <a:hlinkClick r:id="rId7"/>
              </a:rPr>
              <a:t>http://wwf.org/</a:t>
            </a:r>
            <a:endParaRPr lang="uk-UA" sz="18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sz="1800">
                <a:latin typeface="Times New Roman" pitchFamily="18" charset="0"/>
              </a:rPr>
              <a:t> National Center for Biotechnology Information, U.S. National Library of Medicine, Viral Genomes, </a:t>
            </a:r>
            <a:r>
              <a:rPr lang="uk-UA" sz="1800">
                <a:latin typeface="Times New Roman" pitchFamily="18" charset="0"/>
                <a:hlinkClick r:id="rId8"/>
              </a:rPr>
              <a:t>https://www.ncbi.nlm.nih.gov/genome/viruses/</a:t>
            </a:r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6BFBA-0B85-4F1B-AF0E-10E6EF1F5B71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16013" y="2492375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Дякую за увагу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9D955-4B37-4592-8682-5CE215B2F6CA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71600" y="254321"/>
            <a:ext cx="741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dirty="0" smtClean="0">
                <a:latin typeface="Comic Sans MS" pitchFamily="66" charset="0"/>
              </a:rPr>
              <a:t>Зміст</a:t>
            </a:r>
          </a:p>
          <a:p>
            <a:pPr algn="ctr" eaLnBrk="1" hangingPunct="1">
              <a:spcBef>
                <a:spcPct val="50000"/>
              </a:spcBef>
            </a:pPr>
            <a:endParaRPr lang="uk-UA" dirty="0"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Визначення хвороби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Характеристика збудника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Епізоотологічні дані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Патогенез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Клінічні ознаки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Діагноз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Лікування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1800" dirty="0" smtClean="0">
                <a:latin typeface="Comic Sans MS" pitchFamily="66" charset="0"/>
              </a:rPr>
              <a:t>Літературні джерела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endParaRPr lang="uk-UA" sz="1800" dirty="0" smtClean="0"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endParaRPr lang="uk-UA" sz="1800" dirty="0" smtClean="0"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endParaRPr lang="uk-UA" sz="18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54277-3960-420F-AAA3-0B6759B2F559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Означення хвороби</a:t>
            </a: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564904"/>
            <a:ext cx="3816424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Папіломатоз</a:t>
            </a:r>
            <a:r>
              <a:rPr lang="ru-RU" sz="1600" dirty="0">
                <a:latin typeface="Comic Sans MS" pitchFamily="66" charset="0"/>
              </a:rPr>
              <a:t> собак – </a:t>
            </a:r>
            <a:r>
              <a:rPr lang="ru-RU" sz="1600" dirty="0" err="1">
                <a:latin typeface="Comic Sans MS" pitchFamily="66" charset="0"/>
              </a:rPr>
              <a:t>це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зоонозне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захворювання</a:t>
            </a:r>
            <a:r>
              <a:rPr lang="ru-RU" sz="1600" dirty="0">
                <a:latin typeface="Comic Sans MS" pitchFamily="66" charset="0"/>
              </a:rPr>
              <a:t>, яке </a:t>
            </a:r>
            <a:r>
              <a:rPr lang="ru-RU" sz="1600" dirty="0" err="1">
                <a:latin typeface="Comic Sans MS" pitchFamily="66" charset="0"/>
              </a:rPr>
              <a:t>проявляється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утворенням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специфічних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доброякісних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новоутворень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слизовій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оболонці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порожнини</a:t>
            </a:r>
            <a:r>
              <a:rPr lang="ru-RU" sz="1600" dirty="0">
                <a:latin typeface="Comic Sans MS" pitchFamily="66" charset="0"/>
              </a:rPr>
              <a:t>. В </a:t>
            </a:r>
            <a:r>
              <a:rPr lang="ru-RU" sz="1600" dirty="0" err="1">
                <a:latin typeface="Comic Sans MS" pitchFamily="66" charset="0"/>
              </a:rPr>
              <a:t>останні</a:t>
            </a:r>
            <a:r>
              <a:rPr lang="ru-RU" sz="1600" dirty="0">
                <a:latin typeface="Comic Sans MS" pitchFamily="66" charset="0"/>
              </a:rPr>
              <a:t> роки </a:t>
            </a:r>
            <a:r>
              <a:rPr lang="ru-RU" sz="1600" dirty="0" err="1">
                <a:latin typeface="Comic Sans MS" pitchFamily="66" charset="0"/>
              </a:rPr>
              <a:t>відзначено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зростання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захворюваності</a:t>
            </a:r>
            <a:r>
              <a:rPr lang="ru-RU" sz="1600" dirty="0">
                <a:latin typeface="Comic Sans MS" pitchFamily="66" charset="0"/>
              </a:rPr>
              <a:t> собак </a:t>
            </a:r>
            <a:r>
              <a:rPr lang="ru-RU" sz="1600" dirty="0" err="1">
                <a:latin typeface="Comic Sans MS" pitchFamily="66" charset="0"/>
              </a:rPr>
              <a:t>вірусним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папіломатозом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порожнини</a:t>
            </a:r>
            <a:r>
              <a:rPr lang="ru-RU" sz="1600" dirty="0">
                <a:latin typeface="Comic Sans MS" pitchFamily="66" charset="0"/>
              </a:rPr>
              <a:t>.</a:t>
            </a:r>
            <a:endParaRPr lang="uk-UA" sz="1600" dirty="0" smtClean="0">
              <a:latin typeface="Comic Sans MS" pitchFamily="66" charset="0"/>
            </a:endParaRPr>
          </a:p>
        </p:txBody>
      </p:sp>
      <p:pic>
        <p:nvPicPr>
          <p:cNvPr id="6150" name="Picture 6" descr="Вірусний папіломатоз у собак: симптоми і лікування | причини, як вилікувати  | Догляд за тварин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356964" cy="32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0FA1E-196A-45AF-8B77-D380F04172BA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Характеристика збудника</a:t>
            </a: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Збудник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відноситься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групи</a:t>
            </a:r>
            <a:r>
              <a:rPr lang="ru-RU" sz="1600" dirty="0">
                <a:latin typeface="Comic Sans MS" pitchFamily="66" charset="0"/>
              </a:rPr>
              <a:t> ДНК-</a:t>
            </a:r>
            <a:r>
              <a:rPr lang="ru-RU" sz="1600" dirty="0" err="1">
                <a:latin typeface="Comic Sans MS" pitchFamily="66" charset="0"/>
              </a:rPr>
              <a:t>геномних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вірусів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включених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сімейство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Papillomaviridae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Це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найменші</a:t>
            </a:r>
            <a:r>
              <a:rPr lang="ru-RU" sz="1600" dirty="0">
                <a:latin typeface="Comic Sans MS" pitchFamily="66" charset="0"/>
              </a:rPr>
              <a:t> з </a:t>
            </a:r>
            <a:r>
              <a:rPr lang="ru-RU" sz="1600" dirty="0" err="1">
                <a:latin typeface="Comic Sans MS" pitchFamily="66" charset="0"/>
              </a:rPr>
              <a:t>усіх</a:t>
            </a:r>
            <a:r>
              <a:rPr lang="ru-RU" sz="1600" dirty="0">
                <a:latin typeface="Comic Sans MS" pitchFamily="66" charset="0"/>
              </a:rPr>
              <a:t> ДНК-</a:t>
            </a:r>
            <a:r>
              <a:rPr lang="ru-RU" sz="1600" dirty="0" err="1">
                <a:latin typeface="Comic Sans MS" pitchFamily="66" charset="0"/>
              </a:rPr>
              <a:t>вірусів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Віріони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папіломавірусів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позбавлені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зовнішньої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оболонки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їх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діаметр</a:t>
            </a:r>
            <a:r>
              <a:rPr lang="ru-RU" sz="1600" dirty="0">
                <a:latin typeface="Comic Sans MS" pitchFamily="66" charset="0"/>
              </a:rPr>
              <a:t> становить 40–55 </a:t>
            </a:r>
            <a:r>
              <a:rPr lang="ru-RU" sz="1600" dirty="0" err="1">
                <a:latin typeface="Comic Sans MS" pitchFamily="66" charset="0"/>
              </a:rPr>
              <a:t>нм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Повноцінні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віріони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складаються</a:t>
            </a:r>
            <a:r>
              <a:rPr lang="ru-RU" sz="1600" dirty="0">
                <a:latin typeface="Comic Sans MS" pitchFamily="66" charset="0"/>
              </a:rPr>
              <a:t> з </a:t>
            </a:r>
            <a:r>
              <a:rPr lang="ru-RU" sz="1600" dirty="0" err="1">
                <a:latin typeface="Comic Sans MS" pitchFamily="66" charset="0"/>
              </a:rPr>
              <a:t>серцевини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капсида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містять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від</a:t>
            </a:r>
            <a:r>
              <a:rPr lang="ru-RU" sz="1600" dirty="0">
                <a:latin typeface="Comic Sans MS" pitchFamily="66" charset="0"/>
              </a:rPr>
              <a:t> 5 до 7 </a:t>
            </a:r>
            <a:r>
              <a:rPr lang="ru-RU" sz="1600" dirty="0" err="1">
                <a:latin typeface="Comic Sans MS" pitchFamily="66" charset="0"/>
              </a:rPr>
              <a:t>структурних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білків</a:t>
            </a:r>
            <a:r>
              <a:rPr lang="ru-RU" sz="1600" dirty="0">
                <a:latin typeface="Comic Sans MS" pitchFamily="66" charset="0"/>
              </a:rPr>
              <a:t>, але </a:t>
            </a:r>
            <a:r>
              <a:rPr lang="ru-RU" sz="1600" dirty="0" err="1">
                <a:latin typeface="Comic Sans MS" pitchFamily="66" charset="0"/>
              </a:rPr>
              <a:t>позбавлені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ліпідів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вуглеводів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Реплікація</a:t>
            </a:r>
            <a:r>
              <a:rPr lang="ru-RU" sz="1600" dirty="0">
                <a:latin typeface="Comic Sans MS" pitchFamily="66" charset="0"/>
              </a:rPr>
              <a:t> та </a:t>
            </a:r>
            <a:r>
              <a:rPr lang="ru-RU" sz="1600" dirty="0" err="1">
                <a:latin typeface="Comic Sans MS" pitchFamily="66" charset="0"/>
              </a:rPr>
              <a:t>дозрівання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здійснюються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ядрі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віріони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вивільняються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під</a:t>
            </a:r>
            <a:r>
              <a:rPr lang="ru-RU" sz="1600" dirty="0">
                <a:latin typeface="Comic Sans MS" pitchFamily="66" charset="0"/>
              </a:rPr>
              <a:t> час </a:t>
            </a:r>
            <a:r>
              <a:rPr lang="ru-RU" sz="1600" dirty="0" err="1">
                <a:latin typeface="Comic Sans MS" pitchFamily="66" charset="0"/>
              </a:rPr>
              <a:t>руйнування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клітин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Віруси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термо</a:t>
            </a:r>
            <a:r>
              <a:rPr lang="ru-RU" sz="1600" dirty="0">
                <a:latin typeface="Comic Sans MS" pitchFamily="66" charset="0"/>
              </a:rPr>
              <a:t>- і </a:t>
            </a:r>
            <a:r>
              <a:rPr lang="ru-RU" sz="1600" dirty="0" err="1">
                <a:latin typeface="Comic Sans MS" pitchFamily="66" charset="0"/>
              </a:rPr>
              <a:t>ефіростійкі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володіють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тропізмом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епітелію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Викликають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трансформацію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клітин</a:t>
            </a:r>
            <a:r>
              <a:rPr lang="ru-RU" sz="1600" dirty="0">
                <a:latin typeface="Comic Sans MS" pitchFamily="66" charset="0"/>
              </a:rPr>
              <a:t>. Характерна </a:t>
            </a:r>
            <a:r>
              <a:rPr lang="ru-RU" sz="1600" dirty="0" err="1">
                <a:latin typeface="Comic Sans MS" pitchFamily="66" charset="0"/>
              </a:rPr>
              <a:t>видова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специфічність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uk-UA" sz="1600" dirty="0" smtClean="0">
              <a:latin typeface="Comic Sans MS" pitchFamily="66" charset="0"/>
            </a:endParaRPr>
          </a:p>
        </p:txBody>
      </p:sp>
      <p:pic>
        <p:nvPicPr>
          <p:cNvPr id="8198" name="Picture 6" descr="https://elearn.nubip.edu.ua/pluginfile.php/607253/mod_book/chapter/101170/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83" y="3933056"/>
            <a:ext cx="33147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CD4FA-388D-44BE-A0F0-EC6C1D1F56B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Епізоотологічні дані</a:t>
            </a:r>
            <a:endParaRPr lang="ru-RU" i="1" dirty="0" smtClean="0">
              <a:latin typeface="Comic Sans MS" pitchFamily="66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39707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Вірусний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поширений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серед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багатьох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видів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ссавців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Джерело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збудника</a:t>
            </a:r>
            <a:r>
              <a:rPr lang="ru-RU" sz="1600" dirty="0">
                <a:latin typeface="Comic Sans MS" pitchFamily="66" charset="0"/>
              </a:rPr>
              <a:t> – </a:t>
            </a:r>
            <a:r>
              <a:rPr lang="ru-RU" sz="1600" dirty="0" err="1">
                <a:latin typeface="Comic Sans MS" pitchFamily="66" charset="0"/>
              </a:rPr>
              <a:t>хворі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тварини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Спосіб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розповсюдження</a:t>
            </a:r>
            <a:r>
              <a:rPr lang="ru-RU" sz="1600" dirty="0">
                <a:latin typeface="Comic Sans MS" pitchFamily="66" charset="0"/>
              </a:rPr>
              <a:t> – </a:t>
            </a:r>
            <a:r>
              <a:rPr lang="ru-RU" sz="1600" dirty="0" err="1">
                <a:latin typeface="Comic Sans MS" pitchFamily="66" charset="0"/>
              </a:rPr>
              <a:t>контактний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Найчастіше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передаються</a:t>
            </a:r>
            <a:r>
              <a:rPr lang="ru-RU" sz="1600" dirty="0">
                <a:latin typeface="Comic Sans MS" pitchFamily="66" charset="0"/>
              </a:rPr>
              <a:t> за </a:t>
            </a:r>
            <a:r>
              <a:rPr lang="ru-RU" sz="1600" dirty="0" err="1">
                <a:latin typeface="Comic Sans MS" pitchFamily="66" charset="0"/>
              </a:rPr>
              <a:t>спільного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утримання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хворих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тварин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із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здоровими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Відомі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численні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спостереження</a:t>
            </a:r>
            <a:r>
              <a:rPr lang="ru-RU" sz="1600" dirty="0">
                <a:latin typeface="Comic Sans MS" pitchFamily="66" charset="0"/>
              </a:rPr>
              <a:t>, коли </a:t>
            </a:r>
            <a:r>
              <a:rPr lang="ru-RU" sz="1600" dirty="0" err="1">
                <a:latin typeface="Comic Sans MS" pitchFamily="66" charset="0"/>
              </a:rPr>
              <a:t>невдовзі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після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появи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розплідниках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папіломатозного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цуценяти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починали </a:t>
            </a:r>
            <a:r>
              <a:rPr lang="ru-RU" sz="1600" dirty="0" err="1">
                <a:latin typeface="Comic Sans MS" pitchFamily="66" charset="0"/>
              </a:rPr>
              <a:t>розвиватися</a:t>
            </a:r>
            <a:r>
              <a:rPr lang="ru-RU" sz="1600" dirty="0">
                <a:latin typeface="Comic Sans MS" pitchFamily="66" charset="0"/>
              </a:rPr>
              <a:t> й у </a:t>
            </a:r>
            <a:r>
              <a:rPr lang="ru-RU" sz="1600" dirty="0" err="1">
                <a:latin typeface="Comic Sans MS" pitchFamily="66" charset="0"/>
              </a:rPr>
              <a:t>інших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цуценят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Зазвичай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проникає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організм</a:t>
            </a:r>
            <a:r>
              <a:rPr lang="ru-RU" sz="1600" dirty="0">
                <a:latin typeface="Comic Sans MS" pitchFamily="66" charset="0"/>
              </a:rPr>
              <a:t> через </a:t>
            </a:r>
            <a:r>
              <a:rPr lang="ru-RU" sz="1600" dirty="0" err="1">
                <a:latin typeface="Comic Sans MS" pitchFamily="66" charset="0"/>
              </a:rPr>
              <a:t>скарифіковану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шкіру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слизові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оболонки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Можливе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перенесення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збудника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голками</a:t>
            </a:r>
            <a:r>
              <a:rPr lang="ru-RU" sz="1600" dirty="0">
                <a:latin typeface="Comic Sans MS" pitchFamily="66" charset="0"/>
              </a:rPr>
              <a:t> для </a:t>
            </a:r>
            <a:r>
              <a:rPr lang="ru-RU" sz="1600" dirty="0" err="1">
                <a:latin typeface="Comic Sans MS" pitchFamily="66" charset="0"/>
              </a:rPr>
              <a:t>ін’єкцій</a:t>
            </a:r>
            <a:r>
              <a:rPr lang="ru-RU" sz="1600" dirty="0">
                <a:latin typeface="Comic Sans MS" pitchFamily="66" charset="0"/>
              </a:rPr>
              <a:t>, через </a:t>
            </a:r>
            <a:r>
              <a:rPr lang="ru-RU" sz="1600" dirty="0" err="1">
                <a:latin typeface="Comic Sans MS" pitchFamily="66" charset="0"/>
              </a:rPr>
              <a:t>одяг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взуття</a:t>
            </a:r>
            <a:r>
              <a:rPr lang="ru-RU" sz="1600" dirty="0">
                <a:latin typeface="Comic Sans MS" pitchFamily="66" charset="0"/>
              </a:rPr>
              <a:t> господаря, </a:t>
            </a:r>
            <a:r>
              <a:rPr lang="ru-RU" sz="1600" dirty="0" err="1">
                <a:latin typeface="Comic Sans MS" pitchFamily="66" charset="0"/>
              </a:rPr>
              <a:t>предмети</a:t>
            </a:r>
            <a:r>
              <a:rPr lang="ru-RU" sz="1600" dirty="0">
                <a:latin typeface="Comic Sans MS" pitchFamily="66" charset="0"/>
              </a:rPr>
              <a:t> догляду за </a:t>
            </a:r>
            <a:r>
              <a:rPr lang="ru-RU" sz="1600" dirty="0" err="1">
                <a:latin typeface="Comic Sans MS" pitchFamily="66" charset="0"/>
              </a:rPr>
              <a:t>тваринами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аппорт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майданчиках</a:t>
            </a:r>
            <a:r>
              <a:rPr lang="ru-RU" sz="1600" dirty="0">
                <a:latin typeface="Comic Sans MS" pitchFamily="66" charset="0"/>
              </a:rPr>
              <a:t> для </a:t>
            </a:r>
            <a:r>
              <a:rPr lang="ru-RU" sz="1600" dirty="0" err="1">
                <a:latin typeface="Comic Sans MS" pitchFamily="66" charset="0"/>
              </a:rPr>
              <a:t>вигулу</a:t>
            </a:r>
            <a:r>
              <a:rPr lang="ru-RU" sz="1600" dirty="0">
                <a:latin typeface="Comic Sans MS" pitchFamily="66" charset="0"/>
              </a:rPr>
              <a:t>.</a:t>
            </a:r>
            <a:endParaRPr lang="ru-RU" sz="1600" i="1" dirty="0" smtClean="0">
              <a:latin typeface="Comic Sans MS" pitchFamily="66" charset="0"/>
            </a:endParaRPr>
          </a:p>
        </p:txBody>
      </p:sp>
      <p:pic>
        <p:nvPicPr>
          <p:cNvPr id="10246" name="Picture 6" descr="Вірусний папіломатоз у собак: симптоми і лікування | причини, як вилікувати  | Догляд за тварин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016" y="2276872"/>
            <a:ext cx="41004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EAA72-481E-462F-9EA3-87566C765036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>
                <a:latin typeface="Comic Sans MS" pitchFamily="66" charset="0"/>
              </a:rPr>
              <a:t>Патогенез</a:t>
            </a:r>
            <a:r>
              <a:rPr lang="ru-RU" smtClean="0">
                <a:latin typeface="Comic Sans MS" pitchFamily="66" charset="0"/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Папіломавіруси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тропні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епітелію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слизових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оболонок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шкіри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індукуючи</a:t>
            </a:r>
            <a:r>
              <a:rPr lang="ru-RU" sz="1600" dirty="0">
                <a:latin typeface="Comic Sans MS" pitchFamily="66" charset="0"/>
              </a:rPr>
              <a:t> в них </a:t>
            </a:r>
            <a:r>
              <a:rPr lang="ru-RU" sz="1600" dirty="0" err="1">
                <a:latin typeface="Comic Sans MS" pitchFamily="66" charset="0"/>
              </a:rPr>
              <a:t>розвиток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доброякісних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новоутворень</a:t>
            </a:r>
            <a:r>
              <a:rPr lang="ru-RU" sz="1600" dirty="0">
                <a:latin typeface="Comic Sans MS" pitchFamily="66" charset="0"/>
              </a:rPr>
              <a:t>. Як правило, </a:t>
            </a:r>
            <a:r>
              <a:rPr lang="ru-RU" sz="1600" dirty="0" err="1">
                <a:latin typeface="Comic Sans MS" pitchFamily="66" charset="0"/>
              </a:rPr>
              <a:t>потрапивши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тріщину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слизовій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оболонці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папіломавіруси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проникають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клітини</a:t>
            </a:r>
            <a:r>
              <a:rPr lang="ru-RU" sz="1600" dirty="0">
                <a:latin typeface="Comic Sans MS" pitchFamily="66" charset="0"/>
              </a:rPr>
              <a:t> базального шару, де </a:t>
            </a:r>
            <a:r>
              <a:rPr lang="ru-RU" sz="1600" dirty="0" err="1">
                <a:latin typeface="Comic Sans MS" pitchFamily="66" charset="0"/>
              </a:rPr>
              <a:t>інтенсивно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розмножуються</a:t>
            </a:r>
            <a:r>
              <a:rPr lang="ru-RU" sz="1600" dirty="0">
                <a:latin typeface="Comic Sans MS" pitchFamily="66" charset="0"/>
              </a:rPr>
              <a:t>, з </a:t>
            </a:r>
            <a:r>
              <a:rPr lang="ru-RU" sz="1600" dirty="0" err="1">
                <a:latin typeface="Comic Sans MS" pitchFamily="66" charset="0"/>
              </a:rPr>
              <a:t>яких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надалі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потрапляють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поверхневий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епітелій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Ранні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білки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вірусів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викликають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трансформацію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заражених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клітин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які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набувають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здатність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нескінченного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поділу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підтримання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інтенсивної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репродукції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частинок</a:t>
            </a:r>
            <a:r>
              <a:rPr lang="ru-RU" sz="1600" dirty="0">
                <a:latin typeface="Comic Sans MS" pitchFamily="66" charset="0"/>
              </a:rPr>
              <a:t>. </a:t>
            </a:r>
            <a:endParaRPr lang="uk-UA" sz="1600" dirty="0" smtClean="0">
              <a:latin typeface="Comic Sans MS" pitchFamily="66" charset="0"/>
            </a:endParaRPr>
          </a:p>
        </p:txBody>
      </p:sp>
      <p:pic>
        <p:nvPicPr>
          <p:cNvPr id="11270" name="Picture 6" descr="Папилломы у собак и кошек- перевод из SMALL ANIMAL DERMATOLOGY A COLOR  ATLAS AND THERAPEUTIC GUIDE | veter96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600400" cy="31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197281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 smtClean="0">
                <a:latin typeface="Comic Sans MS" pitchFamily="66" charset="0"/>
              </a:rPr>
              <a:t>Після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трансформації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епітеліальних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клітин</a:t>
            </a:r>
            <a:r>
              <a:rPr lang="ru-RU" sz="1600" dirty="0" smtClean="0">
                <a:latin typeface="Comic Sans MS" pitchFamily="66" charset="0"/>
              </a:rPr>
              <a:t> на </a:t>
            </a:r>
            <a:r>
              <a:rPr lang="ru-RU" sz="1600" dirty="0" err="1" smtClean="0">
                <a:latin typeface="Comic Sans MS" pitchFamily="66" charset="0"/>
              </a:rPr>
              <a:t>слизовій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оболонці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ротової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порожнини</a:t>
            </a:r>
            <a:r>
              <a:rPr lang="ru-RU" sz="1600" dirty="0" smtClean="0">
                <a:latin typeface="Comic Sans MS" pitchFamily="66" charset="0"/>
              </a:rPr>
              <a:t> (губ, </a:t>
            </a:r>
            <a:r>
              <a:rPr lang="ru-RU" sz="1600" dirty="0" err="1" smtClean="0">
                <a:latin typeface="Comic Sans MS" pitchFamily="66" charset="0"/>
              </a:rPr>
              <a:t>язика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щік</a:t>
            </a:r>
            <a:r>
              <a:rPr lang="ru-RU" sz="1600" dirty="0" smtClean="0">
                <a:latin typeface="Comic Sans MS" pitchFamily="66" charset="0"/>
              </a:rPr>
              <a:t>, ясен) </a:t>
            </a:r>
            <a:r>
              <a:rPr lang="ru-RU" sz="1600" dirty="0" err="1" smtClean="0">
                <a:latin typeface="Comic Sans MS" pitchFamily="66" charset="0"/>
              </a:rPr>
              <a:t>розвиваються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сосочкові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новоутворення</a:t>
            </a:r>
            <a:r>
              <a:rPr lang="ru-RU" sz="1600" dirty="0" smtClean="0">
                <a:latin typeface="Comic Sans MS" pitchFamily="66" charset="0"/>
              </a:rPr>
              <a:t> – </a:t>
            </a:r>
            <a:r>
              <a:rPr lang="ru-RU" sz="1600" dirty="0" err="1" smtClean="0">
                <a:latin typeface="Comic Sans MS" pitchFamily="66" charset="0"/>
              </a:rPr>
              <a:t>папіломи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Лізис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заражених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клітин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сприяє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подальшому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поширенню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віріонів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однак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інтегрований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вірусний</a:t>
            </a:r>
            <a:r>
              <a:rPr lang="ru-RU" sz="1600" dirty="0" smtClean="0">
                <a:latin typeface="Comic Sans MS" pitchFamily="66" charset="0"/>
              </a:rPr>
              <a:t> геном </a:t>
            </a:r>
            <a:r>
              <a:rPr lang="ru-RU" sz="1600" dirty="0" err="1" smtClean="0">
                <a:latin typeface="Comic Sans MS" pitchFamily="66" charset="0"/>
              </a:rPr>
              <a:t>містять</a:t>
            </a:r>
            <a:r>
              <a:rPr lang="ru-RU" sz="1600" dirty="0" smtClean="0">
                <a:latin typeface="Comic Sans MS" pitchFamily="66" charset="0"/>
              </a:rPr>
              <a:t> не </a:t>
            </a:r>
            <a:r>
              <a:rPr lang="ru-RU" sz="1600" dirty="0" err="1" smtClean="0">
                <a:latin typeface="Comic Sans MS" pitchFamily="66" charset="0"/>
              </a:rPr>
              <a:t>всі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пухлинні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клітини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Активізація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інтегрованого</a:t>
            </a:r>
            <a:r>
              <a:rPr lang="ru-RU" sz="1600" dirty="0" smtClean="0">
                <a:latin typeface="Comic Sans MS" pitchFamily="66" charset="0"/>
              </a:rPr>
              <a:t> геному і </a:t>
            </a:r>
            <a:r>
              <a:rPr lang="ru-RU" sz="1600" dirty="0" err="1" smtClean="0">
                <a:latin typeface="Comic Sans MS" pitchFamily="66" charset="0"/>
              </a:rPr>
              <a:t>перехід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інфекції</a:t>
            </a:r>
            <a:r>
              <a:rPr lang="ru-RU" sz="1600" dirty="0" smtClean="0">
                <a:latin typeface="Comic Sans MS" pitchFamily="66" charset="0"/>
              </a:rPr>
              <a:t> з </a:t>
            </a:r>
            <a:r>
              <a:rPr lang="ru-RU" sz="1600" dirty="0" err="1" smtClean="0">
                <a:latin typeface="Comic Sans MS" pitchFamily="66" charset="0"/>
              </a:rPr>
              <a:t>латентної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форми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продуктивну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спостерігається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</a:t>
            </a:r>
            <a:r>
              <a:rPr lang="ru-RU" sz="1600" dirty="0" smtClean="0">
                <a:latin typeface="Comic Sans MS" pitchFamily="66" charset="0"/>
              </a:rPr>
              <a:t> час </a:t>
            </a:r>
            <a:r>
              <a:rPr lang="ru-RU" sz="1600" dirty="0" err="1" smtClean="0">
                <a:latin typeface="Comic Sans MS" pitchFamily="66" charset="0"/>
              </a:rPr>
              <a:t>старіння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стресів</a:t>
            </a:r>
            <a:r>
              <a:rPr lang="ru-RU" sz="1600" dirty="0" smtClean="0">
                <a:latin typeface="Comic Sans MS" pitchFamily="66" charset="0"/>
              </a:rPr>
              <a:t> і </a:t>
            </a:r>
            <a:r>
              <a:rPr lang="ru-RU" sz="1600" dirty="0" err="1" smtClean="0">
                <a:latin typeface="Comic Sans MS" pitchFamily="66" charset="0"/>
              </a:rPr>
              <a:t>різних</a:t>
            </a:r>
            <a:r>
              <a:rPr lang="ru-RU" sz="1600" dirty="0" smtClean="0">
                <a:latin typeface="Comic Sans MS" pitchFamily="66" charset="0"/>
              </a:rPr>
              <a:t> форм </a:t>
            </a:r>
            <a:r>
              <a:rPr lang="ru-RU" sz="1600" dirty="0" err="1" smtClean="0">
                <a:latin typeface="Comic Sans MS" pitchFamily="66" charset="0"/>
              </a:rPr>
              <a:t>імуносупресії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наприклад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після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хіміотерапії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або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лікування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кортикостероїдними</a:t>
            </a:r>
            <a:r>
              <a:rPr lang="ru-RU" sz="1600" dirty="0" smtClean="0">
                <a:latin typeface="Comic Sans MS" pitchFamily="66" charset="0"/>
              </a:rPr>
              <a:t> препаратами.</a:t>
            </a:r>
            <a:endParaRPr lang="uk-UA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D24F-5E20-44A8-8AEC-74CA8D542F2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3250" name="Picture 2" descr="Папилломы у собак и кошек- перевод из SMALL ANIMAL DERMATOLOGY A COLOR  ATLAS AND THERAPEUTIC GUIDE | veter96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859" y="548680"/>
            <a:ext cx="5417071" cy="35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3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5157F-8ADE-46F4-8176-5BBB8B15BA7E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Comic Sans MS" pitchFamily="66" charset="0"/>
              </a:rPr>
              <a:t>Клінічні ознаки</a:t>
            </a: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Інкубаційний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період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триває</a:t>
            </a:r>
            <a:r>
              <a:rPr lang="ru-RU" sz="1600" dirty="0">
                <a:latin typeface="Comic Sans MS" pitchFamily="66" charset="0"/>
              </a:rPr>
              <a:t> 1–2 </a:t>
            </a:r>
            <a:r>
              <a:rPr lang="ru-RU" sz="1600" dirty="0" err="1">
                <a:latin typeface="Comic Sans MS" pitchFamily="66" charset="0"/>
              </a:rPr>
              <a:t>місяці</a:t>
            </a:r>
            <a:r>
              <a:rPr lang="ru-RU" sz="1600" dirty="0">
                <a:latin typeface="Comic Sans MS" pitchFamily="66" charset="0"/>
              </a:rPr>
              <a:t>. </a:t>
            </a:r>
            <a:r>
              <a:rPr lang="ru-RU" sz="1600" dirty="0" err="1">
                <a:latin typeface="Comic Sans MS" pitchFamily="66" charset="0"/>
              </a:rPr>
              <a:t>Клінічний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прояв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вірусного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характеризується</a:t>
            </a:r>
            <a:r>
              <a:rPr lang="ru-RU" sz="1600" dirty="0">
                <a:latin typeface="Comic Sans MS" pitchFamily="66" charset="0"/>
              </a:rPr>
              <a:t> такими </a:t>
            </a:r>
            <a:r>
              <a:rPr lang="ru-RU" sz="1600" dirty="0" err="1">
                <a:latin typeface="Comic Sans MS" pitchFamily="66" charset="0"/>
              </a:rPr>
              <a:t>особливостями</a:t>
            </a:r>
            <a:r>
              <a:rPr lang="ru-RU" sz="1600" dirty="0"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по-перше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інфекція</a:t>
            </a:r>
            <a:r>
              <a:rPr lang="ru-RU" sz="1600" dirty="0">
                <a:latin typeface="Comic Sans MS" pitchFamily="66" charset="0"/>
              </a:rPr>
              <a:t> часто </a:t>
            </a:r>
            <a:r>
              <a:rPr lang="ru-RU" sz="1600" dirty="0" err="1">
                <a:latin typeface="Comic Sans MS" pitchFamily="66" charset="0"/>
              </a:rPr>
              <a:t>протікає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латентній</a:t>
            </a:r>
            <a:r>
              <a:rPr lang="ru-RU" sz="1600" dirty="0">
                <a:latin typeface="Comic Sans MS" pitchFamily="66" charset="0"/>
              </a:rPr>
              <a:t> (</a:t>
            </a:r>
            <a:r>
              <a:rPr lang="ru-RU" sz="1600" dirty="0" err="1">
                <a:latin typeface="Comic Sans MS" pitchFamily="66" charset="0"/>
              </a:rPr>
              <a:t>прихованій</a:t>
            </a:r>
            <a:r>
              <a:rPr lang="ru-RU" sz="1600" dirty="0">
                <a:latin typeface="Comic Sans MS" pitchFamily="66" charset="0"/>
              </a:rPr>
              <a:t>) </a:t>
            </a:r>
            <a:r>
              <a:rPr lang="ru-RU" sz="1600" dirty="0" err="1">
                <a:latin typeface="Comic Sans MS" pitchFamily="66" charset="0"/>
              </a:rPr>
              <a:t>формі</a:t>
            </a:r>
            <a:r>
              <a:rPr lang="ru-RU" sz="1600" dirty="0">
                <a:latin typeface="Comic Sans MS" pitchFamily="66" charset="0"/>
              </a:rPr>
              <a:t>, і </a:t>
            </a:r>
            <a:r>
              <a:rPr lang="ru-RU" sz="1600" dirty="0" err="1">
                <a:latin typeface="Comic Sans MS" pitchFamily="66" charset="0"/>
              </a:rPr>
              <a:t>носій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вірусів</a:t>
            </a:r>
            <a:r>
              <a:rPr lang="ru-RU" sz="1600" dirty="0">
                <a:latin typeface="Comic Sans MS" pitchFamily="66" charset="0"/>
              </a:rPr>
              <a:t> є </a:t>
            </a:r>
            <a:r>
              <a:rPr lang="ru-RU" sz="1600" dirty="0" err="1">
                <a:latin typeface="Comic Sans MS" pitchFamily="66" charset="0"/>
              </a:rPr>
              <a:t>істотною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загрозою</a:t>
            </a:r>
            <a:r>
              <a:rPr lang="ru-RU" sz="1600" dirty="0">
                <a:latin typeface="Comic Sans MS" pitchFamily="66" charset="0"/>
              </a:rPr>
              <a:t> для </a:t>
            </a:r>
            <a:r>
              <a:rPr lang="ru-RU" sz="1600" dirty="0" err="1">
                <a:latin typeface="Comic Sans MS" pitchFamily="66" charset="0"/>
              </a:rPr>
              <a:t>інших</a:t>
            </a:r>
            <a:r>
              <a:rPr lang="ru-RU" sz="1600" dirty="0">
                <a:latin typeface="Comic Sans MS" pitchFamily="66" charset="0"/>
              </a:rPr>
              <a:t> собак;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по-друге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якщо</a:t>
            </a:r>
            <a:r>
              <a:rPr lang="ru-RU" sz="1600" dirty="0">
                <a:latin typeface="Comic Sans MS" pitchFamily="66" charset="0"/>
              </a:rPr>
              <a:t> хвора собака </a:t>
            </a:r>
            <a:r>
              <a:rPr lang="ru-RU" sz="1600" dirty="0" err="1">
                <a:latin typeface="Comic Sans MS" pitchFamily="66" charset="0"/>
              </a:rPr>
              <a:t>пошкоджує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поїдаючи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твердий</a:t>
            </a:r>
            <a:r>
              <a:rPr lang="ru-RU" sz="1600" dirty="0">
                <a:latin typeface="Comic Sans MS" pitchFamily="66" charset="0"/>
              </a:rPr>
              <a:t> корм </a:t>
            </a:r>
            <a:r>
              <a:rPr lang="ru-RU" sz="1600" dirty="0" err="1">
                <a:latin typeface="Comic Sans MS" pitchFamily="66" charset="0"/>
              </a:rPr>
              <a:t>або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під</a:t>
            </a:r>
            <a:r>
              <a:rPr lang="ru-RU" sz="1600" dirty="0">
                <a:latin typeface="Comic Sans MS" pitchFamily="66" charset="0"/>
              </a:rPr>
              <a:t> час </a:t>
            </a:r>
            <a:r>
              <a:rPr lang="ru-RU" sz="1600" dirty="0" err="1">
                <a:latin typeface="Comic Sans MS" pitchFamily="66" charset="0"/>
              </a:rPr>
              <a:t>гри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розвиваються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кровотечі</a:t>
            </a:r>
            <a:r>
              <a:rPr lang="ru-RU" sz="1600" dirty="0">
                <a:latin typeface="Comic Sans MS" pitchFamily="66" charset="0"/>
              </a:rPr>
              <a:t> і, як результат, </a:t>
            </a:r>
            <a:r>
              <a:rPr lang="ru-RU" sz="1600" dirty="0" err="1">
                <a:latin typeface="Comic Sans MS" pitchFamily="66" charset="0"/>
              </a:rPr>
              <a:t>захворювання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ускладнюється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вторинною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інфекцією</a:t>
            </a:r>
            <a:r>
              <a:rPr lang="ru-RU" sz="1600" dirty="0">
                <a:latin typeface="Comic Sans MS" pitchFamily="66" charset="0"/>
              </a:rPr>
              <a:t>;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по-третє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відомі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випадки</a:t>
            </a:r>
            <a:r>
              <a:rPr lang="ru-RU" sz="1600" dirty="0">
                <a:latin typeface="Comic Sans MS" pitchFamily="66" charset="0"/>
              </a:rPr>
              <a:t>, коли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зазнають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злоякісних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трансформацій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перероджуючись</a:t>
            </a:r>
            <a:r>
              <a:rPr lang="ru-RU" sz="1600" dirty="0">
                <a:latin typeface="Comic Sans MS" pitchFamily="66" charset="0"/>
              </a:rPr>
              <a:t> у </a:t>
            </a:r>
            <a:r>
              <a:rPr lang="ru-RU" sz="1600" dirty="0" err="1">
                <a:latin typeface="Comic Sans MS" pitchFamily="66" charset="0"/>
              </a:rPr>
              <a:t>лускоподібну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клітинну</a:t>
            </a:r>
            <a:r>
              <a:rPr lang="ru-RU" sz="1600" dirty="0">
                <a:latin typeface="Comic Sans MS" pitchFamily="66" charset="0"/>
              </a:rPr>
              <a:t> карциному.</a:t>
            </a:r>
          </a:p>
          <a:p>
            <a:pPr marL="0" indent="0" algn="ctr">
              <a:buNone/>
            </a:pPr>
            <a:r>
              <a:rPr lang="ru-RU" sz="1600" dirty="0">
                <a:latin typeface="Comic Sans MS" pitchFamily="66" charset="0"/>
              </a:rPr>
              <a:t>У </a:t>
            </a:r>
            <a:r>
              <a:rPr lang="ru-RU" sz="1600" dirty="0" err="1">
                <a:latin typeface="Comic Sans MS" pitchFamily="66" charset="0"/>
              </a:rPr>
              <a:t>більшості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випадків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виявляють</a:t>
            </a:r>
            <a:r>
              <a:rPr lang="ru-RU" sz="1600" dirty="0">
                <a:latin typeface="Comic Sans MS" pitchFamily="66" charset="0"/>
              </a:rPr>
              <a:t> у собак у </a:t>
            </a:r>
            <a:r>
              <a:rPr lang="ru-RU" sz="1600" dirty="0" err="1">
                <a:latin typeface="Comic Sans MS" pitchFamily="66" charset="0"/>
              </a:rPr>
              <a:t>віці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від</a:t>
            </a:r>
            <a:r>
              <a:rPr lang="ru-RU" sz="1600" dirty="0">
                <a:latin typeface="Comic Sans MS" pitchFamily="66" charset="0"/>
              </a:rPr>
              <a:t> 1-го </a:t>
            </a:r>
            <a:r>
              <a:rPr lang="ru-RU" sz="1600" dirty="0" err="1">
                <a:latin typeface="Comic Sans MS" pitchFamily="66" charset="0"/>
              </a:rPr>
              <a:t>місяця</a:t>
            </a:r>
            <a:r>
              <a:rPr lang="ru-RU" sz="1600" dirty="0">
                <a:latin typeface="Comic Sans MS" pitchFamily="66" charset="0"/>
              </a:rPr>
              <a:t> до 4-х </a:t>
            </a:r>
            <a:r>
              <a:rPr lang="ru-RU" sz="1600" dirty="0" err="1">
                <a:latin typeface="Comic Sans MS" pitchFamily="66" charset="0"/>
              </a:rPr>
              <a:t>років</a:t>
            </a:r>
            <a:r>
              <a:rPr lang="ru-RU" sz="1600" dirty="0">
                <a:latin typeface="Comic Sans MS" pitchFamily="66" charset="0"/>
              </a:rPr>
              <a:t>. Як правило, </a:t>
            </a:r>
            <a:r>
              <a:rPr lang="ru-RU" sz="1600" dirty="0" err="1">
                <a:latin typeface="Comic Sans MS" pitchFamily="66" charset="0"/>
              </a:rPr>
              <a:t>перші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вогнища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ураження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з’являються</a:t>
            </a:r>
            <a:r>
              <a:rPr lang="ru-RU" sz="1600" dirty="0">
                <a:latin typeface="Comic Sans MS" pitchFamily="66" charset="0"/>
              </a:rPr>
              <a:t> на губах, а </a:t>
            </a:r>
            <a:r>
              <a:rPr lang="ru-RU" sz="1600" dirty="0" err="1">
                <a:latin typeface="Comic Sans MS" pitchFamily="66" charset="0"/>
              </a:rPr>
              <a:t>потім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поширюються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порожнину</a:t>
            </a:r>
            <a:r>
              <a:rPr lang="ru-RU" sz="1600" dirty="0">
                <a:latin typeface="Comic Sans MS" pitchFamily="66" charset="0"/>
              </a:rPr>
              <a:t> рота і глотку.</a:t>
            </a:r>
          </a:p>
          <a:p>
            <a:pPr marL="0" indent="0" algn="ctr">
              <a:buNone/>
            </a:pPr>
            <a:r>
              <a:rPr lang="ru-RU" sz="1600" dirty="0" err="1">
                <a:latin typeface="Comic Sans MS" pitchFamily="66" charset="0"/>
              </a:rPr>
              <a:t>Оральний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папіломатоз</a:t>
            </a:r>
            <a:r>
              <a:rPr lang="ru-RU" sz="1600" dirty="0">
                <a:latin typeface="Comic Sans MS" pitchFamily="66" charset="0"/>
              </a:rPr>
              <a:t> у собак – </a:t>
            </a:r>
            <a:r>
              <a:rPr lang="ru-RU" sz="1600" dirty="0" err="1">
                <a:latin typeface="Comic Sans MS" pitchFamily="66" charset="0"/>
              </a:rPr>
              <a:t>це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поширене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інфекційне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захворювання</a:t>
            </a:r>
            <a:r>
              <a:rPr lang="ru-RU" sz="1600" dirty="0">
                <a:latin typeface="Comic Sans MS" pitchFamily="66" charset="0"/>
              </a:rPr>
              <a:t>, яке у </a:t>
            </a:r>
            <a:r>
              <a:rPr lang="ru-RU" sz="1600" dirty="0" err="1">
                <a:latin typeface="Comic Sans MS" pitchFamily="66" charset="0"/>
              </a:rPr>
              <a:t>молодих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тварин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обмежене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слизовою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оболонкою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порожнини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smtClean="0">
                <a:latin typeface="Comic Sans MS" pitchFamily="66" charset="0"/>
              </a:rPr>
              <a:t>губами, </a:t>
            </a:r>
            <a:r>
              <a:rPr lang="ru-RU" sz="1600" dirty="0">
                <a:latin typeface="Comic Sans MS" pitchFamily="66" charset="0"/>
              </a:rPr>
              <a:t>але </a:t>
            </a:r>
            <a:r>
              <a:rPr lang="ru-RU" sz="1600" dirty="0" err="1">
                <a:latin typeface="Comic Sans MS" pitchFamily="66" charset="0"/>
              </a:rPr>
              <a:t>папіломи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також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можуть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виникати</a:t>
            </a:r>
            <a:r>
              <a:rPr lang="ru-RU" sz="1600" dirty="0">
                <a:latin typeface="Comic Sans MS" pitchFamily="66" charset="0"/>
              </a:rPr>
              <a:t> на </a:t>
            </a:r>
            <a:r>
              <a:rPr lang="ru-RU" sz="1600" dirty="0" err="1">
                <a:latin typeface="Comic Sans MS" pitchFamily="66" charset="0"/>
              </a:rPr>
              <a:t>кон'юнктиві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зовнішній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частині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ніздрів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>
                <a:latin typeface="Comic Sans MS" pitchFamily="66" charset="0"/>
              </a:rPr>
              <a:t> </a:t>
            </a:r>
          </a:p>
          <a:p>
            <a:pPr marL="0" indent="0" algn="ctr">
              <a:buNone/>
            </a:pPr>
            <a:endParaRPr lang="uk-UA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D24F-5E20-44A8-8AEC-74CA8D542F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8130" name="Picture 2" descr="https://elearn.nubip.edu.ua/pluginfile.php/607253/mod_book/chapter/101173/imag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78966" cy="46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4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имбалюк (Вірусний папіломатоз собак)">
  <a:themeElements>
    <a:clrScheme name="20201019 Шаблон презентації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1019 Шаблон презентації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201019 Шаблон презентаці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Цимбалюк (Вірусний папіломатоз собак)</Template>
  <TotalTime>68</TotalTime>
  <Words>1223</Words>
  <Application>Microsoft Office PowerPoint</Application>
  <PresentationFormat>Экран (4:3)</PresentationFormat>
  <Paragraphs>102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Цимбалюк (Вірусний папіломатоз собак)</vt:lpstr>
      <vt:lpstr> Вірусний  папіломатоз собак </vt:lpstr>
      <vt:lpstr>Слайд 2</vt:lpstr>
      <vt:lpstr>Означення хвороби </vt:lpstr>
      <vt:lpstr>Характеристика збудника </vt:lpstr>
      <vt:lpstr>Епізоотологічні дані</vt:lpstr>
      <vt:lpstr>Патогенез </vt:lpstr>
      <vt:lpstr>Слайд 7</vt:lpstr>
      <vt:lpstr>Клінічні ознаки </vt:lpstr>
      <vt:lpstr>Слайд 9</vt:lpstr>
      <vt:lpstr>Слайд 10</vt:lpstr>
      <vt:lpstr>Слайд 11</vt:lpstr>
      <vt:lpstr>Діагноз </vt:lpstr>
      <vt:lpstr>Лікування </vt:lpstr>
      <vt:lpstr>Слайд 14</vt:lpstr>
      <vt:lpstr>Слайд 15</vt:lpstr>
      <vt:lpstr>Імунітет</vt:lpstr>
      <vt:lpstr>Список рекомендованої літератури</vt:lpstr>
      <vt:lpstr>Інформаційні ресурси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Вірусний  папіломатоз собак </dc:title>
  <dc:subject>Вірусний папіломатоз собак</dc:subject>
  <dc:creator>Сорокіна Н. Г.</dc:creator>
  <cp:lastModifiedBy>Яся</cp:lastModifiedBy>
  <cp:revision>9</cp:revision>
  <dcterms:created xsi:type="dcterms:W3CDTF">2020-10-29T11:50:59Z</dcterms:created>
  <dcterms:modified xsi:type="dcterms:W3CDTF">2020-11-09T21:40:40Z</dcterms:modified>
</cp:coreProperties>
</file>