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38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86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54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1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50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98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73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7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7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50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74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021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28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42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22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B8D3-969F-4769-A4D4-9957115F9EED}" type="datetimeFigureOut">
              <a:rPr lang="uk-UA" smtClean="0"/>
              <a:t>06.10.2019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BDD2ED-2247-49CC-A6A3-F89F718B9A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618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4000" y="491066"/>
            <a:ext cx="8788400" cy="1752601"/>
          </a:xfrm>
        </p:spPr>
        <p:txBody>
          <a:bodyPr>
            <a:normAutofit/>
          </a:bodyPr>
          <a:lstStyle/>
          <a:p>
            <a:r>
              <a:rPr lang="uk-UA" sz="4400" b="1" cap="all" dirty="0"/>
              <a:t>Експериментальні дослідження</a:t>
            </a:r>
            <a:endParaRPr lang="uk-UA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2607733"/>
            <a:ext cx="8915399" cy="3937000"/>
          </a:xfrm>
        </p:spPr>
        <p:txBody>
          <a:bodyPr/>
          <a:lstStyle/>
          <a:p>
            <a:r>
              <a:rPr lang="uk-UA" b="1" dirty="0" smtClean="0"/>
              <a:t>    План</a:t>
            </a:r>
            <a:endParaRPr lang="en-US" b="1" dirty="0" smtClean="0"/>
          </a:p>
          <a:p>
            <a:r>
              <a:rPr lang="uk-UA" dirty="0" smtClean="0"/>
              <a:t>1</a:t>
            </a:r>
            <a:r>
              <a:rPr lang="uk-UA" dirty="0"/>
              <a:t>. Класифікація, типи і завдання експерименту</a:t>
            </a:r>
          </a:p>
          <a:p>
            <a:r>
              <a:rPr lang="uk-UA" dirty="0"/>
              <a:t>2. Основні питання методології експериментальних досліджень</a:t>
            </a:r>
          </a:p>
          <a:p>
            <a:r>
              <a:rPr lang="uk-UA" dirty="0"/>
              <a:t>3. Розробка план-програми експерименту</a:t>
            </a:r>
          </a:p>
          <a:p>
            <a:r>
              <a:rPr lang="uk-UA" dirty="0"/>
              <a:t>4. Теорія подібності. Види подібності. Числа подібності</a:t>
            </a:r>
          </a:p>
          <a:p>
            <a:r>
              <a:rPr lang="uk-UA" dirty="0"/>
              <a:t>5. Вимірювання, їх види і класи</a:t>
            </a:r>
          </a:p>
          <a:p>
            <a:r>
              <a:rPr lang="uk-UA" dirty="0"/>
              <a:t>6. Помилки і похибки вимірювань, їх види. Природа виникнення, основні принципи і методи їх усунення</a:t>
            </a:r>
          </a:p>
          <a:p>
            <a:r>
              <a:rPr lang="en-US" dirty="0"/>
              <a:t>7. </a:t>
            </a:r>
            <a:r>
              <a:rPr lang="en-US" dirty="0" err="1"/>
              <a:t>Визначення</a:t>
            </a:r>
            <a:r>
              <a:rPr lang="en-US" dirty="0"/>
              <a:t> </a:t>
            </a:r>
            <a:r>
              <a:rPr lang="en-US" dirty="0" err="1"/>
              <a:t>мінімальної</a:t>
            </a:r>
            <a:r>
              <a:rPr lang="en-US" dirty="0"/>
              <a:t> </a:t>
            </a:r>
            <a:r>
              <a:rPr lang="en-US" dirty="0" err="1"/>
              <a:t>кількості</a:t>
            </a:r>
            <a:r>
              <a:rPr lang="en-US" dirty="0"/>
              <a:t> </a:t>
            </a:r>
            <a:r>
              <a:rPr lang="en-US" dirty="0" err="1"/>
              <a:t>вимірювань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99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392" y="420910"/>
            <a:ext cx="8911687" cy="1280890"/>
          </a:xfrm>
        </p:spPr>
        <p:txBody>
          <a:bodyPr>
            <a:noAutofit/>
          </a:bodyPr>
          <a:lstStyle/>
          <a:p>
            <a:r>
              <a:rPr lang="uk-UA" sz="2800" b="1" dirty="0"/>
              <a:t>6. Помилки і похибки вимірювань, їх види. Природа виникнення, основні принципи і методи їх усунення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933" y="1964267"/>
            <a:ext cx="9745134" cy="4631266"/>
          </a:xfrm>
        </p:spPr>
        <p:txBody>
          <a:bodyPr>
            <a:normAutofit lnSpcReduction="10000"/>
          </a:bodyPr>
          <a:lstStyle/>
          <a:p>
            <a:r>
              <a:rPr lang="uk-UA" i="1" dirty="0"/>
              <a:t>Систематична помилка</a:t>
            </a:r>
            <a:r>
              <a:rPr lang="uk-UA" dirty="0"/>
              <a:t> залишається постійною протягом однієї серії вимірювань або змінюється за яким-небудь </a:t>
            </a:r>
            <a:r>
              <a:rPr lang="uk-UA" dirty="0" smtClean="0"/>
              <a:t>законом.</a:t>
            </a:r>
          </a:p>
          <a:p>
            <a:pPr marL="0" indent="0">
              <a:buNone/>
            </a:pPr>
            <a:r>
              <a:rPr lang="uk-UA" i="1" dirty="0"/>
              <a:t>Систематичні помилки за характером їх прояву можна розділити на чотири групи</a:t>
            </a:r>
            <a:r>
              <a:rPr lang="uk-UA" dirty="0"/>
              <a:t>:</a:t>
            </a:r>
          </a:p>
          <a:p>
            <a:pPr>
              <a:buAutoNum type="arabicPeriod"/>
            </a:pPr>
            <a:r>
              <a:rPr lang="uk-UA" i="1" dirty="0"/>
              <a:t>Помилки, природа яких відома, а величина може бути досить точно визначена</a:t>
            </a:r>
            <a:r>
              <a:rPr lang="uk-UA" dirty="0"/>
              <a:t>. </a:t>
            </a:r>
          </a:p>
          <a:p>
            <a:pPr>
              <a:buAutoNum type="arabicPeriod"/>
            </a:pPr>
            <a:r>
              <a:rPr lang="uk-UA" i="1" dirty="0"/>
              <a:t>Помилки відомого походження, але невідомої величини</a:t>
            </a:r>
            <a:r>
              <a:rPr lang="uk-UA" dirty="0"/>
              <a:t> (похибка вимірювальних приладів, яку визначають іноді класом точності приладу). </a:t>
            </a:r>
          </a:p>
          <a:p>
            <a:pPr>
              <a:buAutoNum type="arabicPeriod"/>
            </a:pPr>
            <a:r>
              <a:rPr lang="uk-UA" i="1" dirty="0"/>
              <a:t>Неявні помилки, про існування яких можна і не підозрювати</a:t>
            </a:r>
            <a:r>
              <a:rPr lang="uk-UA" dirty="0"/>
              <a:t>, хоча вони можуть бути досить значними і тому небезпечними.</a:t>
            </a:r>
          </a:p>
          <a:p>
            <a:pPr>
              <a:buAutoNum type="arabicPeriod"/>
            </a:pPr>
            <a:r>
              <a:rPr lang="uk-UA" i="1" dirty="0"/>
              <a:t>Помилки, зумовлені властивостями об'єкта і не пов'язані безпосередньо з вимірювальними операціями.</a:t>
            </a:r>
          </a:p>
          <a:p>
            <a:r>
              <a:rPr lang="uk-UA" i="1" dirty="0" smtClean="0"/>
              <a:t>Випадкова </a:t>
            </a:r>
            <a:r>
              <a:rPr lang="uk-UA" i="1" dirty="0"/>
              <a:t>помилка</a:t>
            </a:r>
            <a:r>
              <a:rPr lang="uk-UA" dirty="0"/>
              <a:t> виникає в результаті спільного впливу різних випадкових факторів </a:t>
            </a:r>
            <a:endParaRPr lang="uk-UA" dirty="0" smtClean="0"/>
          </a:p>
          <a:p>
            <a:r>
              <a:rPr lang="uk-UA" i="1" dirty="0"/>
              <a:t>Груба помилка (промах)</a:t>
            </a:r>
            <a:r>
              <a:rPr lang="uk-UA" dirty="0"/>
              <a:t> обумовлена часто недостатньою увагою експериментатора. </a:t>
            </a:r>
            <a:endParaRPr lang="uk-UA" dirty="0"/>
          </a:p>
          <a:p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63753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19" t="19271" r="36300" b="41513"/>
          <a:stretch/>
        </p:blipFill>
        <p:spPr>
          <a:xfrm>
            <a:off x="2592924" y="624110"/>
            <a:ext cx="8703957" cy="56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2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50" t="26667" r="32644" b="43305"/>
          <a:stretch/>
        </p:blipFill>
        <p:spPr>
          <a:xfrm>
            <a:off x="2592925" y="770465"/>
            <a:ext cx="8876722" cy="37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6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22" t="30700" r="32016" b="36583"/>
          <a:stretch/>
        </p:blipFill>
        <p:spPr>
          <a:xfrm>
            <a:off x="2592925" y="624110"/>
            <a:ext cx="9108087" cy="41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28" t="37423" r="32645" b="20224"/>
          <a:stretch/>
        </p:blipFill>
        <p:spPr>
          <a:xfrm>
            <a:off x="2592925" y="624110"/>
            <a:ext cx="8809328" cy="53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7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023"/>
          </a:xfrm>
        </p:spPr>
        <p:txBody>
          <a:bodyPr>
            <a:normAutofit/>
          </a:bodyPr>
          <a:lstStyle/>
          <a:p>
            <a:r>
              <a:rPr lang="uk-UA" sz="2800" b="1" dirty="0"/>
              <a:t>7. Визначення мінімальної кількості вимірювань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68" t="36526" r="46006" b="39272"/>
          <a:stretch/>
        </p:blipFill>
        <p:spPr>
          <a:xfrm>
            <a:off x="2700865" y="1549400"/>
            <a:ext cx="7518402" cy="37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21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82580" y="2681510"/>
            <a:ext cx="4161887" cy="1280890"/>
          </a:xfrm>
        </p:spPr>
        <p:txBody>
          <a:bodyPr/>
          <a:lstStyle/>
          <a:p>
            <a:r>
              <a:rPr lang="uk-UA" b="1" dirty="0" smtClean="0"/>
              <a:t>Дякую за увагу!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49156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7423"/>
          </a:xfrm>
        </p:spPr>
        <p:txBody>
          <a:bodyPr>
            <a:normAutofit/>
          </a:bodyPr>
          <a:lstStyle/>
          <a:p>
            <a:r>
              <a:rPr lang="uk-UA" sz="2800" b="1" dirty="0"/>
              <a:t>1. Класифікація, типи і завдання експерименту</a:t>
            </a:r>
            <a:endParaRPr lang="uk-UA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50533" y="1261533"/>
            <a:ext cx="9584267" cy="4649689"/>
          </a:xfrm>
        </p:spPr>
        <p:txBody>
          <a:bodyPr>
            <a:normAutofit/>
          </a:bodyPr>
          <a:lstStyle/>
          <a:p>
            <a:r>
              <a:rPr lang="ru-RU" sz="2000" i="1" dirty="0"/>
              <a:t>За </a:t>
            </a:r>
            <a:r>
              <a:rPr lang="ru-RU" sz="2000" i="1" dirty="0" err="1"/>
              <a:t>кількістю</a:t>
            </a:r>
            <a:r>
              <a:rPr lang="ru-RU" sz="2000" i="1" dirty="0"/>
              <a:t> </a:t>
            </a:r>
            <a:r>
              <a:rPr lang="ru-RU" sz="2000" i="1" dirty="0" err="1"/>
              <a:t>змінних</a:t>
            </a:r>
            <a:r>
              <a:rPr lang="ru-RU" sz="2000" i="1" dirty="0"/>
              <a:t> </a:t>
            </a:r>
            <a:r>
              <a:rPr lang="ru-RU" sz="2000" i="1" dirty="0" err="1"/>
              <a:t>експерименти</a:t>
            </a:r>
            <a:r>
              <a:rPr lang="ru-RU" sz="2000" i="1" dirty="0"/>
              <a:t> </a:t>
            </a:r>
            <a:r>
              <a:rPr lang="ru-RU" sz="2000" i="1" dirty="0" err="1"/>
              <a:t>класифікують</a:t>
            </a:r>
            <a:r>
              <a:rPr lang="ru-RU" sz="2000" i="1" dirty="0"/>
              <a:t> на одно- і </a:t>
            </a:r>
            <a:r>
              <a:rPr lang="ru-RU" sz="2000" i="1" dirty="0" err="1"/>
              <a:t>багатофакторні</a:t>
            </a:r>
            <a:r>
              <a:rPr lang="ru-RU" sz="2000" dirty="0" smtClean="0"/>
              <a:t>. </a:t>
            </a:r>
          </a:p>
          <a:p>
            <a:r>
              <a:rPr lang="ru-RU" sz="2000" i="1" dirty="0" err="1"/>
              <a:t>Об'єкти</a:t>
            </a:r>
            <a:r>
              <a:rPr lang="ru-RU" sz="2000" i="1" dirty="0"/>
              <a:t> </a:t>
            </a:r>
            <a:r>
              <a:rPr lang="ru-RU" sz="2000" i="1" dirty="0" err="1"/>
              <a:t>досліджень</a:t>
            </a:r>
            <a:r>
              <a:rPr lang="ru-RU" sz="2000" i="1" dirty="0"/>
              <a:t> в </a:t>
            </a:r>
            <a:r>
              <a:rPr lang="ru-RU" sz="2000" i="1" dirty="0" err="1"/>
              <a:t>експериментах</a:t>
            </a:r>
            <a:r>
              <a:rPr lang="ru-RU" sz="2000" i="1" dirty="0"/>
              <a:t> </a:t>
            </a:r>
            <a:r>
              <a:rPr lang="ru-RU" sz="2000" i="1" dirty="0" err="1"/>
              <a:t>діляться</a:t>
            </a:r>
            <a:r>
              <a:rPr lang="ru-RU" sz="2000" dirty="0"/>
              <a:t> на </a:t>
            </a:r>
            <a:r>
              <a:rPr lang="ru-RU" sz="2000" dirty="0" err="1"/>
              <a:t>статистичні</a:t>
            </a:r>
            <a:r>
              <a:rPr lang="ru-RU" sz="2000" dirty="0"/>
              <a:t> й </a:t>
            </a:r>
            <a:r>
              <a:rPr lang="ru-RU" sz="2000" dirty="0" err="1"/>
              <a:t>детерміновані</a:t>
            </a:r>
            <a:r>
              <a:rPr lang="ru-RU" sz="2000" dirty="0"/>
              <a:t>, </a:t>
            </a:r>
            <a:r>
              <a:rPr lang="ru-RU" sz="2000" dirty="0" err="1"/>
              <a:t>керовані</a:t>
            </a:r>
            <a:r>
              <a:rPr lang="ru-RU" sz="2000" dirty="0"/>
              <a:t> </a:t>
            </a:r>
            <a:r>
              <a:rPr lang="uk-UA" sz="2000" dirty="0"/>
              <a:t>й</a:t>
            </a:r>
            <a:r>
              <a:rPr lang="ru-RU" sz="2000" dirty="0"/>
              <a:t> </a:t>
            </a:r>
            <a:r>
              <a:rPr lang="ru-RU" sz="2000" dirty="0" err="1"/>
              <a:t>некеровані</a:t>
            </a:r>
            <a:r>
              <a:rPr lang="ru-RU" sz="2000" dirty="0" smtClean="0"/>
              <a:t>.</a:t>
            </a:r>
          </a:p>
          <a:p>
            <a:r>
              <a:rPr lang="ru-RU" sz="2000" i="1" dirty="0" err="1"/>
              <a:t>Залежно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способу </a:t>
            </a:r>
            <a:r>
              <a:rPr lang="ru-RU" sz="2000" i="1" dirty="0" err="1"/>
              <a:t>вибору</a:t>
            </a:r>
            <a:r>
              <a:rPr lang="ru-RU" sz="2000" i="1" dirty="0"/>
              <a:t> </a:t>
            </a:r>
            <a:r>
              <a:rPr lang="ru-RU" sz="2000" i="1" dirty="0" err="1"/>
              <a:t>рівнів</a:t>
            </a:r>
            <a:r>
              <a:rPr lang="ru-RU" sz="2000" i="1" dirty="0"/>
              <a:t> </a:t>
            </a:r>
            <a:r>
              <a:rPr lang="ru-RU" sz="2000" i="1" dirty="0" err="1"/>
              <a:t>факторів</a:t>
            </a:r>
            <a:r>
              <a:rPr lang="ru-RU" sz="2000" i="1" dirty="0"/>
              <a:t> (</a:t>
            </a:r>
            <a:r>
              <a:rPr lang="ru-RU" sz="2000" i="1" dirty="0" err="1"/>
              <a:t>значень</a:t>
            </a:r>
            <a:r>
              <a:rPr lang="ru-RU" sz="2000" i="1" dirty="0"/>
              <a:t> </a:t>
            </a:r>
            <a:r>
              <a:rPr lang="ru-RU" sz="2000" i="1" dirty="0" err="1"/>
              <a:t>незалежних</a:t>
            </a:r>
            <a:r>
              <a:rPr lang="ru-RU" sz="2000" i="1" dirty="0"/>
              <a:t> </a:t>
            </a:r>
            <a:r>
              <a:rPr lang="ru-RU" sz="2000" i="1" dirty="0" err="1"/>
              <a:t>змінних</a:t>
            </a:r>
            <a:r>
              <a:rPr lang="ru-RU" sz="2000" i="1" dirty="0"/>
              <a:t>) </a:t>
            </a:r>
            <a:r>
              <a:rPr lang="ru-RU" sz="2000" i="1" dirty="0" err="1"/>
              <a:t>експерименти</a:t>
            </a:r>
            <a:r>
              <a:rPr lang="ru-RU" sz="2000" i="1" dirty="0"/>
              <a:t> </a:t>
            </a:r>
            <a:r>
              <a:rPr lang="ru-RU" sz="2000" i="1" dirty="0" err="1"/>
              <a:t>діляють</a:t>
            </a:r>
            <a:r>
              <a:rPr lang="ru-RU" sz="2000" i="1" dirty="0"/>
              <a:t> на </a:t>
            </a:r>
            <a:r>
              <a:rPr lang="ru-RU" sz="2000" i="1" dirty="0" err="1"/>
              <a:t>пасивні</a:t>
            </a:r>
            <a:r>
              <a:rPr lang="ru-RU" sz="2000" i="1" dirty="0"/>
              <a:t> й </a:t>
            </a:r>
            <a:r>
              <a:rPr lang="ru-RU" sz="2000" i="1" dirty="0" err="1"/>
              <a:t>активні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r>
              <a:rPr lang="uk-UA" sz="2000" i="1" dirty="0"/>
              <a:t>Експериментальні дослідження класифікують також на якісні </a:t>
            </a:r>
            <a:r>
              <a:rPr lang="uk-UA" sz="2000" i="1" dirty="0" smtClean="0"/>
              <a:t>і </a:t>
            </a:r>
            <a:r>
              <a:rPr lang="uk-UA" sz="2000" i="1" dirty="0"/>
              <a:t>кількісні, лабораторні та промислові. Останнім часом все більшого поширення набувають автоматизовані експериментальні дослідження</a:t>
            </a:r>
            <a:r>
              <a:rPr lang="uk-UA" sz="2000" i="1" dirty="0" smtClean="0"/>
              <a:t>.</a:t>
            </a:r>
          </a:p>
          <a:p>
            <a:r>
              <a:rPr lang="uk-UA" sz="2000" i="1" dirty="0"/>
              <a:t>Розрізняють також експерименти: </a:t>
            </a:r>
            <a:r>
              <a:rPr lang="uk-UA" sz="2000" i="1" dirty="0" err="1"/>
              <a:t>відсіваючі</a:t>
            </a:r>
            <a:r>
              <a:rPr lang="uk-UA" sz="2000" i="1" dirty="0"/>
              <a:t>, </a:t>
            </a:r>
            <a:r>
              <a:rPr lang="uk-UA" sz="2000" i="1" dirty="0" smtClean="0"/>
              <a:t>порівняльні, екстремальні, </a:t>
            </a:r>
            <a:r>
              <a:rPr lang="uk-UA" sz="2000" i="1" dirty="0"/>
              <a:t>описові </a:t>
            </a:r>
            <a:r>
              <a:rPr lang="uk-UA" sz="2000" i="1" dirty="0" smtClean="0"/>
              <a:t>та </a:t>
            </a:r>
            <a:r>
              <a:rPr lang="uk-UA" sz="2000" i="1" dirty="0"/>
              <a:t>експерименти зі складання діаграм  </a:t>
            </a:r>
            <a:r>
              <a:rPr lang="uk-UA" sz="2000" i="1" dirty="0" smtClean="0"/>
              <a:t>стану.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10420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09600"/>
            <a:ext cx="8915400" cy="5301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 smtClean="0"/>
              <a:t>Завдання експерименту</a:t>
            </a:r>
            <a:r>
              <a:rPr lang="uk-UA" b="1" dirty="0" smtClean="0"/>
              <a:t> </a:t>
            </a:r>
            <a:r>
              <a:rPr lang="uk-UA" b="1" dirty="0"/>
              <a:t>можна віднести до одного з таких типів:</a:t>
            </a:r>
          </a:p>
          <a:p>
            <a:r>
              <a:rPr lang="uk-UA" i="1" dirty="0"/>
              <a:t>– завдання вимірювання деякої величини при фіксованих умовах</a:t>
            </a:r>
            <a:r>
              <a:rPr lang="uk-UA" dirty="0"/>
              <a:t> (для отримання довідникових даних, які потім будуть використовувати в теоретичних чи конструкторських розрахунках);</a:t>
            </a:r>
          </a:p>
          <a:p>
            <a:r>
              <a:rPr lang="uk-UA" i="1" dirty="0"/>
              <a:t>– завдання перевірки гіпотези</a:t>
            </a:r>
            <a:r>
              <a:rPr lang="uk-UA" dirty="0"/>
              <a:t> (підтвердити (або спростувати) за допомогою експерименту ту чи іншу теорію; довести, що вироби, виконані за новою технологією, перевершують за своїми параметрами старі зразки; виявити фактори, що впливають на </a:t>
            </a:r>
            <a:r>
              <a:rPr lang="uk-UA" dirty="0" err="1"/>
              <a:t>інтересаючу</a:t>
            </a:r>
            <a:r>
              <a:rPr lang="uk-UA" dirty="0"/>
              <a:t> дослідника величину (наприклад, термін служби приладу); виявити зв'язок між різними характеристиками об'єктів (або підтвердити відсутність такого зв'язку) та інше). Завдання такого роду вирішують за алгоритмом статистичної перевірки гіпотез;</a:t>
            </a:r>
          </a:p>
          <a:p>
            <a:r>
              <a:rPr lang="uk-UA" i="1" dirty="0"/>
              <a:t>– завдання з'ясування механізму явища</a:t>
            </a:r>
            <a:r>
              <a:rPr lang="uk-UA" dirty="0"/>
              <a:t>;</a:t>
            </a:r>
          </a:p>
          <a:p>
            <a:r>
              <a:rPr lang="uk-UA" i="1" dirty="0"/>
              <a:t>– завдання оптимізації</a:t>
            </a:r>
            <a:r>
              <a:rPr lang="uk-UA" dirty="0"/>
              <a:t> (типова задача конструкторських та технологічних розробок);</a:t>
            </a:r>
          </a:p>
          <a:p>
            <a:r>
              <a:rPr lang="uk-UA" i="1" dirty="0"/>
              <a:t>– динамічні вимірювання</a:t>
            </a:r>
            <a:r>
              <a:rPr lang="uk-UA" dirty="0"/>
              <a:t>;</a:t>
            </a:r>
          </a:p>
          <a:p>
            <a:r>
              <a:rPr lang="uk-UA" i="1" dirty="0"/>
              <a:t>– класифікація спостережень, або розпізнавання образів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9693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/>
              <a:t>2. Основні питання методології експериментальних досліджень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439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Експериментальне дослідження включає ряд етапів</a:t>
            </a:r>
            <a:r>
              <a:rPr lang="uk-UA" b="1" dirty="0"/>
              <a:t>: </a:t>
            </a:r>
            <a:endParaRPr lang="uk-UA" b="1" dirty="0" smtClean="0"/>
          </a:p>
          <a:p>
            <a:r>
              <a:rPr lang="uk-UA" dirty="0" smtClean="0"/>
              <a:t>формулювання </a:t>
            </a:r>
            <a:r>
              <a:rPr lang="uk-UA" dirty="0"/>
              <a:t>мети, </a:t>
            </a:r>
            <a:endParaRPr lang="uk-UA" dirty="0" smtClean="0"/>
          </a:p>
          <a:p>
            <a:r>
              <a:rPr lang="uk-UA" dirty="0" smtClean="0"/>
              <a:t>висування </a:t>
            </a:r>
            <a:r>
              <a:rPr lang="uk-UA" dirty="0"/>
              <a:t>гіпотези про досліджуваний об'єкт, </a:t>
            </a:r>
            <a:endParaRPr lang="uk-UA" dirty="0" smtClean="0"/>
          </a:p>
          <a:p>
            <a:r>
              <a:rPr lang="uk-UA" dirty="0" smtClean="0"/>
              <a:t>планування </a:t>
            </a:r>
            <a:r>
              <a:rPr lang="uk-UA" dirty="0"/>
              <a:t>експерименту, </a:t>
            </a:r>
            <a:endParaRPr lang="uk-UA" dirty="0" smtClean="0"/>
          </a:p>
          <a:p>
            <a:r>
              <a:rPr lang="uk-UA" dirty="0" smtClean="0"/>
              <a:t>проведення </a:t>
            </a:r>
            <a:r>
              <a:rPr lang="uk-UA" dirty="0"/>
              <a:t>експерименту, </a:t>
            </a:r>
            <a:endParaRPr lang="uk-UA" dirty="0" smtClean="0"/>
          </a:p>
          <a:p>
            <a:r>
              <a:rPr lang="uk-UA" dirty="0" smtClean="0"/>
              <a:t>обробка </a:t>
            </a:r>
            <a:r>
              <a:rPr lang="uk-UA" dirty="0"/>
              <a:t>та аналіз результатів, </a:t>
            </a:r>
            <a:endParaRPr lang="uk-UA" dirty="0" smtClean="0"/>
          </a:p>
          <a:p>
            <a:r>
              <a:rPr lang="uk-UA" dirty="0" smtClean="0"/>
              <a:t>перевірка </a:t>
            </a:r>
            <a:r>
              <a:rPr lang="uk-UA" dirty="0"/>
              <a:t>правильності висунутої гіпотези, </a:t>
            </a:r>
            <a:endParaRPr lang="uk-UA" dirty="0" smtClean="0"/>
          </a:p>
          <a:p>
            <a:r>
              <a:rPr lang="uk-UA" dirty="0" smtClean="0"/>
              <a:t>висування </a:t>
            </a:r>
            <a:r>
              <a:rPr lang="uk-UA" dirty="0"/>
              <a:t>нової гіпотези, </a:t>
            </a:r>
            <a:endParaRPr lang="uk-UA" dirty="0" smtClean="0"/>
          </a:p>
          <a:p>
            <a:r>
              <a:rPr lang="uk-UA" dirty="0" smtClean="0"/>
              <a:t>перевірка </a:t>
            </a:r>
            <a:r>
              <a:rPr lang="uk-UA" dirty="0"/>
              <a:t>умов закінчення експерименту, </a:t>
            </a:r>
            <a:endParaRPr lang="uk-UA" dirty="0" smtClean="0"/>
          </a:p>
          <a:p>
            <a:r>
              <a:rPr lang="uk-UA" dirty="0" smtClean="0"/>
              <a:t>планування </a:t>
            </a:r>
            <a:r>
              <a:rPr lang="uk-UA" dirty="0"/>
              <a:t>нового експерименту.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628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34643"/>
            <a:ext cx="8911687" cy="527357"/>
          </a:xfrm>
        </p:spPr>
        <p:txBody>
          <a:bodyPr>
            <a:normAutofit/>
          </a:bodyPr>
          <a:lstStyle/>
          <a:p>
            <a:r>
              <a:rPr lang="uk-UA" sz="2800" b="1" dirty="0"/>
              <a:t>3. Розробка план-програми експерименту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6600" y="846667"/>
            <a:ext cx="9498012" cy="58758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i="1" dirty="0"/>
              <a:t>Існують два основних критерії, на основі яких проводять вибір точок, що відповідають умовам проведення досліду</a:t>
            </a:r>
            <a:r>
              <a:rPr lang="uk-UA" dirty="0"/>
              <a:t>:</a:t>
            </a:r>
          </a:p>
          <a:p>
            <a:r>
              <a:rPr lang="uk-UA" dirty="0"/>
              <a:t>1) відносна точність даних на різних ділянках області планування;</a:t>
            </a:r>
          </a:p>
          <a:p>
            <a:r>
              <a:rPr lang="uk-UA" dirty="0"/>
              <a:t>2) характер експериментальної функції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i="1" dirty="0"/>
              <a:t>Є два основних типи </a:t>
            </a:r>
            <a:r>
              <a:rPr lang="uk-UA" i="1" dirty="0" err="1"/>
              <a:t>однофакторного</a:t>
            </a:r>
            <a:r>
              <a:rPr lang="uk-UA" i="1" dirty="0"/>
              <a:t> експерименту</a:t>
            </a:r>
            <a:r>
              <a:rPr lang="uk-UA" dirty="0"/>
              <a:t>: послідовний і </a:t>
            </a:r>
            <a:r>
              <a:rPr lang="uk-UA" dirty="0" err="1"/>
              <a:t>рандомізований</a:t>
            </a:r>
            <a:r>
              <a:rPr lang="uk-UA" dirty="0"/>
              <a:t> (випадковий). </a:t>
            </a:r>
            <a:endParaRPr lang="uk-UA" dirty="0" smtClean="0"/>
          </a:p>
          <a:p>
            <a:pPr marL="0" indent="0">
              <a:buNone/>
            </a:pPr>
            <a:r>
              <a:rPr lang="uk-UA" i="1" dirty="0"/>
              <a:t>Послідовний експеримент доцільний в наступних випадках</a:t>
            </a:r>
            <a:r>
              <a:rPr lang="uk-UA" dirty="0"/>
              <a:t>:</a:t>
            </a:r>
          </a:p>
          <a:p>
            <a:r>
              <a:rPr lang="uk-UA" dirty="0"/>
              <a:t>1) якщо відомо, що він невідтворюваний;</a:t>
            </a:r>
          </a:p>
          <a:p>
            <a:r>
              <a:rPr lang="uk-UA" dirty="0"/>
              <a:t>2) коли система (об'єкт), яку випробовують, має деякі особливості, які можна виявити лише при отриманні даних в регулярній послідовності (при аналізі стабільності технологічного процесу механічного оброблення);</a:t>
            </a:r>
          </a:p>
          <a:p>
            <a:r>
              <a:rPr lang="uk-UA" dirty="0"/>
              <a:t>3) якщо тривалість, вартість або складність експериментів такі, що </a:t>
            </a:r>
            <a:r>
              <a:rPr lang="uk-UA" dirty="0" err="1"/>
              <a:t>рандомізований</a:t>
            </a:r>
            <a:r>
              <a:rPr lang="uk-UA" dirty="0"/>
              <a:t> експеримент недоцільний.</a:t>
            </a:r>
            <a:endParaRPr lang="uk-UA" dirty="0" smtClean="0"/>
          </a:p>
          <a:p>
            <a:pPr marL="0" indent="0">
              <a:buNone/>
            </a:pPr>
            <a:r>
              <a:rPr lang="uk-UA" dirty="0" err="1"/>
              <a:t>Рандомізація</a:t>
            </a:r>
            <a:r>
              <a:rPr lang="uk-UA" dirty="0"/>
              <a:t> плану експерименту може бути досягнута з допомогою:</a:t>
            </a:r>
          </a:p>
          <a:p>
            <a:r>
              <a:rPr lang="uk-UA" dirty="0"/>
              <a:t>1) таблиці випадкових чисел;</a:t>
            </a:r>
          </a:p>
          <a:p>
            <a:r>
              <a:rPr lang="uk-UA" dirty="0"/>
              <a:t>2) «ігрового» методу;</a:t>
            </a:r>
          </a:p>
          <a:p>
            <a:r>
              <a:rPr lang="uk-UA" dirty="0"/>
              <a:t>3) запровадження спеціальних блоків.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805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3023"/>
          </a:xfrm>
        </p:spPr>
        <p:txBody>
          <a:bodyPr>
            <a:normAutofit/>
          </a:bodyPr>
          <a:lstStyle/>
          <a:p>
            <a:r>
              <a:rPr lang="uk-UA" sz="2800" b="1" dirty="0"/>
              <a:t>4. Теорія подібності. Види подібності. Числа подібності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7133"/>
            <a:ext cx="8915400" cy="4919134"/>
          </a:xfrm>
        </p:spPr>
        <p:txBody>
          <a:bodyPr>
            <a:normAutofit fontScale="92500"/>
          </a:bodyPr>
          <a:lstStyle/>
          <a:p>
            <a:r>
              <a:rPr lang="uk-UA" i="1" dirty="0"/>
              <a:t>Подібність умов однозначності включає подібності</a:t>
            </a:r>
            <a:r>
              <a:rPr lang="uk-UA" dirty="0"/>
              <a:t>: геометричну, тимчасову, фізичних величин, граничних і початкових умов</a:t>
            </a:r>
            <a:r>
              <a:rPr lang="uk-UA" dirty="0" smtClean="0"/>
              <a:t>.</a:t>
            </a:r>
          </a:p>
          <a:p>
            <a:r>
              <a:rPr lang="uk-UA" i="1" dirty="0"/>
              <a:t>Геометрична подібність об'єктів (систем)</a:t>
            </a:r>
            <a:r>
              <a:rPr lang="uk-UA" dirty="0"/>
              <a:t> дотримується, якщо відношення всіх подібних розмірів двох порівнюваних об'єктів є величиною </a:t>
            </a:r>
            <a:r>
              <a:rPr lang="uk-UA" dirty="0" smtClean="0"/>
              <a:t>постійною.</a:t>
            </a:r>
          </a:p>
          <a:p>
            <a:r>
              <a:rPr lang="uk-UA" i="1" dirty="0"/>
              <a:t>Тимчасова подібність</a:t>
            </a:r>
            <a:r>
              <a:rPr lang="uk-UA" dirty="0"/>
              <a:t> дотримується, якщо відношення між подібними інтервалами часу процесу зберігає постійне </a:t>
            </a:r>
            <a:r>
              <a:rPr lang="uk-UA" dirty="0" smtClean="0"/>
              <a:t>значення.</a:t>
            </a:r>
          </a:p>
          <a:p>
            <a:r>
              <a:rPr lang="uk-UA" i="1" dirty="0"/>
              <a:t>Подібності фізичних величин</a:t>
            </a:r>
            <a:r>
              <a:rPr lang="uk-UA" dirty="0"/>
              <a:t> дотримуються, якщо відношення значень цих величин для подібних процесів у моменти часу, що збігаються, є величиною постійною. </a:t>
            </a:r>
            <a:endParaRPr lang="uk-UA" dirty="0" smtClean="0"/>
          </a:p>
          <a:p>
            <a:r>
              <a:rPr lang="uk-UA" i="1" dirty="0"/>
              <a:t>Подібність граничних умов</a:t>
            </a:r>
            <a:r>
              <a:rPr lang="uk-UA" dirty="0"/>
              <a:t> визначають тим, що всі значення величин, що характеризують ці умови на границях системи, для співпадаючих точок у моменти часу, що збігаються, знаходяться в постійних співвідношеннях.</a:t>
            </a:r>
          </a:p>
          <a:p>
            <a:r>
              <a:rPr lang="uk-UA" i="1" dirty="0"/>
              <a:t>Подібність початкових умов</a:t>
            </a:r>
            <a:r>
              <a:rPr lang="uk-UA" dirty="0"/>
              <a:t> означає, що в момент, коли починають вивчення процесу (початковий момент), дотримуються подібності полів всіх фізичних величин у всьому об’ємі, охопленому досліджуваним процесом.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26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458" y="175377"/>
            <a:ext cx="8911687" cy="49349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Схема отримання чисел подібності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9" t="23306" r="38821" b="32359"/>
          <a:stretch/>
        </p:blipFill>
        <p:spPr>
          <a:xfrm>
            <a:off x="2294467" y="657029"/>
            <a:ext cx="7522724" cy="612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5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70000"/>
            <a:ext cx="8915400" cy="5384800"/>
          </a:xfrm>
        </p:spPr>
        <p:txBody>
          <a:bodyPr>
            <a:normAutofit/>
          </a:bodyPr>
          <a:lstStyle/>
          <a:p>
            <a:r>
              <a:rPr lang="uk-UA" sz="2000" dirty="0"/>
              <a:t>Числа подібності, що представляють собою відношення двох однойменних величин і отримуються безпосередньо з умов завдання дослідження, називають </a:t>
            </a:r>
            <a:r>
              <a:rPr lang="uk-UA" sz="2000" i="1" dirty="0"/>
              <a:t>параметричними числами подібності</a:t>
            </a:r>
            <a:r>
              <a:rPr lang="uk-UA" sz="2000" dirty="0"/>
              <a:t>.</a:t>
            </a:r>
          </a:p>
          <a:p>
            <a:r>
              <a:rPr lang="uk-UA" sz="2000" dirty="0" smtClean="0"/>
              <a:t>Числа </a:t>
            </a:r>
            <a:r>
              <a:rPr lang="uk-UA" sz="2000" dirty="0"/>
              <a:t>подібності, складені з середніх значень фізичних величин, називають </a:t>
            </a:r>
            <a:r>
              <a:rPr lang="uk-UA" sz="2000" i="1" dirty="0"/>
              <a:t>середніми числами подібності</a:t>
            </a:r>
            <a:r>
              <a:rPr lang="uk-UA" sz="2000" dirty="0" smtClean="0"/>
              <a:t>.</a:t>
            </a:r>
          </a:p>
          <a:p>
            <a:r>
              <a:rPr lang="uk-UA" sz="2000" dirty="0"/>
              <a:t>Лінійний розмір, що включають в число подібності, та який є найхарактернішим для системи, що розглядають, називають </a:t>
            </a:r>
            <a:r>
              <a:rPr lang="uk-UA" sz="2000" i="1" dirty="0"/>
              <a:t>визначальним</a:t>
            </a:r>
            <a:r>
              <a:rPr lang="uk-UA" sz="2000" dirty="0"/>
              <a:t>, або </a:t>
            </a:r>
            <a:r>
              <a:rPr lang="uk-UA" sz="2000" i="1" dirty="0"/>
              <a:t>характерним лінійним розміром</a:t>
            </a:r>
            <a:r>
              <a:rPr lang="uk-UA" sz="2000" dirty="0" smtClean="0"/>
              <a:t>.</a:t>
            </a:r>
          </a:p>
          <a:p>
            <a:r>
              <a:rPr lang="uk-UA" sz="2000" i="1" dirty="0"/>
              <a:t>Рівність визначальних чисел подібності (критеріїв) є умовою подібності процесів.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65463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61223"/>
          </a:xfrm>
        </p:spPr>
        <p:txBody>
          <a:bodyPr>
            <a:normAutofit/>
          </a:bodyPr>
          <a:lstStyle/>
          <a:p>
            <a:r>
              <a:rPr lang="uk-UA" sz="2800" b="1" dirty="0"/>
              <a:t>5. Вимірювання, їх види і класи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03867"/>
            <a:ext cx="8915400" cy="4607355"/>
          </a:xfrm>
        </p:spPr>
        <p:txBody>
          <a:bodyPr>
            <a:normAutofit/>
          </a:bodyPr>
          <a:lstStyle/>
          <a:p>
            <a:r>
              <a:rPr lang="uk-UA" i="1" dirty="0"/>
              <a:t>Вимірювання </a:t>
            </a:r>
            <a:r>
              <a:rPr lang="uk-UA" dirty="0"/>
              <a:t>– це визначення значення фізичної величини дослідним шляхом за допомогою спеціальних технічних засобів</a:t>
            </a:r>
            <a:r>
              <a:rPr lang="uk-UA" dirty="0" smtClean="0"/>
              <a:t>.</a:t>
            </a:r>
          </a:p>
          <a:p>
            <a:r>
              <a:rPr lang="uk-UA" i="1" dirty="0"/>
              <a:t>Мета спостереження </a:t>
            </a:r>
            <a:r>
              <a:rPr lang="uk-UA" dirty="0"/>
              <a:t>– фіксація факту настання якої-небудь певної події. </a:t>
            </a:r>
            <a:endParaRPr lang="uk-UA" dirty="0" smtClean="0"/>
          </a:p>
          <a:p>
            <a:r>
              <a:rPr lang="uk-UA" i="1" dirty="0" smtClean="0"/>
              <a:t>Вимірювання </a:t>
            </a:r>
            <a:r>
              <a:rPr lang="uk-UA" i="1" dirty="0"/>
              <a:t>можна розділити на три групи</a:t>
            </a:r>
            <a:r>
              <a:rPr lang="uk-UA" dirty="0"/>
              <a:t>: прямі, непрямі й спільні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i="1" dirty="0"/>
              <a:t>Залежно від точності результатів можна виділити три класи вимірювань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1) еталонні, результат яких повинен мати максимально можливу точність при досягнутому рівні техніки і науки (вимірювання фізичних констант);</a:t>
            </a:r>
          </a:p>
          <a:p>
            <a:pPr marL="0" indent="0">
              <a:buNone/>
            </a:pPr>
            <a:r>
              <a:rPr lang="uk-UA" dirty="0"/>
              <a:t>2) контрольно</a:t>
            </a:r>
            <a:r>
              <a:rPr lang="ru-RU" dirty="0"/>
              <a:t>-</a:t>
            </a:r>
            <a:r>
              <a:rPr lang="uk-UA" dirty="0" err="1"/>
              <a:t>повірочні</a:t>
            </a:r>
            <a:r>
              <a:rPr lang="uk-UA" dirty="0"/>
              <a:t>, при яких помилка результату не перевищує заздалегідь заданого допуску (вимірювання в </a:t>
            </a:r>
            <a:r>
              <a:rPr lang="uk-UA" dirty="0" err="1"/>
              <a:t>повірочних</a:t>
            </a:r>
            <a:r>
              <a:rPr lang="uk-UA" dirty="0"/>
              <a:t> або контрольно</a:t>
            </a:r>
            <a:r>
              <a:rPr lang="ru-RU" dirty="0"/>
              <a:t>-</a:t>
            </a:r>
            <a:r>
              <a:rPr lang="uk-UA" dirty="0"/>
              <a:t>вимірювальних лабораторіях при перевірці приладів);</a:t>
            </a:r>
          </a:p>
          <a:p>
            <a:pPr marL="0" indent="0">
              <a:buNone/>
            </a:pPr>
            <a:r>
              <a:rPr lang="uk-UA" dirty="0"/>
              <a:t>3)</a:t>
            </a:r>
            <a:r>
              <a:rPr lang="en-US" dirty="0"/>
              <a:t> </a:t>
            </a:r>
            <a:r>
              <a:rPr lang="uk-UA" dirty="0"/>
              <a:t>технічні, помилку результатів яких визначають характеристиками вимірюваного комплексу.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7546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</TotalTime>
  <Words>349</Words>
  <Application>Microsoft Office PowerPoint</Application>
  <PresentationFormat>Широкоэкранный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Експериментальні дослідження</vt:lpstr>
      <vt:lpstr>1. Класифікація, типи і завдання експерименту</vt:lpstr>
      <vt:lpstr>Презентация PowerPoint</vt:lpstr>
      <vt:lpstr>2. Основні питання методології експериментальних досліджень</vt:lpstr>
      <vt:lpstr>3. Розробка план-програми експерименту</vt:lpstr>
      <vt:lpstr>4. Теорія подібності. Види подібності. Числа подібності</vt:lpstr>
      <vt:lpstr>Схема отримання чисел подібності</vt:lpstr>
      <vt:lpstr>Презентация PowerPoint</vt:lpstr>
      <vt:lpstr>5. Вимірювання, їх види і класи</vt:lpstr>
      <vt:lpstr>6. Помилки і похибки вимірювань, їх види. Природа виникнення, основні принципи і методи їх усунення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7. Визначення мінімальної кількості вимірювань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Експериментальні дослідження</dc:title>
  <dc:creator>Пользователь Windows</dc:creator>
  <cp:lastModifiedBy>Пользователь Windows</cp:lastModifiedBy>
  <cp:revision>14</cp:revision>
  <dcterms:created xsi:type="dcterms:W3CDTF">2019-10-06T15:34:54Z</dcterms:created>
  <dcterms:modified xsi:type="dcterms:W3CDTF">2019-10-06T18:12:10Z</dcterms:modified>
</cp:coreProperties>
</file>