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2" r:id="rId5"/>
    <p:sldId id="294" r:id="rId6"/>
    <p:sldId id="295" r:id="rId7"/>
    <p:sldId id="297" r:id="rId8"/>
    <p:sldId id="259" r:id="rId9"/>
    <p:sldId id="270" r:id="rId10"/>
    <p:sldId id="260" r:id="rId11"/>
    <p:sldId id="261" r:id="rId12"/>
    <p:sldId id="265" r:id="rId13"/>
    <p:sldId id="262" r:id="rId14"/>
    <p:sldId id="274" r:id="rId15"/>
    <p:sldId id="26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9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5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7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8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328">
              <a:srgbClr val="D1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8539-A57B-4E60-8A11-06DCAE87FCCE}" type="datetimeFigureOut">
              <a:rPr lang="ru-RU" smtClean="0"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41DA-367B-4C83-B86E-2CC8B887D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kivoZ2" TargetMode="External"/><Relationship Id="rId2" Type="http://schemas.openxmlformats.org/officeDocument/2006/relationships/hyperlink" Target="https://goo.gl/PBL4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ythonguide.rozh2sch.org.ua/#%D1%81%D0%BA%D1%80%D0%B8%D0%BF%D1%82%D0%B0%D0%BC%D0%B8" TargetMode="External"/><Relationship Id="rId4" Type="http://schemas.openxmlformats.org/officeDocument/2006/relationships/hyperlink" Target="https://www.python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0775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1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43188"/>
            <a:ext cx="9144000" cy="2614612"/>
          </a:xfrm>
        </p:spPr>
        <p:txBody>
          <a:bodyPr>
            <a:noAutofit/>
          </a:bodyPr>
          <a:lstStyle/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 мовою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110784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3767" y="58847"/>
            <a:ext cx="105900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будь-яка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синтаксис, семантику.</a:t>
            </a:r>
          </a:p>
          <a:p>
            <a:pPr marL="72000" indent="4572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4572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0...9;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*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{} []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 ^ = &gt; &lt; ( ) . , ; _ # ‘!?: . </a:t>
            </a:r>
          </a:p>
          <a:p>
            <a:pPr marL="72000"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45720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&lt;=, &gt;=,  &lt;&gt;, = =; !=, **;</a:t>
            </a:r>
          </a:p>
          <a:p>
            <a:pPr marL="872100" lvl="1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if, as, else, import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000" indent="457200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62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0" y="364851"/>
            <a:ext cx="112067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endParaRPr lang="uk-UA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(число, символ, рядок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величиною.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є </a:t>
            </a:r>
            <a:r>
              <a:rPr lang="ru-RU" sz="2000" b="1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endParaRPr lang="ru-RU" sz="1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b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Величина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 </a:t>
            </a:r>
            <a:r>
              <a:rPr lang="ru-RU" sz="2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константою 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постійною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endParaRPr lang="ru-RU" sz="1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констант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число </a:t>
            </a:r>
            <a:r>
              <a:rPr lang="el-GR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 = 3,14.... 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математиці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фізиці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число </a:t>
            </a:r>
            <a:r>
              <a:rPr lang="en-US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g=9,8 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  <a:r>
              <a:rPr lang="ru-RU" sz="20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el-GR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ρ=997 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кг/м</a:t>
            </a:r>
            <a:r>
              <a:rPr lang="ru-RU" sz="20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та рядки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константами.</a:t>
            </a:r>
          </a:p>
          <a:p>
            <a:pPr algn="just" fontAlgn="t"/>
            <a:endParaRPr lang="ru-RU" sz="1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/>
            <a:r>
              <a:rPr lang="ru-RU" sz="2000" b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/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2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0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символом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чисел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підкреслювання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/, #, @. Не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пробіли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регістру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en-US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myName</a:t>
            </a:r>
            <a:r>
              <a:rPr lang="en-US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(команд)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print.</a:t>
            </a:r>
          </a:p>
        </p:txBody>
      </p:sp>
    </p:spTree>
    <p:extLst>
      <p:ext uri="{BB962C8B-B14F-4D97-AF65-F5344CB8AC3E}">
        <p14:creationId xmlns:p14="http://schemas.microsoft.com/office/powerpoint/2010/main" val="223597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270" y="0"/>
            <a:ext cx="115160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240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змінної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записано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знака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присвоювання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та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справа.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f=5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a1=36.12</a:t>
            </a:r>
          </a:p>
          <a:p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отримати інформацію про тип змінної необхідно скористатися  функцією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'&gt;</a:t>
            </a:r>
          </a:p>
          <a:p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(a1)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&lt;class 'float'&gt;</a:t>
            </a:r>
          </a:p>
          <a:p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вивести значення змінної на екран необхідно скористатися  функцією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print(a1)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</a:p>
          <a:p>
            <a:r>
              <a:rPr lang="uk-UA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ввести значення змінної з клавіатури необхідно скористатися  функцією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input()</a:t>
            </a:r>
            <a:r>
              <a:rPr lang="uk-UA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(input())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float(input())</a:t>
            </a:r>
          </a:p>
          <a:p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36.12</a:t>
            </a:r>
            <a:endParaRPr lang="uk-UA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5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365" y="0"/>
            <a:ext cx="1101533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 startAt="3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 до мов з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неявною сильною динамічною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типізацією.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типізація означає, що при оголошенні змінної вам не потрібно вказувати її тип, при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явній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робити необхідно</a:t>
            </a:r>
            <a:r>
              <a:rPr lang="uk-UA" sz="2400" dirty="0"/>
              <a:t>. 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en-US" sz="2400" dirty="0"/>
              <a:t> (</a:t>
            </a:r>
            <a:r>
              <a:rPr lang="en-US" sz="2400" i="1" dirty="0"/>
              <a:t>Numeric Type</a:t>
            </a:r>
            <a:r>
              <a:rPr lang="en-US" sz="2400" dirty="0"/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</a:t>
            </a:r>
            <a:r>
              <a:rPr lang="en-US" sz="2400" dirty="0"/>
              <a:t>(</a:t>
            </a:r>
            <a:r>
              <a:rPr lang="en-US" sz="2400" i="1" dirty="0"/>
              <a:t>Text Sequence Type</a:t>
            </a:r>
            <a:r>
              <a:rPr lang="en-US" sz="2400" dirty="0"/>
              <a:t> 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cs typeface="Calibri Light" panose="020F0302020204030204" pitchFamily="34" charset="0"/>
              </a:rPr>
              <a:t>T</a:t>
            </a:r>
            <a:r>
              <a:rPr lang="ru-RU" sz="2400" i="1" dirty="0" err="1">
                <a:cs typeface="Calibri Light" panose="020F0302020204030204" pitchFamily="34" charset="0"/>
              </a:rPr>
              <a:t>uple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/>
              <a:t>Type 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кортежу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en-US" sz="2400" dirty="0"/>
              <a:t> (</a:t>
            </a:r>
            <a:r>
              <a:rPr lang="en-US" sz="2400" i="1" dirty="0"/>
              <a:t>Sequence Type</a:t>
            </a:r>
            <a:r>
              <a:rPr lang="uk-UA" sz="2400" i="1" dirty="0"/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(</a:t>
            </a:r>
            <a:r>
              <a:rPr lang="en-US" sz="2400" i="1" dirty="0"/>
              <a:t>Set Types</a:t>
            </a:r>
            <a:r>
              <a:rPr lang="uk-UA" sz="2400" i="1" dirty="0"/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</a:t>
            </a:r>
            <a:r>
              <a:rPr lang="en-US" sz="2400" dirty="0"/>
              <a:t>(</a:t>
            </a:r>
            <a:r>
              <a:rPr lang="en-US" sz="2400" i="1" dirty="0"/>
              <a:t>Mapping Types</a:t>
            </a:r>
            <a:r>
              <a:rPr lang="uk-UA" sz="2400" i="1" dirty="0"/>
              <a:t>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ключ.</a:t>
            </a:r>
          </a:p>
        </p:txBody>
      </p:sp>
    </p:spTree>
    <p:extLst>
      <p:ext uri="{BB962C8B-B14F-4D97-AF65-F5344CB8AC3E}">
        <p14:creationId xmlns:p14="http://schemas.microsoft.com/office/powerpoint/2010/main" val="300649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даних поділяються 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0089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0089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5613" y="2505075"/>
            <a:ext cx="6076335" cy="3684588"/>
          </a:xfrm>
        </p:spPr>
        <p:txBody>
          <a:bodyPr>
            <a:noAutofit/>
          </a:bodyPr>
          <a:lstStyle/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числа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з плаваючою точкою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числа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 змінні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tuple),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незмінні множини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 set).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42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8" y="425602"/>
            <a:ext cx="11504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исла </a:t>
            </a:r>
          </a:p>
          <a:p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два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(</a:t>
            </a:r>
            <a:r>
              <a:rPr lang="en-US" sz="2400" b="1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дійсні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дробові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числа.</a:t>
            </a:r>
          </a:p>
          <a:p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роздільник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цілою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дробовою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дійсного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крапка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числа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операндами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знаки,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15090"/>
              </p:ext>
            </p:extLst>
          </p:nvPr>
        </p:nvGraphicFramePr>
        <p:xfrm>
          <a:off x="1425943" y="3518004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Назва операції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оператор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приклад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додавання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25+8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віднімання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49-36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2*7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25/5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ділення націло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//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29//13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залишок від ділення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17%3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піднесення до степені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3**2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59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896"/>
            <a:ext cx="11082416" cy="206210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виконання арифметичних операцій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62929"/>
              </p:ext>
            </p:extLst>
          </p:nvPr>
        </p:nvGraphicFramePr>
        <p:xfrm>
          <a:off x="1404256" y="1786466"/>
          <a:ext cx="877751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88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a=5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b=10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c=</a:t>
                      </a:r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(c)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w=29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r=13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t=w//r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print(t)</a:t>
                      </a:r>
                    </a:p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88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d=b-a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print(d)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t1=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w%r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print(t1)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52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8" y="-306388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738"/>
            <a:ext cx="10515600" cy="48482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та особливості мови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типи даних.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Множини.</a:t>
            </a: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Зрізи.</a:t>
            </a:r>
          </a:p>
          <a:p>
            <a:pPr marL="971550" lvl="1" indent="-514350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Історія та особливості мови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79991" y="1597136"/>
            <a:ext cx="11632017" cy="48262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sng" strike="noStrike" cap="none" normalizeH="0" baseline="0" dirty="0" err="1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–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інтерпретована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об’єктно-орієнтована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скриптова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строгою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динамічною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типізацією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1990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голандським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програмістом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sng" strike="noStrike" cap="none" normalizeH="0" baseline="0" dirty="0" err="1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Гвідо</a:t>
            </a:r>
            <a:r>
              <a:rPr kumimoji="0" lang="ru-RU" altLang="ru-RU" sz="1800" b="0" i="0" u="sng" strike="noStrike" cap="none" normalizeH="0" baseline="0" dirty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sz="1800" b="0" i="0" u="sng" strike="noStrike" cap="none" normalizeH="0" baseline="0" dirty="0" err="1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ван</a:t>
            </a:r>
            <a:r>
              <a:rPr kumimoji="0" lang="ru-RU" altLang="ru-RU" sz="1800" b="0" i="0" u="sng" strike="noStrike" cap="none" normalizeH="0" baseline="0" dirty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altLang="ru-RU" sz="1800" b="0" i="0" u="sng" strike="noStrike" cap="none" normalizeH="0" baseline="0" dirty="0" err="1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Россумом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назвав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популярного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британського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комедійного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серіалу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1970-х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Літаючий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цирк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Пайтона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Па́йтон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6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sng" strike="noStrike" cap="none" normalizeH="0" baseline="0" dirty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https://www.python.org/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багатоцільова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код,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лаконізм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буде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коротше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аналога,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написаного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багатоплатформова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 без будь-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перевагою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стандартна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операційною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системою, веб-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базами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форматами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інтерфейсу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невеликими </a:t>
            </a:r>
            <a:r>
              <a:rPr kumimoji="0" lang="ru-RU" altLang="ru-RU" sz="1800" b="0" i="0" u="sng" strike="noStrike" cap="none" normalizeH="0" baseline="0" dirty="0">
                <a:ln>
                  <a:noFill/>
                </a:ln>
                <a:solidFill>
                  <a:srgbClr val="2156A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скриптами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системами.</a:t>
            </a:r>
          </a:p>
          <a:p>
            <a:pPr marL="36000" lvl="0" indent="457200" algn="just">
              <a:lnSpc>
                <a:spcPct val="100000"/>
              </a:lnSpc>
              <a:buNone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абсолютно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2955" y="4187947"/>
            <a:ext cx="43282" cy="307777"/>
          </a:xfrm>
          <a:prstGeom prst="rect">
            <a:avLst/>
          </a:prstGeom>
          <a:solidFill>
            <a:srgbClr val="F7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811" y="309109"/>
            <a:ext cx="117053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інтерпритатора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914" y="1880051"/>
            <a:ext cx="7350128" cy="3856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06042" y="2471448"/>
            <a:ext cx="3623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GraphikLCG-Regular"/>
              </a:rPr>
              <a:t>офіційний</a:t>
            </a:r>
            <a:r>
              <a:rPr lang="ru-RU" b="0" i="0" dirty="0">
                <a:solidFill>
                  <a:srgbClr val="000000"/>
                </a:solidFill>
                <a:effectLst/>
                <a:latin typeface="GraphikLCG-Regular"/>
              </a:rPr>
              <a:t> сайт </a:t>
            </a:r>
            <a:r>
              <a:rPr lang="en-US" b="0" i="0" u="sng" dirty="0">
                <a:effectLst/>
                <a:latin typeface="GraphikLCG-Regular"/>
                <a:hlinkClick r:id="rId3"/>
              </a:rPr>
              <a:t>python.org</a:t>
            </a:r>
            <a:r>
              <a:rPr lang="en-US" b="0" i="0" dirty="0">
                <a:solidFill>
                  <a:srgbClr val="000000"/>
                </a:solidFill>
                <a:effectLst/>
                <a:latin typeface="GraphikLCG-Regula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49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4" y="394872"/>
            <a:ext cx="6918510" cy="3537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528" y="794227"/>
            <a:ext cx="4575735" cy="3591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380" y="1646901"/>
            <a:ext cx="5108267" cy="3409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417" y="4855945"/>
            <a:ext cx="64579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23" y="1007014"/>
            <a:ext cx="1043080" cy="1300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134" y="0"/>
            <a:ext cx="5688506" cy="3009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6" y="3226293"/>
            <a:ext cx="72390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397" y="4068469"/>
            <a:ext cx="94107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65" y="147683"/>
            <a:ext cx="7514810" cy="4078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44" y="2784583"/>
            <a:ext cx="68961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6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4159"/>
            <a:ext cx="9144000" cy="1244008"/>
          </a:xfrm>
        </p:spPr>
        <p:txBody>
          <a:bodyPr>
            <a:normAutofit fontScale="90000"/>
          </a:bodyPr>
          <a:lstStyle/>
          <a:p>
            <a:pPr lvl="0" eaLnBrk="0" fontAlgn="t" hangingPunct="0">
              <a:lnSpc>
                <a:spcPct val="100000"/>
              </a:lnSpc>
              <a:spcAft>
                <a:spcPct val="0"/>
              </a:spcAft>
            </a:pPr>
            <a:b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ru-RU" altLang="ru-RU" sz="90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Python </a:t>
            </a:r>
            <a:r>
              <a:rPr kumimoji="0" lang="uk-UA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 складові програмного коду виділяються певними кольорами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823" y="2213732"/>
            <a:ext cx="10246242" cy="4284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lh4.googleusercontent.com/8-gVp8oBsdH3a5XfXTkdiRnIAYX6ItdDKvHQ3bbuiQ5-8jd95QN0zp1wIoXdOVrGW3QysIptShuFYOYKGMUVzNEwQxyuj4boEFG-JEkj9sA43lOA=w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3" y="2732568"/>
            <a:ext cx="10037134" cy="35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2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88" y="193186"/>
            <a:ext cx="117348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8 -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угоду про те,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напевно,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Гуїдо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читається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стиль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читабельність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числом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весь код буде написаний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коду в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описують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розв’язуваної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роду,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нотатки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написані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зрозумілій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мові </a:t>
            </a:r>
            <a:r>
              <a:rPr kumimoji="0" lang="uk-UA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ознакою коментаря є символ </a:t>
            </a:r>
            <a:r>
              <a:rPr kumimoji="0" lang="uk-UA" altLang="ru-RU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kumimoji="0" lang="uk-UA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Інтерпретатор </a:t>
            </a:r>
            <a:r>
              <a:rPr kumimoji="0" lang="uk-UA" altLang="ru-RU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Python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ігнорує всі символи в коді після # до кінця рядка.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7087" y="193186"/>
            <a:ext cx="256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34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1302</Words>
  <Application>Microsoft Office PowerPoint</Application>
  <PresentationFormat>Широкоэкранный</PresentationFormat>
  <Paragraphs>163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GraphikLCG-Regular</vt:lpstr>
      <vt:lpstr>inherit</vt:lpstr>
      <vt:lpstr>Times New Roman</vt:lpstr>
      <vt:lpstr>Тема Office</vt:lpstr>
      <vt:lpstr>Лекція 1 </vt:lpstr>
      <vt:lpstr>План</vt:lpstr>
      <vt:lpstr>1. Історія та особливості мови Python. </vt:lpstr>
      <vt:lpstr>Установка інтерпритатора Python</vt:lpstr>
      <vt:lpstr>Презентация PowerPoint</vt:lpstr>
      <vt:lpstr>Презентация PowerPoint</vt:lpstr>
      <vt:lpstr>Презентация PowerPoint</vt:lpstr>
      <vt:lpstr>    У Python різні складові програмного коду виділяються певними кольорами: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даних поділяються на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Admin</dc:creator>
  <cp:lastModifiedBy>Виктор Кириченко</cp:lastModifiedBy>
  <cp:revision>125</cp:revision>
  <dcterms:created xsi:type="dcterms:W3CDTF">2021-09-05T14:07:27Z</dcterms:created>
  <dcterms:modified xsi:type="dcterms:W3CDTF">2023-08-15T15:56:55Z</dcterms:modified>
</cp:coreProperties>
</file>