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8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83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C9AF-12F2-4C39-8E8C-1276BC0608B1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EFE1-0E17-4DB3-95A6-C4026D29C1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4EFE1-0E17-4DB3-95A6-C4026D29C1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2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4EFE1-0E17-4DB3-95A6-C4026D29C15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9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6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0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8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4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1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6270-C9F6-4A58-8CB8-C928610EEA4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462-C41E-4749-8775-1A808421B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855" y="1080655"/>
            <a:ext cx="10277734" cy="320039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ГРУНТОЗАХИСНО-МЕЛІОРАТИВНЕ УПОРЯДКУВАННЯ АГРОЛАНДШАФТУ - ПЕРШИЙ ЕТАП АГРОЛАНДШАФТОГЕНЕЗУ</a:t>
            </a:r>
            <a:endParaRPr lang="ru-RU" sz="4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53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349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перекриваються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головнi</a:t>
            </a:r>
            <a:r>
              <a:rPr lang="ru-RU" dirty="0" smtClean="0">
                <a:solidFill>
                  <a:schemeClr val="bg1"/>
                </a:solidFill>
              </a:rPr>
              <a:t> канали </a:t>
            </a:r>
            <a:r>
              <a:rPr lang="ru-RU" dirty="0" err="1" smtClean="0">
                <a:solidFill>
                  <a:schemeClr val="bg1"/>
                </a:solidFill>
              </a:rPr>
              <a:t>втрат</a:t>
            </a:r>
            <a:r>
              <a:rPr lang="ru-RU" dirty="0" smtClean="0">
                <a:solidFill>
                  <a:schemeClr val="bg1"/>
                </a:solidFill>
              </a:rPr>
              <a:t> води </a:t>
            </a:r>
            <a:r>
              <a:rPr lang="ru-RU" dirty="0" err="1" smtClean="0">
                <a:solidFill>
                  <a:schemeClr val="bg1"/>
                </a:solidFill>
              </a:rPr>
              <a:t>атмосферних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опадiв</a:t>
            </a:r>
            <a:r>
              <a:rPr lang="ru-RU" dirty="0" smtClean="0">
                <a:solidFill>
                  <a:schemeClr val="bg1"/>
                </a:solidFill>
              </a:rPr>
              <a:t> i грунту, а </a:t>
            </a:r>
            <a:r>
              <a:rPr lang="ru-RU" dirty="0" err="1" smtClean="0">
                <a:solidFill>
                  <a:schemeClr val="bg1"/>
                </a:solidFill>
              </a:rPr>
              <a:t>збережена</a:t>
            </a:r>
            <a:r>
              <a:rPr lang="ru-RU" dirty="0" smtClean="0">
                <a:solidFill>
                  <a:schemeClr val="bg1"/>
                </a:solidFill>
              </a:rPr>
              <a:t> вода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використана</a:t>
            </a:r>
            <a:r>
              <a:rPr lang="ru-RU" dirty="0" smtClean="0">
                <a:solidFill>
                  <a:schemeClr val="bg1"/>
                </a:solidFill>
              </a:rPr>
              <a:t> культурами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Додаткове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вологопостачання</a:t>
            </a:r>
            <a:r>
              <a:rPr lang="ru-RU" dirty="0" smtClean="0">
                <a:solidFill>
                  <a:schemeClr val="bg1"/>
                </a:solidFill>
              </a:rPr>
              <a:t> культур для умов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цiлому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як 100-150 мм/</a:t>
            </a:r>
            <a:r>
              <a:rPr lang="ru-RU" dirty="0" err="1" smtClean="0">
                <a:solidFill>
                  <a:schemeClr val="bg1"/>
                </a:solidFill>
              </a:rPr>
              <a:t>рiк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навiть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невисокої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агротехнiки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забезпечить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прирiст</a:t>
            </a:r>
            <a:r>
              <a:rPr lang="ru-RU" dirty="0" smtClean="0">
                <a:solidFill>
                  <a:schemeClr val="bg1"/>
                </a:solidFill>
              </a:rPr>
              <a:t> урожаю 10-15 ц/га в </a:t>
            </a:r>
            <a:r>
              <a:rPr lang="ru-RU" dirty="0" err="1" smtClean="0">
                <a:solidFill>
                  <a:schemeClr val="bg1"/>
                </a:solidFill>
              </a:rPr>
              <a:t>перерахунку</a:t>
            </a:r>
            <a:r>
              <a:rPr lang="ru-RU" dirty="0" smtClean="0">
                <a:solidFill>
                  <a:schemeClr val="bg1"/>
                </a:solidFill>
              </a:rPr>
              <a:t> на зерно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безпосередньої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поточної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економiчної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ефективностi</a:t>
            </a:r>
            <a:r>
              <a:rPr lang="ru-RU" dirty="0" smtClean="0">
                <a:solidFill>
                  <a:schemeClr val="bg1"/>
                </a:solidFill>
              </a:rPr>
              <a:t> ГЗ-М </a:t>
            </a:r>
            <a:r>
              <a:rPr lang="ru-RU" dirty="0" err="1" smtClean="0">
                <a:solidFill>
                  <a:schemeClr val="bg1"/>
                </a:solidFill>
              </a:rPr>
              <a:t>упорядкування</a:t>
            </a:r>
            <a:r>
              <a:rPr lang="ru-RU" dirty="0" smtClean="0">
                <a:solidFill>
                  <a:schemeClr val="bg1"/>
                </a:solidFill>
              </a:rPr>
              <a:t> АЛ,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практично </a:t>
            </a:r>
            <a:r>
              <a:rPr lang="ru-RU" dirty="0" err="1" smtClean="0">
                <a:solidFill>
                  <a:schemeClr val="bg1"/>
                </a:solidFill>
              </a:rPr>
              <a:t>моментальної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окупностi</a:t>
            </a:r>
            <a:r>
              <a:rPr lang="ru-RU" dirty="0" smtClean="0">
                <a:solidFill>
                  <a:schemeClr val="bg1"/>
                </a:solidFill>
              </a:rPr>
              <a:t> (максимум за 2-3 роки, </a:t>
            </a:r>
            <a:r>
              <a:rPr lang="ru-RU" dirty="0" err="1" smtClean="0">
                <a:solidFill>
                  <a:schemeClr val="bg1"/>
                </a:solidFill>
              </a:rPr>
              <a:t>тобто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задовго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вступу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дiю</a:t>
            </a:r>
            <a:r>
              <a:rPr lang="ru-RU" dirty="0" smtClean="0">
                <a:solidFill>
                  <a:schemeClr val="bg1"/>
                </a:solidFill>
              </a:rPr>
              <a:t> головного </a:t>
            </a:r>
            <a:r>
              <a:rPr lang="ru-RU" dirty="0" err="1" smtClean="0">
                <a:solidFill>
                  <a:schemeClr val="bg1"/>
                </a:solidFill>
              </a:rPr>
              <a:t>мелiоративного</a:t>
            </a:r>
            <a:r>
              <a:rPr lang="ru-RU" dirty="0" smtClean="0">
                <a:solidFill>
                  <a:schemeClr val="bg1"/>
                </a:solidFill>
              </a:rPr>
              <a:t> компонента - </a:t>
            </a:r>
            <a:r>
              <a:rPr lang="ru-RU" dirty="0" err="1" smtClean="0">
                <a:solidFill>
                  <a:schemeClr val="bg1"/>
                </a:solidFill>
              </a:rPr>
              <a:t>полезахисних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смуг</a:t>
            </a:r>
            <a:r>
              <a:rPr lang="ru-RU" dirty="0" smtClean="0">
                <a:solidFill>
                  <a:schemeClr val="bg1"/>
                </a:solidFill>
              </a:rPr>
              <a:t>) i </a:t>
            </a:r>
            <a:r>
              <a:rPr lang="ru-RU" dirty="0" err="1" smtClean="0">
                <a:solidFill>
                  <a:schemeClr val="bg1"/>
                </a:solidFill>
              </a:rPr>
              <a:t>незрiвнянної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iншими</a:t>
            </a:r>
            <a:r>
              <a:rPr lang="ru-RU" dirty="0" smtClean="0">
                <a:solidFill>
                  <a:schemeClr val="bg1"/>
                </a:solidFill>
              </a:rPr>
              <a:t> заходами i </a:t>
            </a:r>
            <a:r>
              <a:rPr lang="ru-RU" dirty="0" err="1" smtClean="0">
                <a:solidFill>
                  <a:schemeClr val="bg1"/>
                </a:solidFill>
              </a:rPr>
              <a:t>технологiями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прибутковостi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капiтальних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вкладень</a:t>
            </a:r>
            <a:r>
              <a:rPr lang="ru-RU" dirty="0" smtClean="0">
                <a:solidFill>
                  <a:schemeClr val="bg1"/>
                </a:solidFill>
              </a:rPr>
              <a:t> i </a:t>
            </a:r>
            <a:r>
              <a:rPr lang="ru-RU" dirty="0" err="1" smtClean="0">
                <a:solidFill>
                  <a:schemeClr val="bg1"/>
                </a:solidFill>
              </a:rPr>
              <a:t>поточних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r>
              <a:rPr lang="ru-RU" dirty="0" smtClean="0">
                <a:solidFill>
                  <a:schemeClr val="bg1"/>
                </a:solidFill>
              </a:rPr>
              <a:t> (десятки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процентiв</a:t>
            </a:r>
            <a:r>
              <a:rPr lang="ru-RU" dirty="0" smtClean="0">
                <a:solidFill>
                  <a:schemeClr val="bg1"/>
                </a:solidFill>
              </a:rPr>
              <a:t>). I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</a:rPr>
              <a:t>урахування</a:t>
            </a:r>
            <a:r>
              <a:rPr lang="ru-RU" dirty="0" smtClean="0">
                <a:solidFill>
                  <a:schemeClr val="bg1"/>
                </a:solidFill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не буде пущено за водою й </a:t>
            </a:r>
            <a:r>
              <a:rPr lang="ru-RU" dirty="0" err="1" smtClean="0">
                <a:solidFill>
                  <a:schemeClr val="bg1"/>
                </a:solidFill>
              </a:rPr>
              <a:t>вiтром</a:t>
            </a:r>
            <a:r>
              <a:rPr lang="ru-RU" dirty="0" smtClean="0">
                <a:solidFill>
                  <a:schemeClr val="bg1"/>
                </a:solidFill>
              </a:rPr>
              <a:t> головне </a:t>
            </a:r>
            <a:r>
              <a:rPr lang="ru-RU" dirty="0" err="1" smtClean="0">
                <a:solidFill>
                  <a:schemeClr val="bg1"/>
                </a:solidFill>
              </a:rPr>
              <a:t>багатство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прийдешнiх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поколiнь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родючий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грунтовий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покрив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Людська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дiяльнiсть</a:t>
            </a:r>
            <a:r>
              <a:rPr lang="ru-RU" dirty="0" smtClean="0">
                <a:solidFill>
                  <a:schemeClr val="bg1"/>
                </a:solidFill>
              </a:rPr>
              <a:t> - фактор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збереження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АЛ, </a:t>
            </a:r>
            <a:r>
              <a:rPr lang="ru-RU" dirty="0" err="1" smtClean="0">
                <a:solidFill>
                  <a:schemeClr val="bg1"/>
                </a:solidFill>
              </a:rPr>
              <a:t>антропний</a:t>
            </a:r>
            <a:r>
              <a:rPr lang="ru-RU" dirty="0" smtClean="0">
                <a:solidFill>
                  <a:schemeClr val="bg1"/>
                </a:solidFill>
              </a:rPr>
              <a:t> компонент </a:t>
            </a:r>
            <a:r>
              <a:rPr lang="ru-RU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dirty="0" smtClean="0">
                <a:solidFill>
                  <a:schemeClr val="bg1"/>
                </a:solidFill>
              </a:rPr>
              <a:t> АЛ - </a:t>
            </a:r>
            <a:r>
              <a:rPr lang="ru-RU" dirty="0" err="1" smtClean="0">
                <a:solidFill>
                  <a:schemeClr val="bg1"/>
                </a:solidFill>
              </a:rPr>
              <a:t>включає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принаймнi</a:t>
            </a:r>
            <a:r>
              <a:rPr lang="ru-RU" dirty="0" smtClean="0">
                <a:solidFill>
                  <a:schemeClr val="bg1"/>
                </a:solidFill>
              </a:rPr>
              <a:t> два </a:t>
            </a:r>
            <a:r>
              <a:rPr lang="ru-RU" dirty="0" err="1" smtClean="0">
                <a:solidFill>
                  <a:schemeClr val="bg1"/>
                </a:solidFill>
              </a:rPr>
              <a:t>субкомпоненти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проектування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технологiчний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просторово-структурний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644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8"/>
            <a:ext cx="12192000" cy="6853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4949"/>
            <a:ext cx="10577945" cy="1422069"/>
          </a:xfrm>
        </p:spPr>
        <p:txBody>
          <a:bodyPr/>
          <a:lstStyle/>
          <a:p>
            <a:r>
              <a:rPr lang="ru-RU" dirty="0" err="1" smtClean="0"/>
              <a:t>Антропний</a:t>
            </a:r>
            <a:r>
              <a:rPr lang="ru-RU" dirty="0" smtClean="0"/>
              <a:t> </a:t>
            </a:r>
            <a:r>
              <a:rPr lang="ru-RU" dirty="0"/>
              <a:t>компонент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 smtClean="0"/>
              <a:t>агроландшафту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3273" y="3338945"/>
            <a:ext cx="10293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включає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принаймнi</a:t>
            </a:r>
            <a:r>
              <a:rPr lang="ru-RU" sz="3200" dirty="0">
                <a:solidFill>
                  <a:schemeClr val="bg1"/>
                </a:solidFill>
              </a:rPr>
              <a:t> два </a:t>
            </a:r>
            <a:r>
              <a:rPr lang="ru-RU" sz="3200" dirty="0" err="1">
                <a:solidFill>
                  <a:schemeClr val="bg1"/>
                </a:solidFill>
              </a:rPr>
              <a:t>субкомпоненти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проектування</a:t>
            </a:r>
            <a:r>
              <a:rPr lang="ru-RU" sz="3200" dirty="0">
                <a:solidFill>
                  <a:schemeClr val="bg1"/>
                </a:solidFill>
              </a:rPr>
              <a:t>: </a:t>
            </a:r>
            <a:r>
              <a:rPr lang="ru-RU" sz="3200" dirty="0" err="1">
                <a:solidFill>
                  <a:schemeClr val="bg1"/>
                </a:solidFill>
              </a:rPr>
              <a:t>технологiчний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 smtClean="0">
                <a:solidFill>
                  <a:schemeClr val="bg1"/>
                </a:solidFill>
              </a:rPr>
              <a:t>просторово-структурний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9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Технологiчний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субкомпонент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створюваного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агроландшафту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3228109"/>
            <a:ext cx="11249891" cy="294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а) </a:t>
            </a:r>
            <a:r>
              <a:rPr lang="ru-RU" sz="3200" dirty="0" err="1" smtClean="0">
                <a:solidFill>
                  <a:schemeClr val="bg1"/>
                </a:solidFill>
              </a:rPr>
              <a:t>грунтомел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оративна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складова</a:t>
            </a:r>
            <a:r>
              <a:rPr lang="ru-RU" sz="3200" dirty="0" smtClean="0">
                <a:solidFill>
                  <a:schemeClr val="bg1"/>
                </a:solidFill>
              </a:rPr>
              <a:t> - спец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альн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мел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орац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ї (</a:t>
            </a:r>
            <a:r>
              <a:rPr lang="ru-RU" sz="3200" dirty="0" err="1" smtClean="0">
                <a:solidFill>
                  <a:schemeClr val="bg1"/>
                </a:solidFill>
              </a:rPr>
              <a:t>усунення</a:t>
            </a:r>
            <a:r>
              <a:rPr lang="ru-RU" sz="3200" dirty="0" smtClean="0">
                <a:solidFill>
                  <a:schemeClr val="bg1"/>
                </a:solidFill>
              </a:rPr>
              <a:t> ч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тко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виражених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негативних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явищ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</a:t>
            </a:r>
            <a:r>
              <a:rPr lang="ru-RU" sz="3200" dirty="0" err="1" smtClean="0">
                <a:solidFill>
                  <a:schemeClr val="bg1"/>
                </a:solidFill>
              </a:rPr>
              <a:t>власне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рац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ональна</a:t>
            </a:r>
            <a:r>
              <a:rPr lang="ru-RU" sz="3200" dirty="0" smtClean="0">
                <a:solidFill>
                  <a:schemeClr val="bg1"/>
                </a:solidFill>
              </a:rPr>
              <a:t> (у тому </a:t>
            </a:r>
            <a:r>
              <a:rPr lang="ru-RU" sz="3200" dirty="0" err="1" smtClean="0">
                <a:solidFill>
                  <a:schemeClr val="bg1"/>
                </a:solidFill>
              </a:rPr>
              <a:t>числ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грунтозахисна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виробнича</a:t>
            </a:r>
            <a:r>
              <a:rPr lang="ru-RU" sz="3200" dirty="0" smtClean="0">
                <a:solidFill>
                  <a:schemeClr val="bg1"/>
                </a:solidFill>
              </a:rPr>
              <a:t> технолог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uk-UA" sz="3200" dirty="0" smtClean="0">
                <a:solidFill>
                  <a:schemeClr val="bg1"/>
                </a:solidFill>
              </a:rPr>
              <a:t>я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52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564"/>
            <a:ext cx="12192000" cy="6899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26" y="365125"/>
            <a:ext cx="6089073" cy="1325563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Грунтозахисна</a:t>
            </a:r>
            <a:r>
              <a:rPr lang="uk-UA" sz="3600" dirty="0" smtClean="0"/>
              <a:t> технологія</a:t>
            </a:r>
            <a:br>
              <a:rPr lang="uk-UA" sz="3600" dirty="0" smtClean="0"/>
            </a:br>
            <a:r>
              <a:rPr lang="uk-UA" sz="2000" dirty="0" smtClean="0"/>
              <a:t>забезпечує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618" y="1537855"/>
            <a:ext cx="112360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п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двищення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ст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йкост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грунту</a:t>
            </a:r>
            <a:r>
              <a:rPr lang="uk-UA" sz="2800" dirty="0">
                <a:solidFill>
                  <a:schemeClr val="bg1"/>
                </a:solidFill>
              </a:rPr>
              <a:t> до </a:t>
            </a:r>
            <a:r>
              <a:rPr lang="uk-UA" sz="2800" dirty="0" err="1">
                <a:solidFill>
                  <a:schemeClr val="bg1"/>
                </a:solidFill>
              </a:rPr>
              <a:t>ероз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>
                <a:solidFill>
                  <a:schemeClr val="bg1"/>
                </a:solidFill>
              </a:rPr>
              <a:t>ї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дефляц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>
                <a:solidFill>
                  <a:schemeClr val="bg1"/>
                </a:solidFill>
              </a:rPr>
              <a:t>ї, зокрема його високу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нф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льтрац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йну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здатн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 smtClean="0">
                <a:solidFill>
                  <a:schemeClr val="bg1"/>
                </a:solidFill>
              </a:rPr>
              <a:t>сть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bg1"/>
                </a:solidFill>
              </a:rPr>
              <a:t>створення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функц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онування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dirty="0" err="1">
                <a:solidFill>
                  <a:schemeClr val="bg1"/>
                </a:solidFill>
              </a:rPr>
              <a:t>протиероз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йного</a:t>
            </a:r>
            <a:r>
              <a:rPr lang="uk-UA" sz="2800" dirty="0">
                <a:solidFill>
                  <a:schemeClr val="bg1"/>
                </a:solidFill>
              </a:rPr>
              <a:t> (</a:t>
            </a:r>
            <a:r>
              <a:rPr lang="uk-UA" sz="2800" dirty="0" err="1">
                <a:solidFill>
                  <a:schemeClr val="bg1"/>
                </a:solidFill>
              </a:rPr>
              <a:t>водозатримного</a:t>
            </a:r>
            <a:r>
              <a:rPr lang="uk-UA" sz="2800" dirty="0">
                <a:solidFill>
                  <a:schemeClr val="bg1"/>
                </a:solidFill>
              </a:rPr>
              <a:t>, а головним чином </a:t>
            </a:r>
            <a:r>
              <a:rPr lang="uk-UA" sz="2800" dirty="0" err="1">
                <a:solidFill>
                  <a:schemeClr val="bg1"/>
                </a:solidFill>
              </a:rPr>
              <a:t>стоков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дв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дного</a:t>
            </a:r>
            <a:r>
              <a:rPr lang="uk-UA" sz="2800" dirty="0">
                <a:solidFill>
                  <a:schemeClr val="bg1"/>
                </a:solidFill>
              </a:rPr>
              <a:t>) нанорельєфу </a:t>
            </a:r>
            <a:r>
              <a:rPr lang="uk-UA" sz="2800" dirty="0" err="1">
                <a:solidFill>
                  <a:schemeClr val="bg1"/>
                </a:solidFill>
              </a:rPr>
              <a:t>поверхн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uk-UA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bg1"/>
                </a:solidFill>
              </a:rPr>
              <a:t>створення </a:t>
            </a:r>
            <a:r>
              <a:rPr lang="uk-UA" sz="2800" dirty="0">
                <a:solidFill>
                  <a:schemeClr val="bg1"/>
                </a:solidFill>
              </a:rPr>
              <a:t>розвиненого (з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мкненого</a:t>
            </a:r>
            <a:r>
              <a:rPr lang="uk-UA" sz="2800" dirty="0">
                <a:solidFill>
                  <a:schemeClr val="bg1"/>
                </a:solidFill>
              </a:rPr>
              <a:t>), пост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йного</a:t>
            </a:r>
            <a:r>
              <a:rPr lang="uk-UA" sz="2800" dirty="0">
                <a:solidFill>
                  <a:schemeClr val="bg1"/>
                </a:solidFill>
              </a:rPr>
              <a:t> в час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або, </a:t>
            </a:r>
            <a:r>
              <a:rPr lang="uk-UA" sz="2800" dirty="0" err="1">
                <a:solidFill>
                  <a:schemeClr val="bg1"/>
                </a:solidFill>
              </a:rPr>
              <a:t>принаймн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uk-UA" sz="2800" dirty="0">
                <a:solidFill>
                  <a:schemeClr val="bg1"/>
                </a:solidFill>
              </a:rPr>
              <a:t>тривалого ГЗ покриву </a:t>
            </a:r>
            <a:r>
              <a:rPr lang="uk-UA" sz="2800" dirty="0" smtClean="0">
                <a:solidFill>
                  <a:schemeClr val="bg1"/>
                </a:solidFill>
              </a:rPr>
              <a:t>культур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uk-UA" sz="2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за вимушеної в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дсутност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рослинного покриву - захист </a:t>
            </a:r>
            <a:r>
              <a:rPr lang="uk-UA" sz="2800" dirty="0" err="1">
                <a:solidFill>
                  <a:schemeClr val="bg1"/>
                </a:solidFill>
              </a:rPr>
              <a:t>грунту</a:t>
            </a:r>
            <a:r>
              <a:rPr lang="uk-UA" sz="2800" dirty="0">
                <a:solidFill>
                  <a:schemeClr val="bg1"/>
                </a:solidFill>
              </a:rPr>
              <a:t> рослинними рештками культур, що </a:t>
            </a:r>
            <a:r>
              <a:rPr lang="uk-UA" sz="2800" dirty="0" err="1">
                <a:solidFill>
                  <a:schemeClr val="bg1"/>
                </a:solidFill>
              </a:rPr>
              <a:t>збер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>
                <a:solidFill>
                  <a:schemeClr val="bg1"/>
                </a:solidFill>
              </a:rPr>
              <a:t>гаються на </a:t>
            </a:r>
            <a:r>
              <a:rPr lang="uk-UA" sz="2800" dirty="0" err="1">
                <a:solidFill>
                  <a:schemeClr val="bg1"/>
                </a:solidFill>
              </a:rPr>
              <a:t>поверхн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за допомогою його </a:t>
            </a:r>
            <a:r>
              <a:rPr lang="uk-UA" sz="2800" dirty="0" err="1">
                <a:solidFill>
                  <a:schemeClr val="bg1"/>
                </a:solidFill>
              </a:rPr>
              <a:t>мульч-оброб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 smtClean="0">
                <a:solidFill>
                  <a:schemeClr val="bg1"/>
                </a:solidFill>
              </a:rPr>
              <a:t>тку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8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192000" cy="68476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/>
          <a:lstStyle/>
          <a:p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проектування</a:t>
            </a:r>
            <a:r>
              <a:rPr lang="ru-RU" dirty="0" smtClean="0"/>
              <a:t> </a:t>
            </a:r>
            <a:r>
              <a:rPr lang="ru-RU" dirty="0"/>
              <a:t>ГЗ-М </a:t>
            </a:r>
            <a:r>
              <a:rPr lang="ru-RU" dirty="0" err="1"/>
              <a:t>просторової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09" y="2909455"/>
            <a:ext cx="9802090" cy="326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потрібно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абстрагуватися</a:t>
            </a:r>
            <a:r>
              <a:rPr lang="ru-RU" sz="3200" dirty="0" smtClean="0">
                <a:solidFill>
                  <a:schemeClr val="bg1"/>
                </a:solidFill>
              </a:rPr>
              <a:t> 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д ГЗ рол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виробничої</a:t>
            </a:r>
            <a:r>
              <a:rPr lang="ru-RU" sz="3200" dirty="0" smtClean="0">
                <a:solidFill>
                  <a:schemeClr val="bg1"/>
                </a:solidFill>
              </a:rPr>
              <a:t> технолог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ї, а </a:t>
            </a:r>
            <a:r>
              <a:rPr lang="ru-RU" sz="3200" dirty="0" err="1" smtClean="0">
                <a:solidFill>
                  <a:schemeClr val="bg1"/>
                </a:solidFill>
              </a:rPr>
              <a:t>спочатку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одержати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таку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просторову</a:t>
            </a:r>
            <a:r>
              <a:rPr lang="ru-RU" sz="3200" dirty="0" smtClean="0">
                <a:solidFill>
                  <a:schemeClr val="bg1"/>
                </a:solidFill>
              </a:rPr>
              <a:t> структуру АЛ, яка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без ГЗ технолог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ї </a:t>
            </a:r>
            <a:r>
              <a:rPr lang="ru-RU" sz="3200" dirty="0" err="1" smtClean="0">
                <a:solidFill>
                  <a:schemeClr val="bg1"/>
                </a:solidFill>
              </a:rPr>
              <a:t>була</a:t>
            </a:r>
            <a:r>
              <a:rPr lang="ru-RU" sz="3200" dirty="0" smtClean="0">
                <a:solidFill>
                  <a:schemeClr val="bg1"/>
                </a:solidFill>
              </a:rPr>
              <a:t> би </a:t>
            </a:r>
            <a:r>
              <a:rPr lang="ru-RU" sz="3200" dirty="0" err="1" smtClean="0">
                <a:solidFill>
                  <a:schemeClr val="bg1"/>
                </a:solidFill>
              </a:rPr>
              <a:t>грунтозахисно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достатньою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96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Обов'язкові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елементи</a:t>
            </a:r>
            <a:r>
              <a:rPr lang="ru-RU" sz="3600" dirty="0" smtClean="0"/>
              <a:t> </a:t>
            </a:r>
            <a:r>
              <a:rPr lang="ru-RU" sz="3600" dirty="0" err="1"/>
              <a:t>мiнiмiзованої</a:t>
            </a:r>
            <a:r>
              <a:rPr lang="ru-RU" sz="3600" dirty="0"/>
              <a:t> </a:t>
            </a:r>
            <a:r>
              <a:rPr lang="ru-RU" sz="3600" dirty="0" err="1" smtClean="0"/>
              <a:t>структури</a:t>
            </a:r>
            <a:r>
              <a:rPr lang="ru-RU" sz="3600" dirty="0" smtClean="0"/>
              <a:t> АЛ </a:t>
            </a:r>
            <a:r>
              <a:rPr lang="ru-RU" sz="3600" dirty="0"/>
              <a:t>ЗПД: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а) </a:t>
            </a:r>
            <a:r>
              <a:rPr lang="ru-RU" sz="3200" dirty="0" err="1" smtClean="0">
                <a:solidFill>
                  <a:schemeClr val="bg1"/>
                </a:solidFill>
              </a:rPr>
              <a:t>протиероз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йні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вздовжсхилов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концентрован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smtClean="0">
                <a:solidFill>
                  <a:schemeClr val="bg1"/>
                </a:solidFill>
              </a:rPr>
              <a:t>ланки стоков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дв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дної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нфраструктури</a:t>
            </a:r>
            <a:r>
              <a:rPr lang="ru-RU" sz="3200" dirty="0" smtClean="0">
                <a:solidFill>
                  <a:schemeClr val="bg1"/>
                </a:solidFill>
              </a:rPr>
              <a:t> АЛ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б) </a:t>
            </a:r>
            <a:r>
              <a:rPr lang="ru-RU" sz="3200" dirty="0" err="1" smtClean="0">
                <a:solidFill>
                  <a:schemeClr val="bg1"/>
                </a:solidFill>
              </a:rPr>
              <a:t>полезахисн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смуги</a:t>
            </a:r>
            <a:r>
              <a:rPr lang="ru-RU" sz="3200" dirty="0" smtClean="0">
                <a:solidFill>
                  <a:schemeClr val="bg1"/>
                </a:solidFill>
              </a:rPr>
              <a:t> (ПЗС), </a:t>
            </a:r>
            <a:r>
              <a:rPr lang="ru-RU" sz="3200" dirty="0" err="1" smtClean="0">
                <a:solidFill>
                  <a:schemeClr val="bg1"/>
                </a:solidFill>
              </a:rPr>
              <a:t>які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кр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м </a:t>
            </a:r>
            <a:r>
              <a:rPr lang="ru-RU" sz="3200" dirty="0" err="1" smtClean="0">
                <a:solidFill>
                  <a:schemeClr val="bg1"/>
                </a:solidFill>
              </a:rPr>
              <a:t>своєї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головної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полезахисної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протидефляц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йної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ролі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виконують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менш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важливу</a:t>
            </a:r>
            <a:r>
              <a:rPr lang="ru-RU" sz="3200" dirty="0" smtClean="0">
                <a:solidFill>
                  <a:schemeClr val="bg1"/>
                </a:solidFill>
              </a:rPr>
              <a:t> ландшафтно-орган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зац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йну</a:t>
            </a:r>
            <a:r>
              <a:rPr lang="ru-RU" sz="3200" dirty="0" smtClean="0">
                <a:solidFill>
                  <a:schemeClr val="bg1"/>
                </a:solidFill>
              </a:rPr>
              <a:t>, ландшафтно-</a:t>
            </a:r>
            <a:r>
              <a:rPr lang="ru-RU" sz="3200" dirty="0" err="1" smtClean="0">
                <a:solidFill>
                  <a:schemeClr val="bg1"/>
                </a:solidFill>
              </a:rPr>
              <a:t>структурну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функц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ю по </a:t>
            </a:r>
            <a:r>
              <a:rPr lang="ru-RU" sz="3200" dirty="0" err="1" smtClean="0">
                <a:solidFill>
                  <a:schemeClr val="bg1"/>
                </a:solidFill>
              </a:rPr>
              <a:t>закр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пленню</a:t>
            </a:r>
            <a:r>
              <a:rPr lang="ru-RU" sz="3200" dirty="0" smtClean="0">
                <a:solidFill>
                  <a:schemeClr val="bg1"/>
                </a:solidFill>
              </a:rPr>
              <a:t> меж </a:t>
            </a:r>
            <a:r>
              <a:rPr lang="ru-RU" sz="3200" dirty="0" err="1" smtClean="0">
                <a:solidFill>
                  <a:schemeClr val="bg1"/>
                </a:solidFill>
              </a:rPr>
              <a:t>смугових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виробничих</a:t>
            </a:r>
            <a:r>
              <a:rPr lang="ru-RU" sz="3200" dirty="0" smtClean="0">
                <a:solidFill>
                  <a:schemeClr val="bg1"/>
                </a:solidFill>
              </a:rPr>
              <a:t> РД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358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145" y="96983"/>
            <a:ext cx="8977746" cy="138545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Теоретичні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аспекти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технологічного</a:t>
            </a:r>
            <a:r>
              <a:rPr lang="ru-RU" dirty="0" smtClean="0">
                <a:solidFill>
                  <a:schemeClr val="bg1"/>
                </a:solidFill>
              </a:rPr>
              <a:t> блоку </a:t>
            </a:r>
            <a:r>
              <a:rPr lang="ru-RU" dirty="0" err="1" smtClean="0">
                <a:solidFill>
                  <a:schemeClr val="bg1"/>
                </a:solidFill>
              </a:rPr>
              <a:t>агроландшафту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1858675"/>
            <a:ext cx="11170853" cy="435133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Технологічний</a:t>
            </a:r>
            <a:r>
              <a:rPr lang="ru-RU" sz="3200" dirty="0" smtClean="0">
                <a:solidFill>
                  <a:schemeClr val="bg1"/>
                </a:solidFill>
              </a:rPr>
              <a:t> блок є </a:t>
            </a:r>
            <a:r>
              <a:rPr lang="ru-RU" sz="3200" dirty="0" err="1" smtClean="0">
                <a:solidFill>
                  <a:schemeClr val="bg1"/>
                </a:solidFill>
              </a:rPr>
              <a:t>важливою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складовою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екологічно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збалансованого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агроландшафту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Максимальне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переваг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агроландшафтного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упорядкування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сільськогосподарських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угідь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Система </a:t>
            </a:r>
            <a:r>
              <a:rPr lang="ru-RU" sz="3200" dirty="0" err="1" smtClean="0">
                <a:solidFill>
                  <a:schemeClr val="bg1"/>
                </a:solidFill>
              </a:rPr>
              <a:t>кількісних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критеріїв</a:t>
            </a:r>
            <a:r>
              <a:rPr lang="ru-RU" sz="3200" dirty="0" smtClean="0">
                <a:solidFill>
                  <a:schemeClr val="bg1"/>
                </a:solidFill>
              </a:rPr>
              <a:t> для </a:t>
            </a:r>
            <a:r>
              <a:rPr lang="ru-RU" sz="3200" dirty="0" err="1" smtClean="0">
                <a:solidFill>
                  <a:schemeClr val="bg1"/>
                </a:solidFill>
              </a:rPr>
              <a:t>обгрунтування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агротехнічного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грунтоохоронного</a:t>
            </a:r>
            <a:r>
              <a:rPr lang="ru-RU" sz="3200" dirty="0" smtClean="0">
                <a:solidFill>
                  <a:schemeClr val="bg1"/>
                </a:solidFill>
              </a:rPr>
              <a:t> заходу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Домінуюче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3200" dirty="0" smtClean="0">
                <a:solidFill>
                  <a:schemeClr val="bg1"/>
                </a:solidFill>
              </a:rPr>
              <a:t> грунтово-</a:t>
            </a:r>
            <a:r>
              <a:rPr lang="ru-RU" sz="3200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експертизи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 err="1">
                <a:solidFill>
                  <a:schemeClr val="bg1"/>
                </a:solidFill>
              </a:rPr>
              <a:t>системі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оцінки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технології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чи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її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окремої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операції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01157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4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2745" cy="132556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Екологічна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експертиза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блоку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27" y="3616036"/>
            <a:ext cx="7412182" cy="2560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Агротехнічний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захід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який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пройшов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цієї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експертизи</a:t>
            </a:r>
            <a:r>
              <a:rPr lang="ru-RU" sz="3200" dirty="0" smtClean="0">
                <a:solidFill>
                  <a:schemeClr val="bg1"/>
                </a:solidFill>
              </a:rPr>
              <a:t>, не </a:t>
            </a:r>
            <a:r>
              <a:rPr lang="ru-RU" sz="3200" dirty="0" err="1" smtClean="0">
                <a:solidFill>
                  <a:schemeClr val="bg1"/>
                </a:solidFill>
              </a:rPr>
              <a:t>може</a:t>
            </a:r>
            <a:r>
              <a:rPr lang="ru-RU" sz="3200" dirty="0" smtClean="0">
                <a:solidFill>
                  <a:schemeClr val="bg1"/>
                </a:solidFill>
              </a:rPr>
              <a:t> бути </a:t>
            </a:r>
            <a:r>
              <a:rPr lang="ru-RU" sz="3200" dirty="0" err="1" smtClean="0">
                <a:solidFill>
                  <a:schemeClr val="bg1"/>
                </a:solidFill>
              </a:rPr>
              <a:t>рекомендований</a:t>
            </a:r>
            <a:r>
              <a:rPr lang="ru-RU" sz="3200" dirty="0" smtClean="0">
                <a:solidFill>
                  <a:schemeClr val="bg1"/>
                </a:solidFill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навіть</a:t>
            </a:r>
            <a:r>
              <a:rPr lang="ru-RU" sz="3200" dirty="0" smtClean="0">
                <a:solidFill>
                  <a:schemeClr val="bg1"/>
                </a:solidFill>
              </a:rPr>
              <a:t> при </a:t>
            </a:r>
            <a:r>
              <a:rPr lang="ru-RU" sz="3200" dirty="0" err="1" smtClean="0">
                <a:solidFill>
                  <a:schemeClr val="bg1"/>
                </a:solidFill>
              </a:rPr>
              <a:t>ідеальному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виконанні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цільової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функції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4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Погіршення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властивостей</a:t>
            </a:r>
            <a:r>
              <a:rPr lang="ru-RU" dirty="0" smtClean="0">
                <a:solidFill>
                  <a:schemeClr val="bg1"/>
                </a:solidFill>
              </a:rPr>
              <a:t> грунту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2055813"/>
            <a:ext cx="10231582" cy="412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як правило, є результатом не прямого </a:t>
            </a:r>
            <a:r>
              <a:rPr lang="ru-RU" sz="3200" dirty="0" err="1" smtClean="0">
                <a:solidFill>
                  <a:schemeClr val="bg1"/>
                </a:solidFill>
              </a:rPr>
              <a:t>впливу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обробітку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а </a:t>
            </a:r>
            <a:r>
              <a:rPr lang="ru-RU" sz="3200" dirty="0" err="1" smtClean="0">
                <a:solidFill>
                  <a:schemeClr val="bg1"/>
                </a:solidFill>
              </a:rPr>
              <a:t>побічного</a:t>
            </a:r>
            <a:r>
              <a:rPr lang="ru-RU" sz="3200" dirty="0" smtClean="0">
                <a:solidFill>
                  <a:schemeClr val="bg1"/>
                </a:solidFill>
              </a:rPr>
              <a:t> - через </a:t>
            </a:r>
            <a:r>
              <a:rPr lang="ru-RU" sz="3200" dirty="0" err="1" smtClean="0">
                <a:solidFill>
                  <a:schemeClr val="bg1"/>
                </a:solidFill>
              </a:rPr>
              <a:t>зменшення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кількості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органічної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речовини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і </a:t>
            </a:r>
            <a:r>
              <a:rPr lang="ru-RU" sz="3200" dirty="0" err="1" smtClean="0">
                <a:solidFill>
                  <a:schemeClr val="bg1"/>
                </a:solidFill>
              </a:rPr>
              <a:t>поступового</a:t>
            </a:r>
            <a:r>
              <a:rPr lang="ru-RU" sz="3200" dirty="0" smtClean="0">
                <a:solidFill>
                  <a:schemeClr val="bg1"/>
                </a:solidFill>
              </a:rPr>
              <a:t> - через </a:t>
            </a:r>
            <a:r>
              <a:rPr lang="ru-RU" sz="3200" dirty="0" err="1" smtClean="0">
                <a:solidFill>
                  <a:schemeClr val="bg1"/>
                </a:solidFill>
              </a:rPr>
              <a:t>постійне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підтримання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надмірної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частки</a:t>
            </a:r>
            <a:r>
              <a:rPr lang="ru-RU" sz="3200" dirty="0" smtClean="0">
                <a:solidFill>
                  <a:schemeClr val="bg1"/>
                </a:solidFill>
              </a:rPr>
              <a:t> хаосу в </a:t>
            </a:r>
            <a:r>
              <a:rPr lang="ru-RU" sz="3200" dirty="0" err="1" smtClean="0">
                <a:solidFill>
                  <a:schemeClr val="bg1"/>
                </a:solidFill>
              </a:rPr>
              <a:t>системі</a:t>
            </a:r>
            <a:r>
              <a:rPr lang="ru-RU" sz="3200" dirty="0" smtClean="0">
                <a:solidFill>
                  <a:schemeClr val="bg1"/>
                </a:solidFill>
              </a:rPr>
              <a:t> грунтового </a:t>
            </a:r>
            <a:r>
              <a:rPr lang="ru-RU" sz="3200" dirty="0" err="1" smtClean="0">
                <a:solidFill>
                  <a:schemeClr val="bg1"/>
                </a:solidFill>
              </a:rPr>
              <a:t>тіла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4554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737" y="-388418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308" y="1"/>
            <a:ext cx="8430491" cy="16906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Грунт - </a:t>
            </a:r>
            <a:r>
              <a:rPr lang="ru-RU" dirty="0" err="1">
                <a:solidFill>
                  <a:schemeClr val="bg1"/>
                </a:solidFill>
              </a:rPr>
              <a:t>самостійне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яке </a:t>
            </a:r>
            <a:r>
              <a:rPr lang="ru-RU" dirty="0" err="1">
                <a:solidFill>
                  <a:schemeClr val="bg1"/>
                </a:solidFill>
              </a:rPr>
              <a:t>характеризується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наявністю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структурних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ієрархічних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2840182"/>
            <a:ext cx="10993582" cy="3336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Виявлення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межі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безпосереднього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технологічного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впливу</a:t>
            </a:r>
            <a:r>
              <a:rPr lang="ru-RU" b="1" dirty="0" smtClean="0">
                <a:solidFill>
                  <a:schemeClr val="bg1"/>
                </a:solidFill>
              </a:rPr>
              <a:t> на грунт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</a:rPr>
              <a:t>означає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визначення</a:t>
            </a:r>
            <a:r>
              <a:rPr lang="ru-RU" dirty="0" smtClean="0">
                <a:solidFill>
                  <a:schemeClr val="bg1"/>
                </a:solidFill>
              </a:rPr>
              <a:t> грунтового </a:t>
            </a:r>
            <a:r>
              <a:rPr lang="ru-RU" dirty="0" err="1" smtClean="0">
                <a:solidFill>
                  <a:schemeClr val="bg1"/>
                </a:solidFill>
              </a:rPr>
              <a:t>ієрархічного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рівня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поширюється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</a:rPr>
              <a:t>надає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підстави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науково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обгрунтовано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сенсорні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показники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технологічного</a:t>
            </a:r>
            <a:r>
              <a:rPr lang="ru-RU" dirty="0" smtClean="0">
                <a:solidFill>
                  <a:schemeClr val="bg1"/>
                </a:solidFill>
              </a:rPr>
              <a:t> блоку АЛ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6569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1395" y="831273"/>
            <a:ext cx="3524480" cy="8483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 </a:t>
            </a:r>
            <a:r>
              <a:rPr lang="ru-RU" b="1" dirty="0" err="1" smtClean="0">
                <a:solidFill>
                  <a:schemeClr val="bg1"/>
                </a:solidFill>
              </a:rPr>
              <a:t>лекції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436" y="2688115"/>
            <a:ext cx="10515600" cy="376810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1.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Зм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грунтозахисно-меліоративного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упорядкування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агроландшафту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Теоретичні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аспекти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формування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технологічного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блоку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агророландшафту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3.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Специф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грунтозахисно-меліоративного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упорядкування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агроландшафту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еколого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-технолог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чних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групах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земель </a:t>
            </a:r>
          </a:p>
        </p:txBody>
      </p:sp>
    </p:spTree>
    <p:extLst>
      <p:ext uri="{BB962C8B-B14F-4D97-AF65-F5344CB8AC3E}">
        <p14:creationId xmlns:p14="http://schemas.microsoft.com/office/powerpoint/2010/main" val="4199197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Специфiка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грунтозахисно-меліоративного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упорядкування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агроландшафту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еколого-технологiчних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групах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земель 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8" y="3352800"/>
            <a:ext cx="8188036" cy="314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Типолог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я </a:t>
            </a:r>
            <a:r>
              <a:rPr lang="ru-RU" sz="3200" dirty="0" err="1" smtClean="0">
                <a:solidFill>
                  <a:schemeClr val="bg1"/>
                </a:solidFill>
              </a:rPr>
              <a:t>місцевості</a:t>
            </a:r>
            <a:r>
              <a:rPr lang="ru-RU" sz="3200" dirty="0" smtClean="0">
                <a:solidFill>
                  <a:schemeClr val="bg1"/>
                </a:solidFill>
              </a:rPr>
              <a:t> (за Ф.М.М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льковим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може</a:t>
            </a:r>
            <a:r>
              <a:rPr lang="ru-RU" sz="3200" dirty="0" smtClean="0">
                <a:solidFill>
                  <a:schemeClr val="bg1"/>
                </a:solidFill>
              </a:rPr>
              <a:t> бути </a:t>
            </a:r>
            <a:r>
              <a:rPr lang="ru-RU" sz="3200" dirty="0" err="1" smtClean="0">
                <a:solidFill>
                  <a:schemeClr val="bg1"/>
                </a:solidFill>
              </a:rPr>
              <a:t>перебудована</a:t>
            </a:r>
            <a:r>
              <a:rPr lang="ru-RU" sz="3200" dirty="0" smtClean="0"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solidFill>
                  <a:schemeClr val="bg1"/>
                </a:solidFill>
              </a:rPr>
              <a:t>ун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версальну</a:t>
            </a:r>
            <a:r>
              <a:rPr lang="ru-RU" sz="3200" dirty="0" smtClean="0">
                <a:solidFill>
                  <a:schemeClr val="bg1"/>
                </a:solidFill>
              </a:rPr>
              <a:t> схему </a:t>
            </a:r>
            <a:r>
              <a:rPr lang="ru-RU" sz="3200" dirty="0" err="1" smtClean="0">
                <a:solidFill>
                  <a:schemeClr val="bg1"/>
                </a:solidFill>
              </a:rPr>
              <a:t>господарсько</a:t>
            </a:r>
            <a:r>
              <a:rPr lang="ru-RU" sz="3200" dirty="0" smtClean="0">
                <a:solidFill>
                  <a:schemeClr val="bg1"/>
                </a:solidFill>
              </a:rPr>
              <a:t>-орган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зац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йних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ГЗ-М </a:t>
            </a:r>
            <a:r>
              <a:rPr lang="ru-RU" sz="3200" dirty="0" err="1" smtClean="0">
                <a:solidFill>
                  <a:schemeClr val="bg1"/>
                </a:solidFill>
              </a:rPr>
              <a:t>схилових</a:t>
            </a:r>
            <a:r>
              <a:rPr lang="ru-RU" sz="3200" dirty="0" smtClean="0">
                <a:solidFill>
                  <a:schemeClr val="bg1"/>
                </a:solidFill>
              </a:rPr>
              <a:t> м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крозон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2675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" y="0"/>
            <a:ext cx="121852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96982"/>
            <a:ext cx="10522527" cy="1704109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Перша </a:t>
            </a:r>
            <a:r>
              <a:rPr lang="ru-RU" sz="4000" b="1" dirty="0" err="1"/>
              <a:t>еколого</a:t>
            </a:r>
            <a:r>
              <a:rPr lang="ru-RU" sz="4000" b="1" dirty="0"/>
              <a:t>-технолог</a:t>
            </a:r>
            <a:r>
              <a:rPr lang="en-US" sz="4000" b="1" dirty="0" err="1"/>
              <a:t>i</a:t>
            </a:r>
            <a:r>
              <a:rPr lang="ru-RU" sz="4000" b="1" dirty="0" err="1"/>
              <a:t>чна</a:t>
            </a:r>
            <a:r>
              <a:rPr lang="ru-RU" sz="4000" b="1" dirty="0"/>
              <a:t> </a:t>
            </a:r>
            <a:r>
              <a:rPr lang="ru-RU" sz="4000" b="1" dirty="0" err="1"/>
              <a:t>група</a:t>
            </a:r>
            <a:r>
              <a:rPr lang="ru-RU" sz="4000" b="1" dirty="0"/>
              <a:t> земель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практично </a:t>
            </a:r>
            <a:r>
              <a:rPr lang="ru-RU" sz="3100" dirty="0" err="1"/>
              <a:t>тотожна</a:t>
            </a:r>
            <a:r>
              <a:rPr lang="ru-RU" sz="3100" dirty="0"/>
              <a:t> </a:t>
            </a:r>
            <a:r>
              <a:rPr lang="ru-RU" sz="3100" dirty="0" err="1"/>
              <a:t>плакорному</a:t>
            </a:r>
            <a:r>
              <a:rPr lang="ru-RU" sz="3100" dirty="0"/>
              <a:t> типов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ru-RU" sz="3100" dirty="0"/>
              <a:t>м</a:t>
            </a:r>
            <a:r>
              <a:rPr lang="en-US" sz="3100" dirty="0" err="1"/>
              <a:t>i</a:t>
            </a:r>
            <a:r>
              <a:rPr lang="ru-RU" sz="3100" dirty="0" err="1"/>
              <a:t>сцевост</a:t>
            </a:r>
            <a:r>
              <a:rPr lang="en-US" sz="3100" dirty="0" err="1" smtClean="0"/>
              <a:t>i</a:t>
            </a:r>
            <a:r>
              <a:rPr lang="ru-RU" sz="3100" dirty="0" smtClean="0"/>
              <a:t>, </a:t>
            </a:r>
            <a:br>
              <a:rPr lang="ru-RU" sz="3100" dirty="0" smtClean="0"/>
            </a:br>
            <a:r>
              <a:rPr lang="ru-RU" sz="3100" dirty="0" err="1" smtClean="0"/>
              <a:t>який</a:t>
            </a:r>
            <a:r>
              <a:rPr lang="ru-RU" sz="3100" dirty="0" smtClean="0"/>
              <a:t> </a:t>
            </a:r>
            <a:r>
              <a:rPr lang="ru-RU" sz="3100" dirty="0" err="1"/>
              <a:t>включає</a:t>
            </a:r>
            <a:r>
              <a:rPr lang="ru-RU" sz="3100" dirty="0"/>
              <a:t> два п</a:t>
            </a:r>
            <a:r>
              <a:rPr lang="en-US" sz="3100" dirty="0" err="1"/>
              <a:t>i</a:t>
            </a:r>
            <a:r>
              <a:rPr lang="ru-RU" sz="3100" dirty="0" err="1"/>
              <a:t>дтипи</a:t>
            </a:r>
            <a:r>
              <a:rPr lang="ru-RU" sz="3100" dirty="0"/>
              <a:t> (м</a:t>
            </a:r>
            <a:r>
              <a:rPr lang="en-US" sz="3100" dirty="0" err="1"/>
              <a:t>i</a:t>
            </a:r>
            <a:r>
              <a:rPr lang="ru-RU" sz="3100" dirty="0" err="1"/>
              <a:t>крозони</a:t>
            </a:r>
            <a:r>
              <a:rPr lang="ru-RU" sz="3100" dirty="0"/>
              <a:t>):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199" y="2607209"/>
            <a:ext cx="95734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а) </a:t>
            </a:r>
            <a:r>
              <a:rPr lang="uk-UA" sz="2800" dirty="0">
                <a:solidFill>
                  <a:schemeClr val="bg1"/>
                </a:solidFill>
              </a:rPr>
              <a:t>власне </a:t>
            </a:r>
            <a:r>
              <a:rPr lang="uk-UA" sz="2800" dirty="0" err="1">
                <a:solidFill>
                  <a:schemeClr val="bg1"/>
                </a:solidFill>
              </a:rPr>
              <a:t>плакорний</a:t>
            </a:r>
            <a:r>
              <a:rPr lang="uk-UA" sz="2800" dirty="0">
                <a:solidFill>
                  <a:schemeClr val="bg1"/>
                </a:solidFill>
              </a:rPr>
              <a:t> (просапний) п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дтип</a:t>
            </a:r>
            <a:r>
              <a:rPr lang="uk-UA" sz="2800" dirty="0">
                <a:solidFill>
                  <a:schemeClr val="bg1"/>
                </a:solidFill>
              </a:rPr>
              <a:t> (м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uk-UA" sz="2800" dirty="0" err="1">
                <a:solidFill>
                  <a:schemeClr val="bg1"/>
                </a:solidFill>
              </a:rPr>
              <a:t>крозона</a:t>
            </a:r>
            <a:r>
              <a:rPr lang="uk-UA" sz="2800" dirty="0">
                <a:solidFill>
                  <a:schemeClr val="bg1"/>
                </a:solidFill>
              </a:rPr>
              <a:t> А) </a:t>
            </a:r>
            <a:r>
              <a:rPr lang="uk-UA" sz="2400" dirty="0">
                <a:solidFill>
                  <a:schemeClr val="bg1"/>
                </a:solidFill>
              </a:rPr>
              <a:t>з ухилом </a:t>
            </a:r>
            <a:r>
              <a:rPr lang="uk-UA" sz="2400" dirty="0" err="1">
                <a:solidFill>
                  <a:schemeClr val="bg1"/>
                </a:solidFill>
              </a:rPr>
              <a:t>поверхн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uk-UA" sz="2400" dirty="0">
                <a:solidFill>
                  <a:schemeClr val="bg1"/>
                </a:solidFill>
              </a:rPr>
              <a:t>що не перевищує </a:t>
            </a:r>
            <a:r>
              <a:rPr lang="uk-UA" sz="2400" dirty="0" smtClean="0">
                <a:solidFill>
                  <a:schemeClr val="bg1"/>
                </a:solidFill>
              </a:rPr>
              <a:t>0,5-1</a:t>
            </a:r>
            <a:r>
              <a:rPr lang="uk-UA" sz="2400" baseline="30000" dirty="0" smtClean="0">
                <a:solidFill>
                  <a:schemeClr val="bg1"/>
                </a:solidFill>
              </a:rPr>
              <a:t>0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з обмеженням довжини схилу </a:t>
            </a:r>
            <a:r>
              <a:rPr lang="uk-UA" sz="2400" dirty="0" err="1">
                <a:solidFill>
                  <a:schemeClr val="bg1"/>
                </a:solidFill>
              </a:rPr>
              <a:t>нав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ть</a:t>
            </a:r>
            <a:r>
              <a:rPr lang="uk-UA" sz="2400" dirty="0">
                <a:solidFill>
                  <a:schemeClr val="bg1"/>
                </a:solidFill>
              </a:rPr>
              <a:t> ц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єї</a:t>
            </a:r>
            <a:r>
              <a:rPr lang="uk-UA" sz="2400" dirty="0">
                <a:solidFill>
                  <a:schemeClr val="bg1"/>
                </a:solidFill>
              </a:rPr>
              <a:t> м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>
                <a:solidFill>
                  <a:schemeClr val="bg1"/>
                </a:solidFill>
              </a:rPr>
              <a:t>н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мальної</a:t>
            </a:r>
            <a:r>
              <a:rPr lang="uk-UA" sz="2400" dirty="0">
                <a:solidFill>
                  <a:schemeClr val="bg1"/>
                </a:solidFill>
              </a:rPr>
              <a:t> крутизни. Тут бажано зосередити </a:t>
            </a:r>
            <a:r>
              <a:rPr lang="uk-UA" sz="2400" dirty="0" err="1">
                <a:solidFill>
                  <a:schemeClr val="bg1"/>
                </a:solidFill>
              </a:rPr>
              <a:t>просапн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с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возм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ни</a:t>
            </a:r>
            <a:r>
              <a:rPr lang="uk-UA" sz="2400" dirty="0">
                <a:solidFill>
                  <a:schemeClr val="bg1"/>
                </a:solidFill>
              </a:rPr>
              <a:t>. М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крозона</a:t>
            </a:r>
            <a:r>
              <a:rPr lang="uk-UA" sz="2400" dirty="0">
                <a:solidFill>
                  <a:schemeClr val="bg1"/>
                </a:solidFill>
              </a:rPr>
              <a:t> А потребує т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льки</a:t>
            </a:r>
            <a:r>
              <a:rPr lang="uk-UA" sz="2400" dirty="0">
                <a:solidFill>
                  <a:schemeClr val="bg1"/>
                </a:solidFill>
              </a:rPr>
              <a:t> полезахисної </a:t>
            </a:r>
            <a:r>
              <a:rPr lang="uk-UA" sz="2400" dirty="0" err="1">
                <a:solidFill>
                  <a:schemeClr val="bg1"/>
                </a:solidFill>
              </a:rPr>
              <a:t>мел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 err="1">
                <a:solidFill>
                  <a:schemeClr val="bg1"/>
                </a:solidFill>
              </a:rPr>
              <a:t>орац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>
                <a:solidFill>
                  <a:schemeClr val="bg1"/>
                </a:solidFill>
              </a:rPr>
              <a:t>ї та захисту в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uk-UA" sz="2400" dirty="0">
                <a:solidFill>
                  <a:schemeClr val="bg1"/>
                </a:solidFill>
              </a:rPr>
              <a:t>д </a:t>
            </a:r>
            <a:r>
              <a:rPr lang="uk-UA" sz="2400" dirty="0" err="1">
                <a:solidFill>
                  <a:schemeClr val="bg1"/>
                </a:solidFill>
              </a:rPr>
              <a:t>дефляц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uk-UA" sz="2400" dirty="0" smtClean="0">
                <a:solidFill>
                  <a:schemeClr val="bg1"/>
                </a:solidFill>
              </a:rPr>
              <a:t>ї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б) </a:t>
            </a:r>
            <a:r>
              <a:rPr lang="ru-RU" sz="2800" dirty="0" err="1" smtClean="0">
                <a:solidFill>
                  <a:schemeClr val="bg1"/>
                </a:solidFill>
              </a:rPr>
              <a:t>плакорний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польовий</a:t>
            </a:r>
            <a:r>
              <a:rPr lang="ru-RU" sz="2800" dirty="0">
                <a:solidFill>
                  <a:schemeClr val="bg1"/>
                </a:solidFill>
              </a:rPr>
              <a:t> п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ru-RU" sz="2800" dirty="0" err="1">
                <a:solidFill>
                  <a:schemeClr val="bg1"/>
                </a:solidFill>
              </a:rPr>
              <a:t>дтип</a:t>
            </a:r>
            <a:r>
              <a:rPr lang="ru-RU" sz="2800" dirty="0">
                <a:solidFill>
                  <a:schemeClr val="bg1"/>
                </a:solidFill>
              </a:rPr>
              <a:t> м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ru-RU" sz="2800" dirty="0" err="1">
                <a:solidFill>
                  <a:schemeClr val="bg1"/>
                </a:solidFill>
              </a:rPr>
              <a:t>сцевост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 smtClean="0">
                <a:solidFill>
                  <a:schemeClr val="bg1"/>
                </a:solidFill>
              </a:rPr>
              <a:t>м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ru-RU" sz="2800" dirty="0" err="1">
                <a:solidFill>
                  <a:schemeClr val="bg1"/>
                </a:solidFill>
              </a:rPr>
              <a:t>крозона</a:t>
            </a:r>
            <a:r>
              <a:rPr lang="ru-RU" sz="2800" dirty="0">
                <a:solidFill>
                  <a:schemeClr val="bg1"/>
                </a:solidFill>
              </a:rPr>
              <a:t> Б, </a:t>
            </a:r>
            <a:r>
              <a:rPr lang="ru-RU" sz="2800" dirty="0" err="1">
                <a:solidFill>
                  <a:schemeClr val="bg1"/>
                </a:solidFill>
              </a:rPr>
              <a:t>її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верхня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частина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400" dirty="0">
                <a:solidFill>
                  <a:schemeClr val="bg1"/>
                </a:solidFill>
              </a:rPr>
              <a:t>- до </a:t>
            </a:r>
            <a:r>
              <a:rPr lang="ru-RU" sz="2400" dirty="0" err="1">
                <a:solidFill>
                  <a:schemeClr val="bg1"/>
                </a:solidFill>
              </a:rPr>
              <a:t>нижньої</a:t>
            </a:r>
            <a:r>
              <a:rPr lang="ru-RU" sz="2400" dirty="0">
                <a:solidFill>
                  <a:schemeClr val="bg1"/>
                </a:solidFill>
              </a:rPr>
              <a:t> меж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плакорного</a:t>
            </a:r>
            <a:r>
              <a:rPr lang="ru-RU" sz="2400" dirty="0">
                <a:solidFill>
                  <a:schemeClr val="bg1"/>
                </a:solidFill>
              </a:rPr>
              <a:t> типу М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ru-RU" sz="2400" dirty="0" err="1">
                <a:solidFill>
                  <a:schemeClr val="bg1"/>
                </a:solidFill>
              </a:rPr>
              <a:t>лькова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-ї </a:t>
            </a:r>
            <a:r>
              <a:rPr lang="ru-RU" sz="2400" dirty="0" err="1" smtClean="0">
                <a:solidFill>
                  <a:schemeClr val="bg1"/>
                </a:solidFill>
              </a:rPr>
              <a:t>еколого</a:t>
            </a:r>
            <a:r>
              <a:rPr lang="ru-RU" sz="2400" dirty="0" smtClean="0">
                <a:solidFill>
                  <a:schemeClr val="bg1"/>
                </a:solidFill>
              </a:rPr>
              <a:t>-технолог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ru-RU" sz="2400" dirty="0" err="1">
                <a:solidFill>
                  <a:schemeClr val="bg1"/>
                </a:solidFill>
              </a:rPr>
              <a:t>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групи</a:t>
            </a:r>
            <a:r>
              <a:rPr lang="ru-RU" sz="2400" dirty="0">
                <a:solidFill>
                  <a:schemeClr val="bg1"/>
                </a:solidFill>
              </a:rPr>
              <a:t> земель, </a:t>
            </a:r>
            <a:r>
              <a:rPr lang="ru-RU" sz="2400" dirty="0" err="1">
                <a:solidFill>
                  <a:schemeClr val="bg1"/>
                </a:solidFill>
              </a:rPr>
              <a:t>тобто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межах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ru-RU" sz="2400" dirty="0" err="1">
                <a:solidFill>
                  <a:schemeClr val="bg1"/>
                </a:solidFill>
              </a:rPr>
              <a:t>зогеокл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ru-RU" sz="2400" dirty="0">
                <a:solidFill>
                  <a:schemeClr val="bg1"/>
                </a:solidFill>
              </a:rPr>
              <a:t>ни 3</a:t>
            </a:r>
            <a:r>
              <a:rPr lang="ru-RU" sz="2400" baseline="30000" dirty="0">
                <a:solidFill>
                  <a:schemeClr val="bg1"/>
                </a:solidFill>
              </a:rPr>
              <a:t>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ареалу </a:t>
            </a:r>
            <a:r>
              <a:rPr lang="ru-RU" sz="2400" dirty="0" err="1">
                <a:solidFill>
                  <a:schemeClr val="bg1"/>
                </a:solidFill>
              </a:rPr>
              <a:t>слабоеродованих</a:t>
            </a:r>
            <a:r>
              <a:rPr lang="ru-RU" sz="2400" dirty="0">
                <a:solidFill>
                  <a:schemeClr val="bg1"/>
                </a:solidFill>
              </a:rPr>
              <a:t> грунт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ru-RU" sz="2400" dirty="0">
                <a:solidFill>
                  <a:schemeClr val="bg1"/>
                </a:solidFill>
              </a:rPr>
              <a:t>в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Протиерозійне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облаштування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мікрозони</a:t>
            </a:r>
            <a:r>
              <a:rPr lang="ru-RU" sz="3600" dirty="0" smtClean="0">
                <a:solidFill>
                  <a:schemeClr val="bg1"/>
                </a:solidFill>
              </a:rPr>
              <a:t> 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5308" y="2701637"/>
            <a:ext cx="8257309" cy="3851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Оск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льки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площ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ареалу на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розташован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нижче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схилов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земл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нод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надходити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деякий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об'єм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поверхневого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стоку,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нижню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межу ареалу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приводод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льної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крозони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сл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облаштувати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водозатримним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валом,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сум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щеним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польовою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дорогою</a:t>
            </a:r>
          </a:p>
        </p:txBody>
      </p:sp>
    </p:spTree>
    <p:extLst>
      <p:ext uri="{BB962C8B-B14F-4D97-AF65-F5344CB8AC3E}">
        <p14:creationId xmlns:p14="http://schemas.microsoft.com/office/powerpoint/2010/main" val="265823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Земл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плакорного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польового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дтипу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сцевості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054" y="3034145"/>
            <a:ext cx="10120745" cy="314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дрозд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ляються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вздовжсхиловими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ланками стоков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дної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нфраструктури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АЛ на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вздовжсхилов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сектори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(разом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розташованими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нижче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схилу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землями)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сектори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структуруються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схилов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блоки контурно-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смугових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РД на баз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йсної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контурно ор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єнтованих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ПЗС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001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r>
              <a:rPr lang="ru-RU" dirty="0" smtClean="0"/>
              <a:t>Друга </a:t>
            </a:r>
            <a:r>
              <a:rPr lang="ru-RU" dirty="0" err="1"/>
              <a:t>еколого</a:t>
            </a:r>
            <a:r>
              <a:rPr lang="ru-RU" dirty="0"/>
              <a:t>-технолог</a:t>
            </a:r>
            <a:r>
              <a:rPr lang="en-US" dirty="0" err="1"/>
              <a:t>i</a:t>
            </a:r>
            <a:r>
              <a:rPr lang="ru-RU" dirty="0" err="1" smtClean="0"/>
              <a:t>чна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/>
              <a:t>земель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182" y="2812473"/>
            <a:ext cx="9005453" cy="33644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нижня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схилової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польової</a:t>
            </a:r>
            <a:r>
              <a:rPr lang="ru-RU" dirty="0" smtClean="0">
                <a:solidFill>
                  <a:schemeClr val="bg1"/>
                </a:solidFill>
              </a:rPr>
              <a:t> м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крозони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земл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ухилом</a:t>
            </a:r>
            <a:r>
              <a:rPr lang="ru-RU" dirty="0" smtClean="0">
                <a:solidFill>
                  <a:schemeClr val="bg1"/>
                </a:solidFill>
              </a:rPr>
              <a:t> до 5-6</a:t>
            </a:r>
            <a:r>
              <a:rPr lang="ru-RU" baseline="30000" dirty="0" smtClean="0">
                <a:solidFill>
                  <a:schemeClr val="bg1"/>
                </a:solidFill>
              </a:rPr>
              <a:t>0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вид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ляються</a:t>
            </a:r>
            <a:r>
              <a:rPr lang="ru-RU" dirty="0" smtClean="0">
                <a:solidFill>
                  <a:schemeClr val="bg1"/>
                </a:solidFill>
              </a:rPr>
              <a:t> ц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сполучення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схилового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прир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чкового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надр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чного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надзаплавно-терасового</a:t>
            </a:r>
            <a:r>
              <a:rPr lang="ru-RU" dirty="0" smtClean="0">
                <a:solidFill>
                  <a:schemeClr val="bg1"/>
                </a:solidFill>
              </a:rPr>
              <a:t> тип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в м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сцевост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за Ф.М.М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льковим</a:t>
            </a:r>
            <a:r>
              <a:rPr lang="ru-RU" dirty="0" smtClean="0">
                <a:solidFill>
                  <a:schemeClr val="bg1"/>
                </a:solidFill>
              </a:rPr>
              <a:t>) як </a:t>
            </a:r>
            <a:r>
              <a:rPr lang="ru-RU" dirty="0" err="1" smtClean="0">
                <a:solidFill>
                  <a:schemeClr val="bg1"/>
                </a:solidFill>
              </a:rPr>
              <a:t>схиловий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польовий</a:t>
            </a:r>
            <a:r>
              <a:rPr lang="ru-RU" dirty="0" smtClean="0">
                <a:solidFill>
                  <a:schemeClr val="bg1"/>
                </a:solidFill>
              </a:rPr>
              <a:t> п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дтип</a:t>
            </a:r>
            <a:r>
              <a:rPr lang="ru-RU" dirty="0" smtClean="0">
                <a:solidFill>
                  <a:schemeClr val="bg1"/>
                </a:solidFill>
              </a:rPr>
              <a:t> м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сцевост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endParaRPr lang="uk-UA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на грунтах з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слабким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м </a:t>
            </a:r>
            <a:r>
              <a:rPr lang="ru-RU" dirty="0" err="1" smtClean="0">
                <a:solidFill>
                  <a:schemeClr val="bg1"/>
                </a:solidFill>
              </a:rPr>
              <a:t>ступенем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еродованост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рекомендуються</a:t>
            </a:r>
            <a:r>
              <a:rPr lang="ru-RU" dirty="0" smtClean="0">
                <a:solidFill>
                  <a:schemeClr val="bg1"/>
                </a:solidFill>
              </a:rPr>
              <a:t> так зван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ГЗ с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возм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ни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57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/>
              <a:t>еколого</a:t>
            </a:r>
            <a:r>
              <a:rPr lang="ru-RU" dirty="0"/>
              <a:t>-технолог</a:t>
            </a:r>
            <a:r>
              <a:rPr lang="en-US" dirty="0" err="1"/>
              <a:t>i</a:t>
            </a:r>
            <a:r>
              <a:rPr lang="ru-RU" dirty="0" err="1"/>
              <a:t>чна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земель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1" y="2272145"/>
            <a:ext cx="10626435" cy="4267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ГЗ-М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упорядкування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виступає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тут у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пасовищн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модиф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кац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ї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певними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дмінностями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орної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С.-г.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земель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заплавного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типу м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сцевост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крозона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Г)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передбачає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ретельне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додержання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природоохоронних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вимог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урахування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потреб в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дведення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значних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площ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земель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природоохоронного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використання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сля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ГЗ-М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упорядкування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АЛ на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приводод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льних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схилових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землях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зменшиться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надходження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заплави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вод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поверхневого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стоку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ероз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йних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нанос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98901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Контрольні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для </a:t>
            </a:r>
            <a:r>
              <a:rPr lang="ru-RU" dirty="0" err="1" smtClean="0"/>
              <a:t>самоперевірки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1. </a:t>
            </a:r>
            <a:r>
              <a:rPr lang="ru-RU" b="1" dirty="0" err="1" smtClean="0">
                <a:solidFill>
                  <a:schemeClr val="bg1"/>
                </a:solidFill>
              </a:rPr>
              <a:t>Чому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грунтозахисно</a:t>
            </a:r>
            <a:r>
              <a:rPr lang="ru-RU" b="1" dirty="0" smtClean="0">
                <a:solidFill>
                  <a:schemeClr val="bg1"/>
                </a:solidFill>
              </a:rPr>
              <a:t>-мел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ru-RU" b="1" dirty="0" err="1" smtClean="0">
                <a:solidFill>
                  <a:schemeClr val="bg1"/>
                </a:solidFill>
              </a:rPr>
              <a:t>оративне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упорядкування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аґроландшафту</a:t>
            </a:r>
            <a:r>
              <a:rPr lang="ru-RU" b="1" dirty="0" smtClean="0">
                <a:solidFill>
                  <a:schemeClr val="bg1"/>
                </a:solidFill>
              </a:rPr>
              <a:t> є першим </a:t>
            </a:r>
            <a:r>
              <a:rPr lang="ru-RU" b="1" dirty="0" err="1" smtClean="0">
                <a:solidFill>
                  <a:schemeClr val="bg1"/>
                </a:solidFill>
              </a:rPr>
              <a:t>етапом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аґроландшафтоґенезу</a:t>
            </a:r>
            <a:r>
              <a:rPr lang="ru-RU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b="1" dirty="0" err="1" smtClean="0">
                <a:solidFill>
                  <a:schemeClr val="bg1"/>
                </a:solidFill>
              </a:rPr>
              <a:t>Назвіть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основне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технологічного</a:t>
            </a:r>
            <a:r>
              <a:rPr lang="ru-RU" b="1" dirty="0" smtClean="0">
                <a:solidFill>
                  <a:schemeClr val="bg1"/>
                </a:solidFill>
              </a:rPr>
              <a:t> блоку </a:t>
            </a:r>
            <a:r>
              <a:rPr lang="ru-RU" b="1" dirty="0" err="1" smtClean="0">
                <a:solidFill>
                  <a:schemeClr val="bg1"/>
                </a:solidFill>
              </a:rPr>
              <a:t>агроландшафту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3. Чим </a:t>
            </a:r>
            <a:r>
              <a:rPr lang="ru-RU" b="1" dirty="0" err="1" smtClean="0">
                <a:solidFill>
                  <a:schemeClr val="bg1"/>
                </a:solidFill>
              </a:rPr>
              <a:t>обумовлена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проведення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експертизи</a:t>
            </a:r>
            <a:r>
              <a:rPr lang="ru-RU" b="1" dirty="0" smtClean="0">
                <a:solidFill>
                  <a:schemeClr val="bg1"/>
                </a:solidFill>
              </a:rPr>
              <a:t> будь- </a:t>
            </a:r>
            <a:r>
              <a:rPr lang="ru-RU" b="1" dirty="0" err="1" smtClean="0">
                <a:solidFill>
                  <a:schemeClr val="bg1"/>
                </a:solidFill>
              </a:rPr>
              <a:t>якої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технологічної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операції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технології</a:t>
            </a:r>
            <a:r>
              <a:rPr lang="ru-RU" b="1" dirty="0" smtClean="0">
                <a:solidFill>
                  <a:schemeClr val="bg1"/>
                </a:solidFill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</a:rPr>
              <a:t>технологічного</a:t>
            </a:r>
            <a:r>
              <a:rPr lang="ru-RU" b="1" dirty="0" smtClean="0">
                <a:solidFill>
                  <a:schemeClr val="bg1"/>
                </a:solidFill>
              </a:rPr>
              <a:t> блоку в </a:t>
            </a:r>
            <a:r>
              <a:rPr lang="ru-RU" b="1" dirty="0" err="1" smtClean="0">
                <a:solidFill>
                  <a:schemeClr val="bg1"/>
                </a:solidFill>
              </a:rPr>
              <a:t>цілому</a:t>
            </a:r>
            <a:r>
              <a:rPr lang="ru-RU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4. Як </a:t>
            </a:r>
            <a:r>
              <a:rPr lang="ru-RU" b="1" dirty="0" err="1" smtClean="0">
                <a:solidFill>
                  <a:schemeClr val="bg1"/>
                </a:solidFill>
              </a:rPr>
              <a:t>змінюється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оптимальний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напрям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полезахисних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лісових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смуг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території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5. </a:t>
            </a:r>
            <a:r>
              <a:rPr lang="ru-RU" b="1" dirty="0" err="1" smtClean="0">
                <a:solidFill>
                  <a:schemeClr val="bg1"/>
                </a:solidFill>
              </a:rPr>
              <a:t>Назвіть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основні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напрями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сільськогосподарського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b="1" dirty="0" smtClean="0">
                <a:solidFill>
                  <a:schemeClr val="bg1"/>
                </a:solidFill>
              </a:rPr>
              <a:t> земель </a:t>
            </a:r>
            <a:r>
              <a:rPr lang="ru-RU" b="1" dirty="0" err="1" smtClean="0">
                <a:solidFill>
                  <a:schemeClr val="bg1"/>
                </a:solidFill>
              </a:rPr>
              <a:t>заплавного</a:t>
            </a:r>
            <a:r>
              <a:rPr lang="ru-RU" b="1" dirty="0" smtClean="0">
                <a:solidFill>
                  <a:schemeClr val="bg1"/>
                </a:solidFill>
              </a:rPr>
              <a:t> типу м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ru-RU" b="1" dirty="0" err="1" smtClean="0">
                <a:solidFill>
                  <a:schemeClr val="bg1"/>
                </a:solidFill>
              </a:rPr>
              <a:t>сцевост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ru-RU" b="1" dirty="0" smtClean="0">
                <a:solidFill>
                  <a:schemeClr val="bg1"/>
                </a:solidFill>
              </a:rPr>
              <a:t>м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ru-RU" b="1" dirty="0" err="1" smtClean="0">
                <a:solidFill>
                  <a:schemeClr val="bg1"/>
                </a:solidFill>
              </a:rPr>
              <a:t>крозона</a:t>
            </a:r>
            <a:r>
              <a:rPr lang="ru-RU" b="1" dirty="0" smtClean="0">
                <a:solidFill>
                  <a:schemeClr val="bg1"/>
                </a:solidFill>
              </a:rPr>
              <a:t> Г).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27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агроландшаф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err="1" smtClean="0">
                <a:solidFill>
                  <a:srgbClr val="C00000"/>
                </a:solidFill>
              </a:rPr>
              <a:t>Дякую</a:t>
            </a:r>
            <a:r>
              <a:rPr lang="ru-RU" sz="5400" dirty="0" smtClean="0">
                <a:solidFill>
                  <a:srgbClr val="C00000"/>
                </a:solidFill>
              </a:rPr>
              <a:t> за </a:t>
            </a:r>
            <a:r>
              <a:rPr lang="ru-RU" sz="5400" dirty="0" err="1" smtClean="0">
                <a:solidFill>
                  <a:srgbClr val="C00000"/>
                </a:solidFill>
              </a:rPr>
              <a:t>увагу</a:t>
            </a:r>
            <a:r>
              <a:rPr lang="ru-RU" sz="5400" dirty="0" smtClean="0">
                <a:solidFill>
                  <a:srgbClr val="C00000"/>
                </a:solidFill>
              </a:rPr>
              <a:t> 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383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5"/>
            <a:ext cx="12192000" cy="6853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Інформаційні джерела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0437" y="1690689"/>
            <a:ext cx="108481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Друковані джерела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1) Булигін </a:t>
            </a:r>
            <a:r>
              <a:rPr lang="uk-UA" sz="2400" b="1" dirty="0">
                <a:solidFill>
                  <a:schemeClr val="bg1"/>
                </a:solidFill>
              </a:rPr>
              <a:t>С.Ю. Формування екологічно сталих </a:t>
            </a:r>
            <a:r>
              <a:rPr lang="uk-UA" sz="2400" b="1" dirty="0" err="1">
                <a:solidFill>
                  <a:schemeClr val="bg1"/>
                </a:solidFill>
              </a:rPr>
              <a:t>агроландшафтів</a:t>
            </a:r>
            <a:r>
              <a:rPr lang="uk-UA" sz="2400" b="1" dirty="0">
                <a:solidFill>
                  <a:schemeClr val="bg1"/>
                </a:solidFill>
              </a:rPr>
              <a:t>: Підручник. -Київ: Урожай, 2005.-300 с.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2) Булигін </a:t>
            </a:r>
            <a:r>
              <a:rPr lang="uk-UA" sz="2400" b="1" dirty="0">
                <a:solidFill>
                  <a:schemeClr val="bg1"/>
                </a:solidFill>
              </a:rPr>
              <a:t>С.Ю., </a:t>
            </a:r>
            <a:r>
              <a:rPr lang="uk-UA" sz="2400" b="1" dirty="0" err="1">
                <a:solidFill>
                  <a:schemeClr val="bg1"/>
                </a:solidFill>
              </a:rPr>
              <a:t>Думін</a:t>
            </a:r>
            <a:r>
              <a:rPr lang="uk-UA" sz="2400" b="1" dirty="0">
                <a:solidFill>
                  <a:schemeClr val="bg1"/>
                </a:solidFill>
              </a:rPr>
              <a:t> Ю.В., Куценко М.В. Оцінка географічного середовища та оптимізація землекористування.- Харків: Світло зі Сходу, 2002.- 168 с.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3) Нормативи </a:t>
            </a:r>
            <a:r>
              <a:rPr lang="uk-UA" sz="2400" b="1" dirty="0">
                <a:solidFill>
                  <a:schemeClr val="bg1"/>
                </a:solidFill>
              </a:rPr>
              <a:t>ґрунтозахисних </a:t>
            </a:r>
            <a:r>
              <a:rPr lang="uk-UA" sz="2400" b="1" dirty="0" err="1">
                <a:solidFill>
                  <a:schemeClr val="bg1"/>
                </a:solidFill>
              </a:rPr>
              <a:t>контурно</a:t>
            </a:r>
            <a:r>
              <a:rPr lang="uk-UA" sz="2400" b="1" dirty="0">
                <a:solidFill>
                  <a:schemeClr val="bg1"/>
                </a:solidFill>
              </a:rPr>
              <a:t>-меліоративних систем землеробства /За ред. </a:t>
            </a:r>
            <a:r>
              <a:rPr lang="uk-UA" sz="2400" b="1" dirty="0" err="1">
                <a:solidFill>
                  <a:schemeClr val="bg1"/>
                </a:solidFill>
              </a:rPr>
              <a:t>О.Тараріка</a:t>
            </a:r>
            <a:r>
              <a:rPr lang="uk-UA" sz="2400" b="1" dirty="0">
                <a:solidFill>
                  <a:schemeClr val="bg1"/>
                </a:solidFill>
              </a:rPr>
              <a:t>, </a:t>
            </a:r>
            <a:r>
              <a:rPr lang="uk-UA" sz="2400" b="1" dirty="0" err="1">
                <a:solidFill>
                  <a:schemeClr val="bg1"/>
                </a:solidFill>
              </a:rPr>
              <a:t>М.Лобаса</a:t>
            </a:r>
            <a:r>
              <a:rPr lang="uk-UA" sz="2400" b="1" dirty="0">
                <a:solidFill>
                  <a:schemeClr val="bg1"/>
                </a:solidFill>
              </a:rPr>
              <a:t>. - Київ: УААН. - 158 с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uk-UA" sz="24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Інтернет джерела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1) Державна служба України з питань геодезії, картографії та кадастру. [Електронний  ресурс]   </a:t>
            </a:r>
            <a:r>
              <a:rPr lang="en-US" sz="2400" b="1" dirty="0">
                <a:solidFill>
                  <a:schemeClr val="bg1"/>
                </a:solidFill>
              </a:rPr>
              <a:t>http: //www.dazru.gov.ua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2) </a:t>
            </a:r>
            <a:r>
              <a:rPr lang="uk-UA" sz="2400" b="1" dirty="0">
                <a:solidFill>
                  <a:schemeClr val="bg1"/>
                </a:solidFill>
              </a:rPr>
              <a:t>Моя земля. Земельно-правовий та аналітичний ресурс. 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[Електронний  ресурс]  </a:t>
            </a:r>
            <a:r>
              <a:rPr lang="en-US" sz="2400" b="1" dirty="0">
                <a:solidFill>
                  <a:schemeClr val="bg1"/>
                </a:solidFill>
              </a:rPr>
              <a:t>http: //www.myland.org.ua</a:t>
            </a:r>
          </a:p>
        </p:txBody>
      </p:sp>
    </p:spTree>
    <p:extLst>
      <p:ext uri="{BB962C8B-B14F-4D97-AF65-F5344CB8AC3E}">
        <p14:creationId xmlns:p14="http://schemas.microsoft.com/office/powerpoint/2010/main" val="374579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25" y="0"/>
            <a:ext cx="1226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886691"/>
            <a:ext cx="10411691" cy="146641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Грунтозахисно-меліоративне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упорядкування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агроландшафту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109" y="3239799"/>
            <a:ext cx="8125690" cy="29371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err="1" smtClean="0">
                <a:solidFill>
                  <a:schemeClr val="bg1"/>
                </a:solidFill>
              </a:rPr>
              <a:t>спос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б кардинального вир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грунтозахисно</a:t>
            </a:r>
            <a:r>
              <a:rPr lang="ru-RU" dirty="0" smtClean="0">
                <a:solidFill>
                  <a:schemeClr val="bg1"/>
                </a:solidFill>
              </a:rPr>
              <a:t>-мел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ru-RU" dirty="0" err="1" smtClean="0">
                <a:solidFill>
                  <a:schemeClr val="bg1"/>
                </a:solidFill>
              </a:rPr>
              <a:t>оративної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перший </a:t>
            </a:r>
            <a:r>
              <a:rPr lang="ru-RU" dirty="0" err="1" smtClean="0">
                <a:solidFill>
                  <a:schemeClr val="bg1"/>
                </a:solidFill>
              </a:rPr>
              <a:t>етап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аґроландшафтоґенезу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63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442"/>
            <a:ext cx="12192000" cy="68684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62545" y="692728"/>
            <a:ext cx="993370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Терм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>
                <a:solidFill>
                  <a:schemeClr val="bg1"/>
                </a:solidFill>
              </a:rPr>
              <a:t>н </a:t>
            </a:r>
            <a:r>
              <a:rPr lang="uk-UA" sz="3200" b="1" dirty="0" err="1">
                <a:solidFill>
                  <a:schemeClr val="bg1"/>
                </a:solidFill>
              </a:rPr>
              <a:t>аґроландшафт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простий </a:t>
            </a:r>
            <a:r>
              <a:rPr lang="uk-UA" sz="2800" b="1" dirty="0" err="1">
                <a:solidFill>
                  <a:schemeClr val="bg1"/>
                </a:solidFill>
              </a:rPr>
              <a:t>синон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>
                <a:solidFill>
                  <a:schemeClr val="bg1"/>
                </a:solidFill>
              </a:rPr>
              <a:t>м с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льськогосподарських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уг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 smtClean="0">
                <a:solidFill>
                  <a:schemeClr val="bg1"/>
                </a:solidFill>
              </a:rPr>
              <a:t>дь</a:t>
            </a:r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Ландшафт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природний </a:t>
            </a:r>
            <a:r>
              <a:rPr lang="uk-UA" sz="2800" b="1" dirty="0" err="1">
                <a:solidFill>
                  <a:schemeClr val="bg1"/>
                </a:solidFill>
              </a:rPr>
              <a:t>територ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альний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комплекс (за </a:t>
            </a:r>
            <a:r>
              <a:rPr lang="uk-UA" sz="2800" b="1" dirty="0">
                <a:solidFill>
                  <a:schemeClr val="bg1"/>
                </a:solidFill>
              </a:rPr>
              <a:t>Ф.М. М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 smtClean="0">
                <a:solidFill>
                  <a:schemeClr val="bg1"/>
                </a:solidFill>
              </a:rPr>
              <a:t>льковим</a:t>
            </a:r>
            <a:r>
              <a:rPr lang="uk-UA" sz="2800" b="1" dirty="0" smtClean="0">
                <a:solidFill>
                  <a:schemeClr val="bg1"/>
                </a:solidFill>
              </a:rPr>
              <a:t>)</a:t>
            </a:r>
          </a:p>
          <a:p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Т</a:t>
            </a:r>
            <a:r>
              <a:rPr lang="en-US" sz="2800" b="1" dirty="0" err="1" smtClean="0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льки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природні системи </a:t>
            </a:r>
            <a:r>
              <a:rPr lang="uk-UA" sz="2800" b="1" dirty="0" err="1">
                <a:solidFill>
                  <a:schemeClr val="bg1"/>
                </a:solidFill>
              </a:rPr>
              <a:t>здатн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err="1">
                <a:solidFill>
                  <a:schemeClr val="bg1"/>
                </a:solidFill>
              </a:rPr>
              <a:t>збер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>
                <a:solidFill>
                  <a:schemeClr val="bg1"/>
                </a:solidFill>
              </a:rPr>
              <a:t>гати себе, повертатися у стан р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вноваги</a:t>
            </a:r>
            <a:r>
              <a:rPr lang="uk-UA" sz="2800" b="1" dirty="0">
                <a:solidFill>
                  <a:schemeClr val="bg1"/>
                </a:solidFill>
              </a:rPr>
              <a:t> з середовищем п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сля</a:t>
            </a:r>
            <a:r>
              <a:rPr lang="uk-UA" sz="2800" b="1" dirty="0">
                <a:solidFill>
                  <a:schemeClr val="bg1"/>
                </a:solidFill>
              </a:rPr>
              <a:t> в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дхилень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>
                <a:solidFill>
                  <a:schemeClr val="bg1"/>
                </a:solidFill>
              </a:rPr>
              <a:t>з природних причин (або п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сля</a:t>
            </a:r>
            <a:r>
              <a:rPr lang="uk-UA" sz="2800" b="1" dirty="0">
                <a:solidFill>
                  <a:schemeClr val="bg1"/>
                </a:solidFill>
              </a:rPr>
              <a:t> незначних антропогенних </a:t>
            </a:r>
            <a:r>
              <a:rPr lang="uk-UA" sz="2800" b="1" dirty="0" err="1">
                <a:solidFill>
                  <a:schemeClr val="bg1"/>
                </a:solidFill>
              </a:rPr>
              <a:t>втручань</a:t>
            </a:r>
            <a:r>
              <a:rPr lang="uk-UA" sz="2800" b="1" dirty="0">
                <a:solidFill>
                  <a:schemeClr val="bg1"/>
                </a:solidFill>
              </a:rPr>
              <a:t>), </a:t>
            </a:r>
            <a:r>
              <a:rPr lang="uk-UA" sz="2800" b="1" dirty="0" err="1">
                <a:solidFill>
                  <a:schemeClr val="bg1"/>
                </a:solidFill>
              </a:rPr>
              <a:t>нав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ть</a:t>
            </a:r>
            <a:r>
              <a:rPr lang="uk-UA" sz="2800" b="1" dirty="0">
                <a:solidFill>
                  <a:schemeClr val="bg1"/>
                </a:solidFill>
              </a:rPr>
              <a:t> в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дновлюватися</a:t>
            </a:r>
            <a:r>
              <a:rPr lang="uk-UA" sz="2800" b="1" dirty="0">
                <a:solidFill>
                  <a:schemeClr val="bg1"/>
                </a:solidFill>
              </a:rPr>
              <a:t> п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сля</a:t>
            </a:r>
            <a:r>
              <a:rPr lang="uk-UA" sz="2800" b="1" dirty="0">
                <a:solidFill>
                  <a:schemeClr val="bg1"/>
                </a:solidFill>
              </a:rPr>
              <a:t> знищення своєї б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 err="1">
                <a:solidFill>
                  <a:schemeClr val="bg1"/>
                </a:solidFill>
              </a:rPr>
              <a:t>отичної</a:t>
            </a:r>
            <a:r>
              <a:rPr lang="uk-UA" sz="2800" b="1" dirty="0">
                <a:solidFill>
                  <a:schemeClr val="bg1"/>
                </a:solidFill>
              </a:rPr>
              <a:t> складової на деяк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uk-UA" sz="2800" b="1" dirty="0">
                <a:solidFill>
                  <a:schemeClr val="bg1"/>
                </a:solidFill>
              </a:rPr>
              <a:t>й частин</a:t>
            </a:r>
            <a:r>
              <a:rPr lang="en-US" sz="2800" b="1" dirty="0" err="1">
                <a:solidFill>
                  <a:schemeClr val="bg1"/>
                </a:solidFill>
              </a:rPr>
              <a:t>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ареалу</a:t>
            </a:r>
          </a:p>
        </p:txBody>
      </p:sp>
    </p:spTree>
    <p:extLst>
      <p:ext uri="{BB962C8B-B14F-4D97-AF65-F5344CB8AC3E}">
        <p14:creationId xmlns:p14="http://schemas.microsoft.com/office/powerpoint/2010/main" val="85582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914400"/>
            <a:ext cx="10861963" cy="4722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Сільськогосподарські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уг</a:t>
            </a:r>
            <a:r>
              <a:rPr lang="en-US" sz="3600" b="1" dirty="0" err="1" smtClean="0">
                <a:solidFill>
                  <a:schemeClr val="bg1"/>
                </a:solidFill>
              </a:rPr>
              <a:t>i</a:t>
            </a:r>
            <a:r>
              <a:rPr lang="ru-RU" sz="3600" b="1" dirty="0" err="1" smtClean="0">
                <a:solidFill>
                  <a:schemeClr val="bg1"/>
                </a:solidFill>
              </a:rPr>
              <a:t>ддя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3200" dirty="0" err="1" smtClean="0">
                <a:solidFill>
                  <a:schemeClr val="bg1"/>
                </a:solidFill>
              </a:rPr>
              <a:t>це</a:t>
            </a:r>
            <a:r>
              <a:rPr lang="ru-RU" sz="3200" dirty="0" smtClean="0">
                <a:solidFill>
                  <a:schemeClr val="bg1"/>
                </a:solidFill>
              </a:rPr>
              <a:t> п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сляландшафтн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залишки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ландшафтів</a:t>
            </a:r>
            <a:r>
              <a:rPr lang="ru-RU" sz="3200" dirty="0" smtClean="0">
                <a:solidFill>
                  <a:schemeClr val="bg1"/>
                </a:solidFill>
              </a:rPr>
              <a:t>, як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й </a:t>
            </a:r>
            <a:r>
              <a:rPr lang="ru-RU" sz="3200" dirty="0" err="1" smtClean="0">
                <a:solidFill>
                  <a:schemeClr val="bg1"/>
                </a:solidFill>
              </a:rPr>
              <a:t>надал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руйнуються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сільськогосподарським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виробництвом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- </a:t>
            </a:r>
            <a:r>
              <a:rPr lang="ru-RU" sz="3200" dirty="0" err="1" smtClean="0">
                <a:solidFill>
                  <a:schemeClr val="bg1"/>
                </a:solidFill>
              </a:rPr>
              <a:t>мають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отримати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зрозум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ло</a:t>
            </a:r>
            <a:r>
              <a:rPr lang="ru-RU" sz="3200" dirty="0" smtClean="0">
                <a:solidFill>
                  <a:schemeClr val="bg1"/>
                </a:solidFill>
              </a:rPr>
              <a:t>, 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д </a:t>
            </a:r>
            <a:r>
              <a:rPr lang="ru-RU" sz="3200" dirty="0" err="1" smtClean="0">
                <a:solidFill>
                  <a:schemeClr val="bg1"/>
                </a:solidFill>
              </a:rPr>
              <a:t>людини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високу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еколог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чну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йк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сть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якомога</a:t>
            </a:r>
            <a:r>
              <a:rPr lang="ru-RU" sz="3200" dirty="0" smtClean="0">
                <a:solidFill>
                  <a:schemeClr val="bg1"/>
                </a:solidFill>
              </a:rPr>
              <a:t> б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льшу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здатн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сть</a:t>
            </a:r>
            <a:r>
              <a:rPr lang="ru-RU" sz="3200" dirty="0" smtClean="0">
                <a:solidFill>
                  <a:schemeClr val="bg1"/>
                </a:solidFill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</a:rPr>
              <a:t>саморегуляц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ї 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ть</a:t>
            </a:r>
            <a:r>
              <a:rPr lang="ru-RU" sz="3200" dirty="0" smtClean="0">
                <a:solidFill>
                  <a:schemeClr val="bg1"/>
                </a:solidFill>
              </a:rPr>
              <a:t> до </a:t>
            </a:r>
            <a:r>
              <a:rPr lang="ru-RU" sz="3200" dirty="0" err="1" smtClean="0">
                <a:solidFill>
                  <a:schemeClr val="bg1"/>
                </a:solidFill>
              </a:rPr>
              <a:t>самов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err="1" smtClean="0">
                <a:solidFill>
                  <a:schemeClr val="bg1"/>
                </a:solidFill>
              </a:rPr>
              <a:t>дновлення</a:t>
            </a:r>
            <a:r>
              <a:rPr lang="ru-RU" sz="3200" dirty="0" smtClean="0">
                <a:solidFill>
                  <a:schemeClr val="bg1"/>
                </a:solidFill>
              </a:rPr>
              <a:t>, а для початку </a:t>
            </a:r>
            <a:r>
              <a:rPr lang="ru-RU" sz="3200" dirty="0" err="1" smtClean="0">
                <a:solidFill>
                  <a:schemeClr val="bg1"/>
                </a:solidFill>
              </a:rPr>
              <a:t>позбутися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процес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в,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руйнують</a:t>
            </a:r>
            <a:r>
              <a:rPr lang="ru-RU" sz="3200" dirty="0" smtClean="0">
                <a:solidFill>
                  <a:schemeClr val="bg1"/>
                </a:solidFill>
              </a:rPr>
              <a:t> природно-</a:t>
            </a:r>
            <a:r>
              <a:rPr lang="ru-RU" sz="3200" dirty="0" err="1" smtClean="0">
                <a:solidFill>
                  <a:schemeClr val="bg1"/>
                </a:solidFill>
              </a:rPr>
              <a:t>ресурсний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потенц</a:t>
            </a:r>
            <a:r>
              <a:rPr lang="en-US" sz="3200" dirty="0" err="1" smtClean="0">
                <a:solidFill>
                  <a:schemeClr val="bg1"/>
                </a:solidFill>
              </a:rPr>
              <a:t>i</a:t>
            </a:r>
            <a:r>
              <a:rPr lang="ru-RU" sz="3200" dirty="0" smtClean="0">
                <a:solidFill>
                  <a:schemeClr val="bg1"/>
                </a:solidFill>
              </a:rPr>
              <a:t>ал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665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2"/>
            <a:ext cx="12192000" cy="6853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/>
              <a:t>Агроландшафт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7855" y="4253345"/>
            <a:ext cx="10141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 </a:t>
            </a:r>
            <a:r>
              <a:rPr lang="ru-RU" sz="3200" dirty="0" err="1"/>
              <a:t>iнтегрована</a:t>
            </a:r>
            <a:r>
              <a:rPr lang="ru-RU" sz="3200" dirty="0"/>
              <a:t> </a:t>
            </a:r>
            <a:r>
              <a:rPr lang="ru-RU" sz="3200" dirty="0" err="1"/>
              <a:t>антропогенно-природна</a:t>
            </a:r>
            <a:r>
              <a:rPr lang="ru-RU" sz="3200" dirty="0"/>
              <a:t>, природно-</a:t>
            </a:r>
            <a:r>
              <a:rPr lang="ru-RU" sz="3200" dirty="0" err="1"/>
              <a:t>виробнича</a:t>
            </a:r>
            <a:r>
              <a:rPr lang="ru-RU" sz="3200" dirty="0"/>
              <a:t> </a:t>
            </a:r>
            <a:r>
              <a:rPr lang="ru-RU" sz="3200" dirty="0" err="1"/>
              <a:t>територiальна</a:t>
            </a:r>
            <a:r>
              <a:rPr lang="ru-RU" sz="3200" dirty="0"/>
              <a:t> система, </a:t>
            </a:r>
            <a:r>
              <a:rPr lang="ru-RU" sz="3200" dirty="0" err="1"/>
              <a:t>економiчно</a:t>
            </a:r>
            <a:r>
              <a:rPr lang="ru-RU" sz="3200" dirty="0"/>
              <a:t> </a:t>
            </a:r>
            <a:r>
              <a:rPr lang="ru-RU" sz="3200" dirty="0" err="1"/>
              <a:t>ефективна</a:t>
            </a:r>
            <a:r>
              <a:rPr lang="ru-RU" sz="3200" dirty="0"/>
              <a:t> та </a:t>
            </a:r>
            <a:r>
              <a:rPr lang="ru-RU" sz="3200" dirty="0" err="1"/>
              <a:t>екологiчно</a:t>
            </a:r>
            <a:r>
              <a:rPr lang="ru-RU" sz="3200" dirty="0"/>
              <a:t> </a:t>
            </a:r>
            <a:r>
              <a:rPr lang="ru-RU" sz="3200" dirty="0" err="1"/>
              <a:t>рацiональна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6587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983673"/>
            <a:ext cx="10619509" cy="519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Агроландшафт</a:t>
            </a:r>
            <a:endParaRPr lang="ru-RU" sz="36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можна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створити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одномоментно, в результат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якогось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обмеженого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обсяз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час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комплексу роб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уг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ддя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сл</a:t>
            </a:r>
            <a:r>
              <a:rPr lang="en-US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 перевести на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агроландшафтний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шлях </a:t>
            </a:r>
            <a:r>
              <a:rPr lang="ru-RU" sz="32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розвитку</a:t>
            </a:r>
            <a:endParaRPr lang="ru-RU" sz="32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356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4291" y="900546"/>
            <a:ext cx="10834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Найперший етап </a:t>
            </a:r>
            <a:r>
              <a:rPr lang="uk-UA" sz="3600" b="1" dirty="0" err="1">
                <a:solidFill>
                  <a:schemeClr val="bg1"/>
                </a:solidFill>
              </a:rPr>
              <a:t>агроландшафтного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розвитку</a:t>
            </a:r>
          </a:p>
          <a:p>
            <a:endParaRPr lang="uk-UA" sz="3600" dirty="0"/>
          </a:p>
          <a:p>
            <a:endParaRPr lang="uk-UA" sz="3600" dirty="0" smtClean="0"/>
          </a:p>
          <a:p>
            <a:r>
              <a:rPr lang="uk-UA" sz="3600" dirty="0" smtClean="0"/>
              <a:t> </a:t>
            </a:r>
          </a:p>
          <a:p>
            <a:endParaRPr lang="uk-UA" sz="3600" dirty="0"/>
          </a:p>
          <a:p>
            <a:pPr marL="285750" indent="-285750">
              <a:buFontTx/>
              <a:buChar char="-"/>
            </a:pPr>
            <a:r>
              <a:rPr lang="uk-UA" sz="3600" dirty="0" smtClean="0"/>
              <a:t>припинення </a:t>
            </a:r>
            <a:r>
              <a:rPr lang="uk-UA" sz="3600" dirty="0" err="1"/>
              <a:t>антропно</a:t>
            </a:r>
            <a:r>
              <a:rPr lang="uk-UA" sz="3600" dirty="0"/>
              <a:t> прискорених процес</a:t>
            </a:r>
            <a:r>
              <a:rPr lang="en-US" sz="3600" dirty="0" err="1"/>
              <a:t>i</a:t>
            </a:r>
            <a:r>
              <a:rPr lang="uk-UA" sz="3600" dirty="0"/>
              <a:t>в </a:t>
            </a:r>
            <a:r>
              <a:rPr lang="uk-UA" sz="3600" dirty="0" err="1"/>
              <a:t>ероз</a:t>
            </a:r>
            <a:r>
              <a:rPr lang="en-US" sz="3600" dirty="0" err="1"/>
              <a:t>i</a:t>
            </a:r>
            <a:r>
              <a:rPr lang="uk-UA" sz="3600" dirty="0"/>
              <a:t>ї (водної </a:t>
            </a:r>
            <a:r>
              <a:rPr lang="uk-UA" sz="3600" dirty="0" err="1"/>
              <a:t>ероз</a:t>
            </a:r>
            <a:r>
              <a:rPr lang="en-US" sz="3600" dirty="0" err="1"/>
              <a:t>i</a:t>
            </a:r>
            <a:r>
              <a:rPr lang="uk-UA" sz="3600" dirty="0"/>
              <a:t>ї)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uk-UA" sz="3600" dirty="0" err="1"/>
              <a:t>дефляц</a:t>
            </a:r>
            <a:r>
              <a:rPr lang="en-US" sz="3600" dirty="0" err="1"/>
              <a:t>i</a:t>
            </a:r>
            <a:r>
              <a:rPr lang="uk-UA" sz="3600" dirty="0"/>
              <a:t>ї (в</a:t>
            </a:r>
            <a:r>
              <a:rPr lang="en-US" sz="3600" dirty="0" err="1"/>
              <a:t>i</a:t>
            </a:r>
            <a:r>
              <a:rPr lang="uk-UA" sz="3600" dirty="0" err="1"/>
              <a:t>трової</a:t>
            </a:r>
            <a:r>
              <a:rPr lang="uk-UA" sz="3600" dirty="0"/>
              <a:t> </a:t>
            </a:r>
            <a:r>
              <a:rPr lang="uk-UA" sz="3600" dirty="0" err="1"/>
              <a:t>ероз</a:t>
            </a:r>
            <a:r>
              <a:rPr lang="en-US" sz="3600" dirty="0" err="1"/>
              <a:t>i</a:t>
            </a:r>
            <a:r>
              <a:rPr lang="uk-UA" sz="3600" dirty="0"/>
              <a:t>ї) </a:t>
            </a:r>
            <a:r>
              <a:rPr lang="uk-UA" sz="3600" dirty="0" err="1" smtClean="0"/>
              <a:t>грунту</a:t>
            </a:r>
            <a:endParaRPr lang="uk-UA" sz="3600" dirty="0" smtClean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917409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1443</Words>
  <Application>Microsoft Office PowerPoint</Application>
  <PresentationFormat>Широкоэкранный</PresentationFormat>
  <Paragraphs>114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Тема Office</vt:lpstr>
      <vt:lpstr>ГРУНТОЗАХИСНО-МЕЛІОРАТИВНЕ УПОРЯДКУВАННЯ АГРОЛАНДШАФТУ - ПЕРШИЙ ЕТАП АГРОЛАНДШАФТОГЕНЕЗУ</vt:lpstr>
      <vt:lpstr>План лекції:  </vt:lpstr>
      <vt:lpstr>Інформаційні джерела</vt:lpstr>
      <vt:lpstr>Грунтозахисно-меліоративне упорядкування агроландшафту </vt:lpstr>
      <vt:lpstr>Презентация PowerPoint</vt:lpstr>
      <vt:lpstr>Презентация PowerPoint</vt:lpstr>
      <vt:lpstr>Агроландшафт</vt:lpstr>
      <vt:lpstr>Презентация PowerPoint</vt:lpstr>
      <vt:lpstr>Презентация PowerPoint</vt:lpstr>
      <vt:lpstr>Наслідки припинення ерозії</vt:lpstr>
      <vt:lpstr>Антропний компонент майбутнього агроландшафту</vt:lpstr>
      <vt:lpstr>Технологiчний субкомпонент створюваного агроландшафту: </vt:lpstr>
      <vt:lpstr>Грунтозахисна технологія забезпечує</vt:lpstr>
      <vt:lpstr>Особливість проектування ГЗ-М просторової структури АЛ</vt:lpstr>
      <vt:lpstr>Обов'язкові елементи мiнiмiзованої структури АЛ ЗПД:</vt:lpstr>
      <vt:lpstr>Теоретичні аспекти формування технологічного блоку агроландшафту</vt:lpstr>
      <vt:lpstr>Екологічна експертиза технологічного блоку</vt:lpstr>
      <vt:lpstr>Погіршення властивостей грунту</vt:lpstr>
      <vt:lpstr>Грунт - самостійне природне тіло,  яке характеризується наявністю різних структурних ієрархічних рівнів</vt:lpstr>
      <vt:lpstr>Специфiка грунтозахисно-меліоративного упорядкування агроландшафту в еколого-технологiчних групах земель </vt:lpstr>
      <vt:lpstr>Перша еколого-технологiчна група земель  практично тотожна плакорному типовi мiсцевостi,  який включає два пiдтипи (мiкрозони):  </vt:lpstr>
      <vt:lpstr>Протиерозійне облаштування мікрозони А</vt:lpstr>
      <vt:lpstr>Землi плакорного польового пiдтипу мiсцевості</vt:lpstr>
      <vt:lpstr>Друга еколого-технологiчна група земель</vt:lpstr>
      <vt:lpstr>Третя еколого-технологiчна група земель</vt:lpstr>
      <vt:lpstr>Контрольні питання для самоперевірки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ГРУНТОЗАХИСНО-МЕЛІОРАТИВНЕ УПОРЯДКУВАННЯ АГРОЛАНДШАФТУ - ПЕРШИЙ ЕТАП АГРОЛАНДШАФТОГЕНЕЗУ</dc:title>
  <dc:creator>Zakol</dc:creator>
  <cp:lastModifiedBy>Andriy</cp:lastModifiedBy>
  <cp:revision>29</cp:revision>
  <dcterms:created xsi:type="dcterms:W3CDTF">2017-11-22T17:14:59Z</dcterms:created>
  <dcterms:modified xsi:type="dcterms:W3CDTF">2018-03-04T17:03:04Z</dcterms:modified>
</cp:coreProperties>
</file>