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65" r:id="rId8"/>
    <p:sldId id="266" r:id="rId9"/>
    <p:sldId id="267" r:id="rId10"/>
    <p:sldId id="258" r:id="rId11"/>
    <p:sldId id="268" r:id="rId12"/>
    <p:sldId id="270" r:id="rId13"/>
    <p:sldId id="271" r:id="rId14"/>
    <p:sldId id="273" r:id="rId15"/>
    <p:sldId id="269" r:id="rId16"/>
    <p:sldId id="272" r:id="rId17"/>
    <p:sldId id="257" r:id="rId18"/>
    <p:sldId id="277" r:id="rId19"/>
    <p:sldId id="275" r:id="rId20"/>
    <p:sldId id="276" r:id="rId21"/>
    <p:sldId id="264" r:id="rId22"/>
    <p:sldId id="274" r:id="rId23"/>
    <p:sldId id="280" r:id="rId24"/>
    <p:sldId id="282" r:id="rId25"/>
    <p:sldId id="281" r:id="rId26"/>
    <p:sldId id="286" r:id="rId27"/>
    <p:sldId id="278" r:id="rId28"/>
    <p:sldId id="279" r:id="rId29"/>
    <p:sldId id="283" r:id="rId30"/>
    <p:sldId id="284" r:id="rId31"/>
    <p:sldId id="285"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2890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6673FE-A99A-4882-A5CE-73BF59B454A3}" type="datetimeFigureOut">
              <a:rPr lang="ru-RU" smtClean="0"/>
              <a:pPr/>
              <a:t>15.05.2014</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6C4C59-0CB4-468E-A9C8-680273863D00}"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0C3B0B-C95E-48AB-BA77-F4F2DDD38B7C}" type="datetimeFigureOut">
              <a:rPr lang="ru-RU" smtClean="0"/>
              <a:pPr/>
              <a:t>15.05.2014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98E926-0014-4743-B682-484A547BA03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2098E926-0014-4743-B682-484A547BA036}" type="slidenum">
              <a:rPr lang="ru-RU" smtClean="0"/>
              <a:pPr/>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4E06963B-A1EB-4221-838C-53241DF1E2C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06963B-A1EB-4221-838C-53241DF1E2C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8" name="Номер слайда 7"/>
          <p:cNvSpPr>
            <a:spLocks noGrp="1"/>
          </p:cNvSpPr>
          <p:nvPr>
            <p:ph type="sldNum" sz="quarter" idx="11"/>
          </p:nvPr>
        </p:nvSpPr>
        <p:spPr/>
        <p:txBody>
          <a:bodyPr/>
          <a:lstStyle/>
          <a:p>
            <a:fld id="{4E06963B-A1EB-4221-838C-53241DF1E2CE}"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2892A82-1EA2-424C-B2BA-3A900799E64E}" type="datetimeFigureOut">
              <a:rPr lang="ru-RU" smtClean="0"/>
              <a:pPr/>
              <a:t>15.05.2014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4E06963B-A1EB-4221-838C-53241DF1E2C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62892A82-1EA2-424C-B2BA-3A900799E64E}" type="datetimeFigureOut">
              <a:rPr lang="ru-RU" smtClean="0"/>
              <a:pPr/>
              <a:t>15.05.2014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06963B-A1EB-4221-838C-53241DF1E2C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2892A82-1EA2-424C-B2BA-3A900799E64E}" type="datetimeFigureOut">
              <a:rPr lang="ru-RU" smtClean="0"/>
              <a:pPr/>
              <a:t>15.05.2014</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E06963B-A1EB-4221-838C-53241DF1E2CE}"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uk-UA" i="1" dirty="0" smtClean="0"/>
              <a:t>Філософія Середньовіччя і Відродження</a:t>
            </a:r>
            <a:endParaRPr lang="ru-RU" i="1" dirty="0"/>
          </a:p>
        </p:txBody>
      </p:sp>
    </p:spTree>
  </p:cSld>
  <p:clrMapOvr>
    <a:masterClrMapping/>
  </p:clrMapOvr>
  <p:transition spd="slow">
    <p:cover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smtClean="0"/>
              <a:t>Періоди схоластики</a:t>
            </a:r>
            <a:endParaRPr lang="ru-RU" i="1" dirty="0"/>
          </a:p>
        </p:txBody>
      </p:sp>
      <p:sp>
        <p:nvSpPr>
          <p:cNvPr id="3" name="Содержимое 2"/>
          <p:cNvSpPr>
            <a:spLocks noGrp="1"/>
          </p:cNvSpPr>
          <p:nvPr>
            <p:ph idx="1"/>
          </p:nvPr>
        </p:nvSpPr>
        <p:spPr>
          <a:xfrm>
            <a:off x="251520" y="1484784"/>
            <a:ext cx="8280920" cy="4968552"/>
          </a:xfrm>
        </p:spPr>
        <p:txBody>
          <a:bodyPr>
            <a:normAutofit fontScale="70000" lnSpcReduction="20000"/>
          </a:bodyPr>
          <a:lstStyle/>
          <a:p>
            <a:pPr algn="just"/>
            <a:r>
              <a:rPr lang="uk-UA" b="1" i="1" dirty="0" smtClean="0"/>
              <a:t>Рання схоластика</a:t>
            </a:r>
            <a:r>
              <a:rPr lang="uk-UA" i="1" dirty="0" smtClean="0"/>
              <a:t> (XI—XII ст.) склалася в умовах становлення феодального ладу в Європі та папської влади Риму. У цей період домінує суперечка про </a:t>
            </a:r>
            <a:r>
              <a:rPr lang="uk-UA" i="1" dirty="0" err="1" smtClean="0"/>
              <a:t>універсалії</a:t>
            </a:r>
            <a:r>
              <a:rPr lang="uk-UA" i="1" dirty="0" smtClean="0"/>
              <a:t>: що більше належить до сутності — одиночні речі чи загальні (універсальні) поняття .</a:t>
            </a:r>
          </a:p>
          <a:p>
            <a:pPr algn="just"/>
            <a:r>
              <a:rPr lang="uk-UA" b="1" i="1" dirty="0" smtClean="0"/>
              <a:t>Зріла схоластика</a:t>
            </a:r>
            <a:r>
              <a:rPr lang="uk-UA" i="1" dirty="0" smtClean="0"/>
              <a:t> (XII—XIII ст.), яка розвивалася в середньовічних університетах, її центром визнається Паризький університет, де культивувався платонізм, що поступово витіснявся </a:t>
            </a:r>
            <a:r>
              <a:rPr lang="uk-UA" i="1" dirty="0" err="1" smtClean="0"/>
              <a:t>аристотелізмом</a:t>
            </a:r>
            <a:r>
              <a:rPr lang="uk-UA" i="1" dirty="0" smtClean="0"/>
              <a:t>. У цей період домінують вчення Фоми Аквінського, учня Альберта Великого, який у своїй системі багато в чому йде за вченням Аристотеля</a:t>
            </a:r>
          </a:p>
          <a:p>
            <a:pPr algn="just"/>
            <a:r>
              <a:rPr lang="uk-UA" b="1" i="1" dirty="0" smtClean="0"/>
              <a:t>Пізня схоластика</a:t>
            </a:r>
            <a:r>
              <a:rPr lang="uk-UA" i="1" dirty="0" smtClean="0"/>
              <a:t> (XIII—XIV ст.) розвивалася під впливом загострення ідейних суперечностей епохи розвиненого феодалізму. Розвивається теза про існування двоїстої істини, притаманної </a:t>
            </a:r>
            <a:r>
              <a:rPr lang="uk-UA" i="1" dirty="0" err="1" smtClean="0"/>
              <a:t>авероїзму</a:t>
            </a:r>
            <a:r>
              <a:rPr lang="uk-UA" i="1" dirty="0" smtClean="0"/>
              <a:t>, що руйнує «гармонію» віри та розуму, затверджену в попередній період розвитку схоластики приматом теології.</a:t>
            </a:r>
            <a:endParaRPr lang="ru-RU" i="1" dirty="0" smtClean="0"/>
          </a:p>
        </p:txBody>
      </p:sp>
    </p:spTree>
  </p:cSld>
  <p:clrMapOvr>
    <a:masterClrMapping/>
  </p:clrMapOvr>
  <p:transition spd="slow">
    <p:cover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одержимое 9"/>
          <p:cNvSpPr>
            <a:spLocks noGrp="1"/>
          </p:cNvSpPr>
          <p:nvPr>
            <p:ph sz="half" idx="2"/>
          </p:nvPr>
        </p:nvSpPr>
        <p:spPr>
          <a:xfrm>
            <a:off x="179512" y="4437112"/>
            <a:ext cx="8784976" cy="1872208"/>
          </a:xfrm>
        </p:spPr>
        <p:txBody>
          <a:bodyPr>
            <a:noAutofit/>
          </a:bodyPr>
          <a:lstStyle/>
          <a:p>
            <a:pPr marL="0" indent="269875" algn="just">
              <a:buNone/>
            </a:pPr>
            <a:r>
              <a:rPr lang="uk-UA" sz="1800" i="1" dirty="0" smtClean="0"/>
              <a:t>"Реалісти" були більш ортодоксальними теологами, а деяких "номіналістів" Церква засудила. До "реалістів" належали </a:t>
            </a:r>
            <a:r>
              <a:rPr lang="uk-UA" sz="1800" i="1" dirty="0" err="1" smtClean="0"/>
              <a:t>Ансельм</a:t>
            </a:r>
            <a:r>
              <a:rPr lang="uk-UA" sz="1800" i="1" dirty="0" smtClean="0"/>
              <a:t> </a:t>
            </a:r>
            <a:r>
              <a:rPr lang="uk-UA" sz="1800" i="1" dirty="0" err="1" smtClean="0"/>
              <a:t>Кентерберійський</a:t>
            </a:r>
            <a:r>
              <a:rPr lang="uk-UA" sz="1800" i="1" dirty="0" smtClean="0"/>
              <a:t> та Фома Аквінський, до "номіналістів" — Іоанн </a:t>
            </a:r>
            <a:r>
              <a:rPr lang="uk-UA" sz="1800" i="1" dirty="0" err="1" smtClean="0"/>
              <a:t>Росцеллін</a:t>
            </a:r>
            <a:r>
              <a:rPr lang="uk-UA" sz="1800" i="1" dirty="0" smtClean="0"/>
              <a:t> та </a:t>
            </a:r>
            <a:r>
              <a:rPr lang="uk-UA" sz="1800" i="1" dirty="0" err="1" smtClean="0"/>
              <a:t>Віллям</a:t>
            </a:r>
            <a:r>
              <a:rPr lang="uk-UA" sz="1800" i="1" dirty="0" smtClean="0"/>
              <a:t> </a:t>
            </a:r>
            <a:r>
              <a:rPr lang="uk-UA" sz="1800" i="1" dirty="0" err="1" smtClean="0"/>
              <a:t>Оккам</a:t>
            </a:r>
            <a:r>
              <a:rPr lang="uk-UA" sz="1800" i="1" dirty="0" smtClean="0"/>
              <a:t> та інші. Важливо відзначити, що питання про природу загальних понять та їх роль у пізнанні залишається і до сьогодні дуже важливим для філософії, оскільки у деяких течіях сучасної філософії сповідується позиція, за якою єдиною реальністю інтелектуальних актів постає мова, а поняття, у такому разі, визначають зміст інтелекту.</a:t>
            </a:r>
          </a:p>
          <a:p>
            <a:pPr algn="just"/>
            <a:endParaRPr lang="ru-RU" sz="1800" i="1" dirty="0"/>
          </a:p>
        </p:txBody>
      </p:sp>
      <p:sp>
        <p:nvSpPr>
          <p:cNvPr id="12" name="Содержимое 9"/>
          <p:cNvSpPr txBox="1">
            <a:spLocks/>
          </p:cNvSpPr>
          <p:nvPr/>
        </p:nvSpPr>
        <p:spPr>
          <a:xfrm>
            <a:off x="179512" y="188640"/>
            <a:ext cx="8784976" cy="1224136"/>
          </a:xfrm>
          <a:prstGeom prst="rect">
            <a:avLst/>
          </a:prstGeom>
        </p:spPr>
        <p:txBody>
          <a:bodyPr vert="horz">
            <a:noAutofit/>
          </a:bodyPr>
          <a:lstStyle/>
          <a:p>
            <a:pPr marL="90488" lvl="0" indent="179388" algn="just">
              <a:spcBef>
                <a:spcPct val="20000"/>
              </a:spcBef>
              <a:buClr>
                <a:schemeClr val="accent1"/>
              </a:buClr>
              <a:buSzPct val="80000"/>
            </a:pPr>
            <a:r>
              <a:rPr lang="uk-UA" i="1" u="sng" dirty="0" smtClean="0"/>
              <a:t> Чи відіграють якусь роль у питаннях християнського благочестя та спасіння душі людські зусилля, людська розумова активність? </a:t>
            </a:r>
            <a:r>
              <a:rPr lang="uk-UA" i="1" dirty="0" smtClean="0"/>
              <a:t>Це питання лежало у підґрунті дискусій між "номіналізмом " і "реалізмом ", хоч змістовим приводом для сперечання було питання про природу загальних понять (</a:t>
            </a:r>
            <a:r>
              <a:rPr lang="uk-UA" i="1" dirty="0" err="1" smtClean="0"/>
              <a:t>універсалій</a:t>
            </a:r>
            <a:r>
              <a:rPr lang="uk-UA" i="1" dirty="0" smtClean="0"/>
              <a:t>).</a:t>
            </a:r>
            <a:endParaRPr kumimoji="0" lang="ru-RU"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Содержимое 9"/>
          <p:cNvSpPr txBox="1">
            <a:spLocks/>
          </p:cNvSpPr>
          <p:nvPr/>
        </p:nvSpPr>
        <p:spPr>
          <a:xfrm>
            <a:off x="0" y="1628800"/>
            <a:ext cx="8964488" cy="2880320"/>
          </a:xfrm>
          <a:prstGeom prst="rect">
            <a:avLst/>
          </a:prstGeom>
        </p:spPr>
        <p:txBody>
          <a:bodyPr vert="horz" numCol="2">
            <a:noAutofit/>
          </a:bodyPr>
          <a:lstStyle/>
          <a:p>
            <a:pPr marL="179388" lvl="0" algn="just">
              <a:spcBef>
                <a:spcPct val="20000"/>
              </a:spcBef>
              <a:buClr>
                <a:schemeClr val="accent1"/>
              </a:buClr>
              <a:buSzPct val="80000"/>
            </a:pPr>
            <a:r>
              <a:rPr lang="uk-UA" i="1" dirty="0" smtClean="0"/>
              <a:t>	</a:t>
            </a:r>
            <a:r>
              <a:rPr lang="uk-UA" b="1" i="1" dirty="0" smtClean="0"/>
              <a:t>"Реалісти" </a:t>
            </a:r>
            <a:r>
              <a:rPr lang="uk-UA" i="1" dirty="0" smtClean="0"/>
              <a:t>вважали, що єдина справжня основа буття речей — це загальні ідеї божественного розуму, які постають взірцями при творенні світу; вони ж постають і як єдино справжня реальність. Знання цих ідей як найперших істин людина отримує із Святого Письма.</a:t>
            </a:r>
          </a:p>
          <a:p>
            <a:pPr marL="269875" algn="just">
              <a:buNone/>
              <a:tabLst>
                <a:tab pos="4032250" algn="l"/>
              </a:tabLst>
            </a:pPr>
            <a:r>
              <a:rPr lang="uk-UA" i="1" dirty="0" smtClean="0"/>
              <a:t>	</a:t>
            </a:r>
          </a:p>
          <a:p>
            <a:pPr marL="179388" algn="just">
              <a:buNone/>
            </a:pPr>
            <a:endParaRPr lang="uk-UA" i="1" dirty="0" smtClean="0"/>
          </a:p>
          <a:p>
            <a:pPr marL="179388" algn="just">
              <a:buNone/>
            </a:pPr>
            <a:endParaRPr lang="uk-UA" i="1" dirty="0" smtClean="0"/>
          </a:p>
          <a:p>
            <a:pPr marL="179388" algn="just">
              <a:buNone/>
            </a:pPr>
            <a:endParaRPr lang="uk-UA" i="1" dirty="0" smtClean="0"/>
          </a:p>
          <a:p>
            <a:pPr marL="179388" algn="just">
              <a:buNone/>
            </a:pPr>
            <a:endParaRPr lang="uk-UA" i="1" dirty="0" smtClean="0"/>
          </a:p>
          <a:p>
            <a:pPr marL="179388" algn="just">
              <a:buNone/>
            </a:pPr>
            <a:r>
              <a:rPr lang="uk-UA" i="1" dirty="0" smtClean="0"/>
              <a:t>		</a:t>
            </a:r>
          </a:p>
          <a:p>
            <a:pPr marL="179388" algn="just">
              <a:buNone/>
            </a:pPr>
            <a:r>
              <a:rPr lang="uk-UA" i="1" dirty="0" smtClean="0"/>
              <a:t>	</a:t>
            </a:r>
            <a:r>
              <a:rPr lang="uk-UA" b="1" i="1" dirty="0" smtClean="0"/>
              <a:t>"Номіналісти" </a:t>
            </a:r>
            <a:r>
              <a:rPr lang="uk-UA" i="1" dirty="0" smtClean="0"/>
              <a:t>ж припускали, що загальні ідеї - це лише імена ("</a:t>
            </a:r>
            <a:r>
              <a:rPr lang="uk-UA" i="1" dirty="0" err="1" smtClean="0"/>
              <a:t>номіна</a:t>
            </a:r>
            <a:r>
              <a:rPr lang="uk-UA" i="1" dirty="0" smtClean="0"/>
              <a:t>"), якими людина позначає спільне в різних речах, а реальністю слід вважати одиничні речі, оскільки саме вони постають результатом божественного творіння світу. Тому поза людським пізнанням загальних ідей не існує, звідси людське пізнання має своє значення та виправдання.</a:t>
            </a:r>
          </a:p>
          <a:p>
            <a:pPr marL="179388" algn="just">
              <a:buNone/>
            </a:pPr>
            <a:r>
              <a:rPr lang="uk-UA" i="1" dirty="0" smtClean="0"/>
              <a:t>		</a:t>
            </a:r>
          </a:p>
          <a:p>
            <a:pPr marL="179388" lvl="0" algn="just">
              <a:spcBef>
                <a:spcPct val="20000"/>
              </a:spcBef>
              <a:buClr>
                <a:schemeClr val="accent1"/>
              </a:buClr>
              <a:buSzPct val="80000"/>
            </a:pPr>
            <a:endParaRPr kumimoji="0" lang="ru-RU"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cover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sz="half" idx="3"/>
          </p:nvPr>
        </p:nvSpPr>
        <p:spPr>
          <a:xfrm>
            <a:off x="0" y="188640"/>
            <a:ext cx="3384376" cy="864096"/>
          </a:xfrm>
        </p:spPr>
        <p:txBody>
          <a:bodyPr>
            <a:normAutofit fontScale="92500"/>
          </a:bodyPr>
          <a:lstStyle/>
          <a:p>
            <a:pPr algn="ctr"/>
            <a:r>
              <a:rPr lang="ru-RU" b="0" i="1" dirty="0" smtClean="0"/>
              <a:t>«</a:t>
            </a:r>
            <a:r>
              <a:rPr lang="ru-RU" b="0" i="1" dirty="0" err="1" smtClean="0"/>
              <a:t>Вірю</a:t>
            </a:r>
            <a:r>
              <a:rPr lang="ru-RU" b="0" i="1" dirty="0" smtClean="0"/>
              <a:t>, </a:t>
            </a:r>
            <a:r>
              <a:rPr lang="ru-RU" b="0" i="1" dirty="0" err="1" smtClean="0"/>
              <a:t>щоб</a:t>
            </a:r>
            <a:r>
              <a:rPr lang="ru-RU" b="0" i="1" dirty="0" smtClean="0"/>
              <a:t> </a:t>
            </a:r>
            <a:r>
              <a:rPr lang="ru-RU" b="0" i="1" dirty="0" err="1" smtClean="0"/>
              <a:t>розуміти</a:t>
            </a:r>
            <a:r>
              <a:rPr lang="ru-RU" b="0" i="1" dirty="0" smtClean="0"/>
              <a:t>», </a:t>
            </a:r>
            <a:r>
              <a:rPr lang="ru-RU" sz="1900" b="0" i="1" dirty="0" smtClean="0"/>
              <a:t>- Ансельм </a:t>
            </a:r>
            <a:r>
              <a:rPr lang="ru-RU" sz="1900" b="0" i="1" dirty="0" err="1" smtClean="0"/>
              <a:t>Кентерберійський</a:t>
            </a:r>
            <a:endParaRPr lang="ru-RU" sz="1900" i="1" dirty="0"/>
          </a:p>
        </p:txBody>
      </p:sp>
      <p:sp>
        <p:nvSpPr>
          <p:cNvPr id="7" name="Содержимое 6"/>
          <p:cNvSpPr>
            <a:spLocks noGrp="1"/>
          </p:cNvSpPr>
          <p:nvPr>
            <p:ph sz="quarter" idx="2"/>
          </p:nvPr>
        </p:nvSpPr>
        <p:spPr>
          <a:xfrm>
            <a:off x="3275856" y="0"/>
            <a:ext cx="5616624" cy="5112568"/>
          </a:xfrm>
        </p:spPr>
        <p:txBody>
          <a:bodyPr>
            <a:noAutofit/>
          </a:bodyPr>
          <a:lstStyle/>
          <a:p>
            <a:pPr marL="0" indent="300038" algn="just">
              <a:buNone/>
              <a:tabLst>
                <a:tab pos="4481513" algn="l"/>
              </a:tabLst>
            </a:pPr>
            <a:r>
              <a:rPr lang="uk-UA" sz="1800" i="1" dirty="0" smtClean="0"/>
              <a:t>У Середньовіччі творцем схоластики вважали </a:t>
            </a:r>
            <a:r>
              <a:rPr lang="uk-UA" sz="1800" i="1" dirty="0" err="1" smtClean="0"/>
              <a:t>Ансельма</a:t>
            </a:r>
            <a:r>
              <a:rPr lang="uk-UA" sz="1800" i="1" dirty="0" smtClean="0"/>
              <a:t> </a:t>
            </a:r>
            <a:r>
              <a:rPr lang="uk-UA" sz="1800" i="1" dirty="0" err="1" smtClean="0"/>
              <a:t>Кентерберійського</a:t>
            </a:r>
            <a:r>
              <a:rPr lang="uk-UA" sz="1800" i="1" dirty="0" smtClean="0"/>
              <a:t>. Серед праць — «Монолог», «Додаток до міркування», трактати про основні питання теології, реальність і характер Бога. </a:t>
            </a:r>
            <a:r>
              <a:rPr lang="uk-UA" sz="1800" i="1" dirty="0" err="1" smtClean="0"/>
              <a:t>Ансельм</a:t>
            </a:r>
            <a:r>
              <a:rPr lang="uk-UA" sz="1800" i="1" dirty="0" smtClean="0"/>
              <a:t> </a:t>
            </a:r>
            <a:r>
              <a:rPr lang="uk-UA" sz="1800" i="1" dirty="0" err="1" smtClean="0"/>
              <a:t>Кентерберійський</a:t>
            </a:r>
            <a:r>
              <a:rPr lang="uk-UA" sz="1800" i="1" dirty="0" smtClean="0"/>
              <a:t> тісно поєднував філософську істину — Розум і Істину одкровення — Віру. Мислення має бути підлегле вірі, яка є передумовою, і без Віри немає справжнього пізнання. У словах «вірю, щоб розуміти» чітко визначає позицію схоласта. Віра має бути висхідною і метою раціонального мислення, але Віра повинна бути виключена з операцій мислення, не може служити аргументом. Розум вільний і самостійний — але в межах догматів. Докази буття Бога складаються з двох посилок: перша випливає з того, що Бог є сущим і має таку властивість, що не можна мислити деяке суще вище порядку, аніж Бог. . Отже, Бог існує в мисленні людей. </a:t>
            </a:r>
            <a:endParaRPr lang="uk-UA" sz="1800" i="1" dirty="0"/>
          </a:p>
        </p:txBody>
      </p:sp>
      <p:pic>
        <p:nvPicPr>
          <p:cNvPr id="11" name="Содержимое 10" descr="4_st-anselm.jpg"/>
          <p:cNvPicPr>
            <a:picLocks noGrp="1" noChangeAspect="1"/>
          </p:cNvPicPr>
          <p:nvPr>
            <p:ph sz="quarter" idx="4"/>
          </p:nvPr>
        </p:nvPicPr>
        <p:blipFill>
          <a:blip r:embed="rId2" cstate="print"/>
          <a:stretch>
            <a:fillRect/>
          </a:stretch>
        </p:blipFill>
        <p:spPr>
          <a:xfrm>
            <a:off x="323528" y="1196752"/>
            <a:ext cx="2736304" cy="3747546"/>
          </a:xfrm>
          <a:prstGeom prst="rect">
            <a:avLst/>
          </a:prstGeom>
          <a:ln>
            <a:noFill/>
          </a:ln>
          <a:effectLst>
            <a:outerShdw blurRad="292100" dist="139700" dir="2700000" algn="tl" rotWithShape="0">
              <a:srgbClr val="333333">
                <a:alpha val="65000"/>
              </a:srgbClr>
            </a:outerShdw>
          </a:effectLst>
        </p:spPr>
      </p:pic>
      <p:sp>
        <p:nvSpPr>
          <p:cNvPr id="12" name="Содержимое 6"/>
          <p:cNvSpPr txBox="1">
            <a:spLocks/>
          </p:cNvSpPr>
          <p:nvPr/>
        </p:nvSpPr>
        <p:spPr>
          <a:xfrm>
            <a:off x="359024" y="5301208"/>
            <a:ext cx="8605464" cy="1556792"/>
          </a:xfrm>
          <a:prstGeom prst="rect">
            <a:avLst/>
          </a:prstGeom>
        </p:spPr>
        <p:txBody>
          <a:bodyPr vert="horz">
            <a:noAutofit/>
          </a:bodyPr>
          <a:lstStyle/>
          <a:p>
            <a:pPr marL="0" marR="0" lvl="0" indent="300038" algn="just" defTabSz="914400" rtl="0" eaLnBrk="1" fontAlgn="auto" latinLnBrk="0" hangingPunct="1">
              <a:lnSpc>
                <a:spcPct val="100000"/>
              </a:lnSpc>
              <a:spcBef>
                <a:spcPct val="20000"/>
              </a:spcBef>
              <a:spcAft>
                <a:spcPts val="0"/>
              </a:spcAft>
              <a:buClr>
                <a:schemeClr val="accent1"/>
              </a:buClr>
              <a:buSzPct val="80000"/>
              <a:buFont typeface="Wingdings 2"/>
              <a:buNone/>
              <a:tabLst>
                <a:tab pos="4481513" algn="l"/>
              </a:tabLst>
              <a:defRPr/>
            </a:pPr>
            <a:r>
              <a:rPr kumimoji="0" lang="uk-UA" b="0" i="1" u="none" strike="noStrike" kern="1200" cap="none" spc="0" normalizeH="0" baseline="0" noProof="0" dirty="0" smtClean="0">
                <a:ln>
                  <a:noFill/>
                </a:ln>
                <a:solidFill>
                  <a:schemeClr val="tx1"/>
                </a:solidFill>
                <a:effectLst/>
                <a:uLnTx/>
                <a:uFillTx/>
                <a:latin typeface="+mn-lt"/>
                <a:ea typeface="+mn-ea"/>
                <a:cs typeface="+mn-cs"/>
              </a:rPr>
              <a:t>Друга посилка полягає в з'ясуванні, якщо те, що таке велике, що не можна мислити нічого ще більшого, не може існувати лише в мисленні людини і що якби це було так, то було б неможливо осмислити визначену річ ще більшою і такою, що існувала б незалежно від мислення людини, реально. Звідси Бог існує не тільки в мисленні людей.</a:t>
            </a:r>
            <a:endParaRPr kumimoji="0" lang="uk-UA"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cover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0" y="4365104"/>
            <a:ext cx="3275856" cy="1728192"/>
          </a:xfrm>
        </p:spPr>
        <p:txBody>
          <a:bodyPr>
            <a:normAutofit fontScale="92500" lnSpcReduction="10000"/>
          </a:bodyPr>
          <a:lstStyle/>
          <a:p>
            <a:pPr indent="360363" algn="just"/>
            <a:r>
              <a:rPr lang="uk-UA" i="1" dirty="0" smtClean="0"/>
              <a:t>«Я часто каявся в тому, що говорив, але рідко шкодував про те, що мовчав»</a:t>
            </a:r>
          </a:p>
          <a:p>
            <a:pPr algn="just"/>
            <a:r>
              <a:rPr lang="uk-UA" i="1" dirty="0" smtClean="0"/>
              <a:t>— Фома Аквінський</a:t>
            </a:r>
          </a:p>
          <a:p>
            <a:pPr algn="just"/>
            <a:endParaRPr lang="uk-UA" i="1" dirty="0"/>
          </a:p>
        </p:txBody>
      </p:sp>
      <p:sp>
        <p:nvSpPr>
          <p:cNvPr id="5" name="Содержимое 4"/>
          <p:cNvSpPr>
            <a:spLocks noGrp="1"/>
          </p:cNvSpPr>
          <p:nvPr>
            <p:ph sz="quarter" idx="2"/>
          </p:nvPr>
        </p:nvSpPr>
        <p:spPr>
          <a:xfrm>
            <a:off x="3059832" y="0"/>
            <a:ext cx="6084168" cy="6597352"/>
          </a:xfrm>
        </p:spPr>
        <p:txBody>
          <a:bodyPr>
            <a:noAutofit/>
          </a:bodyPr>
          <a:lstStyle/>
          <a:p>
            <a:pPr marL="90488" indent="569913" algn="just">
              <a:buNone/>
            </a:pPr>
            <a:r>
              <a:rPr lang="uk-UA" sz="1900" i="1" dirty="0" smtClean="0"/>
              <a:t>Почесне місце серед релігійних філософів християнства займає Фома Аквінський. У «Сумі теології» (тобто сукупності теологічних вчень) розглядається католицька догматика, що стає основним надбанням усієї схоластичної теорії. Вихідним принципом вчення є божественне одкровення: людині необхідно для свого порятунку знати щось таке, що вислизає від її Розуму, але дається через божественне одкровення. Аквінський стверджує, що предметом філософії є істини Розуму, а теології — істини одкровення. Через те що, кінцевим об'єктом їх обох, як і джерелом усякої істини, є Бог, не може бути принципових суперечностей між одкровенням і справедливо діючим Розумом, між теологією і філософією. Однак не всі істини одкровення доступні раціональному доказу. Філософія є служницею богослов'я і настільки ж нижча за нього, наскільки обмежений людський розум нижчий від божественної премудрості. Релігійна істина не може бути вразлива з боку філософії, у чисто життєвій, Любові до Бога важливіше пізнання Бога.</a:t>
            </a:r>
            <a:endParaRPr lang="uk-UA" sz="1900" i="1" dirty="0"/>
          </a:p>
        </p:txBody>
      </p:sp>
      <p:pic>
        <p:nvPicPr>
          <p:cNvPr id="7" name="Содержимое 6" descr="1309525966.jpg"/>
          <p:cNvPicPr>
            <a:picLocks noGrp="1" noChangeAspect="1"/>
          </p:cNvPicPr>
          <p:nvPr>
            <p:ph sz="quarter" idx="4"/>
          </p:nvPr>
        </p:nvPicPr>
        <p:blipFill>
          <a:blip r:embed="rId2" cstate="print"/>
          <a:stretch>
            <a:fillRect/>
          </a:stretch>
        </p:blipFill>
        <p:spPr>
          <a:xfrm>
            <a:off x="323527" y="332656"/>
            <a:ext cx="2700299" cy="367240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229600" cy="1143000"/>
          </a:xfrm>
        </p:spPr>
        <p:txBody>
          <a:bodyPr/>
          <a:lstStyle/>
          <a:p>
            <a:r>
              <a:rPr lang="uk-UA" i="1" dirty="0" smtClean="0"/>
              <a:t>Докази буття Бога</a:t>
            </a:r>
            <a:endParaRPr lang="ru-RU" i="1" dirty="0"/>
          </a:p>
        </p:txBody>
      </p:sp>
      <p:sp>
        <p:nvSpPr>
          <p:cNvPr id="5" name="Содержимое 4"/>
          <p:cNvSpPr>
            <a:spLocks noGrp="1"/>
          </p:cNvSpPr>
          <p:nvPr>
            <p:ph sz="quarter" idx="2"/>
          </p:nvPr>
        </p:nvSpPr>
        <p:spPr>
          <a:xfrm>
            <a:off x="251520" y="1340768"/>
            <a:ext cx="4176464" cy="5256584"/>
          </a:xfrm>
        </p:spPr>
        <p:txBody>
          <a:bodyPr>
            <a:normAutofit fontScale="92500" lnSpcReduction="10000"/>
          </a:bodyPr>
          <a:lstStyle/>
          <a:p>
            <a:pPr marL="90488" indent="211138" algn="just">
              <a:buNone/>
            </a:pPr>
            <a:r>
              <a:rPr lang="uk-UA" b="1" i="1" dirty="0" err="1" smtClean="0"/>
              <a:t>Ансельм</a:t>
            </a:r>
            <a:r>
              <a:rPr lang="uk-UA" b="1" i="1" dirty="0" smtClean="0"/>
              <a:t> </a:t>
            </a:r>
            <a:r>
              <a:rPr lang="uk-UA" b="1" i="1" dirty="0" err="1" smtClean="0"/>
              <a:t>Кентерберійський</a:t>
            </a:r>
            <a:endParaRPr lang="uk-UA" i="1" dirty="0" smtClean="0"/>
          </a:p>
          <a:p>
            <a:pPr marL="90488" indent="211138" algn="just">
              <a:buNone/>
            </a:pPr>
            <a:r>
              <a:rPr lang="uk-UA" i="1" dirty="0" smtClean="0"/>
              <a:t>У «</a:t>
            </a:r>
            <a:r>
              <a:rPr lang="uk-UA" i="1" dirty="0" err="1" smtClean="0"/>
              <a:t>Монологіоні</a:t>
            </a:r>
            <a:r>
              <a:rPr lang="uk-UA" i="1" dirty="0" smtClean="0"/>
              <a:t>» — 3 докази існування Бога</a:t>
            </a:r>
          </a:p>
          <a:p>
            <a:pPr marL="90488" indent="211138" algn="just"/>
            <a:r>
              <a:rPr lang="uk-UA" i="1" dirty="0" smtClean="0"/>
              <a:t>Все прагне до блага, Бог — найвище благо</a:t>
            </a:r>
          </a:p>
          <a:p>
            <a:pPr marL="90488" indent="211138" algn="just"/>
            <a:r>
              <a:rPr lang="uk-UA" i="1" dirty="0" smtClean="0"/>
              <a:t>Бог є межа за величиною,</a:t>
            </a:r>
          </a:p>
          <a:p>
            <a:pPr marL="90488" indent="211138" algn="just"/>
            <a:r>
              <a:rPr lang="uk-UA" i="1" dirty="0" smtClean="0"/>
              <a:t>Бог як абсолютно досконале замикає собою ієрархічну драбину прагнення істот до досконалості.</a:t>
            </a:r>
          </a:p>
          <a:p>
            <a:pPr marL="90488" indent="211138" algn="just">
              <a:buNone/>
            </a:pPr>
            <a:r>
              <a:rPr lang="uk-UA" i="1" dirty="0" smtClean="0"/>
              <a:t>У «</a:t>
            </a:r>
            <a:r>
              <a:rPr lang="uk-UA" i="1" dirty="0" err="1" smtClean="0"/>
              <a:t>Прослогіоні</a:t>
            </a:r>
            <a:r>
              <a:rPr lang="uk-UA" i="1" dirty="0" smtClean="0"/>
              <a:t>» дано головний (онтологічний) доказ — Бог є те, вище чого нічого не можна помислити.</a:t>
            </a:r>
          </a:p>
          <a:p>
            <a:pPr marL="90488" indent="211138" algn="just"/>
            <a:endParaRPr lang="uk-UA" i="1" dirty="0"/>
          </a:p>
        </p:txBody>
      </p:sp>
      <p:sp>
        <p:nvSpPr>
          <p:cNvPr id="6" name="Содержимое 5"/>
          <p:cNvSpPr>
            <a:spLocks noGrp="1"/>
          </p:cNvSpPr>
          <p:nvPr>
            <p:ph sz="quarter" idx="4"/>
          </p:nvPr>
        </p:nvSpPr>
        <p:spPr>
          <a:xfrm>
            <a:off x="4645025" y="1196752"/>
            <a:ext cx="4319463" cy="5472608"/>
          </a:xfrm>
        </p:spPr>
        <p:txBody>
          <a:bodyPr>
            <a:normAutofit fontScale="92500" lnSpcReduction="10000"/>
          </a:bodyPr>
          <a:lstStyle/>
          <a:p>
            <a:pPr marL="179388" indent="539750" algn="just">
              <a:buNone/>
            </a:pPr>
            <a:r>
              <a:rPr lang="uk-UA" b="1" i="1" dirty="0" smtClean="0"/>
              <a:t>Фома Аквінський</a:t>
            </a:r>
          </a:p>
          <a:p>
            <a:pPr marL="179388" indent="539750" algn="just">
              <a:buNone/>
            </a:pPr>
            <a:r>
              <a:rPr lang="uk-UA" i="1" dirty="0" smtClean="0"/>
              <a:t>Космологічний</a:t>
            </a:r>
            <a:r>
              <a:rPr lang="uk-UA" i="1" baseline="30000" dirty="0" smtClean="0"/>
              <a:t> </a:t>
            </a:r>
            <a:r>
              <a:rPr lang="uk-UA" i="1" dirty="0" smtClean="0"/>
              <a:t>містить 5 доказів існування Бога. Космологічний доказ був відомий раніше, але Тома Аквінський скріпив його </a:t>
            </a:r>
            <a:r>
              <a:rPr lang="uk-UA" i="1" dirty="0" err="1" smtClean="0"/>
              <a:t>аристотелізмом</a:t>
            </a:r>
            <a:r>
              <a:rPr lang="uk-UA" i="1" dirty="0" smtClean="0"/>
              <a:t>.</a:t>
            </a:r>
          </a:p>
          <a:p>
            <a:pPr marL="179388" indent="539750" algn="just">
              <a:buNone/>
            </a:pPr>
            <a:r>
              <a:rPr lang="uk-UA" i="1" dirty="0" smtClean="0"/>
              <a:t>Ось ці докази існування Бога.</a:t>
            </a:r>
          </a:p>
          <a:p>
            <a:pPr marL="179388" indent="539750" algn="just"/>
            <a:r>
              <a:rPr lang="uk-UA" i="1" dirty="0" smtClean="0"/>
              <a:t>Бог є </a:t>
            </a:r>
            <a:r>
              <a:rPr lang="uk-UA" i="1" dirty="0" err="1" smtClean="0"/>
              <a:t>першорушитель</a:t>
            </a:r>
            <a:r>
              <a:rPr lang="uk-UA" i="1" dirty="0" smtClean="0"/>
              <a:t>.</a:t>
            </a:r>
          </a:p>
          <a:p>
            <a:pPr marL="179388" indent="539750" algn="just"/>
            <a:r>
              <a:rPr lang="uk-UA" i="1" dirty="0" smtClean="0"/>
              <a:t>Бог є діюча творча першопричина</a:t>
            </a:r>
          </a:p>
          <a:p>
            <a:pPr marL="179388" indent="539750" algn="just"/>
            <a:r>
              <a:rPr lang="uk-UA" i="1" dirty="0" smtClean="0"/>
              <a:t>Бог є </a:t>
            </a:r>
            <a:r>
              <a:rPr lang="uk-UA" i="1" dirty="0" err="1" smtClean="0"/>
              <a:t>першотворець</a:t>
            </a:r>
            <a:endParaRPr lang="uk-UA" i="1" dirty="0" smtClean="0"/>
          </a:p>
          <a:p>
            <a:pPr marL="179388" indent="539750" algn="just"/>
            <a:r>
              <a:rPr lang="uk-UA" i="1" dirty="0" smtClean="0"/>
              <a:t>Бог є найвище благо та найвища досконалість</a:t>
            </a:r>
          </a:p>
          <a:p>
            <a:pPr marL="179388" indent="539750" algn="just"/>
            <a:r>
              <a:rPr lang="uk-UA" i="1" dirty="0" smtClean="0"/>
              <a:t>Бог є найвища мета.</a:t>
            </a:r>
          </a:p>
          <a:p>
            <a:pPr marL="179388" indent="539750" algn="just">
              <a:buNone/>
            </a:pPr>
            <a:endParaRPr lang="uk-UA" i="1" dirty="0"/>
          </a:p>
        </p:txBody>
      </p:sp>
    </p:spTree>
  </p:cSld>
  <p:clrMapOvr>
    <a:masterClrMapping/>
  </p:clrMapOvr>
  <p:transition spd="slow">
    <p:cover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quarter" idx="2"/>
          </p:nvPr>
        </p:nvSpPr>
        <p:spPr>
          <a:xfrm>
            <a:off x="179512" y="476672"/>
            <a:ext cx="8064896" cy="6192688"/>
          </a:xfrm>
        </p:spPr>
        <p:txBody>
          <a:bodyPr>
            <a:normAutofit lnSpcReduction="10000"/>
          </a:bodyPr>
          <a:lstStyle/>
          <a:p>
            <a:pPr marL="0" indent="211138" algn="just">
              <a:buNone/>
            </a:pPr>
            <a:r>
              <a:rPr lang="uk-UA" i="1" dirty="0" smtClean="0"/>
              <a:t>	</a:t>
            </a:r>
            <a:r>
              <a:rPr lang="uk-UA" b="1" i="1" dirty="0" smtClean="0"/>
              <a:t>Іоанн </a:t>
            </a:r>
            <a:r>
              <a:rPr lang="uk-UA" b="1" i="1" dirty="0" err="1" smtClean="0"/>
              <a:t>Росцеллін</a:t>
            </a:r>
            <a:r>
              <a:rPr lang="uk-UA" b="1" i="1" dirty="0" smtClean="0"/>
              <a:t> </a:t>
            </a:r>
            <a:r>
              <a:rPr lang="uk-UA" i="1" dirty="0" smtClean="0"/>
              <a:t>— основний представник номіналізму в епоху ранньої схоластики, вчив, що поза окремими речами не існує нічого, немає кольору поза конкретним кольором, немає мудрості поза мудрою душею. Загальне не має ніякої власної реальності, реально можуть існувати тільки окремі речі. Загальні поняття (ідеї або універсали) є лише звуками, голосом, мовою. Іоанн </a:t>
            </a:r>
            <a:r>
              <a:rPr lang="uk-UA" i="1" dirty="0" err="1" smtClean="0"/>
              <a:t>Росцеллін</a:t>
            </a:r>
            <a:r>
              <a:rPr lang="uk-UA" i="1" dirty="0" smtClean="0"/>
              <a:t> запропонував </a:t>
            </a:r>
            <a:r>
              <a:rPr lang="uk-UA" i="1" dirty="0" err="1" smtClean="0"/>
              <a:t>тритеїстичну</a:t>
            </a:r>
            <a:r>
              <a:rPr lang="uk-UA" i="1" dirty="0" smtClean="0"/>
              <a:t> доктрину: якщо існують три божественні особи, то існує не один, а три самостійних боги, — і тим самим похитнув і </a:t>
            </a:r>
            <a:r>
              <a:rPr lang="uk-UA" i="1" dirty="0" err="1" smtClean="0"/>
              <a:t>августіанську</a:t>
            </a:r>
            <a:r>
              <a:rPr lang="uk-UA" i="1" dirty="0" smtClean="0"/>
              <a:t> концепцію єдності церкви, тому що вказав, що єдність церкви як однорідного тіла Христа є порожнім звуком, що в дійсності існує різнорідність окремих індивідів. У 1092 році Церковний собор у </a:t>
            </a:r>
            <a:r>
              <a:rPr lang="uk-UA" i="1" dirty="0" err="1" smtClean="0"/>
              <a:t>Суассоні</a:t>
            </a:r>
            <a:r>
              <a:rPr lang="uk-UA" i="1" dirty="0" smtClean="0"/>
              <a:t> оголосив вчення Іоанна </a:t>
            </a:r>
            <a:r>
              <a:rPr lang="uk-UA" i="1" dirty="0" err="1" smtClean="0"/>
              <a:t>Росцелліна</a:t>
            </a:r>
            <a:r>
              <a:rPr lang="uk-UA" i="1" dirty="0" smtClean="0"/>
              <a:t> єретичним.</a:t>
            </a:r>
            <a:endParaRPr lang="uk-UA" i="1" dirty="0"/>
          </a:p>
        </p:txBody>
      </p:sp>
    </p:spTree>
  </p:cSld>
  <p:clrMapOvr>
    <a:masterClrMapping/>
  </p:clrMapOvr>
  <p:transition spd="slow">
    <p:cover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0" y="4221088"/>
            <a:ext cx="3275856" cy="2088232"/>
          </a:xfrm>
        </p:spPr>
        <p:txBody>
          <a:bodyPr>
            <a:normAutofit fontScale="85000" lnSpcReduction="10000"/>
          </a:bodyPr>
          <a:lstStyle/>
          <a:p>
            <a:pPr algn="just"/>
            <a:r>
              <a:rPr lang="ru-RU" i="1" dirty="0" smtClean="0"/>
              <a:t>«Напрасно пытаться делать посредством большего то, что может быть сделано посредством меньшего», - </a:t>
            </a:r>
            <a:r>
              <a:rPr lang="ru-RU" i="1" dirty="0" err="1" smtClean="0"/>
              <a:t>Віллям</a:t>
            </a:r>
            <a:r>
              <a:rPr lang="ru-RU" i="1" dirty="0" smtClean="0"/>
              <a:t> Оккам</a:t>
            </a:r>
            <a:endParaRPr lang="ru-RU" i="1" dirty="0"/>
          </a:p>
        </p:txBody>
      </p:sp>
      <p:pic>
        <p:nvPicPr>
          <p:cNvPr id="7" name="Содержимое 6" descr="images.jpg"/>
          <p:cNvPicPr>
            <a:picLocks noGrp="1" noChangeAspect="1"/>
          </p:cNvPicPr>
          <p:nvPr>
            <p:ph sz="quarter" idx="2"/>
          </p:nvPr>
        </p:nvPicPr>
        <p:blipFill>
          <a:blip r:embed="rId2" cstate="print"/>
          <a:stretch>
            <a:fillRect/>
          </a:stretch>
        </p:blipFill>
        <p:spPr>
          <a:xfrm>
            <a:off x="179512" y="188640"/>
            <a:ext cx="2664296" cy="3556973"/>
          </a:xfrm>
          <a:prstGeom prst="rect">
            <a:avLst/>
          </a:prstGeom>
          <a:ln>
            <a:noFill/>
          </a:ln>
          <a:effectLst>
            <a:outerShdw blurRad="292100" dist="139700" dir="2700000" algn="tl" rotWithShape="0">
              <a:srgbClr val="333333">
                <a:alpha val="65000"/>
              </a:srgbClr>
            </a:outerShdw>
          </a:effectLst>
        </p:spPr>
      </p:pic>
      <p:sp>
        <p:nvSpPr>
          <p:cNvPr id="6" name="Содержимое 5"/>
          <p:cNvSpPr>
            <a:spLocks noGrp="1"/>
          </p:cNvSpPr>
          <p:nvPr>
            <p:ph sz="quarter" idx="4"/>
          </p:nvPr>
        </p:nvSpPr>
        <p:spPr>
          <a:xfrm>
            <a:off x="3275856" y="0"/>
            <a:ext cx="5868145" cy="6858000"/>
          </a:xfrm>
        </p:spPr>
        <p:txBody>
          <a:bodyPr>
            <a:noAutofit/>
          </a:bodyPr>
          <a:lstStyle/>
          <a:p>
            <a:pPr marL="90488" indent="628650" algn="just">
              <a:buNone/>
            </a:pPr>
            <a:r>
              <a:rPr lang="uk-UA" sz="1850" i="1" dirty="0" smtClean="0"/>
              <a:t>Визначною постаттю пізнього Середньовіччя є англійський філософ Вільям </a:t>
            </a:r>
            <a:r>
              <a:rPr lang="uk-UA" sz="1850" i="1" dirty="0" err="1" smtClean="0"/>
              <a:t>Оккам</a:t>
            </a:r>
            <a:r>
              <a:rPr lang="uk-UA" sz="1850" i="1" dirty="0" smtClean="0"/>
              <a:t> — найрішучіший номіналіст. Універсали не можуть існувати поза свідомістю; у такому випадку були б одиничними речами, що суперечить їх природі як загальних суттєвостей. Велику роль відіграла розвинута ним критика схоластичного реалізму, що одержала назву «бритви </a:t>
            </a:r>
            <a:r>
              <a:rPr lang="uk-UA" sz="1850" i="1" dirty="0" err="1" smtClean="0"/>
              <a:t>Оккама</a:t>
            </a:r>
            <a:r>
              <a:rPr lang="uk-UA" sz="1850" i="1" dirty="0" smtClean="0"/>
              <a:t>», Найчастіше критика виражається в словах: «Без необхідності не слід стверджувати багато чого» або «Даремно робити за допомогою багато чого те, що може бути зроблене за допомогою меншого». За традицією </a:t>
            </a:r>
            <a:r>
              <a:rPr lang="uk-UA" sz="1850" i="1" dirty="0" err="1" smtClean="0"/>
              <a:t>оккамізму</a:t>
            </a:r>
            <a:r>
              <a:rPr lang="uk-UA" sz="1850" i="1" dirty="0" smtClean="0"/>
              <a:t> здійснено ще коротше формулювання «бритви </a:t>
            </a:r>
            <a:r>
              <a:rPr lang="uk-UA" sz="1850" i="1" dirty="0" err="1" smtClean="0"/>
              <a:t>Оккама</a:t>
            </a:r>
            <a:r>
              <a:rPr lang="uk-UA" sz="1850" i="1" dirty="0" smtClean="0"/>
              <a:t>»: «Суть не має бути множена понад необхідність» Вільям </a:t>
            </a:r>
            <a:r>
              <a:rPr lang="uk-UA" sz="1850" i="1" dirty="0" err="1" smtClean="0"/>
              <a:t>Оккам</a:t>
            </a:r>
            <a:r>
              <a:rPr lang="uk-UA" sz="1850" i="1" dirty="0" smtClean="0"/>
              <a:t> стверджував, що предмет усякого пізнання — тільки одиничне, індивідуальне. Висувається поняття інтенції, прагнення людської душі пізнати предмет. Створення </a:t>
            </a:r>
            <a:r>
              <a:rPr lang="uk-UA" sz="1850" i="1" dirty="0" err="1" smtClean="0"/>
              <a:t>універсалій</a:t>
            </a:r>
            <a:r>
              <a:rPr lang="uk-UA" sz="1850" i="1" dirty="0" smtClean="0"/>
              <a:t> неможливе поза інтенціями, тому що «</a:t>
            </a:r>
            <a:r>
              <a:rPr lang="uk-UA" sz="1850" i="1" dirty="0" err="1" smtClean="0"/>
              <a:t>універсалія</a:t>
            </a:r>
            <a:r>
              <a:rPr lang="uk-UA" sz="1850" i="1" dirty="0" smtClean="0"/>
              <a:t> — це інтенція душі, що за природою визначається в багатьох (речах</a:t>
            </a:r>
            <a:endParaRPr lang="uk-UA" sz="1850" i="1" dirty="0"/>
          </a:p>
        </p:txBody>
      </p:sp>
    </p:spTree>
  </p:cSld>
  <p:clrMapOvr>
    <a:masterClrMapping/>
  </p:clrMapOvr>
  <p:transition spd="slow">
    <p:cover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smtClean="0"/>
              <a:t>Відродження</a:t>
            </a:r>
            <a:endParaRPr lang="ru-RU" i="1" dirty="0"/>
          </a:p>
        </p:txBody>
      </p:sp>
      <p:sp>
        <p:nvSpPr>
          <p:cNvPr id="3" name="Содержимое 2"/>
          <p:cNvSpPr>
            <a:spLocks noGrp="1"/>
          </p:cNvSpPr>
          <p:nvPr>
            <p:ph idx="1"/>
          </p:nvPr>
        </p:nvSpPr>
        <p:spPr>
          <a:xfrm>
            <a:off x="323528" y="1556792"/>
            <a:ext cx="8496944" cy="5040560"/>
          </a:xfrm>
        </p:spPr>
        <p:txBody>
          <a:bodyPr>
            <a:normAutofit fontScale="77500" lnSpcReduction="20000"/>
          </a:bodyPr>
          <a:lstStyle/>
          <a:p>
            <a:pPr algn="just">
              <a:buNone/>
            </a:pPr>
            <a:r>
              <a:rPr lang="uk-UA" i="1" dirty="0" smtClean="0"/>
              <a:t>		Криза </a:t>
            </a:r>
            <a:r>
              <a:rPr lang="uk-UA" i="1" dirty="0"/>
              <a:t>середньовічного світобачення, а також хід соціокультурних процесів пізнього Середньовіччя призвели до якісних зрушень у європейській культурі. Ці зрушення були пов'язані зі зростанням значення та авторитету міст, збільшенням їх питомої ваги та значення як в економіці, так і в духовному житті суспільства. У XIV- XV ст. міста стали центрами торгівлі, виробничої діяльності, освіти, науки, духовних пошуків. Вони - осередки формування нового погляду на світ, на людину, її можливості. Посилювалася критика ортодоксальної релігійної догматики, особливо в аспекті її розходження з реальною практикою суспільства, життям і діяльністю представників кліру. Усі ці процеси в особливо концентрованому вигляді проявилися в Італії XIV—XV ст., де й виникло явище Відродження.</a:t>
            </a:r>
            <a:endParaRPr lang="ru-RU" i="1" dirty="0"/>
          </a:p>
          <a:p>
            <a:pPr algn="just"/>
            <a:endParaRPr lang="ru-RU" i="1" dirty="0"/>
          </a:p>
        </p:txBody>
      </p:sp>
    </p:spTree>
  </p:cSld>
  <p:clrMapOvr>
    <a:masterClrMapping/>
  </p:clrMapOvr>
  <p:transition spd="slow">
    <p:cover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smtClean="0"/>
              <a:t>Класифікація періодів</a:t>
            </a:r>
            <a:endParaRPr lang="ru-RU" i="1" dirty="0"/>
          </a:p>
        </p:txBody>
      </p:sp>
      <p:sp>
        <p:nvSpPr>
          <p:cNvPr id="3" name="Содержимое 2"/>
          <p:cNvSpPr>
            <a:spLocks noGrp="1"/>
          </p:cNvSpPr>
          <p:nvPr>
            <p:ph idx="1"/>
          </p:nvPr>
        </p:nvSpPr>
        <p:spPr/>
        <p:txBody>
          <a:bodyPr>
            <a:normAutofit fontScale="77500" lnSpcReduction="20000"/>
          </a:bodyPr>
          <a:lstStyle/>
          <a:p>
            <a:pPr marL="179388" indent="211138" algn="just">
              <a:buNone/>
            </a:pPr>
            <a:r>
              <a:rPr lang="uk-UA" i="1" dirty="0" smtClean="0"/>
              <a:t>Сучасні дослідники виділяють п'ять періодів доби Відродження :</a:t>
            </a:r>
          </a:p>
          <a:p>
            <a:pPr marL="179388" indent="211138" algn="just"/>
            <a:r>
              <a:rPr lang="uk-UA" i="1" dirty="0" err="1" smtClean="0"/>
              <a:t>Протовідродження</a:t>
            </a:r>
            <a:r>
              <a:rPr lang="uk-UA" i="1" dirty="0" smtClean="0"/>
              <a:t> ( </a:t>
            </a:r>
            <a:r>
              <a:rPr lang="uk-UA" i="1" dirty="0" err="1" smtClean="0"/>
              <a:t>Передвідродження</a:t>
            </a:r>
            <a:r>
              <a:rPr lang="uk-UA" i="1" dirty="0" smtClean="0"/>
              <a:t>) (2-а половина XIII століття — XIV століття);</a:t>
            </a:r>
          </a:p>
          <a:p>
            <a:pPr marL="179388" indent="211138" algn="just"/>
            <a:r>
              <a:rPr lang="uk-UA" i="1" dirty="0" smtClean="0"/>
              <a:t>Раннє Відродження (1410/1425 рр. XV ст. — кінець XV століття);</a:t>
            </a:r>
          </a:p>
          <a:p>
            <a:pPr marL="179388" indent="211138" algn="just"/>
            <a:r>
              <a:rPr lang="uk-UA" i="1" dirty="0" smtClean="0"/>
              <a:t>Високе Відродження (кінець XV — перші 20 років XVI століття);</a:t>
            </a:r>
          </a:p>
          <a:p>
            <a:pPr marL="179388" indent="211138" algn="just"/>
            <a:r>
              <a:rPr lang="uk-UA" i="1" dirty="0" smtClean="0"/>
              <a:t>Пізнє Відродження (середина XVI — 90-і роки XVI століття), співіснування з маньєризмом. В архітектурі — виникнення </a:t>
            </a:r>
            <a:r>
              <a:rPr lang="uk-UA" i="1" dirty="0" err="1" smtClean="0"/>
              <a:t>палладіанства</a:t>
            </a:r>
            <a:r>
              <a:rPr lang="uk-UA" i="1" dirty="0" smtClean="0"/>
              <a:t>;</a:t>
            </a:r>
          </a:p>
          <a:p>
            <a:pPr marL="179388" indent="211138" algn="just"/>
            <a:r>
              <a:rPr lang="uk-UA" i="1" dirty="0" smtClean="0"/>
              <a:t>Північне Відродження — XVI століття, співіснування з північним і італійським маньєризмом.</a:t>
            </a:r>
          </a:p>
          <a:p>
            <a:pPr marL="179388" indent="211138" algn="just"/>
            <a:endParaRPr lang="uk-UA" i="1" dirty="0"/>
          </a:p>
        </p:txBody>
      </p:sp>
    </p:spTree>
  </p:cSld>
  <p:clrMapOvr>
    <a:masterClrMapping/>
  </p:clrMapOvr>
  <p:transition spd="slow">
    <p:cover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idx="1"/>
          </p:nvPr>
        </p:nvSpPr>
        <p:spPr>
          <a:xfrm>
            <a:off x="467544" y="260648"/>
            <a:ext cx="8244408" cy="838200"/>
          </a:xfrm>
        </p:spPr>
        <p:txBody>
          <a:bodyPr/>
          <a:lstStyle/>
          <a:p>
            <a:r>
              <a:rPr lang="ru-RU" i="1" dirty="0" err="1" smtClean="0"/>
              <a:t>Особливост</a:t>
            </a:r>
            <a:r>
              <a:rPr lang="en-US" i="1" dirty="0" err="1" smtClean="0"/>
              <a:t>i</a:t>
            </a:r>
            <a:r>
              <a:rPr lang="en-US" i="1" dirty="0" smtClean="0"/>
              <a:t> </a:t>
            </a:r>
            <a:r>
              <a:rPr lang="ru-RU" i="1" dirty="0" err="1" smtClean="0"/>
              <a:t>філософії</a:t>
            </a:r>
            <a:r>
              <a:rPr lang="ru-RU" i="1" dirty="0" smtClean="0"/>
              <a:t> </a:t>
            </a:r>
            <a:r>
              <a:rPr lang="ru-RU" i="1" dirty="0" err="1" smtClean="0"/>
              <a:t>Відродження</a:t>
            </a:r>
            <a:r>
              <a:rPr lang="ru-RU" i="1" dirty="0" smtClean="0"/>
              <a:t>:</a:t>
            </a:r>
          </a:p>
          <a:p>
            <a:endParaRPr lang="ru-RU" i="1" dirty="0"/>
          </a:p>
        </p:txBody>
      </p:sp>
      <p:sp>
        <p:nvSpPr>
          <p:cNvPr id="5" name="Содержимое 4"/>
          <p:cNvSpPr>
            <a:spLocks noGrp="1"/>
          </p:cNvSpPr>
          <p:nvPr>
            <p:ph sz="quarter" idx="2"/>
          </p:nvPr>
        </p:nvSpPr>
        <p:spPr>
          <a:xfrm>
            <a:off x="251520" y="980728"/>
            <a:ext cx="8496944" cy="5544616"/>
          </a:xfrm>
        </p:spPr>
        <p:txBody>
          <a:bodyPr>
            <a:noAutofit/>
          </a:bodyPr>
          <a:lstStyle/>
          <a:p>
            <a:pPr algn="just"/>
            <a:r>
              <a:rPr lang="uk-UA" sz="2000" i="1" dirty="0" smtClean="0"/>
              <a:t>оригінальна переробка та синтез філософських ідей античності та еллінізму (</a:t>
            </a:r>
            <a:r>
              <a:rPr lang="uk-UA" sz="2000" i="1" dirty="0" err="1" smtClean="0"/>
              <a:t>особливоплатонізму</a:t>
            </a:r>
            <a:r>
              <a:rPr lang="uk-UA" sz="2000" i="1" dirty="0" smtClean="0"/>
              <a:t>), містичних та герметичних вчень, </a:t>
            </a:r>
            <a:r>
              <a:rPr lang="uk-UA" sz="2000" i="1" dirty="0" err="1" smtClean="0"/>
              <a:t>мiстицизм</a:t>
            </a:r>
            <a:r>
              <a:rPr lang="uk-UA" sz="2000" i="1" dirty="0" smtClean="0"/>
              <a:t>;</a:t>
            </a:r>
          </a:p>
          <a:p>
            <a:pPr algn="just"/>
            <a:r>
              <a:rPr lang="uk-UA" sz="2000" i="1" dirty="0" smtClean="0"/>
              <a:t> еклектичність — змішання гуманістичних, натурфілософських та релігійних уявлень;</a:t>
            </a:r>
          </a:p>
          <a:p>
            <a:pPr algn="just"/>
            <a:r>
              <a:rPr lang="uk-UA" sz="2000" i="1" dirty="0" smtClean="0"/>
              <a:t> </a:t>
            </a:r>
            <a:r>
              <a:rPr lang="uk-UA" sz="2000" i="1" dirty="0" err="1" smtClean="0"/>
              <a:t>дiалектичність</a:t>
            </a:r>
            <a:r>
              <a:rPr lang="uk-UA" sz="2000" i="1" dirty="0" smtClean="0"/>
              <a:t>, відмова від визнання готових істин та авторитетів;</a:t>
            </a:r>
          </a:p>
          <a:p>
            <a:pPr algn="just"/>
            <a:r>
              <a:rPr lang="uk-UA" sz="2000" i="1" dirty="0" smtClean="0"/>
              <a:t> пантеїзм, відхід від розуміння Бога як особистості, </a:t>
            </a:r>
            <a:r>
              <a:rPr lang="uk-UA" sz="2000" i="1" dirty="0" err="1" smtClean="0"/>
              <a:t>обожествління</a:t>
            </a:r>
            <a:r>
              <a:rPr lang="uk-UA" sz="2000" i="1" dirty="0" smtClean="0"/>
              <a:t> природи;</a:t>
            </a:r>
          </a:p>
          <a:p>
            <a:pPr algn="just"/>
            <a:r>
              <a:rPr lang="uk-UA" sz="2000" i="1" dirty="0" smtClean="0"/>
              <a:t> реабілітація природного світу як прекрасного божого творіння;</a:t>
            </a:r>
          </a:p>
          <a:p>
            <a:pPr algn="just"/>
            <a:r>
              <a:rPr lang="uk-UA" sz="2000" i="1" dirty="0" smtClean="0"/>
              <a:t> орієнтація на земне, а не потойбічне життя;</a:t>
            </a:r>
          </a:p>
          <a:p>
            <a:pPr algn="just"/>
            <a:r>
              <a:rPr lang="uk-UA" sz="2000" i="1" dirty="0" smtClean="0"/>
              <a:t> увага до особистості, її природних потреб, індивідуалізм;</a:t>
            </a:r>
          </a:p>
          <a:p>
            <a:pPr algn="just"/>
            <a:r>
              <a:rPr lang="uk-UA" sz="2000" i="1" dirty="0" smtClean="0"/>
              <a:t> зародження механістичного розуміння природи;</a:t>
            </a:r>
          </a:p>
          <a:p>
            <a:pPr algn="just"/>
            <a:r>
              <a:rPr lang="uk-UA" sz="2000" i="1" dirty="0" smtClean="0"/>
              <a:t> сенсуалізм — визнання чуттів основою пізнання.</a:t>
            </a:r>
            <a:endParaRPr lang="uk-UA" sz="2000" i="1" dirty="0"/>
          </a:p>
        </p:txBody>
      </p:sp>
    </p:spTree>
  </p:cSld>
  <p:clrMapOvr>
    <a:masterClrMapping/>
  </p:clrMapOvr>
  <p:transition spd="slow">
    <p:cover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smtClean="0"/>
              <a:t>Середньовіччя</a:t>
            </a:r>
            <a:endParaRPr lang="ru-RU" i="1" dirty="0"/>
          </a:p>
        </p:txBody>
      </p:sp>
      <p:sp>
        <p:nvSpPr>
          <p:cNvPr id="3" name="Содержимое 2"/>
          <p:cNvSpPr>
            <a:spLocks noGrp="1"/>
          </p:cNvSpPr>
          <p:nvPr>
            <p:ph idx="1"/>
          </p:nvPr>
        </p:nvSpPr>
        <p:spPr>
          <a:xfrm>
            <a:off x="323528" y="1412776"/>
            <a:ext cx="8496944" cy="5184576"/>
          </a:xfrm>
        </p:spPr>
        <p:txBody>
          <a:bodyPr>
            <a:normAutofit fontScale="70000" lnSpcReduction="20000"/>
          </a:bodyPr>
          <a:lstStyle/>
          <a:p>
            <a:pPr algn="just">
              <a:buNone/>
            </a:pPr>
            <a:r>
              <a:rPr lang="uk-UA" i="1" dirty="0" smtClean="0"/>
              <a:t>		Один </a:t>
            </a:r>
            <a:r>
              <a:rPr lang="uk-UA" i="1" dirty="0"/>
              <a:t>з таких поворотів у житті і світогляді здійснився в епоху кризи рабовласницького суспільства й у ході трансформації останнього у феодальне. Соціально-економічна основа даного повороту пов'язана з кризою рабовласницької системи господарства, світоглядна ж — з виникненням християнської релігії, що стала панівною в середньовічну епоху. Філософія в цю епоху осмислювала усі світоглядні проблеми в загальних рамках релігійного світорозуміння, вона — "служниця" Богослов'я.</a:t>
            </a:r>
            <a:endParaRPr lang="ru-RU" i="1" dirty="0"/>
          </a:p>
          <a:p>
            <a:pPr algn="just">
              <a:buNone/>
            </a:pPr>
            <a:r>
              <a:rPr lang="uk-UA" i="1" dirty="0" smtClean="0"/>
              <a:t>		Слід </a:t>
            </a:r>
            <a:r>
              <a:rPr lang="uk-UA" i="1" dirty="0"/>
              <a:t>зазначити два істотних моменти, що свідчать про відмінність середньовічного світогляду від античного. Античне мислення орієнтоване на зовнішній світ і прагне усвідомити його як грандіозну єдність: "Космос" — цілісне, живе, пластичне утворення. Людина займає у світі центральне місце, за Аристотелем, у силу центрального становища Землі в структурі світобудови. Наявна нерівність людей пояснюється їхньою природою. Час в античному світорозумінні циклічний, він рухається наче по колу.</a:t>
            </a:r>
            <a:endParaRPr lang="ru-RU" i="1" dirty="0"/>
          </a:p>
          <a:p>
            <a:pPr algn="just"/>
            <a:endParaRPr lang="ru-RU" i="1" dirty="0"/>
          </a:p>
        </p:txBody>
      </p:sp>
    </p:spTree>
  </p:cSld>
  <p:clrMapOvr>
    <a:masterClrMapping/>
  </p:clrMapOvr>
  <p:transition spd="slow">
    <p:cover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67544" y="476672"/>
            <a:ext cx="7467600" cy="1143000"/>
          </a:xfrm>
        </p:spPr>
        <p:txBody>
          <a:bodyPr>
            <a:normAutofit fontScale="90000"/>
          </a:bodyPr>
          <a:lstStyle/>
          <a:p>
            <a:r>
              <a:rPr lang="ru-RU" i="1" dirty="0" err="1" smtClean="0"/>
              <a:t>Умови</a:t>
            </a:r>
            <a:r>
              <a:rPr lang="ru-RU" i="1" dirty="0" smtClean="0"/>
              <a:t> </a:t>
            </a:r>
            <a:r>
              <a:rPr lang="ru-RU" i="1" dirty="0" err="1" smtClean="0"/>
              <a:t>формування</a:t>
            </a:r>
            <a:r>
              <a:rPr lang="ru-RU" i="1" dirty="0" smtClean="0"/>
              <a:t> </a:t>
            </a:r>
            <a:r>
              <a:rPr lang="ru-RU" i="1" dirty="0" err="1" smtClean="0"/>
              <a:t>філософії</a:t>
            </a:r>
            <a:r>
              <a:rPr lang="ru-RU" i="1" dirty="0" smtClean="0"/>
              <a:t> </a:t>
            </a:r>
            <a:r>
              <a:rPr lang="ru-RU" i="1" dirty="0" err="1" smtClean="0"/>
              <a:t>Відродження</a:t>
            </a:r>
            <a:r>
              <a:rPr lang="ru-RU" i="1" dirty="0" smtClean="0"/>
              <a:t>:</a:t>
            </a:r>
            <a:br>
              <a:rPr lang="ru-RU" i="1" dirty="0" smtClean="0"/>
            </a:br>
            <a:endParaRPr lang="ru-RU" i="1" dirty="0"/>
          </a:p>
        </p:txBody>
      </p:sp>
      <p:sp>
        <p:nvSpPr>
          <p:cNvPr id="10" name="Содержимое 5"/>
          <p:cNvSpPr txBox="1">
            <a:spLocks/>
          </p:cNvSpPr>
          <p:nvPr/>
        </p:nvSpPr>
        <p:spPr>
          <a:xfrm>
            <a:off x="539552" y="1484784"/>
            <a:ext cx="7848872" cy="4896544"/>
          </a:xfrm>
          <a:prstGeom prst="rect">
            <a:avLst/>
          </a:prstGeom>
        </p:spPr>
        <p:txBody>
          <a:bodyPr>
            <a:noAutofit/>
          </a:bodyPr>
          <a:lstStyle/>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1900" b="0" i="1" u="none" strike="noStrike" kern="1200" cap="none" spc="0" normalizeH="0" baseline="0" dirty="0" smtClean="0">
                <a:ln>
                  <a:noFill/>
                </a:ln>
                <a:solidFill>
                  <a:schemeClr val="tx1"/>
                </a:solidFill>
                <a:effectLst/>
                <a:uLnTx/>
                <a:uFillTx/>
                <a:latin typeface="+mn-lt"/>
                <a:ea typeface="+mn-ea"/>
                <a:cs typeface="+mn-cs"/>
              </a:rPr>
              <a:t> </a:t>
            </a:r>
            <a:r>
              <a:rPr kumimoji="0" lang="uk-UA" sz="2000" b="0" i="1" u="none" strike="noStrike" kern="1200" cap="none" spc="0" normalizeH="0" baseline="0" dirty="0" smtClean="0">
                <a:ln>
                  <a:noFill/>
                </a:ln>
                <a:solidFill>
                  <a:schemeClr val="tx1"/>
                </a:solidFill>
                <a:effectLst/>
                <a:uLnTx/>
                <a:uFillTx/>
                <a:latin typeface="+mn-lt"/>
                <a:ea typeface="+mn-ea"/>
                <a:cs typeface="+mn-cs"/>
              </a:rPr>
              <a:t>секуляризація суспільного життя, послаблення церковної влади, поява світської інтелігенції, розвиток світського мистецтва;</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000" b="0" i="1" u="none" strike="noStrike" kern="1200" cap="none" spc="0" normalizeH="0" baseline="0" dirty="0" smtClean="0">
                <a:ln>
                  <a:noFill/>
                </a:ln>
                <a:solidFill>
                  <a:schemeClr val="tx1"/>
                </a:solidFill>
                <a:effectLst/>
                <a:uLnTx/>
                <a:uFillTx/>
                <a:latin typeface="+mn-lt"/>
                <a:ea typeface="+mn-ea"/>
                <a:cs typeface="+mn-cs"/>
              </a:rPr>
              <a:t> криза феодального суспільства, його занепад та зародження капіталістичних відносин;</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000" b="0" i="1" u="none" strike="noStrike" kern="1200" cap="none" spc="0" normalizeH="0" baseline="0" dirty="0" smtClean="0">
                <a:ln>
                  <a:noFill/>
                </a:ln>
                <a:solidFill>
                  <a:schemeClr val="tx1"/>
                </a:solidFill>
                <a:effectLst/>
                <a:uLnTx/>
                <a:uFillTx/>
                <a:latin typeface="+mn-lt"/>
                <a:ea typeface="+mn-ea"/>
                <a:cs typeface="+mn-cs"/>
              </a:rPr>
              <a:t> створення національних держав та абсолютних монархій;</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000" b="0" i="1" u="none" strike="noStrike" kern="1200" cap="none" spc="0" normalizeH="0" baseline="0" dirty="0" smtClean="0">
                <a:ln>
                  <a:noFill/>
                </a:ln>
                <a:solidFill>
                  <a:schemeClr val="tx1"/>
                </a:solidFill>
                <a:effectLst/>
                <a:uLnTx/>
                <a:uFillTx/>
                <a:latin typeface="+mn-lt"/>
                <a:ea typeface="+mn-ea"/>
                <a:cs typeface="+mn-cs"/>
              </a:rPr>
              <a:t> реформація, антикатолицький рух в </a:t>
            </a:r>
            <a:r>
              <a:rPr kumimoji="0" lang="uk-UA" sz="2000" b="0" i="1" u="none" strike="noStrike" kern="1200" cap="none" spc="0" normalizeH="0" baseline="0" dirty="0" err="1" smtClean="0">
                <a:ln>
                  <a:noFill/>
                </a:ln>
                <a:solidFill>
                  <a:schemeClr val="tx1"/>
                </a:solidFill>
                <a:effectLst/>
                <a:uLnTx/>
                <a:uFillTx/>
                <a:latin typeface="+mn-lt"/>
                <a:ea typeface="+mn-ea"/>
                <a:cs typeface="+mn-cs"/>
              </a:rPr>
              <a:t>Європi</a:t>
            </a:r>
            <a:r>
              <a:rPr kumimoji="0" lang="uk-UA" sz="2000" b="0" i="1" u="none" strike="noStrike" kern="1200" cap="none" spc="0" normalizeH="0" baseline="0" dirty="0" smtClean="0">
                <a:ln>
                  <a:noFill/>
                </a:ln>
                <a:solidFill>
                  <a:schemeClr val="tx1"/>
                </a:solidFill>
                <a:effectLst/>
                <a:uLnTx/>
                <a:uFillTx/>
                <a:latin typeface="+mn-lt"/>
                <a:ea typeface="+mn-ea"/>
                <a:cs typeface="+mn-cs"/>
              </a:rPr>
              <a:t>, що поклав початок протестантизму;</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000" b="0" i="1" u="none" strike="noStrike" kern="1200" cap="none" spc="0" normalizeH="0" baseline="0" dirty="0" smtClean="0">
                <a:ln>
                  <a:noFill/>
                </a:ln>
                <a:solidFill>
                  <a:schemeClr val="tx1"/>
                </a:solidFill>
                <a:effectLst/>
                <a:uLnTx/>
                <a:uFillTx/>
                <a:latin typeface="+mn-lt"/>
                <a:ea typeface="+mn-ea"/>
                <a:cs typeface="+mn-cs"/>
              </a:rPr>
              <a:t> зародження експериментального природознавства;</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000" b="0" i="1" u="none" strike="noStrike" kern="1200" cap="none" spc="0" normalizeH="0" baseline="0" dirty="0" smtClean="0">
                <a:ln>
                  <a:noFill/>
                </a:ln>
                <a:solidFill>
                  <a:schemeClr val="tx1"/>
                </a:solidFill>
                <a:effectLst/>
                <a:uLnTx/>
                <a:uFillTx/>
                <a:latin typeface="+mn-lt"/>
                <a:ea typeface="+mn-ea"/>
                <a:cs typeface="+mn-cs"/>
              </a:rPr>
              <a:t> великі географічні відкриття.</a:t>
            </a:r>
            <a:endParaRPr kumimoji="0" lang="uk-UA" sz="2000" b="0" i="1" u="none" strike="noStrike" kern="1200" cap="none" spc="0" normalizeH="0" baseline="0" dirty="0">
              <a:ln>
                <a:noFill/>
              </a:ln>
              <a:solidFill>
                <a:schemeClr val="tx1"/>
              </a:solidFill>
              <a:effectLst/>
              <a:uLnTx/>
              <a:uFillTx/>
              <a:latin typeface="+mn-lt"/>
              <a:ea typeface="+mn-ea"/>
              <a:cs typeface="+mn-cs"/>
            </a:endParaRPr>
          </a:p>
        </p:txBody>
      </p:sp>
    </p:spTree>
  </p:cSld>
  <p:clrMapOvr>
    <a:masterClrMapping/>
  </p:clrMapOvr>
  <p:transition spd="slow">
    <p:cover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i="1" dirty="0" err="1" smtClean="0"/>
              <a:t>Основні</a:t>
            </a:r>
            <a:r>
              <a:rPr lang="ru-RU" i="1" dirty="0" smtClean="0"/>
              <a:t> </a:t>
            </a:r>
            <a:r>
              <a:rPr lang="ru-RU" i="1" dirty="0" err="1" smtClean="0"/>
              <a:t>принципи</a:t>
            </a:r>
            <a:r>
              <a:rPr lang="ru-RU" i="1" dirty="0" smtClean="0"/>
              <a:t> </a:t>
            </a:r>
            <a:r>
              <a:rPr lang="ru-RU" i="1" dirty="0" err="1" smtClean="0"/>
              <a:t>філософії</a:t>
            </a:r>
            <a:r>
              <a:rPr lang="ru-RU" i="1" dirty="0" smtClean="0"/>
              <a:t> </a:t>
            </a:r>
            <a:r>
              <a:rPr lang="ru-RU" i="1" dirty="0" err="1" smtClean="0"/>
              <a:t>Відродження</a:t>
            </a:r>
            <a:r>
              <a:rPr lang="ru-RU" i="1" dirty="0" smtClean="0"/>
              <a:t>:</a:t>
            </a:r>
            <a:br>
              <a:rPr lang="ru-RU" i="1" dirty="0" smtClean="0"/>
            </a:br>
            <a:endParaRPr lang="ru-RU" i="1" dirty="0"/>
          </a:p>
        </p:txBody>
      </p:sp>
      <p:sp>
        <p:nvSpPr>
          <p:cNvPr id="3" name="Содержимое 2"/>
          <p:cNvSpPr>
            <a:spLocks noGrp="1"/>
          </p:cNvSpPr>
          <p:nvPr>
            <p:ph idx="1"/>
          </p:nvPr>
        </p:nvSpPr>
        <p:spPr>
          <a:xfrm>
            <a:off x="395536" y="1268760"/>
            <a:ext cx="7992888" cy="5184576"/>
          </a:xfrm>
        </p:spPr>
        <p:txBody>
          <a:bodyPr>
            <a:normAutofit fontScale="62500" lnSpcReduction="20000"/>
          </a:bodyPr>
          <a:lstStyle/>
          <a:p>
            <a:pPr marL="179388" indent="360363" algn="just"/>
            <a:r>
              <a:rPr lang="uk-UA" i="1" dirty="0" smtClean="0"/>
              <a:t>антропоцентризм — визнання людини вихідною точкою філософського осмислення</a:t>
            </a:r>
          </a:p>
          <a:p>
            <a:pPr marL="179388" indent="360363" algn="just">
              <a:buNone/>
            </a:pPr>
            <a:r>
              <a:rPr lang="uk-UA" i="1" dirty="0" smtClean="0"/>
              <a:t>дійсності; естетичний антропоцентризм епохи Відродження протиставляється </a:t>
            </a:r>
            <a:r>
              <a:rPr lang="uk-UA" i="1" dirty="0" err="1" smtClean="0"/>
              <a:t>теоцентризму</a:t>
            </a:r>
            <a:endParaRPr lang="uk-UA" i="1" dirty="0" smtClean="0"/>
          </a:p>
          <a:p>
            <a:pPr marL="179388" indent="360363" algn="just">
              <a:buNone/>
            </a:pPr>
            <a:r>
              <a:rPr lang="uk-UA" i="1" dirty="0" smtClean="0"/>
              <a:t>середньовіччя та </a:t>
            </a:r>
            <a:r>
              <a:rPr lang="uk-UA" i="1" dirty="0" err="1" smtClean="0"/>
              <a:t>космоцентризму</a:t>
            </a:r>
            <a:r>
              <a:rPr lang="uk-UA" i="1" dirty="0" smtClean="0"/>
              <a:t> античності;</a:t>
            </a:r>
          </a:p>
          <a:p>
            <a:pPr marL="179388" indent="360363" algn="just"/>
            <a:r>
              <a:rPr lang="uk-UA" i="1" dirty="0" smtClean="0"/>
              <a:t> гуманізм — напрям суспільної думки, що визнає людину вищою цінністю, спрямований</a:t>
            </a:r>
          </a:p>
          <a:p>
            <a:pPr marL="179388" indent="360363" algn="just">
              <a:buNone/>
            </a:pPr>
            <a:r>
              <a:rPr lang="uk-UA" i="1" dirty="0" smtClean="0"/>
              <a:t>на ствердження особистості у діяльності, творчості та свободі;</a:t>
            </a:r>
          </a:p>
          <a:p>
            <a:pPr marL="179388" indent="360363" algn="just"/>
            <a:r>
              <a:rPr lang="uk-UA" i="1" dirty="0" err="1" smtClean="0"/>
              <a:t>титанiзм</a:t>
            </a:r>
            <a:r>
              <a:rPr lang="uk-UA" i="1" dirty="0" smtClean="0"/>
              <a:t> — гуманістичне уявлення про необмеженість можливостей людини, що</a:t>
            </a:r>
          </a:p>
          <a:p>
            <a:pPr marL="179388" indent="360363" algn="just">
              <a:buNone/>
            </a:pPr>
            <a:r>
              <a:rPr lang="uk-UA" i="1" dirty="0" smtClean="0"/>
              <a:t>проявилося у прагненні до всебічного самовираження особистості у різних сферах</a:t>
            </a:r>
          </a:p>
          <a:p>
            <a:pPr marL="179388" indent="360363" algn="just">
              <a:buNone/>
            </a:pPr>
            <a:r>
              <a:rPr lang="uk-UA" i="1" dirty="0" smtClean="0"/>
              <a:t>діяльності: мистецтві, науці, філософії тощо;</a:t>
            </a:r>
          </a:p>
          <a:p>
            <a:pPr marL="179388" indent="360363" algn="just"/>
            <a:r>
              <a:rPr lang="uk-UA" i="1" dirty="0" smtClean="0"/>
              <a:t>антиклерикалізм — заперечення повної влади церкви у всіх сферах людського життя;</a:t>
            </a:r>
          </a:p>
          <a:p>
            <a:pPr marL="179388" indent="360363" algn="just"/>
            <a:r>
              <a:rPr lang="uk-UA" i="1" dirty="0" smtClean="0"/>
              <a:t>- </a:t>
            </a:r>
            <a:r>
              <a:rPr lang="uk-UA" i="1" dirty="0" err="1" smtClean="0"/>
              <a:t>антисхоластичність</a:t>
            </a:r>
            <a:r>
              <a:rPr lang="uk-UA" i="1" dirty="0" smtClean="0"/>
              <a:t> — заперечення схоластики як методу філософствування та пізнання</a:t>
            </a:r>
          </a:p>
          <a:p>
            <a:pPr marL="179388" indent="360363" algn="just">
              <a:buNone/>
            </a:pPr>
            <a:r>
              <a:rPr lang="uk-UA" i="1" dirty="0" smtClean="0"/>
              <a:t>як такого, що не дає інформації про дійсний світ.</a:t>
            </a:r>
            <a:endParaRPr lang="uk-UA" i="1" dirty="0"/>
          </a:p>
        </p:txBody>
      </p:sp>
    </p:spTree>
  </p:cSld>
  <p:clrMapOvr>
    <a:masterClrMapping/>
  </p:clrMapOvr>
  <p:transition spd="slow">
    <p:cover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291264" cy="1143000"/>
          </a:xfrm>
        </p:spPr>
        <p:txBody>
          <a:bodyPr>
            <a:normAutofit fontScale="90000"/>
          </a:bodyPr>
          <a:lstStyle/>
          <a:p>
            <a:r>
              <a:rPr lang="ru-RU" i="1" dirty="0" err="1" smtClean="0"/>
              <a:t>Періоди</a:t>
            </a:r>
            <a:r>
              <a:rPr lang="ru-RU" i="1" dirty="0" smtClean="0"/>
              <a:t> </a:t>
            </a:r>
            <a:r>
              <a:rPr lang="ru-RU" i="1" dirty="0" err="1" smtClean="0"/>
              <a:t>філософії</a:t>
            </a:r>
            <a:r>
              <a:rPr lang="ru-RU" i="1" dirty="0" smtClean="0"/>
              <a:t> </a:t>
            </a:r>
            <a:r>
              <a:rPr lang="ru-RU" i="1" dirty="0" err="1" smtClean="0"/>
              <a:t>Відродження</a:t>
            </a:r>
            <a:r>
              <a:rPr lang="ru-RU" i="1" dirty="0" smtClean="0"/>
              <a:t>:</a:t>
            </a:r>
            <a:endParaRPr lang="ru-RU" i="1" dirty="0"/>
          </a:p>
        </p:txBody>
      </p:sp>
      <p:sp>
        <p:nvSpPr>
          <p:cNvPr id="3" name="Содержимое 2"/>
          <p:cNvSpPr>
            <a:spLocks noGrp="1"/>
          </p:cNvSpPr>
          <p:nvPr>
            <p:ph idx="1"/>
          </p:nvPr>
        </p:nvSpPr>
        <p:spPr>
          <a:xfrm>
            <a:off x="457200" y="1268760"/>
            <a:ext cx="8003232" cy="5328592"/>
          </a:xfrm>
        </p:spPr>
        <p:txBody>
          <a:bodyPr>
            <a:normAutofit fontScale="62500" lnSpcReduction="20000"/>
          </a:bodyPr>
          <a:lstStyle/>
          <a:p>
            <a:pPr marL="90488" indent="269875" algn="just">
              <a:buNone/>
            </a:pPr>
            <a:r>
              <a:rPr lang="ru-RU" b="1" i="1" dirty="0" smtClean="0"/>
              <a:t>ГУМАН</a:t>
            </a:r>
            <a:r>
              <a:rPr lang="en-US" b="1" i="1" dirty="0" smtClean="0"/>
              <a:t>I</a:t>
            </a:r>
            <a:r>
              <a:rPr lang="ru-RU" b="1" i="1" dirty="0" smtClean="0"/>
              <a:t>СТИЧНИЙ </a:t>
            </a:r>
            <a:r>
              <a:rPr lang="ru-RU" i="1" dirty="0" smtClean="0"/>
              <a:t>(</a:t>
            </a:r>
            <a:r>
              <a:rPr lang="en-US" i="1" dirty="0" smtClean="0"/>
              <a:t>XIV – </a:t>
            </a:r>
            <a:r>
              <a:rPr lang="ru-RU" i="1" dirty="0" smtClean="0"/>
              <a:t>до сер. </a:t>
            </a:r>
            <a:r>
              <a:rPr lang="en-US" i="1" dirty="0" smtClean="0"/>
              <a:t>XV </a:t>
            </a:r>
            <a:r>
              <a:rPr lang="ru-RU" i="1" dirty="0" smtClean="0"/>
              <a:t>ст.). </a:t>
            </a:r>
            <a:r>
              <a:rPr lang="ru-RU" i="1" dirty="0" err="1" smtClean="0"/>
              <a:t>Відбувається</a:t>
            </a:r>
            <a:r>
              <a:rPr lang="ru-RU" i="1" dirty="0" smtClean="0"/>
              <a:t> </a:t>
            </a:r>
            <a:r>
              <a:rPr lang="ru-RU" i="1" dirty="0" err="1" smtClean="0"/>
              <a:t>звернення</a:t>
            </a:r>
            <a:r>
              <a:rPr lang="ru-RU" i="1" dirty="0" smtClean="0"/>
              <a:t> до </a:t>
            </a:r>
            <a:r>
              <a:rPr lang="ru-RU" i="1" dirty="0" err="1" smtClean="0"/>
              <a:t>людини</a:t>
            </a:r>
            <a:r>
              <a:rPr lang="ru-RU" i="1" dirty="0" smtClean="0"/>
              <a:t> як</a:t>
            </a:r>
          </a:p>
          <a:p>
            <a:pPr marL="90488" indent="269875" algn="just">
              <a:buNone/>
            </a:pPr>
            <a:r>
              <a:rPr lang="ru-RU" i="1" dirty="0" err="1" smtClean="0"/>
              <a:t>богорівної</a:t>
            </a:r>
            <a:r>
              <a:rPr lang="ru-RU" i="1" dirty="0" smtClean="0"/>
              <a:t> </a:t>
            </a:r>
            <a:r>
              <a:rPr lang="ru-RU" i="1" dirty="0" err="1" smtClean="0"/>
              <a:t>творчої</a:t>
            </a:r>
            <a:r>
              <a:rPr lang="ru-RU" i="1" dirty="0" smtClean="0"/>
              <a:t> </a:t>
            </a:r>
            <a:r>
              <a:rPr lang="ru-RU" i="1" dirty="0" err="1" smtClean="0"/>
              <a:t>істоти</a:t>
            </a:r>
            <a:r>
              <a:rPr lang="ru-RU" i="1" dirty="0" smtClean="0"/>
              <a:t>, </a:t>
            </a:r>
            <a:r>
              <a:rPr lang="ru-RU" i="1" dirty="0" err="1" smtClean="0"/>
              <a:t>становлення</a:t>
            </a:r>
            <a:r>
              <a:rPr lang="ru-RU" i="1" dirty="0" smtClean="0"/>
              <a:t> </a:t>
            </a:r>
            <a:r>
              <a:rPr lang="ru-RU" i="1" dirty="0" err="1" smtClean="0"/>
              <a:t>гуманізму</a:t>
            </a:r>
            <a:r>
              <a:rPr lang="ru-RU" i="1" dirty="0" smtClean="0"/>
              <a:t> та антропоцентризму. </a:t>
            </a:r>
            <a:r>
              <a:rPr lang="ru-RU" i="1" dirty="0" err="1" smtClean="0"/>
              <a:t>Представники</a:t>
            </a:r>
            <a:r>
              <a:rPr lang="ru-RU" i="1" dirty="0" smtClean="0"/>
              <a:t>:</a:t>
            </a:r>
          </a:p>
          <a:p>
            <a:pPr marL="90488" indent="269875" algn="just">
              <a:buNone/>
            </a:pPr>
            <a:r>
              <a:rPr lang="ru-RU" i="1" dirty="0" smtClean="0"/>
              <a:t>Данте, Петрарка, </a:t>
            </a:r>
            <a:r>
              <a:rPr lang="ru-RU" i="1" dirty="0" err="1" smtClean="0"/>
              <a:t>Валла</a:t>
            </a:r>
            <a:r>
              <a:rPr lang="ru-RU" i="1" dirty="0" smtClean="0"/>
              <a:t>.</a:t>
            </a:r>
          </a:p>
          <a:p>
            <a:pPr marL="90488" indent="269875" algn="just">
              <a:buNone/>
            </a:pPr>
            <a:r>
              <a:rPr lang="ru-RU" b="1" i="1" dirty="0" smtClean="0"/>
              <a:t>НЕОПЛАТОН</a:t>
            </a:r>
            <a:r>
              <a:rPr lang="en-US" b="1" i="1" dirty="0" smtClean="0"/>
              <a:t>I</a:t>
            </a:r>
            <a:r>
              <a:rPr lang="ru-RU" b="1" i="1" dirty="0" smtClean="0"/>
              <a:t>ЧНИЙ </a:t>
            </a:r>
            <a:r>
              <a:rPr lang="ru-RU" i="1" dirty="0" smtClean="0"/>
              <a:t>(середина </a:t>
            </a:r>
            <a:r>
              <a:rPr lang="en-US" i="1" dirty="0" smtClean="0"/>
              <a:t>XV – </a:t>
            </a:r>
            <a:r>
              <a:rPr lang="ru-RU" i="1" dirty="0" smtClean="0"/>
              <a:t>перша </a:t>
            </a:r>
            <a:r>
              <a:rPr lang="ru-RU" i="1" dirty="0" err="1" smtClean="0"/>
              <a:t>третина</a:t>
            </a:r>
            <a:r>
              <a:rPr lang="ru-RU" i="1" dirty="0" smtClean="0"/>
              <a:t> </a:t>
            </a:r>
            <a:r>
              <a:rPr lang="en-US" i="1" dirty="0" smtClean="0"/>
              <a:t>XVI </a:t>
            </a:r>
            <a:r>
              <a:rPr lang="ru-RU" i="1" dirty="0" smtClean="0"/>
              <a:t>ст.). </a:t>
            </a:r>
            <a:r>
              <a:rPr lang="ru-RU" i="1" dirty="0" err="1" smtClean="0"/>
              <a:t>Поряд</a:t>
            </a:r>
            <a:r>
              <a:rPr lang="ru-RU" i="1" dirty="0" smtClean="0"/>
              <a:t> </a:t>
            </a:r>
            <a:r>
              <a:rPr lang="ru-RU" i="1" dirty="0" err="1" smtClean="0"/>
              <a:t>з</a:t>
            </a:r>
            <a:r>
              <a:rPr lang="ru-RU" i="1" dirty="0" smtClean="0"/>
              <a:t> </a:t>
            </a:r>
            <a:r>
              <a:rPr lang="ru-RU" i="1" dirty="0" err="1" smtClean="0"/>
              <a:t>питаннями</a:t>
            </a:r>
            <a:endParaRPr lang="ru-RU" i="1" dirty="0" smtClean="0"/>
          </a:p>
          <a:p>
            <a:pPr marL="90488" indent="269875" algn="just">
              <a:buNone/>
            </a:pPr>
            <a:r>
              <a:rPr lang="ru-RU" i="1" dirty="0" err="1" smtClean="0"/>
              <a:t>природи</a:t>
            </a:r>
            <a:r>
              <a:rPr lang="ru-RU" i="1" dirty="0" smtClean="0"/>
              <a:t> </a:t>
            </a:r>
            <a:r>
              <a:rPr lang="ru-RU" i="1" dirty="0" err="1" smtClean="0"/>
              <a:t>людини</a:t>
            </a:r>
            <a:r>
              <a:rPr lang="ru-RU" i="1" dirty="0" smtClean="0"/>
              <a:t> </a:t>
            </a:r>
            <a:r>
              <a:rPr lang="ru-RU" i="1" dirty="0" err="1" smtClean="0"/>
              <a:t>здійснюється</a:t>
            </a:r>
            <a:r>
              <a:rPr lang="ru-RU" i="1" dirty="0" smtClean="0"/>
              <a:t> постановка </a:t>
            </a:r>
            <a:r>
              <a:rPr lang="ru-RU" i="1" dirty="0" err="1" smtClean="0"/>
              <a:t>онтолог</a:t>
            </a:r>
            <a:r>
              <a:rPr lang="en-US" i="1" dirty="0" err="1" smtClean="0"/>
              <a:t>i</a:t>
            </a:r>
            <a:r>
              <a:rPr lang="ru-RU" i="1" dirty="0" err="1" smtClean="0"/>
              <a:t>чних</a:t>
            </a:r>
            <a:r>
              <a:rPr lang="ru-RU" i="1" dirty="0" smtClean="0"/>
              <a:t> проблем та </a:t>
            </a:r>
            <a:r>
              <a:rPr lang="ru-RU" i="1" dirty="0" err="1" smtClean="0"/>
              <a:t>вирішення</a:t>
            </a:r>
            <a:r>
              <a:rPr lang="ru-RU" i="1" dirty="0" smtClean="0"/>
              <a:t> </a:t>
            </a:r>
            <a:r>
              <a:rPr lang="ru-RU" i="1" dirty="0" err="1" smtClean="0"/>
              <a:t>їх</a:t>
            </a:r>
            <a:r>
              <a:rPr lang="ru-RU" i="1" dirty="0" smtClean="0"/>
              <a:t> у </a:t>
            </a:r>
            <a:r>
              <a:rPr lang="ru-RU" i="1" dirty="0" err="1" smtClean="0"/>
              <a:t>дусі</a:t>
            </a:r>
            <a:endParaRPr lang="ru-RU" i="1" dirty="0" smtClean="0"/>
          </a:p>
          <a:p>
            <a:pPr marL="90488" indent="269875" algn="just">
              <a:buNone/>
            </a:pPr>
            <a:r>
              <a:rPr lang="ru-RU" i="1" dirty="0" err="1" smtClean="0"/>
              <a:t>оригінально</a:t>
            </a:r>
            <a:r>
              <a:rPr lang="ru-RU" i="1" dirty="0" smtClean="0"/>
              <a:t> </a:t>
            </a:r>
            <a:r>
              <a:rPr lang="ru-RU" i="1" dirty="0" err="1" smtClean="0"/>
              <a:t>інтерпретованого</a:t>
            </a:r>
            <a:r>
              <a:rPr lang="ru-RU" i="1" dirty="0" smtClean="0"/>
              <a:t> </a:t>
            </a:r>
            <a:r>
              <a:rPr lang="ru-RU" i="1" dirty="0" err="1" smtClean="0"/>
              <a:t>вчення</a:t>
            </a:r>
            <a:r>
              <a:rPr lang="ru-RU" i="1" dirty="0" smtClean="0"/>
              <a:t> </a:t>
            </a:r>
            <a:r>
              <a:rPr lang="ru-RU" i="1" dirty="0" err="1" smtClean="0"/>
              <a:t>античності</a:t>
            </a:r>
            <a:r>
              <a:rPr lang="ru-RU" i="1" dirty="0" smtClean="0"/>
              <a:t>. </a:t>
            </a:r>
            <a:r>
              <a:rPr lang="ru-RU" i="1" dirty="0" err="1" smtClean="0"/>
              <a:t>Розвиваються</a:t>
            </a:r>
            <a:r>
              <a:rPr lang="ru-RU" i="1" dirty="0" smtClean="0"/>
              <a:t> </a:t>
            </a:r>
            <a:r>
              <a:rPr lang="ru-RU" i="1" dirty="0" err="1" smtClean="0"/>
              <a:t>магія</a:t>
            </a:r>
            <a:r>
              <a:rPr lang="ru-RU" i="1" dirty="0" smtClean="0"/>
              <a:t> та </a:t>
            </a:r>
            <a:r>
              <a:rPr lang="ru-RU" i="1" dirty="0" err="1" smtClean="0"/>
              <a:t>алхімія</a:t>
            </a:r>
            <a:r>
              <a:rPr lang="ru-RU" i="1" dirty="0" smtClean="0"/>
              <a:t> як </a:t>
            </a:r>
            <a:r>
              <a:rPr lang="ru-RU" i="1" dirty="0" err="1" smtClean="0"/>
              <a:t>способи</a:t>
            </a:r>
            <a:endParaRPr lang="ru-RU" i="1" dirty="0" smtClean="0"/>
          </a:p>
          <a:p>
            <a:pPr marL="90488" indent="269875" algn="just">
              <a:buNone/>
            </a:pPr>
            <a:r>
              <a:rPr lang="ru-RU" i="1" dirty="0" err="1" smtClean="0"/>
              <a:t>пізнання</a:t>
            </a:r>
            <a:r>
              <a:rPr lang="ru-RU" i="1" dirty="0" smtClean="0"/>
              <a:t> </a:t>
            </a:r>
            <a:r>
              <a:rPr lang="ru-RU" i="1" dirty="0" err="1" smtClean="0"/>
              <a:t>природи</a:t>
            </a:r>
            <a:r>
              <a:rPr lang="ru-RU" i="1" dirty="0" smtClean="0"/>
              <a:t> та </a:t>
            </a:r>
            <a:r>
              <a:rPr lang="ru-RU" i="1" dirty="0" err="1" smtClean="0"/>
              <a:t>її</a:t>
            </a:r>
            <a:r>
              <a:rPr lang="ru-RU" i="1" dirty="0" smtClean="0"/>
              <a:t> </a:t>
            </a:r>
            <a:r>
              <a:rPr lang="ru-RU" i="1" dirty="0" err="1" smtClean="0"/>
              <a:t>перетворення</a:t>
            </a:r>
            <a:r>
              <a:rPr lang="ru-RU" i="1" dirty="0" smtClean="0"/>
              <a:t>. </a:t>
            </a:r>
            <a:r>
              <a:rPr lang="ru-RU" i="1" dirty="0" err="1" smtClean="0"/>
              <a:t>Представники</a:t>
            </a:r>
            <a:r>
              <a:rPr lang="ru-RU" i="1" dirty="0" smtClean="0"/>
              <a:t>: </a:t>
            </a:r>
            <a:r>
              <a:rPr lang="ru-RU" i="1" dirty="0" err="1" smtClean="0"/>
              <a:t>Кузанський</a:t>
            </a:r>
            <a:r>
              <a:rPr lang="ru-RU" i="1" dirty="0" smtClean="0"/>
              <a:t>, Ф</a:t>
            </a:r>
            <a:r>
              <a:rPr lang="en-US" i="1" dirty="0" err="1" smtClean="0"/>
              <a:t>i</a:t>
            </a:r>
            <a:r>
              <a:rPr lang="ru-RU" i="1" dirty="0" smtClean="0"/>
              <a:t>ч</a:t>
            </a:r>
            <a:r>
              <a:rPr lang="en-US" i="1" dirty="0" err="1" smtClean="0"/>
              <a:t>i</a:t>
            </a:r>
            <a:r>
              <a:rPr lang="ru-RU" i="1" dirty="0" smtClean="0"/>
              <a:t>но, </a:t>
            </a:r>
            <a:r>
              <a:rPr lang="ru-RU" i="1" dirty="0" err="1" smtClean="0"/>
              <a:t>Бьоме</a:t>
            </a:r>
            <a:r>
              <a:rPr lang="ru-RU" i="1" dirty="0" smtClean="0"/>
              <a:t>.</a:t>
            </a:r>
          </a:p>
          <a:p>
            <a:pPr marL="90488" indent="269875" algn="just">
              <a:buNone/>
            </a:pPr>
            <a:r>
              <a:rPr lang="ru-RU" b="1" i="1" dirty="0" smtClean="0"/>
              <a:t>НАТУРФ</a:t>
            </a:r>
            <a:r>
              <a:rPr lang="en-US" b="1" i="1" dirty="0" smtClean="0"/>
              <a:t>I</a:t>
            </a:r>
            <a:r>
              <a:rPr lang="ru-RU" b="1" i="1" dirty="0" smtClean="0"/>
              <a:t>ЛОСОФСЬКИЙ </a:t>
            </a:r>
            <a:r>
              <a:rPr lang="ru-RU" i="1" dirty="0" smtClean="0"/>
              <a:t>(друга половина </a:t>
            </a:r>
            <a:r>
              <a:rPr lang="en-US" i="1" dirty="0" smtClean="0"/>
              <a:t>XVI — </a:t>
            </a:r>
            <a:r>
              <a:rPr lang="ru-RU" i="1" dirty="0" smtClean="0"/>
              <a:t>початок </a:t>
            </a:r>
            <a:r>
              <a:rPr lang="en-US" i="1" dirty="0" smtClean="0"/>
              <a:t>XVII </a:t>
            </a:r>
            <a:r>
              <a:rPr lang="ru-RU" i="1" dirty="0" smtClean="0"/>
              <a:t>ст.). </a:t>
            </a:r>
            <a:r>
              <a:rPr lang="ru-RU" i="1" dirty="0" err="1" smtClean="0"/>
              <a:t>Відхід</a:t>
            </a:r>
            <a:r>
              <a:rPr lang="ru-RU" i="1" dirty="0" smtClean="0"/>
              <a:t> </a:t>
            </a:r>
            <a:r>
              <a:rPr lang="ru-RU" i="1" dirty="0" err="1" smtClean="0"/>
              <a:t>від</a:t>
            </a:r>
            <a:r>
              <a:rPr lang="ru-RU" i="1" dirty="0" smtClean="0"/>
              <a:t> </a:t>
            </a:r>
            <a:r>
              <a:rPr lang="ru-RU" i="1" dirty="0" err="1" smtClean="0"/>
              <a:t>розуміння</a:t>
            </a:r>
            <a:endParaRPr lang="ru-RU" i="1" dirty="0" smtClean="0"/>
          </a:p>
          <a:p>
            <a:pPr marL="90488" indent="269875" algn="just">
              <a:buNone/>
            </a:pPr>
            <a:r>
              <a:rPr lang="ru-RU" i="1" dirty="0" err="1" smtClean="0"/>
              <a:t>людини</a:t>
            </a:r>
            <a:r>
              <a:rPr lang="ru-RU" i="1" dirty="0" smtClean="0"/>
              <a:t> як центру </a:t>
            </a:r>
            <a:r>
              <a:rPr lang="ru-RU" i="1" dirty="0" err="1" smtClean="0"/>
              <a:t>світу</a:t>
            </a:r>
            <a:r>
              <a:rPr lang="ru-RU" i="1" dirty="0" smtClean="0"/>
              <a:t> </a:t>
            </a:r>
            <a:r>
              <a:rPr lang="ru-RU" i="1" dirty="0" err="1" smtClean="0"/>
              <a:t>і</a:t>
            </a:r>
            <a:r>
              <a:rPr lang="ru-RU" i="1" dirty="0" smtClean="0"/>
              <a:t> </a:t>
            </a:r>
            <a:r>
              <a:rPr lang="ru-RU" i="1" dirty="0" err="1" smtClean="0"/>
              <a:t>визнання</a:t>
            </a:r>
            <a:r>
              <a:rPr lang="ru-RU" i="1" dirty="0" smtClean="0"/>
              <a:t> </a:t>
            </a:r>
            <a:r>
              <a:rPr lang="ru-RU" i="1" dirty="0" err="1" smtClean="0"/>
              <a:t>її</a:t>
            </a:r>
            <a:r>
              <a:rPr lang="ru-RU" i="1" dirty="0" smtClean="0"/>
              <a:t> </a:t>
            </a:r>
            <a:r>
              <a:rPr lang="ru-RU" i="1" dirty="0" err="1" smtClean="0"/>
              <a:t>частиною</a:t>
            </a:r>
            <a:r>
              <a:rPr lang="ru-RU" i="1" dirty="0" smtClean="0"/>
              <a:t> </a:t>
            </a:r>
            <a:r>
              <a:rPr lang="ru-RU" i="1" dirty="0" err="1" smtClean="0"/>
              <a:t>природи</a:t>
            </a:r>
            <a:r>
              <a:rPr lang="ru-RU" i="1" dirty="0" smtClean="0"/>
              <a:t>. </a:t>
            </a:r>
            <a:r>
              <a:rPr lang="ru-RU" i="1" dirty="0" err="1" smtClean="0"/>
              <a:t>Розвиток</a:t>
            </a:r>
            <a:r>
              <a:rPr lang="ru-RU" i="1" dirty="0" smtClean="0"/>
              <a:t> </a:t>
            </a:r>
            <a:r>
              <a:rPr lang="ru-RU" i="1" dirty="0" err="1" smtClean="0"/>
              <a:t>пізнання</a:t>
            </a:r>
            <a:r>
              <a:rPr lang="ru-RU" i="1" dirty="0" smtClean="0"/>
              <a:t> </a:t>
            </a:r>
            <a:r>
              <a:rPr lang="ru-RU" i="1" dirty="0" err="1" smtClean="0"/>
              <a:t>природи</a:t>
            </a:r>
            <a:r>
              <a:rPr lang="ru-RU" i="1" dirty="0" smtClean="0"/>
              <a:t> як</a:t>
            </a:r>
          </a:p>
          <a:p>
            <a:pPr marL="90488" indent="269875" algn="just">
              <a:buNone/>
            </a:pPr>
            <a:r>
              <a:rPr lang="ru-RU" i="1" dirty="0" err="1" smtClean="0"/>
              <a:t>механізму</a:t>
            </a:r>
            <a:r>
              <a:rPr lang="ru-RU" i="1" dirty="0" smtClean="0"/>
              <a:t>. </a:t>
            </a:r>
            <a:r>
              <a:rPr lang="ru-RU" i="1" dirty="0" err="1" smtClean="0"/>
              <a:t>Представники</a:t>
            </a:r>
            <a:r>
              <a:rPr lang="ru-RU" i="1" dirty="0" smtClean="0"/>
              <a:t>: Леонардо да В</a:t>
            </a:r>
            <a:r>
              <a:rPr lang="en-US" i="1" dirty="0" err="1" smtClean="0"/>
              <a:t>i</a:t>
            </a:r>
            <a:r>
              <a:rPr lang="ru-RU" i="1" dirty="0" err="1" smtClean="0"/>
              <a:t>нч</a:t>
            </a:r>
            <a:r>
              <a:rPr lang="en-US" i="1" dirty="0" err="1" smtClean="0"/>
              <a:t>i</a:t>
            </a:r>
            <a:r>
              <a:rPr lang="en-US" i="1" dirty="0" smtClean="0"/>
              <a:t>, </a:t>
            </a:r>
            <a:r>
              <a:rPr lang="ru-RU" i="1" dirty="0" err="1" smtClean="0"/>
              <a:t>Еразм</a:t>
            </a:r>
            <a:r>
              <a:rPr lang="ru-RU" i="1" dirty="0" smtClean="0"/>
              <a:t> </a:t>
            </a:r>
            <a:r>
              <a:rPr lang="ru-RU" i="1" dirty="0" err="1" smtClean="0"/>
              <a:t>Роттердамський</a:t>
            </a:r>
            <a:r>
              <a:rPr lang="ru-RU" i="1" dirty="0" smtClean="0"/>
              <a:t>, </a:t>
            </a:r>
            <a:r>
              <a:rPr lang="ru-RU" i="1" dirty="0" err="1" smtClean="0"/>
              <a:t>Коперн</a:t>
            </a:r>
            <a:r>
              <a:rPr lang="en-US" i="1" dirty="0" err="1" smtClean="0"/>
              <a:t>i</a:t>
            </a:r>
            <a:r>
              <a:rPr lang="ru-RU" i="1" dirty="0" smtClean="0"/>
              <a:t>к</a:t>
            </a:r>
            <a:endParaRPr lang="ru-RU" i="1" dirty="0"/>
          </a:p>
        </p:txBody>
      </p:sp>
    </p:spTree>
  </p:cSld>
  <p:clrMapOvr>
    <a:masterClrMapping/>
  </p:clrMapOvr>
  <p:transition spd="slow">
    <p:cover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467544" y="332656"/>
            <a:ext cx="8208912" cy="5904656"/>
          </a:xfrm>
        </p:spPr>
        <p:txBody>
          <a:bodyPr>
            <a:normAutofit fontScale="62500" lnSpcReduction="20000"/>
          </a:bodyPr>
          <a:lstStyle/>
          <a:p>
            <a:pPr marL="95250" indent="214313" algn="just">
              <a:lnSpc>
                <a:spcPct val="120000"/>
              </a:lnSpc>
              <a:buNone/>
            </a:pPr>
            <a:r>
              <a:rPr lang="uk-UA" i="1" dirty="0" smtClean="0"/>
              <a:t>Епоха Відродження (або Ренесансу) – це період європейської історії з середини XIV – до кінця XVI століття. Цю епоху часто називають перехідною – від середньовіччя до Нового часу, від феодалізму до капіталізму. В Європі це був час зародження мануфактурної промисловості, розвитку міського життя, торгівлі, приватного підприємництва, великих географічних відкриттів. У сфері духовного життя поруч із церковною культурою з’являється світська. </a:t>
            </a:r>
          </a:p>
          <a:p>
            <a:pPr marL="95250" indent="214313" algn="just">
              <a:lnSpc>
                <a:spcPct val="120000"/>
              </a:lnSpc>
              <a:buNone/>
            </a:pPr>
            <a:r>
              <a:rPr lang="uk-UA" i="1" dirty="0" smtClean="0"/>
              <a:t>Мислителі цієї епохи особливо переймалися проблемами індивідуальності, самоцінності специфічного, неповторного та унікального в людині, своєрідності обдаровання, смаку, уподобань, способу життя тощо. Йдеться не про біологічну специфіку індивідів, а про такі феномени, як індивідуальність та особистість.</a:t>
            </a:r>
          </a:p>
          <a:p>
            <a:pPr marL="95250" indent="214313" algn="just">
              <a:lnSpc>
                <a:spcPct val="120000"/>
              </a:lnSpc>
              <a:buNone/>
            </a:pPr>
            <a:r>
              <a:rPr lang="uk-UA" i="1" dirty="0" smtClean="0"/>
              <a:t>Епоху Відродження прийнято поділяти на два періоди  – гуманізм (сер. XIV – сер. XV ст.), до якого відноситься творчість Данте,  Ф. Петрарки, Л. </a:t>
            </a:r>
            <a:r>
              <a:rPr lang="uk-UA" i="1" dirty="0" err="1" smtClean="0"/>
              <a:t>Валла</a:t>
            </a:r>
            <a:r>
              <a:rPr lang="uk-UA" i="1" dirty="0" smtClean="0"/>
              <a:t>, М. </a:t>
            </a:r>
            <a:r>
              <a:rPr lang="uk-UA" i="1" dirty="0" err="1" smtClean="0"/>
              <a:t>Кузанського</a:t>
            </a:r>
            <a:r>
              <a:rPr lang="uk-UA" i="1" dirty="0" smtClean="0"/>
              <a:t>, та натурфілософію, до якого відноситься творчість М. Коперника, Дж. Бруно, Й. </a:t>
            </a:r>
            <a:r>
              <a:rPr lang="uk-UA" i="1" dirty="0" err="1" smtClean="0"/>
              <a:t>Кеплера</a:t>
            </a:r>
            <a:r>
              <a:rPr lang="uk-UA" i="1" dirty="0" smtClean="0"/>
              <a:t>,  Л. </a:t>
            </a:r>
            <a:r>
              <a:rPr lang="uk-UA" i="1" dirty="0" err="1" smtClean="0"/>
              <a:t>да</a:t>
            </a:r>
            <a:r>
              <a:rPr lang="uk-UA" i="1" dirty="0" smtClean="0"/>
              <a:t> Вінчі, Г. Галілея</a:t>
            </a:r>
            <a:endParaRPr lang="uk-UA" i="1" dirty="0"/>
          </a:p>
        </p:txBody>
      </p:sp>
    </p:spTree>
  </p:cSld>
  <p:clrMapOvr>
    <a:masterClrMapping/>
  </p:clrMapOvr>
  <p:transition spd="slow">
    <p:cover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одержимое 8"/>
          <p:cNvSpPr>
            <a:spLocks noGrp="1"/>
          </p:cNvSpPr>
          <p:nvPr>
            <p:ph sz="half" idx="1"/>
          </p:nvPr>
        </p:nvSpPr>
        <p:spPr>
          <a:xfrm>
            <a:off x="251520" y="3573016"/>
            <a:ext cx="8568952" cy="3284984"/>
          </a:xfrm>
        </p:spPr>
        <p:txBody>
          <a:bodyPr>
            <a:normAutofit fontScale="62500" lnSpcReduction="20000"/>
          </a:bodyPr>
          <a:lstStyle/>
          <a:p>
            <a:pPr marL="6350" indent="303213" algn="just">
              <a:buNone/>
            </a:pPr>
            <a:r>
              <a:rPr lang="uk-UA" i="1" dirty="0" smtClean="0"/>
              <a:t>Як філософ, Петрарка одним із перших розвінчує абсолютизований авторитет </a:t>
            </a:r>
            <a:r>
              <a:rPr lang="uk-UA" i="1" dirty="0" err="1" smtClean="0"/>
              <a:t>Арістотеля</a:t>
            </a:r>
            <a:r>
              <a:rPr lang="uk-UA" i="1" dirty="0" smtClean="0"/>
              <a:t>, показав його як великого філософа, але в «однім і тім же ряді з іншими». Більш фундамен­тальним мислителем Петрарка вважав Платона. Він постає як християнський неоплатонік, який усвідомлює, по-перше, що </a:t>
            </a:r>
            <a:r>
              <a:rPr lang="uk-UA" i="1" dirty="0" err="1" smtClean="0"/>
              <a:t>першопочатком</a:t>
            </a:r>
            <a:r>
              <a:rPr lang="uk-UA" i="1" dirty="0" smtClean="0"/>
              <a:t> світу речей і людських істот є божественна ідея; по-друге, існують різні ступені втілення краси, і людська краса постає лише нижчим щаблем у порівнянні з красою божественною.</a:t>
            </a:r>
          </a:p>
          <a:p>
            <a:pPr marL="6350" indent="303213" algn="just">
              <a:buNone/>
            </a:pPr>
            <a:r>
              <a:rPr lang="uk-UA" i="1" dirty="0" smtClean="0"/>
              <a:t> Петрарка виступав завзятим противником офіційної схоластичної філософії, І протиставляв її спрямованості вивчення людини, говорив про скромну філософію людей, про побудований ними град земний. Генезис гуманістичного світогляду Петрарки відбивається у його ранньому філософському творі "Моя таємниця", де він виправдовує земні прагнення, шукає підтримки не тільки у Августина Аврелія, а ще більше у Цицерона, Сенеки, Вергілія. Петрарка прагне примирити християнство з античною філософською культурою, зокрема з філософією стоїків, постійно висуває на перший план моральну філософію, яка ближче до людини, аніж будь-яка інша філософія, особливо натурфілософія. До останньої він особливо ставився критично.</a:t>
            </a:r>
            <a:endParaRPr lang="uk-UA" i="1" dirty="0"/>
          </a:p>
        </p:txBody>
      </p:sp>
      <p:sp>
        <p:nvSpPr>
          <p:cNvPr id="10" name="Содержимое 9"/>
          <p:cNvSpPr>
            <a:spLocks noGrp="1"/>
          </p:cNvSpPr>
          <p:nvPr>
            <p:ph sz="half" idx="2"/>
          </p:nvPr>
        </p:nvSpPr>
        <p:spPr>
          <a:xfrm>
            <a:off x="2555776" y="188640"/>
            <a:ext cx="6336704" cy="3384376"/>
          </a:xfrm>
        </p:spPr>
        <p:txBody>
          <a:bodyPr>
            <a:normAutofit fontScale="62500" lnSpcReduction="20000"/>
          </a:bodyPr>
          <a:lstStyle/>
          <a:p>
            <a:pPr marL="6350" indent="214313" algn="just">
              <a:buNone/>
            </a:pPr>
            <a:r>
              <a:rPr lang="uk-UA" i="1" dirty="0" smtClean="0"/>
              <a:t>Перший свідомий гуманіст вважається </a:t>
            </a:r>
            <a:r>
              <a:rPr lang="uk-UA" i="1" dirty="0" err="1" smtClean="0"/>
              <a:t>Франческо</a:t>
            </a:r>
            <a:r>
              <a:rPr lang="uk-UA" i="1" dirty="0" smtClean="0"/>
              <a:t> Петрарка (1304-1704). Петрарка - один з кращих поетів Італії, великий пропагандист античної культури. Усе його життя було присвячене науковій і літературній роботі, а також пошукові і збиранню класичних античних текстів. Петрарка підійшов до словесності з розумінням її значення, з розумінням цінності, яку мало для людства виховання духу в постійному спілкуванні з великими вчителями минулого                     .        </a:t>
            </a:r>
            <a:br>
              <a:rPr lang="uk-UA" i="1" dirty="0" smtClean="0"/>
            </a:br>
            <a:r>
              <a:rPr lang="uk-UA" i="1" dirty="0" smtClean="0"/>
              <a:t>   У одному з листів зі збірки "Про справи повсякденні" Петрарка показує як тісно пов'язані красномовність, тобто дисципліна слова і філософія, тобто виховання душі. Не може мати достойності мова, якщо її не має сам дух, — вважав він, -і навпаки - стан духу отримує у звернених до людей словах міру і сенс. Тому ми повинні намагатися бути корисними людям, з якими живемо; немає сумніву, що ми можемо значно допомогти їх душам нашими словами. </a:t>
            </a:r>
            <a:endParaRPr lang="uk-UA" i="1" dirty="0"/>
          </a:p>
        </p:txBody>
      </p:sp>
      <p:pic>
        <p:nvPicPr>
          <p:cNvPr id="11" name="Содержимое 3" descr="petrarch-12.jpg"/>
          <p:cNvPicPr>
            <a:picLocks noChangeAspect="1"/>
          </p:cNvPicPr>
          <p:nvPr/>
        </p:nvPicPr>
        <p:blipFill>
          <a:blip r:embed="rId2" cstate="print"/>
          <a:stretch>
            <a:fillRect/>
          </a:stretch>
        </p:blipFill>
        <p:spPr>
          <a:xfrm>
            <a:off x="323528" y="188641"/>
            <a:ext cx="2016224" cy="309634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a:xfrm>
            <a:off x="179512" y="3356992"/>
            <a:ext cx="8784976" cy="3501008"/>
          </a:xfrm>
        </p:spPr>
        <p:txBody>
          <a:bodyPr>
            <a:normAutofit fontScale="62500" lnSpcReduction="20000"/>
          </a:bodyPr>
          <a:lstStyle/>
          <a:p>
            <a:pPr marL="6350" indent="303213" algn="just">
              <a:buNone/>
            </a:pPr>
            <a:r>
              <a:rPr lang="uk-UA" i="1" dirty="0" smtClean="0"/>
              <a:t> Душа одночасно єдина і множинна, вона виступає джерелом життя і єдності світу. Людина — це мікрокосм, що пізнає макрокосм, здатність до пізнання — головна чеснота людини, яка зливається з Богом на вищому рівні пізнання. Пізнання власної душі через її тілесні прояви — головне завдання людини. Філософія та релігія мають єдину мету — підготовку людини до сприйняття одкровення, їх джерелами виступають ще прадавні священні обряди. Вчена релігія — це універсальний спосіб пізнання світу, що поєднує логіку і розум, екстаз віри та красу почуттів. </a:t>
            </a:r>
            <a:r>
              <a:rPr lang="uk-UA" i="1" dirty="0" err="1" smtClean="0"/>
              <a:t>Фічіно</a:t>
            </a:r>
            <a:r>
              <a:rPr lang="uk-UA" i="1" dirty="0" smtClean="0"/>
              <a:t> схиляється до ідеї, що всі релігійні вчення — прояви єдиної релігії, адже ідея Бога — вроджена, але надає пріоритет християнству як найвищому моральному законодавству </a:t>
            </a:r>
            <a:r>
              <a:rPr lang="uk-UA" i="1" dirty="0" err="1" smtClean="0"/>
              <a:t>Фічіно</a:t>
            </a:r>
            <a:r>
              <a:rPr lang="uk-UA" i="1" dirty="0" smtClean="0"/>
              <a:t> звеличує здатність людини до активної творчості, стверджує, що у творчості людина рівна Богу. Людина — Бог стихій, матерій і тварин, бо використовує, перетворює та оформлює їх. Людина від народження володіє свободою і противиться рабству. На землі немає істинної людини, бо всі люди відділені від Бога, для досягнення цілісності потрібно любити Бога у всіх речах, насолоджуватись, споглядаючи тілесні прояви душі, вдосконалюватися і прагнути до свободи. Єдине коло, що рухається від Бога і до Бога називається трьома іменами: краса, любов і насолода. </a:t>
            </a:r>
            <a:endParaRPr lang="ru-RU" i="1" dirty="0"/>
          </a:p>
        </p:txBody>
      </p:sp>
      <p:sp>
        <p:nvSpPr>
          <p:cNvPr id="6" name="Содержимое 5"/>
          <p:cNvSpPr>
            <a:spLocks noGrp="1"/>
          </p:cNvSpPr>
          <p:nvPr>
            <p:ph sz="half" idx="2"/>
          </p:nvPr>
        </p:nvSpPr>
        <p:spPr>
          <a:xfrm>
            <a:off x="2987824" y="1"/>
            <a:ext cx="5904656" cy="3356991"/>
          </a:xfrm>
        </p:spPr>
        <p:txBody>
          <a:bodyPr>
            <a:noAutofit/>
          </a:bodyPr>
          <a:lstStyle/>
          <a:p>
            <a:pPr marL="176213" indent="457200" algn="just">
              <a:buNone/>
            </a:pPr>
            <a:r>
              <a:rPr lang="uk-UA" sz="1600" i="1" dirty="0" smtClean="0"/>
              <a:t>МАРСІЛІО ФIЧIНО. Видатний представник флорентійського неоплатонізму. Філософські погляди виклав у роботі «Платонівська теологія про безсмертя душі», де намагався синтезувати християнство, давні містичні вчення і платонізм. Розвиває «природну» магію, що полягає у використанні впливу небесних тіл на стан людського тіла. Світ організований ієрархічно (матерія, якість, душа, ангели і Бог), всі його рівні зв’язані: «нижчі тіла рухаються вищими». Бог охоплює собою увесь світ, виступає «загальною природою речей». </a:t>
            </a:r>
            <a:r>
              <a:rPr lang="uk-UA" sz="1600" i="1" dirty="0" err="1" smtClean="0"/>
              <a:t>Фічіно</a:t>
            </a:r>
            <a:r>
              <a:rPr lang="uk-UA" sz="1600" i="1" dirty="0" smtClean="0"/>
              <a:t> схиляється до пантеїзму, стверджує наявність загальної душі, що втілюється у конкретних душах і пронизує всі рівні буття</a:t>
            </a:r>
            <a:endParaRPr lang="ru-RU" sz="1600" i="1" dirty="0"/>
          </a:p>
        </p:txBody>
      </p:sp>
      <p:pic>
        <p:nvPicPr>
          <p:cNvPr id="7" name="Содержимое 5" descr="Marsilio_Ficino_-_Imagines_philologorum.jpg"/>
          <p:cNvPicPr>
            <a:picLocks noChangeAspect="1"/>
          </p:cNvPicPr>
          <p:nvPr/>
        </p:nvPicPr>
        <p:blipFill>
          <a:blip r:embed="rId2" cstate="print"/>
          <a:stretch>
            <a:fillRect/>
          </a:stretch>
        </p:blipFill>
        <p:spPr>
          <a:xfrm>
            <a:off x="251520" y="188640"/>
            <a:ext cx="2577003" cy="280831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slow">
    <p:cover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Содержимое 6" descr="Lorenzo_Valla_-_Imagines_philologorum.jpg"/>
          <p:cNvPicPr>
            <a:picLocks noGrp="1" noChangeAspect="1"/>
          </p:cNvPicPr>
          <p:nvPr>
            <p:ph sz="half" idx="1"/>
          </p:nvPr>
        </p:nvPicPr>
        <p:blipFill>
          <a:blip r:embed="rId2" cstate="print"/>
          <a:stretch>
            <a:fillRect/>
          </a:stretch>
        </p:blipFill>
        <p:spPr>
          <a:xfrm>
            <a:off x="251520" y="188640"/>
            <a:ext cx="2376264" cy="29271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Содержимое 5"/>
          <p:cNvSpPr>
            <a:spLocks noGrp="1"/>
          </p:cNvSpPr>
          <p:nvPr>
            <p:ph sz="half" idx="2"/>
          </p:nvPr>
        </p:nvSpPr>
        <p:spPr>
          <a:xfrm>
            <a:off x="2987824" y="0"/>
            <a:ext cx="5904656" cy="3456384"/>
          </a:xfrm>
        </p:spPr>
        <p:txBody>
          <a:bodyPr>
            <a:noAutofit/>
          </a:bodyPr>
          <a:lstStyle/>
          <a:p>
            <a:pPr marL="6350" indent="214313" algn="just">
              <a:buNone/>
            </a:pPr>
            <a:r>
              <a:rPr lang="uk-UA" sz="1600" i="1" dirty="0" smtClean="0"/>
              <a:t>ЛОРЕНЦО </a:t>
            </a:r>
            <a:r>
              <a:rPr lang="uk-UA" sz="1600" i="1" dirty="0" err="1" smtClean="0"/>
              <a:t>ВАЛЛА</a:t>
            </a:r>
            <a:r>
              <a:rPr lang="uk-UA" sz="1600" i="1" dirty="0" smtClean="0"/>
              <a:t>. Філософ, філолог та історик XV ст., автор антиклерикальних та </a:t>
            </a:r>
            <a:r>
              <a:rPr lang="uk-UA" sz="1600" i="1" dirty="0" err="1" smtClean="0"/>
              <a:t>антисхоластичних</a:t>
            </a:r>
            <a:r>
              <a:rPr lang="uk-UA" sz="1600" i="1" dirty="0" smtClean="0"/>
              <a:t> творів. Велику увагу приділяв питанням історичності мови, досліджував граматичні категорії. Залишаючись вірним релігійним ідеям креаціонізму, </a:t>
            </a:r>
            <a:r>
              <a:rPr lang="uk-UA" sz="1600" i="1" dirty="0" err="1" smtClean="0"/>
              <a:t>Валла</a:t>
            </a:r>
            <a:r>
              <a:rPr lang="uk-UA" sz="1600" i="1" dirty="0" smtClean="0"/>
              <a:t> підтримує окремі моменти пантеїзму, частково ототожнюючи Бога з природою. Розвиває ідею гармонії людини і природи, через причетність до розлитого в природі божества. </a:t>
            </a:r>
            <a:r>
              <a:rPr lang="uk-UA" sz="1600" i="1" dirty="0" err="1" smtClean="0"/>
              <a:t>Валла</a:t>
            </a:r>
            <a:r>
              <a:rPr lang="uk-UA" sz="1600" i="1" dirty="0" smtClean="0"/>
              <a:t> ігнорує релігію як засіб пізнання, вважаючи її сферою практично-емоційного життя людини, що не піддається раціоналізації. В роботі «Перегляд діалектики та філософії» </a:t>
            </a:r>
            <a:r>
              <a:rPr lang="uk-UA" sz="1600" i="1" dirty="0" err="1" smtClean="0"/>
              <a:t>Валла</a:t>
            </a:r>
            <a:r>
              <a:rPr lang="uk-UA" sz="1600" i="1" dirty="0" smtClean="0"/>
              <a:t> критикує схоластику як споглядальне та хибне вчення. Пропонує мінімізувати набір категорій, звівши їх до трьох: сутності, якості та дії. </a:t>
            </a:r>
            <a:endParaRPr lang="ru-RU" sz="1600" i="1" dirty="0"/>
          </a:p>
        </p:txBody>
      </p:sp>
      <p:sp>
        <p:nvSpPr>
          <p:cNvPr id="8" name="Содержимое 5"/>
          <p:cNvSpPr txBox="1">
            <a:spLocks/>
          </p:cNvSpPr>
          <p:nvPr/>
        </p:nvSpPr>
        <p:spPr>
          <a:xfrm>
            <a:off x="0" y="3573016"/>
            <a:ext cx="9144000" cy="3284984"/>
          </a:xfrm>
          <a:prstGeom prst="rect">
            <a:avLst/>
          </a:prstGeom>
        </p:spPr>
        <p:txBody>
          <a:bodyPr vert="horz">
            <a:normAutofit fontScale="85000" lnSpcReduction="10000"/>
          </a:bodyPr>
          <a:lstStyle/>
          <a:p>
            <a:pPr indent="265113" algn="just"/>
            <a:r>
              <a:rPr lang="uk-UA" sz="2000" i="1" dirty="0" smtClean="0"/>
              <a:t>Ігноруючи середньовічну «проблему </a:t>
            </a:r>
            <a:r>
              <a:rPr lang="uk-UA" sz="2000" i="1" dirty="0" err="1" smtClean="0"/>
              <a:t>універсалій</a:t>
            </a:r>
            <a:r>
              <a:rPr lang="uk-UA" sz="2000" i="1" dirty="0" smtClean="0"/>
              <a:t>» </a:t>
            </a:r>
            <a:r>
              <a:rPr lang="uk-UA" sz="2000" i="1" dirty="0" err="1" smtClean="0"/>
              <a:t>Валла</a:t>
            </a:r>
            <a:r>
              <a:rPr lang="uk-UA" sz="2000" i="1" dirty="0" smtClean="0"/>
              <a:t> проголошує зайвими абстрактні категорії, ототожнюючи їх з конкретними речами, яких вони стосуються. Схоластиці протиставляє гуманістичну філологію, в якій слово виступає носієм культурного досвіду людства. Особистість визначає як гармонійне поєднання чуттєвого, тілесного і духовного. Особисте життя набагато важливіше, ніж життя інших людей. Як і всі живі істоти, люди прагнуть до збереження власного життя і уникають всього, що може їм зашкодити. В роботі «Про істинне та хибне благо» фактично відновлює епікуреїзм, реабілітує природні потреби людини і вказує, що джерелом насолоди є людські почуття. Насолоду часто ототожнює з корисністю. Справжнє благочестя вбачає не у приборканні природних потреб, а в умінні гідно переносити мирські радості та негаразди. Заперечення середньовічного аскетизму у нього іноді доходить до звеличення егоїзму та утилітаризму:«Навіть Богу не варто служити, не сподіваючись на винагороду».</a:t>
            </a:r>
            <a:endParaRPr lang="ru-RU" sz="2000" i="1" dirty="0"/>
          </a:p>
        </p:txBody>
      </p:sp>
    </p:spTree>
  </p:cSld>
  <p:clrMapOvr>
    <a:masterClrMapping/>
  </p:clrMapOvr>
  <p:transition spd="slow">
    <p:cover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43808" y="260648"/>
            <a:ext cx="6099448" cy="2664296"/>
          </a:xfrm>
        </p:spPr>
        <p:txBody>
          <a:bodyPr>
            <a:normAutofit fontScale="62500" lnSpcReduction="20000"/>
          </a:bodyPr>
          <a:lstStyle/>
          <a:p>
            <a:pPr marL="88900" indent="265113" algn="just">
              <a:buNone/>
            </a:pPr>
            <a:r>
              <a:rPr lang="uk-UA" i="1" dirty="0" smtClean="0"/>
              <a:t>Микола Коперник Польський астроном, математик та економіст. Основний твір: «Про </a:t>
            </a:r>
            <a:r>
              <a:rPr lang="uk-UA" i="1" dirty="0" err="1" smtClean="0"/>
              <a:t>обертаннянебесних</a:t>
            </a:r>
            <a:r>
              <a:rPr lang="uk-UA" i="1" dirty="0" smtClean="0"/>
              <a:t> сфер». </a:t>
            </a:r>
            <a:r>
              <a:rPr lang="uk-UA" i="1" dirty="0" err="1" smtClean="0"/>
              <a:t>Обгрунтував</a:t>
            </a:r>
            <a:r>
              <a:rPr lang="uk-UA" i="1" dirty="0" smtClean="0"/>
              <a:t> геліоцентричну систему світу, створив зоряний каталог, обчислив астрономічні відстані, висловив ідею всесвітнього тяжіння. Згідно з цією ідеєю, Земля не є нерухомим центром світу, а обертається навколо своєї вісі та водночас навколо Сонця, яке знаходиться у центрі Всесвіту</a:t>
            </a:r>
            <a:endParaRPr lang="uk-UA" i="1" dirty="0"/>
          </a:p>
        </p:txBody>
      </p:sp>
      <p:sp>
        <p:nvSpPr>
          <p:cNvPr id="4" name="Содержимое 2"/>
          <p:cNvSpPr txBox="1">
            <a:spLocks/>
          </p:cNvSpPr>
          <p:nvPr/>
        </p:nvSpPr>
        <p:spPr>
          <a:xfrm>
            <a:off x="2915816" y="3068960"/>
            <a:ext cx="5976664" cy="3600400"/>
          </a:xfrm>
          <a:prstGeom prst="rect">
            <a:avLst/>
          </a:prstGeom>
        </p:spPr>
        <p:txBody>
          <a:bodyPr vert="horz">
            <a:normAutofit fontScale="62500" lnSpcReduction="20000"/>
          </a:bodyPr>
          <a:lstStyle/>
          <a:p>
            <a:pPr marL="88900" lvl="0" indent="265113" algn="just">
              <a:spcBef>
                <a:spcPct val="20000"/>
              </a:spcBef>
              <a:buClr>
                <a:schemeClr val="accent1"/>
              </a:buClr>
              <a:buSzPct val="80000"/>
            </a:pPr>
            <a:r>
              <a:rPr lang="uk-UA" sz="3000" i="1" dirty="0" smtClean="0"/>
              <a:t>Джордано Бруно (1548-1600). Основні твори: «Про причину, початок та єдине», «Про монаду, число та фігуру». Центральна категорія його вчення – Єдине. Це і причина буття, і саме буття речей. Пантеїстична картина світу за Д. Бруно: Бог не протистоїть світу як творець, а знаходиться в самій природі як її внутрішня рушійна сила. Бруно висунув також тезу про нескінченість і вічність Всесвіту, в якому безперервно відбуваються рух та зміни. Переосмислюючи геліоцентричну теорії М. Коперника, Дж. Бруно відкинув ідею </a:t>
            </a:r>
            <a:r>
              <a:rPr lang="uk-UA" sz="3000" i="1" dirty="0" err="1" smtClean="0"/>
              <a:t>єдиногоцентру</a:t>
            </a:r>
            <a:r>
              <a:rPr lang="uk-UA" sz="3000" i="1" dirty="0" smtClean="0"/>
              <a:t>. В </a:t>
            </a:r>
            <a:r>
              <a:rPr lang="uk-UA" sz="3000" i="1" dirty="0" err="1" smtClean="0"/>
              <a:t>універсумі</a:t>
            </a:r>
            <a:r>
              <a:rPr lang="uk-UA" sz="3000" i="1" dirty="0" smtClean="0"/>
              <a:t> безліч світів, і кожен з них має свій центр – зірку</a:t>
            </a:r>
            <a:endParaRPr kumimoji="0" lang="uk-UA" sz="3000" b="0" i="1" u="none" strike="noStrike" kern="1200" cap="none" spc="0" normalizeH="0" baseline="0" dirty="0">
              <a:ln>
                <a:noFill/>
              </a:ln>
              <a:solidFill>
                <a:schemeClr val="tx1"/>
              </a:solidFill>
              <a:effectLst/>
              <a:uLnTx/>
              <a:uFillTx/>
              <a:latin typeface="+mn-lt"/>
              <a:ea typeface="+mn-ea"/>
              <a:cs typeface="+mn-cs"/>
            </a:endParaRPr>
          </a:p>
        </p:txBody>
      </p:sp>
      <p:pic>
        <p:nvPicPr>
          <p:cNvPr id="6" name="Содержимое 3" descr="img10-03.jpg"/>
          <p:cNvPicPr>
            <a:picLocks noChangeAspect="1"/>
          </p:cNvPicPr>
          <p:nvPr/>
        </p:nvPicPr>
        <p:blipFill>
          <a:blip r:embed="rId2" cstate="print"/>
          <a:stretch>
            <a:fillRect/>
          </a:stretch>
        </p:blipFill>
        <p:spPr>
          <a:xfrm>
            <a:off x="251521" y="188641"/>
            <a:ext cx="2304255" cy="2723780"/>
          </a:xfrm>
          <a:prstGeom prst="rect">
            <a:avLst/>
          </a:prstGeom>
          <a:ln>
            <a:noFill/>
          </a:ln>
          <a:effectLst>
            <a:outerShdw blurRad="292100" dist="139700" dir="2700000" algn="tl" rotWithShape="0">
              <a:srgbClr val="333333">
                <a:alpha val="65000"/>
              </a:srgbClr>
            </a:outerShdw>
          </a:effectLst>
        </p:spPr>
      </p:pic>
      <p:pic>
        <p:nvPicPr>
          <p:cNvPr id="7" name="Содержимое 5" descr="Giordano_Bruno.jpg"/>
          <p:cNvPicPr>
            <a:picLocks noChangeAspect="1"/>
          </p:cNvPicPr>
          <p:nvPr/>
        </p:nvPicPr>
        <p:blipFill>
          <a:blip r:embed="rId3" cstate="print"/>
          <a:stretch>
            <a:fillRect/>
          </a:stretch>
        </p:blipFill>
        <p:spPr>
          <a:xfrm>
            <a:off x="251520" y="3212976"/>
            <a:ext cx="2376265" cy="288032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6"/>
          <p:cNvSpPr>
            <a:spLocks noGrp="1"/>
          </p:cNvSpPr>
          <p:nvPr>
            <p:ph idx="1"/>
          </p:nvPr>
        </p:nvSpPr>
        <p:spPr>
          <a:xfrm>
            <a:off x="0" y="188640"/>
            <a:ext cx="6012160" cy="4337323"/>
          </a:xfrm>
        </p:spPr>
        <p:txBody>
          <a:bodyPr>
            <a:noAutofit/>
          </a:bodyPr>
          <a:lstStyle/>
          <a:p>
            <a:pPr marL="182563" indent="303213" algn="just">
              <a:buNone/>
            </a:pPr>
            <a:r>
              <a:rPr lang="uk-UA" sz="1800" i="1" dirty="0" smtClean="0"/>
              <a:t>БЕРНАРДІНО ТЕЛЕЗIО. Вважається засновником італійської натурфілософії, протиставляє своє вчення схоластиці, опирається на емпіричне та експериментальне дослідження природи. Основні свої погляди виклав у книзі «Про сутності речей згідно їх власним принципам». Відстоює позиції деїзму — Бог створив світ і не втручається у його подальший розвиток, світ розвивається за власними принципами. Всі речі тілесні, рух та зміни виникають внаслідок взаємодії тепла і </a:t>
            </a:r>
            <a:r>
              <a:rPr lang="uk-UA" sz="1800" i="1" dirty="0" err="1" smtClean="0"/>
              <a:t>холода</a:t>
            </a:r>
            <a:r>
              <a:rPr lang="uk-UA" sz="1800" i="1" dirty="0" smtClean="0"/>
              <a:t>, які самі по собі безтілесні, але не можуть проявлятися поза тілесними речами. Матеріальний світ єдиний, джерело його розвитку міститься в ньому самому. Основою життя є «</a:t>
            </a:r>
            <a:r>
              <a:rPr lang="uk-UA" sz="1800" i="1" dirty="0" err="1" smtClean="0"/>
              <a:t>пневма</a:t>
            </a:r>
            <a:r>
              <a:rPr lang="uk-UA" sz="1800" i="1" dirty="0" smtClean="0"/>
              <a:t>», що зумовлює чуття, сприйняття та можливість до пізнання. </a:t>
            </a:r>
            <a:r>
              <a:rPr lang="uk-UA" sz="1800" i="1" dirty="0" err="1" smtClean="0"/>
              <a:t>Телезіо</a:t>
            </a:r>
            <a:r>
              <a:rPr lang="uk-UA" sz="1800" i="1" dirty="0" smtClean="0"/>
              <a:t> вважає, що потрібно пізнавати не Бога, а природу. Філософія повинна звільнитися від теології і не орієнтуватися на авторитети. Сприйняття є джерелом і основним засобом пізнання, чуттєві данні визначають подальші міркування.</a:t>
            </a:r>
            <a:endParaRPr lang="ru-RU" sz="1800" i="1" dirty="0"/>
          </a:p>
        </p:txBody>
      </p:sp>
      <p:pic>
        <p:nvPicPr>
          <p:cNvPr id="8" name="Содержимое 3" descr="Bernardino_Telesio.jpg"/>
          <p:cNvPicPr>
            <a:picLocks noChangeAspect="1"/>
          </p:cNvPicPr>
          <p:nvPr/>
        </p:nvPicPr>
        <p:blipFill>
          <a:blip r:embed="rId2" cstate="print"/>
          <a:stretch>
            <a:fillRect/>
          </a:stretch>
        </p:blipFill>
        <p:spPr>
          <a:xfrm>
            <a:off x="6156176" y="404664"/>
            <a:ext cx="2715445" cy="382877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99792" y="260649"/>
            <a:ext cx="6243464" cy="3888432"/>
          </a:xfrm>
        </p:spPr>
        <p:txBody>
          <a:bodyPr>
            <a:normAutofit fontScale="62500" lnSpcReduction="20000"/>
          </a:bodyPr>
          <a:lstStyle/>
          <a:p>
            <a:pPr marL="95250" indent="303213" algn="just">
              <a:buNone/>
            </a:pPr>
            <a:r>
              <a:rPr lang="uk-UA" i="1" dirty="0" smtClean="0"/>
              <a:t>ТОМАС МОР. Англійський гуманіст. У творі «Утопія» (дослівно: місце, що не існує) розглядає соціальні та політичні проблеми епохи, пропонує ідеальний варіант суспільного устрою, справедливий, але недосяжний в дійсності — утопічний соціалізм (комунізм). Причину всіх суспільних негараздів Мар вбачає у приватній власності, у пануванні особистого інтересу. У ідеальному суспільстві повністю відсутня приватна власність, всі блага спільні, керівництво забезпечує справедливий і рівний розподіл суспільних благ. Промисловість знаходиться на високому рівні, всі люди зобов’язані працювати (робочий день триває 6 годин), а вільний час присвячувати наукам і мистецтву. </a:t>
            </a:r>
            <a:endParaRPr lang="ru-RU" i="1" dirty="0"/>
          </a:p>
        </p:txBody>
      </p:sp>
      <p:sp>
        <p:nvSpPr>
          <p:cNvPr id="4" name="Содержимое 2"/>
          <p:cNvSpPr txBox="1">
            <a:spLocks/>
          </p:cNvSpPr>
          <p:nvPr/>
        </p:nvSpPr>
        <p:spPr>
          <a:xfrm>
            <a:off x="0" y="4077072"/>
            <a:ext cx="8964488" cy="2581747"/>
          </a:xfrm>
          <a:prstGeom prst="rect">
            <a:avLst/>
          </a:prstGeom>
        </p:spPr>
        <p:txBody>
          <a:bodyPr vert="horz">
            <a:normAutofit fontScale="62500" lnSpcReduction="20000"/>
          </a:bodyPr>
          <a:lstStyle/>
          <a:p>
            <a:pPr marL="95250" marR="0" lvl="0" indent="303213" algn="just" defTabSz="914400" rtl="0" eaLnBrk="1" fontAlgn="auto" latinLnBrk="0" hangingPunct="1">
              <a:lnSpc>
                <a:spcPct val="100000"/>
              </a:lnSpc>
              <a:spcBef>
                <a:spcPct val="20000"/>
              </a:spcBef>
              <a:spcAft>
                <a:spcPts val="0"/>
              </a:spcAft>
              <a:buClr>
                <a:schemeClr val="accent1"/>
              </a:buClr>
              <a:buSzPct val="80000"/>
              <a:tabLst/>
              <a:defRPr/>
            </a:pPr>
            <a:r>
              <a:rPr kumimoji="0" lang="uk-UA" sz="3000" b="0" i="1" u="none" strike="noStrike" kern="1200" cap="none" spc="0" normalizeH="0" baseline="0" noProof="0" dirty="0" smtClean="0">
                <a:ln>
                  <a:noFill/>
                </a:ln>
                <a:solidFill>
                  <a:schemeClr val="tx1"/>
                </a:solidFill>
                <a:effectLst/>
                <a:uLnTx/>
                <a:uFillTx/>
                <a:latin typeface="+mn-lt"/>
                <a:ea typeface="+mn-ea"/>
                <a:cs typeface="+mn-cs"/>
              </a:rPr>
              <a:t> Мета такого суспільства не тільки забезпечення майнової рівності своїх громадян, але й надання можливостей для вільного розвитку людської особистості. </a:t>
            </a:r>
            <a:r>
              <a:rPr kumimoji="0" lang="uk-UA" sz="3000" b="0" i="1" u="none" strike="noStrike" kern="1200" cap="none" spc="0" normalizeH="0" baseline="0" noProof="0" dirty="0" err="1" smtClean="0">
                <a:ln>
                  <a:noFill/>
                </a:ln>
                <a:solidFill>
                  <a:schemeClr val="tx1"/>
                </a:solidFill>
                <a:effectLst/>
                <a:uLnTx/>
                <a:uFillTx/>
                <a:latin typeface="+mn-lt"/>
                <a:ea typeface="+mn-ea"/>
                <a:cs typeface="+mn-cs"/>
              </a:rPr>
              <a:t>Утопійці</a:t>
            </a:r>
            <a:r>
              <a:rPr kumimoji="0" lang="uk-UA" sz="3000" b="0" i="1" u="none" strike="noStrike" kern="1200" cap="none" spc="0" normalizeH="0" baseline="0" noProof="0" dirty="0" smtClean="0">
                <a:ln>
                  <a:noFill/>
                </a:ln>
                <a:solidFill>
                  <a:schemeClr val="tx1"/>
                </a:solidFill>
                <a:effectLst/>
                <a:uLnTx/>
                <a:uFillTx/>
                <a:latin typeface="+mn-lt"/>
                <a:ea typeface="+mn-ea"/>
                <a:cs typeface="+mn-cs"/>
              </a:rPr>
              <a:t> допускають існування різних релігій і навіть безбожників, дотримуються толерантності та віротерпимості. Людське щастя полягає в «чесному і благородному» задоволенні. Доброчинним є життя, узгоджене з законами природи. Життя в щасті і чесноті передбачає рівність і братерство, взаємодопомогу і терпимість. Суспільно-етичний ідеал Мора виключає гуманістичний індивідуалізм, натомість стверджує природність </a:t>
            </a:r>
            <a:r>
              <a:rPr kumimoji="0" lang="uk-UA" sz="3000" b="0" i="1" u="none" strike="noStrike" kern="1200" cap="none" spc="0" normalizeH="0" baseline="0" noProof="0" dirty="0" err="1" smtClean="0">
                <a:ln>
                  <a:noFill/>
                </a:ln>
                <a:solidFill>
                  <a:schemeClr val="tx1"/>
                </a:solidFill>
                <a:effectLst/>
                <a:uLnTx/>
                <a:uFillTx/>
                <a:latin typeface="+mn-lt"/>
                <a:ea typeface="+mn-ea"/>
                <a:cs typeface="+mn-cs"/>
              </a:rPr>
              <a:t>взаємопідтримки</a:t>
            </a:r>
            <a:endParaRPr kumimoji="0" lang="ru-RU" sz="3000" b="0" i="1" u="none" strike="noStrike" kern="1200" cap="none" spc="0" normalizeH="0" baseline="0" noProof="0" dirty="0" smtClean="0">
              <a:ln>
                <a:noFill/>
              </a:ln>
              <a:solidFill>
                <a:schemeClr val="tx1"/>
              </a:solidFill>
              <a:effectLst/>
              <a:uLnTx/>
              <a:uFillTx/>
              <a:latin typeface="+mn-lt"/>
              <a:ea typeface="+mn-ea"/>
              <a:cs typeface="+mn-cs"/>
            </a:endParaRPr>
          </a:p>
          <a:p>
            <a:pPr marL="95250" marR="0" lvl="0" indent="303213"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ru-RU" sz="3000" b="0" i="1" u="none" strike="noStrike" kern="1200" cap="none" spc="0" normalizeH="0" baseline="0" noProof="0" dirty="0">
              <a:ln>
                <a:noFill/>
              </a:ln>
              <a:solidFill>
                <a:schemeClr val="tx1"/>
              </a:solidFill>
              <a:effectLst/>
              <a:uLnTx/>
              <a:uFillTx/>
              <a:latin typeface="+mn-lt"/>
              <a:ea typeface="+mn-ea"/>
              <a:cs typeface="+mn-cs"/>
            </a:endParaRPr>
          </a:p>
        </p:txBody>
      </p:sp>
      <p:pic>
        <p:nvPicPr>
          <p:cNvPr id="5" name="Содержимое 3" descr="mor.jpg"/>
          <p:cNvPicPr>
            <a:picLocks noChangeAspect="1"/>
          </p:cNvPicPr>
          <p:nvPr/>
        </p:nvPicPr>
        <p:blipFill>
          <a:blip r:embed="rId2" cstate="print"/>
          <a:stretch>
            <a:fillRect/>
          </a:stretch>
        </p:blipFill>
        <p:spPr>
          <a:xfrm>
            <a:off x="251520" y="332656"/>
            <a:ext cx="2411534" cy="3024336"/>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idx="1"/>
          </p:nvPr>
        </p:nvSpPr>
        <p:spPr>
          <a:xfrm>
            <a:off x="323528" y="260648"/>
            <a:ext cx="4040188" cy="936104"/>
          </a:xfrm>
        </p:spPr>
        <p:txBody>
          <a:bodyPr>
            <a:normAutofit/>
          </a:bodyPr>
          <a:lstStyle/>
          <a:p>
            <a:r>
              <a:rPr lang="uk-UA" i="1" dirty="0" smtClean="0"/>
              <a:t>Середньовічна філософія базується:</a:t>
            </a:r>
            <a:endParaRPr lang="ru-RU" i="1" dirty="0"/>
          </a:p>
        </p:txBody>
      </p:sp>
      <p:sp>
        <p:nvSpPr>
          <p:cNvPr id="8" name="Содержимое 7"/>
          <p:cNvSpPr>
            <a:spLocks noGrp="1"/>
          </p:cNvSpPr>
          <p:nvPr>
            <p:ph sz="quarter" idx="2"/>
          </p:nvPr>
        </p:nvSpPr>
        <p:spPr>
          <a:xfrm>
            <a:off x="251520" y="1196752"/>
            <a:ext cx="3384376" cy="5184576"/>
          </a:xfrm>
        </p:spPr>
        <p:txBody>
          <a:bodyPr/>
          <a:lstStyle/>
          <a:p>
            <a:r>
              <a:rPr lang="uk-UA" i="1" dirty="0" smtClean="0"/>
              <a:t>На принципі </a:t>
            </a:r>
            <a:r>
              <a:rPr lang="uk-UA" i="1" dirty="0" err="1" smtClean="0"/>
              <a:t>теоцентризму</a:t>
            </a:r>
            <a:endParaRPr lang="uk-UA" i="1" dirty="0" smtClean="0"/>
          </a:p>
          <a:p>
            <a:r>
              <a:rPr lang="uk-UA" i="1" dirty="0" smtClean="0"/>
              <a:t>На принципі </a:t>
            </a:r>
            <a:r>
              <a:rPr lang="ru-RU" i="1" dirty="0" err="1" smtClean="0"/>
              <a:t>креаціонізму</a:t>
            </a:r>
            <a:endParaRPr lang="uk-UA" i="1" dirty="0" smtClean="0"/>
          </a:p>
          <a:p>
            <a:r>
              <a:rPr lang="uk-UA" i="1" dirty="0" smtClean="0"/>
              <a:t>На принципі </a:t>
            </a:r>
            <a:r>
              <a:rPr lang="uk-UA" i="1" dirty="0" err="1" smtClean="0"/>
              <a:t>провіденціоналізму</a:t>
            </a:r>
            <a:endParaRPr lang="ru-RU" i="1" dirty="0"/>
          </a:p>
        </p:txBody>
      </p:sp>
      <p:sp>
        <p:nvSpPr>
          <p:cNvPr id="10" name="Содержимое 9"/>
          <p:cNvSpPr>
            <a:spLocks noGrp="1"/>
          </p:cNvSpPr>
          <p:nvPr>
            <p:ph sz="quarter" idx="4"/>
          </p:nvPr>
        </p:nvSpPr>
        <p:spPr>
          <a:xfrm>
            <a:off x="3923928" y="764704"/>
            <a:ext cx="4968552" cy="5616624"/>
          </a:xfrm>
        </p:spPr>
        <p:txBody>
          <a:bodyPr>
            <a:normAutofit fontScale="85000" lnSpcReduction="20000"/>
          </a:bodyPr>
          <a:lstStyle/>
          <a:p>
            <a:pPr algn="just"/>
            <a:r>
              <a:rPr lang="uk-UA" b="1" i="1" dirty="0" smtClean="0"/>
              <a:t>ТЕОЦЕНТРИЗМ</a:t>
            </a:r>
            <a:r>
              <a:rPr lang="uk-UA" i="1" dirty="0" smtClean="0"/>
              <a:t> (</a:t>
            </a:r>
            <a:r>
              <a:rPr lang="uk-UA" i="1" dirty="0" err="1" smtClean="0"/>
              <a:t>грец</a:t>
            </a:r>
            <a:r>
              <a:rPr lang="uk-UA" i="1" dirty="0" smtClean="0"/>
              <a:t>. </a:t>
            </a:r>
            <a:r>
              <a:rPr lang="uk-UA" i="1" dirty="0" err="1" smtClean="0"/>
              <a:t>theos</a:t>
            </a:r>
            <a:r>
              <a:rPr lang="uk-UA" i="1" dirty="0" smtClean="0"/>
              <a:t> - Бог) –  визнання Бога джерелом і основою всього сущого ("Все, що є, — все від Бога ").</a:t>
            </a:r>
          </a:p>
          <a:p>
            <a:pPr algn="just"/>
            <a:r>
              <a:rPr lang="uk-UA" b="1" i="1" dirty="0" smtClean="0"/>
              <a:t>КРЕАЦІОНІЗМ</a:t>
            </a:r>
            <a:r>
              <a:rPr lang="uk-UA" i="1" dirty="0" smtClean="0"/>
              <a:t>  (лат. </a:t>
            </a:r>
            <a:r>
              <a:rPr lang="uk-UA" i="1" dirty="0" err="1" smtClean="0"/>
              <a:t>creatio</a:t>
            </a:r>
            <a:r>
              <a:rPr lang="uk-UA" i="1" dirty="0" smtClean="0"/>
              <a:t> - створення, </a:t>
            </a:r>
            <a:r>
              <a:rPr lang="uk-UA" i="1" dirty="0" err="1" smtClean="0"/>
              <a:t>створення</a:t>
            </a:r>
            <a:r>
              <a:rPr lang="uk-UA" i="1" dirty="0" smtClean="0"/>
              <a:t>) – визнання, що Бог створив світ з нічого, створили впливом своєї волі, завдяки своєму всемогутності, що в кожну мить зберігає, підтримує буття світу</a:t>
            </a:r>
          </a:p>
          <a:p>
            <a:pPr algn="just"/>
            <a:r>
              <a:rPr lang="uk-UA" b="1" i="1" dirty="0" smtClean="0"/>
              <a:t>ПРОВІДЕНЦІАЛІЗМ</a:t>
            </a:r>
            <a:r>
              <a:rPr lang="uk-UA" i="1" dirty="0" smtClean="0"/>
              <a:t> (лат. </a:t>
            </a:r>
            <a:r>
              <a:rPr lang="uk-UA" i="1" dirty="0" err="1" smtClean="0"/>
              <a:t>providentia</a:t>
            </a:r>
            <a:r>
              <a:rPr lang="uk-UA" i="1" dirty="0" smtClean="0"/>
              <a:t> - провидіння) – система поглядів, відповідно до якої всіма світовими подіями, у тому числі історією і поведінкою окремих людей, управляє божественне провидіння (</a:t>
            </a:r>
            <a:r>
              <a:rPr lang="uk-UA" i="1" dirty="0" err="1" smtClean="0"/>
              <a:t>провидіння</a:t>
            </a:r>
            <a:r>
              <a:rPr lang="uk-UA" i="1" dirty="0" smtClean="0"/>
              <a:t> - в релігійних уявленнях: Бог, вища істота або його дії). </a:t>
            </a:r>
            <a:endParaRPr lang="uk-UA" i="1" dirty="0"/>
          </a:p>
        </p:txBody>
      </p:sp>
    </p:spTree>
  </p:cSld>
  <p:clrMapOvr>
    <a:masterClrMapping/>
  </p:clrMapOvr>
  <p:transition spd="slow">
    <p:cover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Содержимое 6" descr="kampanela.jpg"/>
          <p:cNvPicPr>
            <a:picLocks noGrp="1" noChangeAspect="1"/>
          </p:cNvPicPr>
          <p:nvPr>
            <p:ph sz="half" idx="1"/>
          </p:nvPr>
        </p:nvPicPr>
        <p:blipFill>
          <a:blip r:embed="rId2" cstate="print"/>
          <a:stretch>
            <a:fillRect/>
          </a:stretch>
        </p:blipFill>
        <p:spPr>
          <a:xfrm>
            <a:off x="251520" y="260648"/>
            <a:ext cx="2520280" cy="2880320"/>
          </a:xfrm>
          <a:prstGeom prst="rect">
            <a:avLst/>
          </a:prstGeom>
          <a:ln>
            <a:noFill/>
          </a:ln>
          <a:effectLst>
            <a:outerShdw blurRad="292100" dist="139700" dir="2700000" algn="tl" rotWithShape="0">
              <a:srgbClr val="333333">
                <a:alpha val="65000"/>
              </a:srgbClr>
            </a:outerShdw>
          </a:effectLst>
        </p:spPr>
      </p:pic>
      <p:sp>
        <p:nvSpPr>
          <p:cNvPr id="6" name="Содержимое 5"/>
          <p:cNvSpPr>
            <a:spLocks noGrp="1"/>
          </p:cNvSpPr>
          <p:nvPr>
            <p:ph sz="half" idx="2"/>
          </p:nvPr>
        </p:nvSpPr>
        <p:spPr>
          <a:xfrm>
            <a:off x="3131840" y="188640"/>
            <a:ext cx="5760640" cy="3384376"/>
          </a:xfrm>
        </p:spPr>
        <p:txBody>
          <a:bodyPr>
            <a:normAutofit fontScale="62500" lnSpcReduction="20000"/>
          </a:bodyPr>
          <a:lstStyle/>
          <a:p>
            <a:pPr marL="6350" indent="169863" algn="just">
              <a:buNone/>
            </a:pPr>
            <a:r>
              <a:rPr lang="uk-UA" i="1" dirty="0" smtClean="0"/>
              <a:t>ТОММАЗО КАМПАНЕЛЛА. Італійський монах, натурфілософ намагається здійснити універсальний натурфілософський синтез, який має охопити проблеми філософії,природничих і суспільних наук і передбачає становлення суспільства на основі принципів утопічного комунізму. Соціальне вчення відображене у творах «Місто Сонця», «Про християнську монархію» і має на меті встановлення царства божого на землі шляхом суспільних перетворень і масових повстань. Головну причину суспільних негараздів Кампанелла вбачає у нерівності, існування бідняків та багатіїв. Влада грошей приводить до домінування власного інтересу, руйнуванню моралі, породжує індивідуалізм та макіавеллізм. Кампанелла відстоює єдність церковної і світської влади, закликає до ліквідації приватної власності як і написано у християнських завітах. </a:t>
            </a:r>
            <a:endParaRPr lang="ru-RU" i="1" dirty="0"/>
          </a:p>
        </p:txBody>
      </p:sp>
      <p:sp>
        <p:nvSpPr>
          <p:cNvPr id="8" name="Содержимое 5"/>
          <p:cNvSpPr txBox="1">
            <a:spLocks/>
          </p:cNvSpPr>
          <p:nvPr/>
        </p:nvSpPr>
        <p:spPr>
          <a:xfrm>
            <a:off x="179512" y="3356992"/>
            <a:ext cx="8784976" cy="3312368"/>
          </a:xfrm>
          <a:prstGeom prst="rect">
            <a:avLst/>
          </a:prstGeom>
        </p:spPr>
        <p:txBody>
          <a:bodyPr vert="horz">
            <a:noAutofit/>
          </a:bodyPr>
          <a:lstStyle/>
          <a:p>
            <a:pPr marL="6350" indent="169863" algn="just">
              <a:spcBef>
                <a:spcPct val="20000"/>
              </a:spcBef>
              <a:buClr>
                <a:schemeClr val="accent1"/>
              </a:buClr>
              <a:buSzPct val="80000"/>
            </a:pPr>
            <a:r>
              <a:rPr kumimoji="0" lang="uk-UA" sz="1600" b="0" i="1" u="none" strike="noStrike" kern="1200" cap="none" spc="0" normalizeH="0" baseline="0" noProof="0" dirty="0" smtClean="0">
                <a:ln>
                  <a:noFill/>
                </a:ln>
                <a:solidFill>
                  <a:schemeClr val="tx1"/>
                </a:solidFill>
                <a:effectLst/>
                <a:uLnTx/>
                <a:uFillTx/>
                <a:latin typeface="+mn-lt"/>
                <a:ea typeface="+mn-ea"/>
                <a:cs typeface="+mn-cs"/>
              </a:rPr>
              <a:t>Громадяни міста Сонця одночасно і бідні і багаті, бо все належить їм, але немає нічого власного, таким чином, не люди служать речам, а речі людям. Власність також </a:t>
            </a:r>
            <a:r>
              <a:rPr kumimoji="0" lang="uk-UA" sz="1600" b="0" i="1" u="none" strike="noStrike" kern="1200" cap="none" spc="0" normalizeH="0" baseline="0" noProof="0" dirty="0" err="1" smtClean="0">
                <a:ln>
                  <a:noFill/>
                </a:ln>
                <a:solidFill>
                  <a:schemeClr val="tx1"/>
                </a:solidFill>
                <a:effectLst/>
                <a:uLnTx/>
                <a:uFillTx/>
                <a:latin typeface="+mn-lt"/>
                <a:ea typeface="+mn-ea"/>
                <a:cs typeface="+mn-cs"/>
              </a:rPr>
              <a:t>грунтується</a:t>
            </a:r>
            <a:r>
              <a:rPr kumimoji="0" lang="uk-UA" sz="1600" b="0" i="1" u="none" strike="noStrike" kern="1200" cap="none" spc="0" normalizeH="0" baseline="0" noProof="0" dirty="0" smtClean="0">
                <a:ln>
                  <a:noFill/>
                </a:ln>
                <a:solidFill>
                  <a:schemeClr val="tx1"/>
                </a:solidFill>
                <a:effectLst/>
                <a:uLnTx/>
                <a:uFillTx/>
                <a:latin typeface="+mn-lt"/>
                <a:ea typeface="+mn-ea"/>
                <a:cs typeface="+mn-cs"/>
              </a:rPr>
              <a:t> на тому, що всі люди мають сім’ю, дітей і житло, тому Кампанелла пропонує ліквідувати моногамну сім’ю як джерело егоїзму. </a:t>
            </a:r>
            <a:r>
              <a:rPr lang="uk-UA" sz="1600" i="1" dirty="0" smtClean="0"/>
              <a:t>Аналогічно до платонівських уявлень, держава Кампанелли опікується оптимальною народжуваністю, вихованням та освітою дітей. Релігія міста Сонця зливається з філософією природи, політики подібні до священників. Релігія виступає магічною силою, що підтримує єдність суспільства. Державний устрій Міста Сонця — це сувора теократія, очолювана Метафізиком  Його помічники: Влада — опікується питаннями війни і миру; Мудрість — займається питаннями мистецтва, науки і освіти; Любов — вирішує проблеми виховання, медицини, землеробства. Основні правителі обираються на все життя з людей, які досконало володіють усіма науками. Суспільний ідеал Кампанелли суперечливий: у ньому поєднуються протест проти пригноблення і централізована влада, просвітництво і релігійність, наукове розуміння природи і магія</a:t>
            </a:r>
            <a:endParaRPr lang="ru-RU" sz="1600" i="1" dirty="0" smtClean="0"/>
          </a:p>
          <a:p>
            <a:pPr marL="6350" lvl="0" indent="169863" algn="just">
              <a:spcBef>
                <a:spcPct val="20000"/>
              </a:spcBef>
              <a:buClr>
                <a:schemeClr val="accent1"/>
              </a:buClr>
              <a:buSzPct val="80000"/>
            </a:pPr>
            <a:endParaRPr kumimoji="0" lang="ru-RU" sz="1600"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cover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N_Makiavelli.jpg"/>
          <p:cNvPicPr>
            <a:picLocks noGrp="1" noChangeAspect="1"/>
          </p:cNvPicPr>
          <p:nvPr>
            <p:ph sz="half" idx="1"/>
          </p:nvPr>
        </p:nvPicPr>
        <p:blipFill>
          <a:blip r:embed="rId2" cstate="print"/>
          <a:stretch>
            <a:fillRect/>
          </a:stretch>
        </p:blipFill>
        <p:spPr>
          <a:xfrm>
            <a:off x="251520" y="0"/>
            <a:ext cx="2136800" cy="3140968"/>
          </a:xfrm>
          <a:prstGeom prst="rect">
            <a:avLst/>
          </a:prstGeom>
          <a:ln>
            <a:noFill/>
          </a:ln>
          <a:effectLst>
            <a:outerShdw blurRad="292100" dist="139700" dir="2700000" algn="tl" rotWithShape="0">
              <a:srgbClr val="333333">
                <a:alpha val="65000"/>
              </a:srgbClr>
            </a:outerShdw>
          </a:effectLst>
        </p:spPr>
      </p:pic>
      <p:sp>
        <p:nvSpPr>
          <p:cNvPr id="4" name="Содержимое 3"/>
          <p:cNvSpPr>
            <a:spLocks noGrp="1"/>
          </p:cNvSpPr>
          <p:nvPr>
            <p:ph sz="half" idx="2"/>
          </p:nvPr>
        </p:nvSpPr>
        <p:spPr>
          <a:xfrm>
            <a:off x="2627784" y="188640"/>
            <a:ext cx="6336704" cy="3024336"/>
          </a:xfrm>
        </p:spPr>
        <p:txBody>
          <a:bodyPr>
            <a:normAutofit fontScale="70000" lnSpcReduction="20000"/>
          </a:bodyPr>
          <a:lstStyle/>
          <a:p>
            <a:pPr marL="95250" indent="303213" algn="just">
              <a:buNone/>
            </a:pPr>
            <a:r>
              <a:rPr lang="uk-UA" i="1" dirty="0" smtClean="0"/>
              <a:t>НІКОЛО МАКIАВЕЛЛI. Політичний діяч, вчення якого здобуло назву макіавеллізм. У працях «Державець», «Флорентійські літописи» </a:t>
            </a:r>
            <a:r>
              <a:rPr lang="uk-UA" i="1" dirty="0" err="1" smtClean="0"/>
              <a:t>обгрунтовує</a:t>
            </a:r>
            <a:r>
              <a:rPr lang="uk-UA" i="1" dirty="0" smtClean="0"/>
              <a:t> абсолютистську модель суспільства на основі особистісної влади правителя і ситуативного права на основі сили. Макіавеллі стверджує, що люди за своєю природою егоїстичні, невдячні й непостійні, схильні до блюзнірства і обману, їх лякає небезпека і приваблює нажива. Наймогутнішим стимулом людських вчинків виступає інтерес, що проявляється у бажанні зберігати та приумножувати своє майно. «Люди скоріш пробачать смерть батька, ніж втрату майна». </a:t>
            </a:r>
            <a:endParaRPr lang="ru-RU" i="1" dirty="0"/>
          </a:p>
        </p:txBody>
      </p:sp>
      <p:sp>
        <p:nvSpPr>
          <p:cNvPr id="5" name="Содержимое 2"/>
          <p:cNvSpPr txBox="1">
            <a:spLocks/>
          </p:cNvSpPr>
          <p:nvPr/>
        </p:nvSpPr>
        <p:spPr>
          <a:xfrm>
            <a:off x="179512" y="3212976"/>
            <a:ext cx="8964488" cy="3645024"/>
          </a:xfrm>
          <a:prstGeom prst="rect">
            <a:avLst/>
          </a:prstGeom>
        </p:spPr>
        <p:txBody>
          <a:bodyPr vert="horz">
            <a:normAutofit fontScale="62500" lnSpcReduction="20000"/>
          </a:bodyPr>
          <a:lstStyle/>
          <a:p>
            <a:pPr marL="182563" indent="214313" algn="just">
              <a:spcBef>
                <a:spcPct val="20000"/>
              </a:spcBef>
              <a:buClr>
                <a:schemeClr val="accent1"/>
              </a:buClr>
              <a:buSzPct val="80000"/>
            </a:pPr>
            <a:r>
              <a:rPr lang="uk-UA" sz="2800" i="1" dirty="0" smtClean="0"/>
              <a:t>Суспільство виникає як необхідність встановити жорсткі межі людському егоїзму. Таке суспільство життєздатне тільки за наявності мудрого, жорсткого і сильного правителя. Мудрий правитель має не віддалятися від добра, але за необхідності не цуратися і зла. В певних ситуаціях правитель має бути сміливим і жорстоким, хитрим та віроломним,здатним відкинути будь-які моральні настанови, окрім тих, які диктує реальний стан справ. При цьому жорстокість і насилля не можуть виступати самоціллю, а лише необхідними засобами, яких вимагає час. Релігія виступає допоміжним способом в управлінні державою, в ній народні маси знаходять розраду і примиряються з експлуатацією. Людина має бути активною, а не смиренною і пасивною, як проповідує християнство. Основною людською чеснотою вважає </a:t>
            </a:r>
            <a:r>
              <a:rPr lang="uk-UA" sz="2800" i="1" dirty="0" err="1" smtClean="0"/>
              <a:t>вірту</a:t>
            </a:r>
            <a:r>
              <a:rPr lang="uk-UA" sz="2800" i="1" dirty="0" smtClean="0"/>
              <a:t> (доблесть) — здатність до діяльності, що спрямовується здоровим глуздом, волею; що прагне до здійснення великої мети. Макіавеллі заперечує серединний, поміркований шлях досягнення доблесті, видатні особистості принципово обирають крайній шлях</a:t>
            </a:r>
            <a:endParaRPr lang="ru-RU" sz="2800" i="1" dirty="0" smtClean="0"/>
          </a:p>
          <a:p>
            <a:pPr marL="182563" indent="214313" algn="just">
              <a:spcBef>
                <a:spcPct val="20000"/>
              </a:spcBef>
              <a:buClr>
                <a:schemeClr val="accent1"/>
              </a:buClr>
              <a:buSzPct val="80000"/>
            </a:pPr>
            <a:endParaRPr lang="ru-RU" sz="2800" i="1" dirty="0" smtClean="0"/>
          </a:p>
          <a:p>
            <a:pPr marL="182563" marR="0" lvl="0" indent="214313" algn="just" defTabSz="914400" rtl="0" eaLnBrk="1" fontAlgn="auto" latinLnBrk="0" hangingPunct="1">
              <a:lnSpc>
                <a:spcPct val="100000"/>
              </a:lnSpc>
              <a:spcBef>
                <a:spcPct val="20000"/>
              </a:spcBef>
              <a:spcAft>
                <a:spcPts val="0"/>
              </a:spcAft>
              <a:buClr>
                <a:schemeClr val="accent1"/>
              </a:buClr>
              <a:buSzPct val="80000"/>
              <a:tabLst/>
              <a:defRPr/>
            </a:pPr>
            <a:endParaRPr kumimoji="0" lang="ru-RU" sz="2600"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323528" y="274638"/>
            <a:ext cx="3600400" cy="1210146"/>
          </a:xfrm>
        </p:spPr>
        <p:txBody>
          <a:bodyPr>
            <a:normAutofit fontScale="90000"/>
          </a:bodyPr>
          <a:lstStyle/>
          <a:p>
            <a:r>
              <a:rPr lang="uk-UA" sz="2400" b="1" i="1" dirty="0" smtClean="0"/>
              <a:t>Середньовічна філософія поділяється на періоди</a:t>
            </a:r>
            <a:r>
              <a:rPr lang="uk-UA" sz="2400" i="1" dirty="0" smtClean="0"/>
              <a:t>:</a:t>
            </a:r>
            <a:endParaRPr lang="ru-RU" sz="2400" i="1" dirty="0"/>
          </a:p>
        </p:txBody>
      </p:sp>
      <p:sp>
        <p:nvSpPr>
          <p:cNvPr id="10" name="Содержимое 9"/>
          <p:cNvSpPr>
            <a:spLocks noGrp="1"/>
          </p:cNvSpPr>
          <p:nvPr>
            <p:ph sz="half" idx="1"/>
          </p:nvPr>
        </p:nvSpPr>
        <p:spPr>
          <a:xfrm>
            <a:off x="179512" y="1556792"/>
            <a:ext cx="3672408" cy="4525963"/>
          </a:xfrm>
        </p:spPr>
        <p:txBody>
          <a:bodyPr>
            <a:normAutofit fontScale="77500" lnSpcReduction="20000"/>
          </a:bodyPr>
          <a:lstStyle/>
          <a:p>
            <a:r>
              <a:rPr lang="uk-UA" i="1" dirty="0" smtClean="0"/>
              <a:t>Період патристики</a:t>
            </a:r>
          </a:p>
          <a:p>
            <a:endParaRPr lang="uk-UA" i="1" dirty="0" smtClean="0"/>
          </a:p>
          <a:p>
            <a:r>
              <a:rPr lang="uk-UA" i="1" dirty="0" smtClean="0"/>
              <a:t>Період схоластики</a:t>
            </a:r>
            <a:endParaRPr lang="ru-RU" i="1" dirty="0"/>
          </a:p>
        </p:txBody>
      </p:sp>
      <p:sp>
        <p:nvSpPr>
          <p:cNvPr id="11" name="Содержимое 10"/>
          <p:cNvSpPr>
            <a:spLocks noGrp="1"/>
          </p:cNvSpPr>
          <p:nvPr>
            <p:ph sz="half" idx="2"/>
          </p:nvPr>
        </p:nvSpPr>
        <p:spPr>
          <a:xfrm>
            <a:off x="3995936" y="1268760"/>
            <a:ext cx="4690864" cy="4857403"/>
          </a:xfrm>
        </p:spPr>
        <p:txBody>
          <a:bodyPr>
            <a:normAutofit fontScale="77500" lnSpcReduction="20000"/>
          </a:bodyPr>
          <a:lstStyle/>
          <a:p>
            <a:pPr algn="just"/>
            <a:r>
              <a:rPr lang="uk-UA" b="1" i="1" dirty="0" smtClean="0"/>
              <a:t>ПАТРИСТИКА</a:t>
            </a:r>
            <a:r>
              <a:rPr lang="uk-UA" i="1" dirty="0" smtClean="0"/>
              <a:t> (від </a:t>
            </a:r>
            <a:r>
              <a:rPr lang="uk-UA" i="1" dirty="0" err="1" smtClean="0"/>
              <a:t>грец</a:t>
            </a:r>
            <a:r>
              <a:rPr lang="uk-UA" i="1" dirty="0" smtClean="0"/>
              <a:t>. Πατήρ, лат. </a:t>
            </a:r>
            <a:r>
              <a:rPr lang="uk-UA" i="1" dirty="0" err="1" smtClean="0"/>
              <a:t>Pater</a:t>
            </a:r>
            <a:r>
              <a:rPr lang="uk-UA" i="1" dirty="0" smtClean="0"/>
              <a:t> - батько) - філософія і теологія отців церкви, тобто духовно-релігійних вождів християнства до VII століття. Навчання, вироблені батьками церкви, стали основоположними для християнського релігійного світогляду</a:t>
            </a:r>
            <a:endParaRPr lang="uk-UA" b="1" i="1" dirty="0" smtClean="0"/>
          </a:p>
          <a:p>
            <a:pPr algn="just"/>
            <a:r>
              <a:rPr lang="uk-UA" b="1" i="1" dirty="0" smtClean="0"/>
              <a:t>СХОЛАСТИКА</a:t>
            </a:r>
            <a:r>
              <a:rPr lang="uk-UA" i="1" dirty="0" smtClean="0"/>
              <a:t> (</a:t>
            </a:r>
            <a:r>
              <a:rPr lang="uk-UA" i="1" dirty="0" err="1" smtClean="0"/>
              <a:t>грец</a:t>
            </a:r>
            <a:r>
              <a:rPr lang="uk-UA" i="1" dirty="0" smtClean="0"/>
              <a:t>. σχολαστικός, «вчений, шкільний», «адвокат») - систематична середньовічна філософія, сконцентрована навколо університетів і представляє собою синтез християнського (католицького) богослов'я і логіки </a:t>
            </a:r>
            <a:r>
              <a:rPr lang="uk-UA" i="1" dirty="0" err="1" smtClean="0"/>
              <a:t>Арістотеля</a:t>
            </a:r>
            <a:r>
              <a:rPr lang="uk-UA" i="1" dirty="0" smtClean="0"/>
              <a:t>. </a:t>
            </a:r>
          </a:p>
        </p:txBody>
      </p:sp>
    </p:spTree>
  </p:cSld>
  <p:clrMapOvr>
    <a:masterClrMapping/>
  </p:clrMapOvr>
  <p:transition spd="slow">
    <p:cover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uk-UA" i="1" dirty="0" smtClean="0"/>
              <a:t>Патристика</a:t>
            </a:r>
            <a:endParaRPr lang="ru-RU" i="1" dirty="0"/>
          </a:p>
        </p:txBody>
      </p:sp>
      <p:sp>
        <p:nvSpPr>
          <p:cNvPr id="6" name="Содержимое 5"/>
          <p:cNvSpPr>
            <a:spLocks noGrp="1"/>
          </p:cNvSpPr>
          <p:nvPr>
            <p:ph idx="1"/>
          </p:nvPr>
        </p:nvSpPr>
        <p:spPr/>
        <p:txBody>
          <a:bodyPr>
            <a:normAutofit fontScale="92500" lnSpcReduction="20000"/>
          </a:bodyPr>
          <a:lstStyle/>
          <a:p>
            <a:pPr algn="ctr">
              <a:buNone/>
            </a:pPr>
            <a:r>
              <a:rPr lang="uk-UA" i="1" dirty="0" smtClean="0"/>
              <a:t>	</a:t>
            </a:r>
            <a:r>
              <a:rPr lang="uk-UA" sz="3000" i="1" dirty="0" smtClean="0"/>
              <a:t>Основні проблеми патристики:</a:t>
            </a:r>
          </a:p>
          <a:p>
            <a:pPr algn="just"/>
            <a:r>
              <a:rPr lang="uk-UA" sz="2400" i="1" dirty="0" smtClean="0"/>
              <a:t>по-перше, проблема суті Бога і його троїстості (</a:t>
            </a:r>
            <a:r>
              <a:rPr lang="uk-UA" sz="2400" i="1" dirty="0" err="1" smtClean="0"/>
              <a:t>тринітарна</a:t>
            </a:r>
            <a:r>
              <a:rPr lang="uk-UA" sz="2400" i="1" dirty="0" smtClean="0"/>
              <a:t> проблема); </a:t>
            </a:r>
          </a:p>
          <a:p>
            <a:pPr algn="just"/>
            <a:r>
              <a:rPr lang="uk-UA" sz="2400" i="1" dirty="0" smtClean="0"/>
              <a:t>по-друге, взаємодія віри і розуму, одкровення християн і мудрості язичників (греків і римлян); </a:t>
            </a:r>
          </a:p>
          <a:p>
            <a:pPr algn="just"/>
            <a:r>
              <a:rPr lang="uk-UA" sz="2400" i="1" dirty="0" smtClean="0"/>
              <a:t>по-третє, розуміння історії як руху до визначеної кінцевої мети і визначення мети: «град Божий»; </a:t>
            </a:r>
          </a:p>
          <a:p>
            <a:pPr algn="just"/>
            <a:r>
              <a:rPr lang="uk-UA" sz="2400" i="1" dirty="0" smtClean="0"/>
              <a:t>по-четверте, взаємодія волі людини через можливість порятунку або загибелі її душі; </a:t>
            </a:r>
          </a:p>
          <a:p>
            <a:pPr algn="just"/>
            <a:r>
              <a:rPr lang="uk-UA" sz="2400" i="1" dirty="0" smtClean="0"/>
              <a:t>по-п'яте, проб лема походження Зла у світі і з'ясування, чому його терпить Бог.</a:t>
            </a:r>
          </a:p>
          <a:p>
            <a:pPr algn="just">
              <a:buNone/>
            </a:pPr>
            <a:r>
              <a:rPr lang="uk-UA" sz="2600" i="1" dirty="0" smtClean="0"/>
              <a:t>		</a:t>
            </a:r>
            <a:r>
              <a:rPr lang="uk-UA" sz="2400" i="1" dirty="0" smtClean="0"/>
              <a:t>Їх успішно досліджували Квінт </a:t>
            </a:r>
            <a:r>
              <a:rPr lang="uk-UA" sz="2400" i="1" dirty="0" err="1" smtClean="0"/>
              <a:t>Септімій</a:t>
            </a:r>
            <a:r>
              <a:rPr lang="uk-UA" sz="2400" i="1" dirty="0" smtClean="0"/>
              <a:t> </a:t>
            </a:r>
            <a:r>
              <a:rPr lang="uk-UA" sz="2400" i="1" dirty="0" err="1" smtClean="0"/>
              <a:t>Флоренс</a:t>
            </a:r>
            <a:r>
              <a:rPr lang="uk-UA" sz="2400" i="1" dirty="0" smtClean="0"/>
              <a:t> </a:t>
            </a:r>
            <a:r>
              <a:rPr lang="uk-UA" sz="2400" i="1" dirty="0" err="1" smtClean="0"/>
              <a:t>Тертулліан</a:t>
            </a:r>
            <a:r>
              <a:rPr lang="uk-UA" sz="2400" i="1" dirty="0" smtClean="0"/>
              <a:t>, </a:t>
            </a:r>
            <a:r>
              <a:rPr lang="uk-UA" sz="2400" i="1" dirty="0" err="1" smtClean="0"/>
              <a:t>Оріген</a:t>
            </a:r>
            <a:r>
              <a:rPr lang="uk-UA" sz="2400" i="1" dirty="0" smtClean="0"/>
              <a:t>, Василь Великий, Григорій </a:t>
            </a:r>
            <a:r>
              <a:rPr lang="uk-UA" sz="2400" i="1" dirty="0" err="1" smtClean="0"/>
              <a:t>Нісський</a:t>
            </a:r>
            <a:r>
              <a:rPr lang="uk-UA" sz="2400" i="1" dirty="0" smtClean="0"/>
              <a:t>, </a:t>
            </a:r>
            <a:r>
              <a:rPr lang="uk-UA" sz="2400" i="1" dirty="0" err="1" smtClean="0"/>
              <a:t>Августін</a:t>
            </a:r>
            <a:r>
              <a:rPr lang="uk-UA" sz="2400" i="1" dirty="0" smtClean="0"/>
              <a:t> Блаженний та інші</a:t>
            </a:r>
            <a:endParaRPr lang="uk-UA" sz="2400" i="1" dirty="0"/>
          </a:p>
        </p:txBody>
      </p:sp>
    </p:spTree>
  </p:cSld>
  <p:clrMapOvr>
    <a:masterClrMapping/>
  </p:clrMapOvr>
  <p:transition spd="slow">
    <p:cover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idx="1"/>
          </p:nvPr>
        </p:nvSpPr>
        <p:spPr>
          <a:xfrm>
            <a:off x="5102225" y="4869160"/>
            <a:ext cx="4041775" cy="1080120"/>
          </a:xfrm>
        </p:spPr>
        <p:txBody>
          <a:bodyPr>
            <a:normAutofit/>
          </a:bodyPr>
          <a:lstStyle/>
          <a:p>
            <a:r>
              <a:rPr lang="ru-RU" b="0" i="1" dirty="0"/>
              <a:t>«</a:t>
            </a:r>
            <a:r>
              <a:rPr lang="ru-RU" b="0" i="1" dirty="0" err="1"/>
              <a:t>Вірую</a:t>
            </a:r>
            <a:r>
              <a:rPr lang="ru-RU" b="0" i="1" dirty="0"/>
              <a:t>, тому </a:t>
            </a:r>
            <a:r>
              <a:rPr lang="ru-RU" b="0" i="1" dirty="0" err="1"/>
              <a:t>що</a:t>
            </a:r>
            <a:r>
              <a:rPr lang="ru-RU" b="0" i="1" dirty="0"/>
              <a:t> абсурдно», – </a:t>
            </a:r>
            <a:r>
              <a:rPr lang="ru-RU" i="1" dirty="0" err="1"/>
              <a:t>Тертуліан</a:t>
            </a:r>
            <a:endParaRPr lang="ru-RU" i="1" dirty="0"/>
          </a:p>
        </p:txBody>
      </p:sp>
      <p:sp>
        <p:nvSpPr>
          <p:cNvPr id="3" name="Содержимое 2"/>
          <p:cNvSpPr>
            <a:spLocks noGrp="1"/>
          </p:cNvSpPr>
          <p:nvPr>
            <p:ph sz="quarter" idx="2"/>
          </p:nvPr>
        </p:nvSpPr>
        <p:spPr>
          <a:xfrm>
            <a:off x="0" y="188640"/>
            <a:ext cx="5076056" cy="6480720"/>
          </a:xfrm>
        </p:spPr>
        <p:txBody>
          <a:bodyPr>
            <a:normAutofit fontScale="85000" lnSpcReduction="20000"/>
          </a:bodyPr>
          <a:lstStyle/>
          <a:p>
            <a:pPr>
              <a:buNone/>
            </a:pPr>
            <a:r>
              <a:rPr lang="uk-UA" b="1" i="1" dirty="0" smtClean="0"/>
              <a:t>		</a:t>
            </a:r>
            <a:r>
              <a:rPr lang="uk-UA" i="1" dirty="0" err="1" smtClean="0"/>
              <a:t>Тертуліан</a:t>
            </a:r>
            <a:r>
              <a:rPr lang="uk-UA" i="1" dirty="0"/>
              <a:t> – виходець із Пн. Африки. Народився </a:t>
            </a:r>
            <a:r>
              <a:rPr lang="uk-UA" i="1" dirty="0" err="1"/>
              <a:t>прибл</a:t>
            </a:r>
            <a:r>
              <a:rPr lang="uk-UA" i="1" dirty="0"/>
              <a:t>. 160 року, помер </a:t>
            </a:r>
            <a:r>
              <a:rPr lang="uk-UA" i="1" dirty="0" err="1"/>
              <a:t>прибл</a:t>
            </a:r>
            <a:r>
              <a:rPr lang="uk-UA" i="1" dirty="0"/>
              <a:t>. 220 року. У той час були певні кризові ситуації в християнстві.</a:t>
            </a:r>
            <a:endParaRPr lang="ru-RU" i="1" dirty="0"/>
          </a:p>
          <a:p>
            <a:pPr>
              <a:buNone/>
            </a:pPr>
            <a:r>
              <a:rPr lang="uk-UA" i="1" dirty="0" smtClean="0"/>
              <a:t>		</a:t>
            </a:r>
            <a:r>
              <a:rPr lang="uk-UA" i="1" dirty="0" err="1" smtClean="0"/>
              <a:t>Тертуліан</a:t>
            </a:r>
            <a:r>
              <a:rPr lang="uk-UA" i="1" dirty="0"/>
              <a:t> говорив, що жодному християнину не потрібна грецька філософія, логіка тощо. Учителями грецьких філософів </a:t>
            </a:r>
            <a:r>
              <a:rPr lang="uk-UA" i="1" dirty="0" err="1"/>
              <a:t>Тертуліан</a:t>
            </a:r>
            <a:r>
              <a:rPr lang="uk-UA" i="1" dirty="0"/>
              <a:t> теж вважав Біблійних пророків, як і </a:t>
            </a:r>
            <a:r>
              <a:rPr lang="uk-UA" i="1" dirty="0" err="1"/>
              <a:t>ранньо</a:t>
            </a:r>
            <a:r>
              <a:rPr lang="uk-UA" i="1" dirty="0"/>
              <a:t> християнські отці церкви.</a:t>
            </a:r>
            <a:endParaRPr lang="ru-RU" i="1" dirty="0"/>
          </a:p>
          <a:p>
            <a:pPr>
              <a:buNone/>
            </a:pPr>
            <a:r>
              <a:rPr lang="uk-UA" i="1" dirty="0" smtClean="0"/>
              <a:t>		</a:t>
            </a:r>
            <a:r>
              <a:rPr lang="uk-UA" i="1" dirty="0" err="1" smtClean="0"/>
              <a:t>Тертуліан</a:t>
            </a:r>
            <a:r>
              <a:rPr lang="uk-UA" i="1" dirty="0"/>
              <a:t> вважав, що християнство – це передусім мораль. Божественна істина дана людини в ім’я її життя. </a:t>
            </a:r>
            <a:r>
              <a:rPr lang="uk-UA" i="1" dirty="0" err="1"/>
              <a:t>Тертуліан</a:t>
            </a:r>
            <a:r>
              <a:rPr lang="uk-UA" i="1" dirty="0"/>
              <a:t> був практичний, як і в подальшому західні автори, що й відрізняє їх від східних, які були більш містичними (Читайте: </a:t>
            </a:r>
            <a:r>
              <a:rPr lang="uk-UA" i="1" dirty="0" err="1"/>
              <a:t>Ранньо</a:t>
            </a:r>
            <a:r>
              <a:rPr lang="uk-UA" i="1" dirty="0"/>
              <a:t> християнські отці церкви).</a:t>
            </a:r>
            <a:endParaRPr lang="ru-RU" i="1" dirty="0"/>
          </a:p>
          <a:p>
            <a:pPr>
              <a:buNone/>
            </a:pPr>
            <a:r>
              <a:rPr lang="uk-UA" i="1" dirty="0" smtClean="0"/>
              <a:t>		</a:t>
            </a:r>
            <a:r>
              <a:rPr lang="uk-UA" i="1" dirty="0" err="1" smtClean="0"/>
              <a:t>Тертуліан</a:t>
            </a:r>
            <a:r>
              <a:rPr lang="uk-UA" i="1" dirty="0"/>
              <a:t> вважає, що в світі не існує нічого не тілесного: «Все, що є не тілесним – не існує… Тілесним є все, крім того, чого немає».</a:t>
            </a:r>
            <a:endParaRPr lang="ru-RU" i="1" dirty="0"/>
          </a:p>
          <a:p>
            <a:endParaRPr lang="ru-RU" i="1" dirty="0"/>
          </a:p>
        </p:txBody>
      </p:sp>
      <p:pic>
        <p:nvPicPr>
          <p:cNvPr id="10" name="Содержимое 9" descr="Tertullian_2.jpg"/>
          <p:cNvPicPr>
            <a:picLocks noGrp="1" noChangeAspect="1"/>
          </p:cNvPicPr>
          <p:nvPr>
            <p:ph sz="quarter" idx="4"/>
          </p:nvPr>
        </p:nvPicPr>
        <p:blipFill>
          <a:blip r:embed="rId2" cstate="print"/>
          <a:stretch>
            <a:fillRect/>
          </a:stretch>
        </p:blipFill>
        <p:spPr>
          <a:xfrm>
            <a:off x="5508104" y="476672"/>
            <a:ext cx="2952328" cy="3888432"/>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spd="slow">
    <p:cover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quarter" idx="2"/>
          </p:nvPr>
        </p:nvSpPr>
        <p:spPr>
          <a:xfrm>
            <a:off x="2915816" y="188641"/>
            <a:ext cx="5976664" cy="2520280"/>
          </a:xfrm>
        </p:spPr>
        <p:txBody>
          <a:bodyPr>
            <a:normAutofit fontScale="77500" lnSpcReduction="20000"/>
          </a:bodyPr>
          <a:lstStyle/>
          <a:p>
            <a:pPr>
              <a:buNone/>
            </a:pPr>
            <a:r>
              <a:rPr lang="uk-UA" i="1" dirty="0" smtClean="0"/>
              <a:t>		Тит Флавій Климент - християнський апологет і проповідник Священного Писання серед елліністичних книжників, основоположник Олександрійської богословської школи, який очолював її до </a:t>
            </a:r>
            <a:r>
              <a:rPr lang="uk-UA" i="1" dirty="0" err="1" smtClean="0"/>
              <a:t>Орігена</a:t>
            </a:r>
            <a:r>
              <a:rPr lang="uk-UA" i="1" dirty="0" smtClean="0"/>
              <a:t>.</a:t>
            </a:r>
          </a:p>
          <a:p>
            <a:pPr>
              <a:buNone/>
            </a:pPr>
            <a:r>
              <a:rPr lang="uk-UA" i="1" dirty="0" smtClean="0"/>
              <a:t>		Климент стверджував, що всі грецькі мислителі були праві, але вони не дожили до Сина Божого</a:t>
            </a:r>
            <a:br>
              <a:rPr lang="uk-UA" i="1" dirty="0" smtClean="0"/>
            </a:br>
            <a:r>
              <a:rPr lang="uk-UA" i="1" dirty="0" smtClean="0"/>
              <a:t>Климент розум накладав на віру</a:t>
            </a:r>
            <a:endParaRPr lang="uk-UA" i="1" dirty="0"/>
          </a:p>
        </p:txBody>
      </p:sp>
      <p:pic>
        <p:nvPicPr>
          <p:cNvPr id="7" name="Содержимое 6" descr="Clement_alexandrin.jpg"/>
          <p:cNvPicPr>
            <a:picLocks noGrp="1" noChangeAspect="1"/>
          </p:cNvPicPr>
          <p:nvPr>
            <p:ph sz="quarter" idx="4"/>
          </p:nvPr>
        </p:nvPicPr>
        <p:blipFill>
          <a:blip r:embed="rId2" cstate="print"/>
          <a:stretch>
            <a:fillRect/>
          </a:stretch>
        </p:blipFill>
        <p:spPr>
          <a:xfrm>
            <a:off x="467544" y="188640"/>
            <a:ext cx="2160240" cy="2592288"/>
          </a:xfrm>
          <a:prstGeom prst="rect">
            <a:avLst/>
          </a:prstGeom>
          <a:ln>
            <a:noFill/>
          </a:ln>
          <a:effectLst>
            <a:outerShdw blurRad="292100" dist="139700" dir="2700000" algn="tl" rotWithShape="0">
              <a:srgbClr val="333333">
                <a:alpha val="65000"/>
              </a:srgbClr>
            </a:outerShdw>
          </a:effectLst>
        </p:spPr>
      </p:pic>
      <p:sp>
        <p:nvSpPr>
          <p:cNvPr id="8" name="Содержимое 3"/>
          <p:cNvSpPr txBox="1">
            <a:spLocks/>
          </p:cNvSpPr>
          <p:nvPr/>
        </p:nvSpPr>
        <p:spPr>
          <a:xfrm>
            <a:off x="179512" y="2924944"/>
            <a:ext cx="6120680" cy="3933056"/>
          </a:xfrm>
          <a:prstGeom prst="rect">
            <a:avLst/>
          </a:prstGeom>
        </p:spPr>
        <p:txBody>
          <a:bodyPr vert="horz" lIns="91440" tIns="45720" rIns="91440" bIns="45720" rtlCol="0">
            <a:normAutofit fontScale="70000" lnSpcReduction="20000"/>
          </a:bodyPr>
          <a:lstStyle/>
          <a:p>
            <a:pPr algn="just"/>
            <a:r>
              <a:rPr lang="uk-UA" sz="2400" i="1" dirty="0"/>
              <a:t>	</a:t>
            </a:r>
            <a:r>
              <a:rPr lang="uk-UA" sz="2700" i="1" dirty="0" err="1"/>
              <a:t>Оріген</a:t>
            </a:r>
            <a:r>
              <a:rPr lang="uk-UA" sz="2700" i="1" dirty="0"/>
              <a:t> - великий богослов і систематизатор християнських ідей на філософській основі. Він походив з християнської сім'ї. Один час навчався разом з греблею у Амонію </a:t>
            </a:r>
            <a:r>
              <a:rPr lang="uk-UA" sz="2700" i="1" dirty="0" err="1"/>
              <a:t>Саккаса</a:t>
            </a:r>
            <a:r>
              <a:rPr lang="uk-UA" sz="2700" i="1" dirty="0"/>
              <a:t>. Порфирій відгукувався про нього надзвичайно високо. </a:t>
            </a:r>
            <a:r>
              <a:rPr lang="uk-UA" sz="2700" i="1" dirty="0" err="1"/>
              <a:t>Оріген</a:t>
            </a:r>
            <a:r>
              <a:rPr lang="uk-UA" sz="2700" i="1" dirty="0"/>
              <a:t> поєднував у собі давньогрецьку мудрість і християнське благочестя. </a:t>
            </a:r>
          </a:p>
          <a:p>
            <a:pPr algn="just"/>
            <a:r>
              <a:rPr lang="uk-UA" sz="2700" i="1" dirty="0"/>
              <a:t>Основні філософські думки </a:t>
            </a:r>
            <a:r>
              <a:rPr lang="uk-UA" sz="2700" i="1" dirty="0" err="1"/>
              <a:t>Орігена</a:t>
            </a:r>
            <a:r>
              <a:rPr lang="uk-UA" sz="2700" i="1" dirty="0"/>
              <a:t> викладені в його трактаті "Про основи" Крім того, у нього є трактат "Проти </a:t>
            </a:r>
            <a:r>
              <a:rPr lang="uk-UA" sz="2700" i="1" dirty="0" err="1" smtClean="0"/>
              <a:t>Кельса“</a:t>
            </a:r>
            <a:endParaRPr lang="en-US" sz="2700" i="1" dirty="0" smtClean="0"/>
          </a:p>
          <a:p>
            <a:pPr algn="just"/>
            <a:r>
              <a:rPr lang="en-US" sz="2700" i="1" dirty="0" smtClean="0"/>
              <a:t>	</a:t>
            </a:r>
            <a:r>
              <a:rPr lang="uk-UA" sz="2700" i="1" dirty="0" err="1" smtClean="0"/>
              <a:t>Ориген</a:t>
            </a:r>
            <a:r>
              <a:rPr lang="uk-UA" sz="2700" i="1" dirty="0" smtClean="0"/>
              <a:t> вірив в </a:t>
            </a:r>
            <a:r>
              <a:rPr lang="uk-UA" sz="2700" i="1" dirty="0" err="1" smtClean="0"/>
              <a:t>переіснування</a:t>
            </a:r>
            <a:r>
              <a:rPr lang="uk-UA" sz="2700" i="1" dirty="0" smtClean="0"/>
              <a:t> душі. Окрема душа створена для окремого тіла. Душу і тіло після смерті очікує Суд Божий</a:t>
            </a:r>
          </a:p>
          <a:p>
            <a:pPr algn="just"/>
            <a:r>
              <a:rPr lang="en-US" sz="2700" i="1" dirty="0" smtClean="0"/>
              <a:t>	</a:t>
            </a:r>
            <a:r>
              <a:rPr lang="uk-UA" sz="2700" i="1" dirty="0" err="1" smtClean="0"/>
              <a:t>Ориген</a:t>
            </a:r>
            <a:r>
              <a:rPr lang="uk-UA" sz="2700" i="1" dirty="0" smtClean="0"/>
              <a:t> стверджує, що всі люди можуть бути врятовані, якщо вони </a:t>
            </a:r>
            <a:r>
              <a:rPr lang="uk-UA" sz="2700" i="1" dirty="0" err="1" smtClean="0"/>
              <a:t>покаяться</a:t>
            </a:r>
            <a:endParaRPr lang="ru-RU" sz="2700" i="1" dirty="0"/>
          </a:p>
        </p:txBody>
      </p:sp>
      <p:pic>
        <p:nvPicPr>
          <p:cNvPr id="9" name="Содержимое 6" descr="origen.gif"/>
          <p:cNvPicPr>
            <a:picLocks noChangeAspect="1"/>
          </p:cNvPicPr>
          <p:nvPr/>
        </p:nvPicPr>
        <p:blipFill>
          <a:blip r:embed="rId3" cstate="print"/>
          <a:stretch>
            <a:fillRect/>
          </a:stretch>
        </p:blipFill>
        <p:spPr>
          <a:xfrm>
            <a:off x="6516216" y="3212976"/>
            <a:ext cx="2400267" cy="288032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over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436096" y="5589240"/>
            <a:ext cx="3707904" cy="639762"/>
          </a:xfrm>
        </p:spPr>
        <p:txBody>
          <a:bodyPr>
            <a:normAutofit fontScale="85000" lnSpcReduction="20000"/>
          </a:bodyPr>
          <a:lstStyle/>
          <a:p>
            <a:r>
              <a:rPr lang="ru-RU" b="0" i="1" dirty="0"/>
              <a:t>«</a:t>
            </a:r>
            <a:r>
              <a:rPr lang="ru-RU" b="0" i="1" dirty="0" err="1"/>
              <a:t>Розумію</a:t>
            </a:r>
            <a:r>
              <a:rPr lang="ru-RU" b="0" i="1" dirty="0"/>
              <a:t>, </a:t>
            </a:r>
            <a:r>
              <a:rPr lang="ru-RU" b="0" i="1" dirty="0" err="1"/>
              <a:t>щоб</a:t>
            </a:r>
            <a:r>
              <a:rPr lang="ru-RU" b="0" i="1" dirty="0"/>
              <a:t> </a:t>
            </a:r>
            <a:r>
              <a:rPr lang="ru-RU" b="0" i="1" dirty="0" err="1"/>
              <a:t>вірити</a:t>
            </a:r>
            <a:r>
              <a:rPr lang="ru-RU" b="0" i="1" dirty="0"/>
              <a:t>», – </a:t>
            </a:r>
            <a:r>
              <a:rPr lang="ru-RU" i="1" dirty="0"/>
              <a:t>Августин </a:t>
            </a:r>
            <a:r>
              <a:rPr lang="ru-RU" i="1" dirty="0" err="1"/>
              <a:t>Блаженний</a:t>
            </a:r>
            <a:endParaRPr lang="ru-RU" i="1" dirty="0"/>
          </a:p>
        </p:txBody>
      </p:sp>
      <p:pic>
        <p:nvPicPr>
          <p:cNvPr id="9" name="Содержимое 8" descr="agostino.jpg"/>
          <p:cNvPicPr>
            <a:picLocks noGrp="1" noChangeAspect="1"/>
          </p:cNvPicPr>
          <p:nvPr>
            <p:ph sz="quarter" idx="2"/>
          </p:nvPr>
        </p:nvPicPr>
        <p:blipFill>
          <a:blip r:embed="rId2" cstate="print"/>
          <a:stretch>
            <a:fillRect/>
          </a:stretch>
        </p:blipFill>
        <p:spPr>
          <a:xfrm>
            <a:off x="5940152" y="2420888"/>
            <a:ext cx="2270373" cy="2940897"/>
          </a:xfrm>
          <a:prstGeom prst="rect">
            <a:avLst/>
          </a:prstGeom>
          <a:ln>
            <a:noFill/>
          </a:ln>
          <a:effectLst>
            <a:outerShdw blurRad="292100" dist="139700" dir="2700000" algn="tl" rotWithShape="0">
              <a:srgbClr val="333333">
                <a:alpha val="65000"/>
              </a:srgbClr>
            </a:outerShdw>
          </a:effectLst>
        </p:spPr>
      </p:pic>
      <p:sp>
        <p:nvSpPr>
          <p:cNvPr id="6" name="Содержимое 5"/>
          <p:cNvSpPr>
            <a:spLocks noGrp="1"/>
          </p:cNvSpPr>
          <p:nvPr>
            <p:ph sz="quarter" idx="4"/>
          </p:nvPr>
        </p:nvSpPr>
        <p:spPr>
          <a:xfrm>
            <a:off x="251520" y="188641"/>
            <a:ext cx="8568952" cy="2376264"/>
          </a:xfrm>
        </p:spPr>
        <p:txBody>
          <a:bodyPr>
            <a:normAutofit fontScale="70000" lnSpcReduction="20000"/>
          </a:bodyPr>
          <a:lstStyle/>
          <a:p>
            <a:pPr algn="just">
              <a:buNone/>
            </a:pPr>
            <a:r>
              <a:rPr lang="en-US" i="1" dirty="0" smtClean="0"/>
              <a:t>	</a:t>
            </a:r>
            <a:r>
              <a:rPr lang="uk-UA" sz="2600" i="1" dirty="0" smtClean="0"/>
              <a:t>	Августин Блаженний </a:t>
            </a:r>
            <a:r>
              <a:rPr lang="uk-UA" sz="2600" i="1" dirty="0" err="1" smtClean="0"/>
              <a:t>Аврелій</a:t>
            </a:r>
            <a:r>
              <a:rPr lang="uk-UA" sz="2600" i="1" dirty="0" smtClean="0"/>
              <a:t> - християнський теолог і філософ, найвпливовіший проповідник, єпископ </a:t>
            </a:r>
            <a:r>
              <a:rPr lang="uk-UA" sz="2600" i="1" dirty="0" err="1" smtClean="0"/>
              <a:t>Гиппонский</a:t>
            </a:r>
            <a:r>
              <a:rPr lang="uk-UA" sz="2600" i="1" dirty="0" smtClean="0"/>
              <a:t>. Один з Отців християнської церкви, засновник </a:t>
            </a:r>
            <a:r>
              <a:rPr lang="uk-UA" sz="2600" i="1" dirty="0" err="1" smtClean="0"/>
              <a:t>августінізма</a:t>
            </a:r>
            <a:r>
              <a:rPr lang="uk-UA" sz="2600" i="1" dirty="0" smtClean="0"/>
              <a:t>. Родоначальник християнської філософії історії. Християнський неоплатонізм Августина панував у західноєвропейській філософії та католицької теології до XIII століття, коли його змінив християнський </a:t>
            </a:r>
            <a:r>
              <a:rPr lang="uk-UA" sz="2600" i="1" dirty="0" err="1" smtClean="0"/>
              <a:t>арістотелізм</a:t>
            </a:r>
            <a:r>
              <a:rPr lang="uk-UA" sz="2600" i="1" dirty="0" smtClean="0"/>
              <a:t> Альберта Великого і Фоми Аквінського.</a:t>
            </a:r>
          </a:p>
          <a:p>
            <a:pPr lvl="0" algn="just">
              <a:buNone/>
            </a:pPr>
            <a:r>
              <a:rPr lang="uk-UA" sz="2600" i="1" dirty="0" smtClean="0"/>
              <a:t>		Основні </a:t>
            </a:r>
            <a:r>
              <a:rPr lang="uk-UA" sz="2600" i="1" dirty="0"/>
              <a:t>праці: «Про град Божий», «Сповідь», «Проти академіків», «Про блаженне життя», «Про порядок», «Безсмертя душі», «Про Трійцю», «Про вчителя »,« Про музику </a:t>
            </a:r>
            <a:r>
              <a:rPr lang="uk-UA" sz="2600" i="1" dirty="0" smtClean="0"/>
              <a:t>».</a:t>
            </a:r>
          </a:p>
          <a:p>
            <a:pPr lvl="0" algn="just">
              <a:buNone/>
            </a:pPr>
            <a:endParaRPr lang="uk-UA" i="1" dirty="0"/>
          </a:p>
          <a:p>
            <a:pPr algn="just">
              <a:buNone/>
            </a:pPr>
            <a:endParaRPr lang="uk-UA" i="1" dirty="0" smtClean="0"/>
          </a:p>
        </p:txBody>
      </p:sp>
      <p:sp>
        <p:nvSpPr>
          <p:cNvPr id="10" name="Содержимое 5"/>
          <p:cNvSpPr txBox="1">
            <a:spLocks/>
          </p:cNvSpPr>
          <p:nvPr/>
        </p:nvSpPr>
        <p:spPr>
          <a:xfrm>
            <a:off x="0" y="2537519"/>
            <a:ext cx="5615608" cy="4320481"/>
          </a:xfrm>
          <a:prstGeom prst="rect">
            <a:avLst/>
          </a:prstGeom>
        </p:spPr>
        <p:txBody>
          <a:bodyPr vert="horz" lIns="91440" tIns="45720" rIns="91440" bIns="45720" rtlCol="0">
            <a:normAutofit fontScale="77500" lnSpcReduction="20000"/>
          </a:bodyPr>
          <a:lstStyle/>
          <a:p>
            <a:pPr marL="342900" indent="-342900" algn="just">
              <a:spcBef>
                <a:spcPct val="20000"/>
              </a:spcBef>
            </a:pPr>
            <a:r>
              <a:rPr lang="uk-UA" sz="2000" dirty="0" smtClean="0"/>
              <a:t>		</a:t>
            </a:r>
            <a:r>
              <a:rPr lang="uk-UA" sz="2300" i="1" dirty="0" smtClean="0"/>
              <a:t>Головна проблема праць Августина - взаємовідношення Бога і світу. його поглядам властиві принципи </a:t>
            </a:r>
            <a:r>
              <a:rPr lang="uk-UA" sz="2300" i="1" dirty="0" err="1" smtClean="0"/>
              <a:t>теоцентризма</a:t>
            </a:r>
            <a:r>
              <a:rPr lang="uk-UA" sz="2300" i="1" dirty="0" smtClean="0"/>
              <a:t> (Бог - джерело і причина всього) і креаціонізму (світ створений Богом з нічого). Існує «особистий» Бог, позамежний світу, створеному ним.</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300" b="0" i="1" u="none" strike="noStrike" kern="1200" cap="none" spc="0" normalizeH="0" baseline="0" noProof="0" dirty="0" smtClean="0">
                <a:ln>
                  <a:noFill/>
                </a:ln>
                <a:solidFill>
                  <a:schemeClr val="tx1"/>
                </a:solidFill>
                <a:effectLst/>
                <a:uLnTx/>
                <a:uFillTx/>
                <a:latin typeface="+mn-lt"/>
                <a:ea typeface="+mn-ea"/>
                <a:cs typeface="+mn-cs"/>
              </a:rPr>
              <a:t>	</a:t>
            </a:r>
            <a:r>
              <a:rPr lang="uk-UA" sz="2300" i="1" dirty="0" smtClean="0"/>
              <a:t>	Вважає</a:t>
            </a:r>
            <a:r>
              <a:rPr kumimoji="0" lang="uk-UA" sz="2300" b="0" i="1" u="none" strike="noStrike" kern="1200" cap="none" spc="0" normalizeH="0" baseline="0" noProof="0" dirty="0" smtClean="0">
                <a:ln>
                  <a:noFill/>
                </a:ln>
                <a:solidFill>
                  <a:schemeClr val="tx1"/>
                </a:solidFill>
                <a:effectLst/>
                <a:uLnTx/>
                <a:uFillTx/>
                <a:latin typeface="+mn-lt"/>
                <a:ea typeface="+mn-ea"/>
                <a:cs typeface="+mn-cs"/>
              </a:rPr>
              <a:t>,</a:t>
            </a:r>
            <a:r>
              <a:rPr kumimoji="0" lang="uk-UA" sz="2300" b="0" i="1" u="none" strike="noStrike" kern="1200" cap="none" spc="0" normalizeH="0" noProof="0" dirty="0" smtClean="0">
                <a:ln>
                  <a:noFill/>
                </a:ln>
                <a:solidFill>
                  <a:schemeClr val="tx1"/>
                </a:solidFill>
                <a:effectLst/>
                <a:uLnTx/>
                <a:uFillTx/>
                <a:latin typeface="+mn-lt"/>
                <a:ea typeface="+mn-ea"/>
                <a:cs typeface="+mn-cs"/>
              </a:rPr>
              <a:t> що боротьба добра і зла біде тривати вічно</a:t>
            </a:r>
            <a:endParaRPr kumimoji="0" lang="uk-UA" sz="2300" b="0" i="1"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uk-UA" sz="2300" b="0" i="1" u="none" strike="noStrike" kern="1200" cap="none" spc="0" normalizeH="0" baseline="0" noProof="0" dirty="0" smtClean="0">
                <a:ln>
                  <a:noFill/>
                </a:ln>
                <a:solidFill>
                  <a:schemeClr val="tx1"/>
                </a:solidFill>
                <a:effectLst/>
                <a:uLnTx/>
                <a:uFillTx/>
                <a:latin typeface="+mn-lt"/>
                <a:ea typeface="+mn-ea"/>
                <a:cs typeface="+mn-cs"/>
              </a:rPr>
              <a:t>		</a:t>
            </a:r>
            <a:r>
              <a:rPr kumimoji="0" lang="uk-UA" sz="2300" b="0" i="1" u="none" strike="noStrike" kern="1200" cap="none" spc="0" normalizeH="0" baseline="0" noProof="0" dirty="0" err="1" smtClean="0">
                <a:ln>
                  <a:noFill/>
                </a:ln>
                <a:solidFill>
                  <a:schemeClr val="tx1"/>
                </a:solidFill>
                <a:effectLst/>
                <a:uLnTx/>
                <a:uFillTx/>
                <a:latin typeface="+mn-lt"/>
                <a:ea typeface="+mn-ea"/>
                <a:cs typeface="+mn-cs"/>
              </a:rPr>
              <a:t>Аврелій</a:t>
            </a:r>
            <a:r>
              <a:rPr kumimoji="0" lang="uk-UA" sz="2300" b="0" i="1" u="none" strike="noStrike" kern="1200" cap="none" spc="0" normalizeH="0" baseline="0" noProof="0" dirty="0" smtClean="0">
                <a:ln>
                  <a:noFill/>
                </a:ln>
                <a:solidFill>
                  <a:schemeClr val="tx1"/>
                </a:solidFill>
                <a:effectLst/>
                <a:uLnTx/>
                <a:uFillTx/>
                <a:latin typeface="+mn-lt"/>
                <a:ea typeface="+mn-ea"/>
                <a:cs typeface="+mn-cs"/>
              </a:rPr>
              <a:t> стверджує, що є 2 типи людей:</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uk-UA" sz="2300" b="0" i="1" u="none" strike="noStrike" kern="1200" cap="none" spc="0" normalizeH="0" baseline="0" noProof="0" dirty="0" smtClean="0">
                <a:ln>
                  <a:noFill/>
                </a:ln>
                <a:solidFill>
                  <a:schemeClr val="tx1"/>
                </a:solidFill>
                <a:effectLst/>
                <a:uLnTx/>
                <a:uFillTx/>
                <a:latin typeface="+mn-lt"/>
                <a:ea typeface="+mn-ea"/>
                <a:cs typeface="+mn-cs"/>
              </a:rPr>
              <a:t>	1-й тип дбають тільки про себе і не зважає на Бога</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uk-UA" sz="2300" b="0" i="1" u="none" strike="noStrike" kern="1200" cap="none" spc="0" normalizeH="0" baseline="0" noProof="0" dirty="0" smtClean="0">
                <a:ln>
                  <a:noFill/>
                </a:ln>
                <a:solidFill>
                  <a:schemeClr val="tx1"/>
                </a:solidFill>
                <a:effectLst/>
                <a:uLnTx/>
                <a:uFillTx/>
                <a:latin typeface="+mn-lt"/>
                <a:ea typeface="+mn-ea"/>
                <a:cs typeface="+mn-cs"/>
              </a:rPr>
              <a:t>	2-й тип дбає про Бога і не зважає на себе.</a:t>
            </a:r>
          </a:p>
          <a:p>
            <a:pPr marL="342900" lvl="0" indent="-342900">
              <a:spcBef>
                <a:spcPct val="20000"/>
              </a:spcBef>
            </a:pPr>
            <a:r>
              <a:rPr lang="uk-UA" sz="2300" i="1" dirty="0" smtClean="0"/>
              <a:t>		Теорію часу:</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uk-UA" sz="2300" b="0" i="1" u="none" strike="noStrike" kern="1200" cap="none" spc="0" normalizeH="0" baseline="0" noProof="0" dirty="0" smtClean="0">
                <a:ln>
                  <a:noFill/>
                </a:ln>
                <a:solidFill>
                  <a:schemeClr val="tx1"/>
                </a:solidFill>
                <a:effectLst/>
                <a:uLnTx/>
                <a:uFillTx/>
                <a:latin typeface="+mn-lt"/>
                <a:ea typeface="+mn-ea"/>
                <a:cs typeface="+mn-cs"/>
              </a:rPr>
              <a:t>	Чи</a:t>
            </a:r>
            <a:r>
              <a:rPr kumimoji="0" lang="uk-UA" sz="2300" b="0" i="1" u="none" strike="noStrike" kern="1200" cap="none" spc="0" normalizeH="0" noProof="0" dirty="0" smtClean="0">
                <a:ln>
                  <a:noFill/>
                </a:ln>
                <a:solidFill>
                  <a:schemeClr val="tx1"/>
                </a:solidFill>
                <a:effectLst/>
                <a:uLnTx/>
                <a:uFillTx/>
                <a:latin typeface="+mn-lt"/>
                <a:ea typeface="+mn-ea"/>
                <a:cs typeface="+mn-cs"/>
              </a:rPr>
              <a:t> існує час, якщо не існує людина?</a:t>
            </a:r>
          </a:p>
          <a:p>
            <a:pPr marL="342900" lvl="0" indent="-342900">
              <a:spcBef>
                <a:spcPct val="20000"/>
              </a:spcBef>
            </a:pPr>
            <a:r>
              <a:rPr lang="uk-UA" sz="2300" i="1" dirty="0" smtClean="0"/>
              <a:t>		Людина розділяє час на минуле, сьогодення і майбутнє. минуле залишається в пам'яті, майбутнє похідним від надії.</a:t>
            </a:r>
            <a:endParaRPr kumimoji="0" lang="uk-UA" sz="2300" b="0" i="1"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ru-RU"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spd="slow">
    <p:cover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uk-UA" i="1" dirty="0" smtClean="0"/>
              <a:t>Схоластика</a:t>
            </a:r>
            <a:endParaRPr lang="ru-RU" i="1" dirty="0"/>
          </a:p>
        </p:txBody>
      </p:sp>
      <p:sp>
        <p:nvSpPr>
          <p:cNvPr id="8" name="Содержимое 7"/>
          <p:cNvSpPr>
            <a:spLocks noGrp="1"/>
          </p:cNvSpPr>
          <p:nvPr>
            <p:ph idx="1"/>
          </p:nvPr>
        </p:nvSpPr>
        <p:spPr/>
        <p:txBody>
          <a:bodyPr>
            <a:normAutofit fontScale="85000" lnSpcReduction="20000"/>
          </a:bodyPr>
          <a:lstStyle/>
          <a:p>
            <a:pPr algn="just">
              <a:buNone/>
            </a:pPr>
            <a:r>
              <a:rPr lang="uk-UA" i="1" dirty="0" smtClean="0"/>
              <a:t>		Крім відношення "Бог — людина" найважливішою темою середньовічного філософствування була тема відносин Бога і створеного ним світу. Особливо пильно обговорювалася ця тема втому напрямі думки, що одержав назву "схоластика" (ХІ-ХІ ст.ст.). Представники схоластики ставили своєю задачею раціональне обґрунтування віри, що вже якимось чином сприяло виправданню людського розуму, визнанню його ролі в пізнанні (спочатку - релігійних догматів віри).</a:t>
            </a:r>
            <a:endParaRPr lang="ru-RU" i="1" dirty="0" smtClean="0"/>
          </a:p>
          <a:p>
            <a:pPr algn="just"/>
            <a:endParaRPr lang="ru-RU" i="1" dirty="0" smtClean="0"/>
          </a:p>
          <a:p>
            <a:pPr algn="just"/>
            <a:endParaRPr lang="ru-RU" i="1" dirty="0"/>
          </a:p>
        </p:txBody>
      </p:sp>
    </p:spTree>
  </p:cSld>
  <p:clrMapOvr>
    <a:masterClrMapping/>
  </p:clrMapOvr>
  <p:transition spd="slow">
    <p:cover dir="u"/>
  </p:transition>
  <p:timing>
    <p:tnLst>
      <p:par>
        <p:cTn id="1" dur="indefinite" restart="never" nodeType="tmRoot"/>
      </p:par>
    </p:tnLst>
  </p:timing>
</p:sld>
</file>

<file path=ppt/theme/theme1.xml><?xml version="1.0" encoding="utf-8"?>
<a:theme xmlns:a="http://schemas.openxmlformats.org/drawingml/2006/main" name="Техническая">
  <a:themeElements>
    <a:clrScheme name="Другая 3">
      <a:dk1>
        <a:srgbClr val="E5EBF2"/>
      </a:dk1>
      <a:lt1>
        <a:srgbClr val="27394E"/>
      </a:lt1>
      <a:dk2>
        <a:srgbClr val="FCECDA"/>
      </a:dk2>
      <a:lt2>
        <a:srgbClr val="FCECDA"/>
      </a:lt2>
      <a:accent1>
        <a:srgbClr val="002060"/>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933</TotalTime>
  <Words>3180</Words>
  <Application>Microsoft Office PowerPoint</Application>
  <PresentationFormat>Экран (4:3)</PresentationFormat>
  <Paragraphs>157</Paragraphs>
  <Slides>31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Техническая</vt:lpstr>
      <vt:lpstr>Філософія Середньовіччя і Відродження</vt:lpstr>
      <vt:lpstr>Середньовіччя</vt:lpstr>
      <vt:lpstr>Слайд 3</vt:lpstr>
      <vt:lpstr>Середньовічна філософія поділяється на періоди:</vt:lpstr>
      <vt:lpstr>Патристика</vt:lpstr>
      <vt:lpstr>Слайд 6</vt:lpstr>
      <vt:lpstr>Слайд 7</vt:lpstr>
      <vt:lpstr>Слайд 8</vt:lpstr>
      <vt:lpstr>Схоластика</vt:lpstr>
      <vt:lpstr>Періоди схоластики</vt:lpstr>
      <vt:lpstr>Слайд 11</vt:lpstr>
      <vt:lpstr>Слайд 12</vt:lpstr>
      <vt:lpstr>Слайд 13</vt:lpstr>
      <vt:lpstr>Докази буття Бога</vt:lpstr>
      <vt:lpstr>Слайд 15</vt:lpstr>
      <vt:lpstr>Слайд 16</vt:lpstr>
      <vt:lpstr>Відродження</vt:lpstr>
      <vt:lpstr>Класифікація періодів</vt:lpstr>
      <vt:lpstr>Слайд 19</vt:lpstr>
      <vt:lpstr>Умови формування філософії Відродження: </vt:lpstr>
      <vt:lpstr>Основні принципи філософії Відродження: </vt:lpstr>
      <vt:lpstr>Періоди філософії Відродження:</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Філософія Середньовіччя і Відродження</dc:title>
  <dc:creator>Алена</dc:creator>
  <cp:lastModifiedBy>Алена</cp:lastModifiedBy>
  <cp:revision>78</cp:revision>
  <dcterms:created xsi:type="dcterms:W3CDTF">2014-05-11T09:14:16Z</dcterms:created>
  <dcterms:modified xsi:type="dcterms:W3CDTF">2014-05-15T15:24:37Z</dcterms:modified>
</cp:coreProperties>
</file>