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7463" y="3085216"/>
            <a:ext cx="5049073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267" y="1118174"/>
            <a:ext cx="8339465" cy="461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0267" y="3089787"/>
            <a:ext cx="7534275" cy="2159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07005" marR="5080" indent="-2694940">
              <a:lnSpc>
                <a:spcPct val="100000"/>
              </a:lnSpc>
              <a:spcBef>
                <a:spcPts val="100"/>
              </a:spcBef>
            </a:pPr>
            <a:r>
              <a:rPr sz="2800" b="1" spc="-35" dirty="0">
                <a:latin typeface="Times New Roman"/>
                <a:cs typeface="Times New Roman"/>
              </a:rPr>
              <a:t>Устаткування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закладів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готельно-ресторанного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господарства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840230" marR="1831339" indent="901700">
              <a:lnSpc>
                <a:spcPct val="100000"/>
              </a:lnSpc>
            </a:pPr>
            <a:r>
              <a:rPr sz="2800" b="1" spc="-10" dirty="0">
                <a:latin typeface="Times New Roman"/>
                <a:cs typeface="Times New Roman"/>
              </a:rPr>
              <a:t>Лекція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80" dirty="0">
                <a:latin typeface="Times New Roman"/>
                <a:cs typeface="Times New Roman"/>
              </a:rPr>
              <a:t>11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(3) 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Варильне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устаткування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"/>
            <a:ext cx="1963737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520" y="137694"/>
            <a:ext cx="8882380" cy="371856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983354" algn="just">
              <a:lnSpc>
                <a:spcPct val="100000"/>
              </a:lnSpc>
              <a:spcBef>
                <a:spcPts val="595"/>
              </a:spcBef>
            </a:pPr>
            <a:r>
              <a:rPr sz="1800" b="1" dirty="0">
                <a:latin typeface="Times New Roman"/>
                <a:cs typeface="Times New Roman"/>
              </a:rPr>
              <a:t>4.</a:t>
            </a:r>
            <a:r>
              <a:rPr sz="1800" b="1" spc="-9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Автоклави</a:t>
            </a:r>
            <a:endParaRPr sz="1800">
              <a:latin typeface="Times New Roman"/>
              <a:cs typeface="Times New Roman"/>
            </a:endParaRPr>
          </a:p>
          <a:p>
            <a:pPr marL="13335" marR="5080" indent="357505" algn="just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пароварильних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апаратах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процес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варіння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відбувається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паровому </a:t>
            </a:r>
            <a:r>
              <a:rPr sz="1800" spc="-5" dirty="0">
                <a:latin typeface="Times New Roman"/>
                <a:cs typeface="Times New Roman"/>
              </a:rPr>
              <a:t> середовищі. Під час </a:t>
            </a:r>
            <a:r>
              <a:rPr sz="1800" spc="-10" dirty="0">
                <a:latin typeface="Times New Roman"/>
                <a:cs typeface="Times New Roman"/>
              </a:rPr>
              <a:t>варіння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5" dirty="0">
                <a:latin typeface="Times New Roman"/>
                <a:cs typeface="Times New Roman"/>
              </a:rPr>
              <a:t>такому </a:t>
            </a:r>
            <a:r>
              <a:rPr sz="1800" spc="-5" dirty="0">
                <a:latin typeface="Times New Roman"/>
                <a:cs typeface="Times New Roman"/>
              </a:rPr>
              <a:t>середовищі порівняно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0" dirty="0">
                <a:latin typeface="Times New Roman"/>
                <a:cs typeface="Times New Roman"/>
              </a:rPr>
              <a:t>варінням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0" dirty="0">
                <a:latin typeface="Times New Roman"/>
                <a:cs typeface="Times New Roman"/>
              </a:rPr>
              <a:t>воді </a:t>
            </a:r>
            <a:r>
              <a:rPr sz="1800" spc="-15" dirty="0">
                <a:latin typeface="Times New Roman"/>
                <a:cs typeface="Times New Roman"/>
              </a:rPr>
              <a:t>продукт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більшою</a:t>
            </a:r>
            <a:r>
              <a:rPr sz="1800" dirty="0">
                <a:latin typeface="Times New Roman"/>
                <a:cs typeface="Times New Roman"/>
              </a:rPr>
              <a:t> мірою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зберігає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харчову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цінність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масу,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готові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вироби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характеризуються </a:t>
            </a:r>
            <a:r>
              <a:rPr sz="1800" spc="-5" dirty="0">
                <a:latin typeface="Times New Roman"/>
                <a:cs typeface="Times New Roman"/>
              </a:rPr>
              <a:t> високими органолептичними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дієтичними властивостями. Пароварильні </a:t>
            </a:r>
            <a:r>
              <a:rPr sz="1800" spc="-15" dirty="0">
                <a:latin typeface="Times New Roman"/>
                <a:cs typeface="Times New Roman"/>
              </a:rPr>
              <a:t>апарати можуть </a:t>
            </a:r>
            <a:r>
              <a:rPr sz="1800" spc="-10" dirty="0">
                <a:latin typeface="Times New Roman"/>
                <a:cs typeface="Times New Roman"/>
              </a:rPr>
              <a:t> працювати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-5" dirty="0">
                <a:latin typeface="Times New Roman"/>
                <a:cs typeface="Times New Roman"/>
              </a:rPr>
              <a:t> атмосферному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надлишковому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тиску.</a:t>
            </a:r>
            <a:endParaRPr sz="1800">
              <a:latin typeface="Times New Roman"/>
              <a:cs typeface="Times New Roman"/>
            </a:endParaRPr>
          </a:p>
          <a:p>
            <a:pPr marL="12700" marR="5715" indent="357505" algn="just">
              <a:lnSpc>
                <a:spcPct val="100000"/>
              </a:lnSpc>
            </a:pPr>
            <a:r>
              <a:rPr sz="1800" i="1" spc="-5" dirty="0">
                <a:latin typeface="Times New Roman"/>
                <a:cs typeface="Times New Roman"/>
              </a:rPr>
              <a:t>Стравоварильні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5" dirty="0">
                <a:latin typeface="Times New Roman"/>
                <a:cs typeface="Times New Roman"/>
              </a:rPr>
              <a:t>котли</a:t>
            </a:r>
            <a:r>
              <a:rPr sz="1800" spc="-15" dirty="0">
                <a:latin typeface="Times New Roman"/>
                <a:cs typeface="Times New Roman"/>
              </a:rPr>
              <a:t>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яких</a:t>
            </a:r>
            <a:r>
              <a:rPr sz="1800" spc="5" dirty="0">
                <a:latin typeface="Times New Roman"/>
                <a:cs typeface="Times New Roman"/>
              </a:rPr>
              <a:t> процес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варіння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відбувається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значному </a:t>
            </a:r>
            <a:r>
              <a:rPr sz="1800" spc="-15" dirty="0">
                <a:latin typeface="Times New Roman"/>
                <a:cs typeface="Times New Roman"/>
              </a:rPr>
              <a:t> надлишковому тискові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варильній </a:t>
            </a:r>
            <a:r>
              <a:rPr sz="1800" spc="-15" dirty="0">
                <a:latin typeface="Times New Roman"/>
                <a:cs typeface="Times New Roman"/>
              </a:rPr>
              <a:t>посудині, </a:t>
            </a:r>
            <a:r>
              <a:rPr sz="1800" spc="-10" dirty="0">
                <a:latin typeface="Times New Roman"/>
                <a:cs typeface="Times New Roman"/>
              </a:rPr>
              <a:t>називають </a:t>
            </a:r>
            <a:r>
              <a:rPr sz="1800" i="1" dirty="0">
                <a:latin typeface="Times New Roman"/>
                <a:cs typeface="Times New Roman"/>
              </a:rPr>
              <a:t>автоклавами</a:t>
            </a:r>
            <a:r>
              <a:rPr sz="1800" dirty="0">
                <a:latin typeface="Times New Roman"/>
                <a:cs typeface="Times New Roman"/>
              </a:rPr>
              <a:t>. </a:t>
            </a:r>
            <a:r>
              <a:rPr sz="1800" spc="-10" dirty="0">
                <a:latin typeface="Times New Roman"/>
                <a:cs typeface="Times New Roman"/>
              </a:rPr>
              <a:t>Надлишковий </a:t>
            </a:r>
            <a:r>
              <a:rPr sz="1800" spc="-5" dirty="0">
                <a:latin typeface="Times New Roman"/>
                <a:cs typeface="Times New Roman"/>
              </a:rPr>
              <a:t>тиск </a:t>
            </a:r>
            <a:r>
              <a:rPr sz="1800" dirty="0">
                <a:latin typeface="Times New Roman"/>
                <a:cs typeface="Times New Roman"/>
              </a:rPr>
              <a:t> становить 200…250 </a:t>
            </a:r>
            <a:r>
              <a:rPr sz="1800" spc="-5" dirty="0">
                <a:latin typeface="Times New Roman"/>
                <a:cs typeface="Times New Roman"/>
              </a:rPr>
              <a:t>кПа, </a:t>
            </a:r>
            <a:r>
              <a:rPr sz="1800" spc="-15" dirty="0">
                <a:latin typeface="Times New Roman"/>
                <a:cs typeface="Times New Roman"/>
              </a:rPr>
              <a:t>йому </a:t>
            </a:r>
            <a:r>
              <a:rPr sz="1800" spc="-5" dirty="0">
                <a:latin typeface="Times New Roman"/>
                <a:cs typeface="Times New Roman"/>
              </a:rPr>
              <a:t>відповідає </a:t>
            </a:r>
            <a:r>
              <a:rPr sz="1800" spc="-10" dirty="0">
                <a:latin typeface="Times New Roman"/>
                <a:cs typeface="Times New Roman"/>
              </a:rPr>
              <a:t>температура </a:t>
            </a:r>
            <a:r>
              <a:rPr sz="1800" spc="-5" dirty="0">
                <a:latin typeface="Times New Roman"/>
                <a:cs typeface="Times New Roman"/>
              </a:rPr>
              <a:t>кипіння 135…140° </a:t>
            </a:r>
            <a:r>
              <a:rPr sz="1800" dirty="0">
                <a:latin typeface="Times New Roman"/>
                <a:cs typeface="Times New Roman"/>
              </a:rPr>
              <a:t>С. В </a:t>
            </a:r>
            <a:r>
              <a:rPr sz="1800" spc="-20" dirty="0">
                <a:latin typeface="Times New Roman"/>
                <a:cs typeface="Times New Roman"/>
              </a:rPr>
              <a:t>результаті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збільшення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температури</a:t>
            </a:r>
            <a:r>
              <a:rPr sz="1800" spc="-5" dirty="0">
                <a:latin typeface="Times New Roman"/>
                <a:cs typeface="Times New Roman"/>
              </a:rPr>
              <a:t> суттєво</a:t>
            </a:r>
            <a:r>
              <a:rPr sz="1800" dirty="0">
                <a:latin typeface="Times New Roman"/>
                <a:cs typeface="Times New Roman"/>
              </a:rPr>
              <a:t> (у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2…2,5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рази)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скорочується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час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варіння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харчових </a:t>
            </a:r>
            <a:r>
              <a:rPr sz="1800" spc="-10" dirty="0">
                <a:latin typeface="Times New Roman"/>
                <a:cs typeface="Times New Roman"/>
              </a:rPr>
              <a:t> продуктів.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Однак</a:t>
            </a:r>
            <a:r>
              <a:rPr sz="1800" spc="-5" dirty="0">
                <a:latin typeface="Times New Roman"/>
                <a:cs typeface="Times New Roman"/>
              </a:rPr>
              <a:t> 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цьому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спостерігається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активне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термічне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руйнування</a:t>
            </a:r>
            <a:r>
              <a:rPr sz="1800" spc="-5" dirty="0">
                <a:latin typeface="Times New Roman"/>
                <a:cs typeface="Times New Roman"/>
              </a:rPr>
              <a:t> вітамінів</a:t>
            </a:r>
            <a:r>
              <a:rPr sz="1800" dirty="0">
                <a:latin typeface="Times New Roman"/>
                <a:cs typeface="Times New Roman"/>
              </a:rPr>
              <a:t> і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амінокислот,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гідроліз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емульгування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жиру.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Крім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того,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автоклави,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працюють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надлишковим</a:t>
            </a:r>
            <a:r>
              <a:rPr sz="1800" spc="-20" dirty="0">
                <a:latin typeface="Times New Roman"/>
                <a:cs typeface="Times New Roman"/>
              </a:rPr>
              <a:t> тиском,</a:t>
            </a:r>
            <a:r>
              <a:rPr sz="1800" spc="-5" dirty="0">
                <a:latin typeface="Times New Roman"/>
                <a:cs typeface="Times New Roman"/>
              </a:rPr>
              <a:t> становлять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підвищену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небезпеку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обслуговуючого</a:t>
            </a:r>
            <a:r>
              <a:rPr sz="1800" dirty="0">
                <a:latin typeface="Times New Roman"/>
                <a:cs typeface="Times New Roman"/>
              </a:rPr>
              <a:t> персоналу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6777" y="141287"/>
            <a:ext cx="2180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5" dirty="0">
                <a:latin typeface="Times New Roman"/>
                <a:cs typeface="Times New Roman"/>
              </a:rPr>
              <a:t>Пароварильні</a:t>
            </a:r>
            <a:r>
              <a:rPr sz="1800" b="0" spc="-55" dirty="0">
                <a:latin typeface="Times New Roman"/>
                <a:cs typeface="Times New Roman"/>
              </a:rPr>
              <a:t> </a:t>
            </a:r>
            <a:r>
              <a:rPr sz="1800" b="0" spc="-15" dirty="0">
                <a:latin typeface="Times New Roman"/>
                <a:cs typeface="Times New Roman"/>
              </a:rPr>
              <a:t>апарати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6864" y="3108225"/>
            <a:ext cx="2455011" cy="341602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03900" y="2717800"/>
            <a:ext cx="2286002" cy="38100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8127" y="782129"/>
            <a:ext cx="8797925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У </a:t>
            </a:r>
            <a:r>
              <a:rPr sz="1600" i="1" spc="-5" dirty="0">
                <a:latin typeface="Times New Roman"/>
                <a:cs typeface="Times New Roman"/>
              </a:rPr>
              <a:t>пароварильних </a:t>
            </a:r>
            <a:r>
              <a:rPr sz="1600" i="1" dirty="0">
                <a:latin typeface="Times New Roman"/>
                <a:cs typeface="Times New Roman"/>
              </a:rPr>
              <a:t>апаратах </a:t>
            </a:r>
            <a:r>
              <a:rPr sz="1600" spc="5" dirty="0">
                <a:latin typeface="Times New Roman"/>
                <a:cs typeface="Times New Roman"/>
              </a:rPr>
              <a:t>процес </a:t>
            </a:r>
            <a:r>
              <a:rPr sz="1600" spc="-5" dirty="0">
                <a:latin typeface="Times New Roman"/>
                <a:cs typeface="Times New Roman"/>
              </a:rPr>
              <a:t>варіння </a:t>
            </a:r>
            <a:r>
              <a:rPr sz="1600" spc="-10" dirty="0">
                <a:latin typeface="Times New Roman"/>
                <a:cs typeface="Times New Roman"/>
              </a:rPr>
              <a:t>продуктів відбувається </a:t>
            </a:r>
            <a:r>
              <a:rPr sz="1600" dirty="0">
                <a:latin typeface="Times New Roman"/>
                <a:cs typeface="Times New Roman"/>
              </a:rPr>
              <a:t>у середовищі </a:t>
            </a:r>
            <a:r>
              <a:rPr sz="1600" spc="-15" dirty="0">
                <a:latin typeface="Times New Roman"/>
                <a:cs typeface="Times New Roman"/>
              </a:rPr>
              <a:t>вологої </a:t>
            </a:r>
            <a:r>
              <a:rPr sz="1600" dirty="0">
                <a:latin typeface="Times New Roman"/>
                <a:cs typeface="Times New Roman"/>
              </a:rPr>
              <a:t>насиченої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пари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з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використанням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перфорованих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гастроємностей.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Під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час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варіння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такому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середовищі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порівняно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з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варінням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 </a:t>
            </a:r>
            <a:r>
              <a:rPr sz="1600" spc="-15" dirty="0">
                <a:latin typeface="Times New Roman"/>
                <a:cs typeface="Times New Roman"/>
              </a:rPr>
              <a:t>воді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продукт</a:t>
            </a:r>
            <a:r>
              <a:rPr sz="1600" spc="-5" dirty="0">
                <a:latin typeface="Times New Roman"/>
                <a:cs typeface="Times New Roman"/>
              </a:rPr>
              <a:t> більшою </a:t>
            </a:r>
            <a:r>
              <a:rPr sz="1600" dirty="0">
                <a:latin typeface="Times New Roman"/>
                <a:cs typeface="Times New Roman"/>
              </a:rPr>
              <a:t>мірою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зберігає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харчову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цінність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і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40" dirty="0">
                <a:latin typeface="Times New Roman"/>
                <a:cs typeface="Times New Roman"/>
              </a:rPr>
              <a:t>масу,</a:t>
            </a:r>
            <a:r>
              <a:rPr sz="1600" dirty="0">
                <a:latin typeface="Times New Roman"/>
                <a:cs typeface="Times New Roman"/>
              </a:rPr>
              <a:t> а </a:t>
            </a:r>
            <a:r>
              <a:rPr sz="1600" spc="-15" dirty="0">
                <a:latin typeface="Times New Roman"/>
                <a:cs typeface="Times New Roman"/>
              </a:rPr>
              <a:t>готові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вироби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характеризуються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високими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органолептичними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і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дієтичними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властивостями.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Пароварильні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апарати 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можуть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працювати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при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атмосферному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чи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надлишковому </a:t>
            </a:r>
            <a:r>
              <a:rPr sz="1600" spc="-30" dirty="0">
                <a:latin typeface="Times New Roman"/>
                <a:cs typeface="Times New Roman"/>
              </a:rPr>
              <a:t>тиску.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58577" y="141287"/>
            <a:ext cx="1061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50" dirty="0">
                <a:latin typeface="Times New Roman"/>
                <a:cs typeface="Times New Roman"/>
              </a:rPr>
              <a:t>в</a:t>
            </a:r>
            <a:r>
              <a:rPr sz="1800" spc="-3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окл</a:t>
            </a:r>
            <a:r>
              <a:rPr sz="1800" spc="-5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ви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90196" y="523024"/>
            <a:ext cx="1976306" cy="270882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89400" y="3803400"/>
            <a:ext cx="2739228" cy="30545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75729" y="4226058"/>
            <a:ext cx="2350008" cy="24479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7875" y="4081335"/>
            <a:ext cx="2209799" cy="266255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9993" y="480584"/>
            <a:ext cx="5113327" cy="353693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233" y="1650504"/>
            <a:ext cx="3693612" cy="208597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28963" y="3759860"/>
            <a:ext cx="409447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87705" marR="5080" indent="-67564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–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корпус;</a:t>
            </a:r>
            <a:r>
              <a:rPr sz="1400" spc="-5" dirty="0">
                <a:latin typeface="Times New Roman"/>
                <a:cs typeface="Times New Roman"/>
              </a:rPr>
              <a:t> 2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–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варильна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камера;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3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–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корзина;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4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–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блок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нагрівальних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елементів;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5 –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кришка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66819" y="1345770"/>
            <a:ext cx="3600320" cy="225104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56312" y="3727932"/>
            <a:ext cx="4033700" cy="290424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29126" y="25400"/>
            <a:ext cx="1733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5.</a:t>
            </a:r>
            <a:r>
              <a:rPr sz="1800" spc="-60" dirty="0"/>
              <a:t> </a:t>
            </a:r>
            <a:r>
              <a:rPr sz="1800" spc="-10" dirty="0"/>
              <a:t>Сосисковарки</a:t>
            </a:r>
            <a:endParaRPr sz="1800"/>
          </a:p>
        </p:txBody>
      </p:sp>
      <p:sp>
        <p:nvSpPr>
          <p:cNvPr id="7" name="object 7"/>
          <p:cNvSpPr txBox="1"/>
          <p:nvPr/>
        </p:nvSpPr>
        <p:spPr>
          <a:xfrm>
            <a:off x="78816" y="363042"/>
            <a:ext cx="8985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958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latin typeface="Times New Roman"/>
                <a:cs typeface="Times New Roman"/>
              </a:rPr>
              <a:t>Сосисковарки</a:t>
            </a:r>
            <a:r>
              <a:rPr sz="1800" i="1" spc="8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призначені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варіння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сосисок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сардельок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підтримання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їх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гарячому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стані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5" dirty="0">
                <a:latin typeface="Times New Roman"/>
                <a:cs typeface="Times New Roman"/>
              </a:rPr>
              <a:t>процесі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реалізації.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435" y="0"/>
            <a:ext cx="8985885" cy="158750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4035425" algn="just">
              <a:lnSpc>
                <a:spcPct val="100000"/>
              </a:lnSpc>
              <a:spcBef>
                <a:spcPts val="595"/>
              </a:spcBef>
            </a:pPr>
            <a:r>
              <a:rPr sz="1800" b="1" dirty="0">
                <a:latin typeface="Times New Roman"/>
                <a:cs typeface="Times New Roman"/>
              </a:rPr>
              <a:t>6.</a:t>
            </a:r>
            <a:r>
              <a:rPr sz="1800" b="1" spc="-6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Кавоварки</a:t>
            </a:r>
            <a:endParaRPr sz="1800">
              <a:latin typeface="Times New Roman"/>
              <a:cs typeface="Times New Roman"/>
            </a:endParaRPr>
          </a:p>
          <a:p>
            <a:pPr marL="12700" marR="5080" indent="450215" algn="just">
              <a:lnSpc>
                <a:spcPct val="100000"/>
              </a:lnSpc>
              <a:spcBef>
                <a:spcPts val="500"/>
              </a:spcBef>
            </a:pPr>
            <a:r>
              <a:rPr sz="1800" spc="-10" dirty="0">
                <a:latin typeface="Times New Roman"/>
                <a:cs typeface="Times New Roman"/>
              </a:rPr>
              <a:t>Робота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кавоварок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(рис.</a:t>
            </a:r>
            <a:r>
              <a:rPr sz="1800" dirty="0">
                <a:latin typeface="Times New Roman"/>
                <a:cs typeface="Times New Roman"/>
              </a:rPr>
              <a:t> 7,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8)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базується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екстрагуванні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смакових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ароматичних </a:t>
            </a:r>
            <a:r>
              <a:rPr sz="1800" spc="-10" dirty="0">
                <a:latin typeface="Times New Roman"/>
                <a:cs typeface="Times New Roman"/>
              </a:rPr>
              <a:t> речовин </a:t>
            </a:r>
            <a:r>
              <a:rPr sz="1800" spc="-5" dirty="0">
                <a:latin typeface="Times New Roman"/>
                <a:cs typeface="Times New Roman"/>
              </a:rPr>
              <a:t>із </a:t>
            </a:r>
            <a:r>
              <a:rPr sz="1800" spc="-10" dirty="0">
                <a:latin typeface="Times New Roman"/>
                <a:cs typeface="Times New Roman"/>
              </a:rPr>
              <a:t>подрібнених </a:t>
            </a:r>
            <a:r>
              <a:rPr sz="1800" spc="-5" dirty="0">
                <a:latin typeface="Times New Roman"/>
                <a:cs typeface="Times New Roman"/>
              </a:rPr>
              <a:t>зерен </a:t>
            </a:r>
            <a:r>
              <a:rPr sz="1800" spc="-10" dirty="0">
                <a:latin typeface="Times New Roman"/>
                <a:cs typeface="Times New Roman"/>
              </a:rPr>
              <a:t>кави </a:t>
            </a:r>
            <a:r>
              <a:rPr sz="1800" spc="-5" dirty="0">
                <a:latin typeface="Times New Roman"/>
                <a:cs typeface="Times New Roman"/>
              </a:rPr>
              <a:t>киплячою </a:t>
            </a:r>
            <a:r>
              <a:rPr sz="1800" dirty="0">
                <a:latin typeface="Times New Roman"/>
                <a:cs typeface="Times New Roman"/>
              </a:rPr>
              <a:t>чи </a:t>
            </a:r>
            <a:r>
              <a:rPr sz="1800" spc="-20" dirty="0">
                <a:latin typeface="Times New Roman"/>
                <a:cs typeface="Times New Roman"/>
              </a:rPr>
              <a:t>близькою </a:t>
            </a:r>
            <a:r>
              <a:rPr sz="1800" dirty="0">
                <a:latin typeface="Times New Roman"/>
                <a:cs typeface="Times New Roman"/>
              </a:rPr>
              <a:t>до </a:t>
            </a:r>
            <a:r>
              <a:rPr sz="1800" spc="-5" dirty="0">
                <a:latin typeface="Times New Roman"/>
                <a:cs typeface="Times New Roman"/>
              </a:rPr>
              <a:t>кипіння </a:t>
            </a:r>
            <a:r>
              <a:rPr sz="1800" dirty="0">
                <a:latin typeface="Times New Roman"/>
                <a:cs typeface="Times New Roman"/>
              </a:rPr>
              <a:t>(але </a:t>
            </a:r>
            <a:r>
              <a:rPr sz="1800" spc="-5" dirty="0">
                <a:latin typeface="Times New Roman"/>
                <a:cs typeface="Times New Roman"/>
              </a:rPr>
              <a:t>кип’яченою)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водою.</a:t>
            </a:r>
            <a:endParaRPr sz="1800">
              <a:latin typeface="Times New Roman"/>
              <a:cs typeface="Times New Roman"/>
            </a:endParaRPr>
          </a:p>
          <a:p>
            <a:pPr marL="2834005" algn="just">
              <a:lnSpc>
                <a:spcPct val="100000"/>
              </a:lnSpc>
              <a:spcBef>
                <a:spcPts val="500"/>
              </a:spcBef>
            </a:pPr>
            <a:r>
              <a:rPr sz="1800" b="1" spc="-10" dirty="0">
                <a:latin typeface="Times New Roman"/>
                <a:cs typeface="Times New Roman"/>
              </a:rPr>
              <a:t>Основні</a:t>
            </a:r>
            <a:r>
              <a:rPr sz="1800" b="1" spc="-5" dirty="0">
                <a:latin typeface="Times New Roman"/>
                <a:cs typeface="Times New Roman"/>
              </a:rPr>
              <a:t> способи</a:t>
            </a:r>
            <a:r>
              <a:rPr sz="1800" b="1" spc="-10" dirty="0">
                <a:latin typeface="Times New Roman"/>
                <a:cs typeface="Times New Roman"/>
              </a:rPr>
              <a:t> приготування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кави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3201" y="1694458"/>
          <a:ext cx="8228330" cy="220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3075"/>
                <a:gridCol w="6465570"/>
              </a:tblGrid>
              <a:tr h="822960">
                <a:tc>
                  <a:txBody>
                    <a:bodyPr/>
                    <a:lstStyle/>
                    <a:p>
                      <a:pPr marL="67945">
                        <a:lnSpc>
                          <a:spcPts val="210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Циркуляційний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1594" indent="17145" algn="just">
                        <a:lnSpc>
                          <a:spcPts val="216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нагріта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кипіння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вода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багаторазово</a:t>
                      </a:r>
                      <a:r>
                        <a:rPr sz="18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циркулює,</a:t>
                      </a:r>
                      <a:r>
                        <a:rPr sz="1800" spc="4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проходячи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через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кавовий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порошок,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завдяки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чому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досягається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високий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ступінь екстрагування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92075">
                        <a:lnSpc>
                          <a:spcPts val="210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Перколяційний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0325" indent="17145" algn="just">
                        <a:lnSpc>
                          <a:spcPts val="216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характеризується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одноразовим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(рідше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дворазовим)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контактом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сильно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перегрітої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(при 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надлишковому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тиску)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води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з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порошком 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меленої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кави.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процесі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контакту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кавою</a:t>
                      </a:r>
                      <a:r>
                        <a:rPr sz="18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вода</a:t>
                      </a:r>
                      <a:r>
                        <a:rPr sz="1800" spc="4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закипає.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Оскільки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тривалість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контакту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незначна,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отриманий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напій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має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приємний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смак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і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аромат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476" y="3890048"/>
            <a:ext cx="2133727" cy="25278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2355" y="4160789"/>
            <a:ext cx="1857314" cy="212333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1919" y="4005376"/>
            <a:ext cx="2136965" cy="251313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255553" y="6407076"/>
            <a:ext cx="894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45" dirty="0">
                <a:latin typeface="Times New Roman"/>
                <a:cs typeface="Times New Roman"/>
              </a:rPr>
              <a:t>Г</a:t>
            </a:r>
            <a:r>
              <a:rPr sz="1800" spc="-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йз</a:t>
            </a:r>
            <a:r>
              <a:rPr sz="1800" spc="-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рна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5233" y="6435880"/>
            <a:ext cx="21228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Циркуляційного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типу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30794" y="6435880"/>
            <a:ext cx="2100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Перколяційного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типу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4675" y="214039"/>
            <a:ext cx="1051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Times New Roman"/>
                <a:cs typeface="Times New Roman"/>
              </a:rPr>
              <a:t>К</a:t>
            </a:r>
            <a:r>
              <a:rPr sz="1800" spc="-5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рки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231" y="1030428"/>
            <a:ext cx="2852920" cy="4022888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824266" y="978328"/>
            <a:ext cx="4993005" cy="5581015"/>
            <a:chOff x="3824266" y="978328"/>
            <a:chExt cx="4993005" cy="558101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24266" y="2969341"/>
              <a:ext cx="2462962" cy="358938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07137" y="978328"/>
              <a:ext cx="2510028" cy="303451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40" y="75734"/>
            <a:ext cx="9088755" cy="399732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475865" algn="just">
              <a:lnSpc>
                <a:spcPct val="100000"/>
              </a:lnSpc>
              <a:spcBef>
                <a:spcPts val="615"/>
              </a:spcBef>
            </a:pPr>
            <a:r>
              <a:rPr sz="1800" b="1" spc="-10" dirty="0">
                <a:latin typeface="Times New Roman"/>
                <a:cs typeface="Times New Roman"/>
              </a:rPr>
              <a:t>Апарати </a:t>
            </a:r>
            <a:r>
              <a:rPr sz="1800" b="1" spc="-5" dirty="0">
                <a:latin typeface="Times New Roman"/>
                <a:cs typeface="Times New Roman"/>
              </a:rPr>
              <a:t>для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варіння борошняних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виробів</a:t>
            </a:r>
            <a:endParaRPr sz="1800">
              <a:latin typeface="Times New Roman"/>
              <a:cs typeface="Times New Roman"/>
            </a:endParaRPr>
          </a:p>
          <a:p>
            <a:pPr marL="62865" marR="55880" indent="450215" algn="just">
              <a:lnSpc>
                <a:spcPct val="100000"/>
              </a:lnSpc>
              <a:spcBef>
                <a:spcPts val="515"/>
              </a:spcBef>
            </a:pPr>
            <a:r>
              <a:rPr sz="1800" spc="-10" dirty="0">
                <a:latin typeface="Times New Roman"/>
                <a:cs typeface="Times New Roman"/>
              </a:rPr>
              <a:t>Конструкція </a:t>
            </a:r>
            <a:r>
              <a:rPr sz="1800" spc="-5" dirty="0">
                <a:latin typeface="Times New Roman"/>
                <a:cs typeface="Times New Roman"/>
              </a:rPr>
              <a:t>електроварки складається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огорожі </a:t>
            </a:r>
            <a:r>
              <a:rPr sz="1800" dirty="0">
                <a:latin typeface="Times New Roman"/>
                <a:cs typeface="Times New Roman"/>
              </a:rPr>
              <a:t>1 </a:t>
            </a:r>
            <a:r>
              <a:rPr sz="1800" spc="-5" dirty="0">
                <a:latin typeface="Times New Roman"/>
                <a:cs typeface="Times New Roman"/>
              </a:rPr>
              <a:t>всередині </a:t>
            </a:r>
            <a:r>
              <a:rPr sz="1800" spc="-25" dirty="0">
                <a:latin typeface="Times New Roman"/>
                <a:cs typeface="Times New Roman"/>
              </a:rPr>
              <a:t>якої </a:t>
            </a:r>
            <a:r>
              <a:rPr sz="1800" spc="-5" dirty="0">
                <a:latin typeface="Times New Roman"/>
                <a:cs typeface="Times New Roman"/>
              </a:rPr>
              <a:t>розташована ємність </a:t>
            </a:r>
            <a:r>
              <a:rPr sz="1800" dirty="0">
                <a:latin typeface="Times New Roman"/>
                <a:cs typeface="Times New Roman"/>
              </a:rPr>
              <a:t> 2 з </a:t>
            </a:r>
            <a:r>
              <a:rPr sz="1800" spc="-5" dirty="0">
                <a:latin typeface="Times New Roman"/>
                <a:cs typeface="Times New Roman"/>
              </a:rPr>
              <a:t>ТЕНами </a:t>
            </a:r>
            <a:r>
              <a:rPr sz="1800" dirty="0">
                <a:latin typeface="Times New Roman"/>
                <a:cs typeface="Times New Roman"/>
              </a:rPr>
              <a:t>3. </a:t>
            </a:r>
            <a:r>
              <a:rPr sz="1800" spc="-5" dirty="0">
                <a:latin typeface="Times New Roman"/>
                <a:cs typeface="Times New Roman"/>
              </a:rPr>
              <a:t>Всередину </a:t>
            </a:r>
            <a:r>
              <a:rPr sz="1800" dirty="0">
                <a:latin typeface="Times New Roman"/>
                <a:cs typeface="Times New Roman"/>
              </a:rPr>
              <a:t>ємності </a:t>
            </a:r>
            <a:r>
              <a:rPr sz="1800" spc="-5" dirty="0">
                <a:latin typeface="Times New Roman"/>
                <a:cs typeface="Times New Roman"/>
              </a:rPr>
              <a:t>встановлюється </a:t>
            </a:r>
            <a:r>
              <a:rPr sz="1800" spc="-20" dirty="0">
                <a:latin typeface="Times New Roman"/>
                <a:cs typeface="Times New Roman"/>
              </a:rPr>
              <a:t>кошик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0" dirty="0">
                <a:latin typeface="Times New Roman"/>
                <a:cs typeface="Times New Roman"/>
              </a:rPr>
              <a:t>продуктами </a:t>
            </a:r>
            <a:r>
              <a:rPr sz="1800" dirty="0">
                <a:latin typeface="Times New Roman"/>
                <a:cs typeface="Times New Roman"/>
              </a:rPr>
              <a:t>4. </a:t>
            </a:r>
            <a:r>
              <a:rPr sz="1800" spc="-5" dirty="0">
                <a:latin typeface="Times New Roman"/>
                <a:cs typeface="Times New Roman"/>
              </a:rPr>
              <a:t>Над ТЕНами </a:t>
            </a:r>
            <a:r>
              <a:rPr sz="1800" dirty="0">
                <a:latin typeface="Times New Roman"/>
                <a:cs typeface="Times New Roman"/>
              </a:rPr>
              <a:t>як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правило </a:t>
            </a:r>
            <a:r>
              <a:rPr sz="1800" spc="-10" dirty="0">
                <a:latin typeface="Times New Roman"/>
                <a:cs typeface="Times New Roman"/>
              </a:rPr>
              <a:t>розміщують </a:t>
            </a:r>
            <a:r>
              <a:rPr sz="1800" spc="-5" dirty="0">
                <a:latin typeface="Times New Roman"/>
                <a:cs typeface="Times New Roman"/>
              </a:rPr>
              <a:t>перфоровану поверхню </a:t>
            </a:r>
            <a:r>
              <a:rPr sz="1800" dirty="0">
                <a:latin typeface="Times New Roman"/>
                <a:cs typeface="Times New Roman"/>
              </a:rPr>
              <a:t>5, </a:t>
            </a:r>
            <a:r>
              <a:rPr sz="1800" spc="-10" dirty="0">
                <a:latin typeface="Times New Roman"/>
                <a:cs typeface="Times New Roman"/>
              </a:rPr>
              <a:t>яка </a:t>
            </a:r>
            <a:r>
              <a:rPr sz="1800" spc="-5" dirty="0">
                <a:latin typeface="Times New Roman"/>
                <a:cs typeface="Times New Roman"/>
              </a:rPr>
              <a:t>захищає їх від </a:t>
            </a:r>
            <a:r>
              <a:rPr sz="1800" dirty="0">
                <a:latin typeface="Times New Roman"/>
                <a:cs typeface="Times New Roman"/>
              </a:rPr>
              <a:t>налипання </a:t>
            </a:r>
            <a:r>
              <a:rPr sz="1800" spc="-5" dirty="0">
                <a:latin typeface="Times New Roman"/>
                <a:cs typeface="Times New Roman"/>
              </a:rPr>
              <a:t>частинок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продукту,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що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відокремилися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основної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частини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варінні.</a:t>
            </a:r>
            <a:r>
              <a:rPr sz="1800" dirty="0">
                <a:latin typeface="Times New Roman"/>
                <a:cs typeface="Times New Roman"/>
              </a:rPr>
              <a:t> Як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управління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пристрої </a:t>
            </a:r>
            <a:r>
              <a:rPr sz="1800" spc="-5" dirty="0">
                <a:latin typeface="Times New Roman"/>
                <a:cs typeface="Times New Roman"/>
              </a:rPr>
              <a:t>зазвичай </a:t>
            </a:r>
            <a:r>
              <a:rPr sz="1800" dirty="0">
                <a:latin typeface="Times New Roman"/>
                <a:cs typeface="Times New Roman"/>
              </a:rPr>
              <a:t>оснащуються </a:t>
            </a:r>
            <a:r>
              <a:rPr sz="1800" spc="-15" dirty="0">
                <a:latin typeface="Times New Roman"/>
                <a:cs typeface="Times New Roman"/>
              </a:rPr>
              <a:t>терморегулятором </a:t>
            </a:r>
            <a:r>
              <a:rPr sz="1800" dirty="0">
                <a:latin typeface="Times New Roman"/>
                <a:cs typeface="Times New Roman"/>
              </a:rPr>
              <a:t>6 з сигнальною </a:t>
            </a:r>
            <a:r>
              <a:rPr sz="1800" spc="-5" dirty="0">
                <a:latin typeface="Times New Roman"/>
                <a:cs typeface="Times New Roman"/>
              </a:rPr>
              <a:t>лампою </a:t>
            </a:r>
            <a:r>
              <a:rPr sz="1800" dirty="0">
                <a:latin typeface="Times New Roman"/>
                <a:cs typeface="Times New Roman"/>
              </a:rPr>
              <a:t>7, що </a:t>
            </a:r>
            <a:r>
              <a:rPr sz="1800" spc="-10" dirty="0">
                <a:latin typeface="Times New Roman"/>
                <a:cs typeface="Times New Roman"/>
              </a:rPr>
              <a:t>дозволяє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підтримувати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температуру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води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варінні</a:t>
            </a:r>
            <a:r>
              <a:rPr sz="1800" dirty="0">
                <a:latin typeface="Times New Roman"/>
                <a:cs typeface="Times New Roman"/>
              </a:rPr>
              <a:t> 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межах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50</a:t>
            </a:r>
            <a:r>
              <a:rPr sz="1800" dirty="0">
                <a:latin typeface="Times New Roman"/>
                <a:cs typeface="Times New Roman"/>
              </a:rPr>
              <a:t> до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100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aseline="25462" dirty="0">
                <a:latin typeface="Times New Roman"/>
                <a:cs typeface="Times New Roman"/>
              </a:rPr>
              <a:t>0</a:t>
            </a:r>
            <a:r>
              <a:rPr sz="1800" dirty="0">
                <a:latin typeface="Times New Roman"/>
                <a:cs typeface="Times New Roman"/>
              </a:rPr>
              <a:t>С.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Злив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води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здійснюється</a:t>
            </a:r>
            <a:r>
              <a:rPr sz="1800" dirty="0">
                <a:latin typeface="Times New Roman"/>
                <a:cs typeface="Times New Roman"/>
              </a:rPr>
              <a:t> за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допомогою</a:t>
            </a:r>
            <a:r>
              <a:rPr sz="1800" spc="-10" dirty="0">
                <a:latin typeface="Times New Roman"/>
                <a:cs typeface="Times New Roman"/>
              </a:rPr>
              <a:t> зливного</a:t>
            </a:r>
            <a:r>
              <a:rPr sz="1800" spc="-5" dirty="0">
                <a:latin typeface="Times New Roman"/>
                <a:cs typeface="Times New Roman"/>
              </a:rPr>
              <a:t> крана</a:t>
            </a:r>
            <a:r>
              <a:rPr sz="1800" dirty="0">
                <a:latin typeface="Times New Roman"/>
                <a:cs typeface="Times New Roman"/>
              </a:rPr>
              <a:t> 8,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розташованого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конічному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дні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ємності.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Крім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перерахованих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основних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конструктивних</a:t>
            </a:r>
            <a:r>
              <a:rPr sz="1800" spc="-5" dirty="0">
                <a:latin typeface="Times New Roman"/>
                <a:cs typeface="Times New Roman"/>
              </a:rPr>
              <a:t> елементів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електроварки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мають</a:t>
            </a:r>
            <a:r>
              <a:rPr sz="1800" spc="-5" dirty="0">
                <a:latin typeface="Times New Roman"/>
                <a:cs typeface="Times New Roman"/>
              </a:rPr>
              <a:t> шар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теплоізоляції, який розташований між </a:t>
            </a:r>
            <a:r>
              <a:rPr sz="1800" spc="-10" dirty="0">
                <a:latin typeface="Times New Roman"/>
                <a:cs typeface="Times New Roman"/>
              </a:rPr>
              <a:t>вручений </a:t>
            </a:r>
            <a:r>
              <a:rPr sz="1800" spc="-5" dirty="0">
                <a:latin typeface="Times New Roman"/>
                <a:cs typeface="Times New Roman"/>
              </a:rPr>
              <a:t>ємністю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5" dirty="0">
                <a:latin typeface="Times New Roman"/>
                <a:cs typeface="Times New Roman"/>
              </a:rPr>
              <a:t>огорожею.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5" dirty="0">
                <a:latin typeface="Times New Roman"/>
                <a:cs typeface="Times New Roman"/>
              </a:rPr>
              <a:t>допомогою </a:t>
            </a:r>
            <a:r>
              <a:rPr sz="1800" spc="-20" dirty="0">
                <a:latin typeface="Times New Roman"/>
                <a:cs typeface="Times New Roman"/>
              </a:rPr>
              <a:t>нього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домагаються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зниження</a:t>
            </a:r>
            <a:r>
              <a:rPr sz="1800" spc="-5" dirty="0">
                <a:latin typeface="Times New Roman"/>
                <a:cs typeface="Times New Roman"/>
              </a:rPr>
              <a:t> теплових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втрат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зменшення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температури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нагрівання</a:t>
            </a:r>
            <a:r>
              <a:rPr sz="1800" spc="-5" dirty="0">
                <a:latin typeface="Times New Roman"/>
                <a:cs typeface="Times New Roman"/>
              </a:rPr>
              <a:t> зовнішніх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бокових </a:t>
            </a:r>
            <a:r>
              <a:rPr sz="1800" spc="-10" dirty="0">
                <a:latin typeface="Times New Roman"/>
                <a:cs typeface="Times New Roman"/>
              </a:rPr>
              <a:t>поверхонь.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верхній частині варильної </a:t>
            </a:r>
            <a:r>
              <a:rPr sz="1800" spc="5" dirty="0">
                <a:latin typeface="Times New Roman"/>
                <a:cs typeface="Times New Roman"/>
              </a:rPr>
              <a:t>ємності </a:t>
            </a:r>
            <a:r>
              <a:rPr sz="1800" dirty="0">
                <a:latin typeface="Times New Roman"/>
                <a:cs typeface="Times New Roman"/>
              </a:rPr>
              <a:t>є </a:t>
            </a:r>
            <a:r>
              <a:rPr sz="1800" spc="-10" dirty="0">
                <a:latin typeface="Times New Roman"/>
                <a:cs typeface="Times New Roman"/>
              </a:rPr>
              <a:t>отвір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10" dirty="0">
                <a:latin typeface="Times New Roman"/>
                <a:cs typeface="Times New Roman"/>
              </a:rPr>
              <a:t>переливу </a:t>
            </a:r>
            <a:r>
              <a:rPr sz="1800" spc="-20" dirty="0">
                <a:latin typeface="Times New Roman"/>
                <a:cs typeface="Times New Roman"/>
              </a:rPr>
              <a:t>води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разі її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переповнення.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Більшість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таких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апаратів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обладнуються</a:t>
            </a:r>
            <a:r>
              <a:rPr sz="1800" spc="-5" dirty="0">
                <a:latin typeface="Times New Roman"/>
                <a:cs typeface="Times New Roman"/>
              </a:rPr>
              <a:t> індивідуальними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кранами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заповнення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ємності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холодною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водою.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747" y="4176473"/>
            <a:ext cx="4864100" cy="2642235"/>
            <a:chOff x="43747" y="4176473"/>
            <a:chExt cx="4864100" cy="26422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747" y="4176473"/>
              <a:ext cx="3102600" cy="250816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0680" y="4324468"/>
              <a:ext cx="2057030" cy="2493870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76778" y="4118825"/>
            <a:ext cx="4071162" cy="265850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ДЯКУЮ</a:t>
            </a:r>
            <a:r>
              <a:rPr spc="-65" dirty="0"/>
              <a:t> </a:t>
            </a:r>
            <a:r>
              <a:rPr dirty="0"/>
              <a:t>ЗА</a:t>
            </a:r>
            <a:r>
              <a:rPr spc="-40" dirty="0"/>
              <a:t> </a:t>
            </a:r>
            <a:r>
              <a:rPr spc="-55" dirty="0"/>
              <a:t>УВАГУ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267" y="1118174"/>
            <a:ext cx="8248015" cy="46101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18465" indent="-406400">
              <a:lnSpc>
                <a:spcPct val="100000"/>
              </a:lnSpc>
              <a:spcBef>
                <a:spcPts val="865"/>
              </a:spcBef>
              <a:buFont typeface="Times New Roman"/>
              <a:buAutoNum type="arabicPeriod"/>
              <a:tabLst>
                <a:tab pos="419100" algn="l"/>
              </a:tabLst>
            </a:pPr>
            <a:r>
              <a:rPr sz="3200" b="1" spc="-10" dirty="0">
                <a:latin typeface="Times New Roman"/>
                <a:cs typeface="Times New Roman"/>
              </a:rPr>
              <a:t>Класифікація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варильного</a:t>
            </a:r>
            <a:r>
              <a:rPr sz="3200" b="1" spc="-10" dirty="0">
                <a:latin typeface="Times New Roman"/>
                <a:cs typeface="Times New Roman"/>
              </a:rPr>
              <a:t> обладнання</a:t>
            </a:r>
            <a:endParaRPr sz="3200">
              <a:latin typeface="Times New Roman"/>
              <a:cs typeface="Times New Roman"/>
            </a:endParaRPr>
          </a:p>
          <a:p>
            <a:pPr marL="418465" indent="-40640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Харчоварильні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40" dirty="0">
                <a:latin typeface="Times New Roman"/>
                <a:cs typeface="Times New Roman"/>
              </a:rPr>
              <a:t>котли</a:t>
            </a:r>
            <a:endParaRPr sz="3200">
              <a:latin typeface="Times New Roman"/>
              <a:cs typeface="Times New Roman"/>
            </a:endParaRPr>
          </a:p>
          <a:p>
            <a:pPr marL="12700" marR="32956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Апаратура</a:t>
            </a:r>
            <a:r>
              <a:rPr sz="3200" b="1" spc="20" dirty="0">
                <a:latin typeface="Times New Roman"/>
                <a:cs typeface="Times New Roman"/>
              </a:rPr>
              <a:t> </a:t>
            </a:r>
            <a:r>
              <a:rPr sz="3200" b="1" spc="15" dirty="0">
                <a:latin typeface="Times New Roman"/>
                <a:cs typeface="Times New Roman"/>
              </a:rPr>
              <a:t>та</a:t>
            </a:r>
            <a:r>
              <a:rPr sz="3200" b="1" spc="2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контрольно-вимірювальні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прилади.</a:t>
            </a:r>
            <a:endParaRPr sz="3200">
              <a:latin typeface="Times New Roman"/>
              <a:cs typeface="Times New Roman"/>
            </a:endParaRPr>
          </a:p>
          <a:p>
            <a:pPr marL="418465" indent="-40640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Автоклави</a:t>
            </a:r>
            <a:endParaRPr sz="3200">
              <a:latin typeface="Times New Roman"/>
              <a:cs typeface="Times New Roman"/>
            </a:endParaRPr>
          </a:p>
          <a:p>
            <a:pPr marL="418465" indent="-40640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419100" algn="l"/>
              </a:tabLst>
            </a:pPr>
            <a:r>
              <a:rPr sz="3200" b="1" spc="-15" dirty="0">
                <a:latin typeface="Times New Roman"/>
                <a:cs typeface="Times New Roman"/>
              </a:rPr>
              <a:t>Сосисковарки</a:t>
            </a:r>
            <a:endParaRPr sz="3200">
              <a:latin typeface="Times New Roman"/>
              <a:cs typeface="Times New Roman"/>
            </a:endParaRPr>
          </a:p>
          <a:p>
            <a:pPr marL="418465" indent="-40640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Кавоварки</a:t>
            </a:r>
            <a:endParaRPr sz="3200">
              <a:latin typeface="Times New Roman"/>
              <a:cs typeface="Times New Roman"/>
            </a:endParaRPr>
          </a:p>
          <a:p>
            <a:pPr marL="418465" indent="-40640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Апарати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для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варіння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борошняних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виробів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77901" y="258222"/>
            <a:ext cx="125349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10" dirty="0">
                <a:latin typeface="Times New Roman"/>
                <a:cs typeface="Times New Roman"/>
              </a:rPr>
              <a:t>Пл</a:t>
            </a:r>
            <a:r>
              <a:rPr sz="4400" b="0" spc="-15" dirty="0">
                <a:latin typeface="Times New Roman"/>
                <a:cs typeface="Times New Roman"/>
              </a:rPr>
              <a:t>а</a:t>
            </a:r>
            <a:r>
              <a:rPr sz="4400" b="0" spc="-5" dirty="0">
                <a:latin typeface="Times New Roman"/>
                <a:cs typeface="Times New Roman"/>
              </a:rPr>
              <a:t>н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599" y="186983"/>
            <a:ext cx="4905375" cy="12858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3726" y="1893454"/>
            <a:ext cx="4556849" cy="47969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5619" y="1636753"/>
            <a:ext cx="6316592" cy="454969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9425" y="0"/>
            <a:ext cx="8985885" cy="97536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94610">
              <a:lnSpc>
                <a:spcPct val="100000"/>
              </a:lnSpc>
              <a:spcBef>
                <a:spcPts val="595"/>
              </a:spcBef>
            </a:pPr>
            <a:r>
              <a:rPr sz="1800" b="1" dirty="0">
                <a:latin typeface="Times New Roman"/>
                <a:cs typeface="Times New Roman"/>
              </a:rPr>
              <a:t>1.</a:t>
            </a:r>
            <a:r>
              <a:rPr sz="1800" b="1" spc="-5" dirty="0">
                <a:latin typeface="Times New Roman"/>
                <a:cs typeface="Times New Roman"/>
              </a:rPr>
              <a:t> Класифікація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варильного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обладнання.</a:t>
            </a:r>
            <a:endParaRPr sz="1800">
              <a:latin typeface="Times New Roman"/>
              <a:cs typeface="Times New Roman"/>
            </a:endParaRPr>
          </a:p>
          <a:p>
            <a:pPr marL="12700" marR="5080" indent="449580">
              <a:lnSpc>
                <a:spcPct val="100000"/>
              </a:lnSpc>
              <a:spcBef>
                <a:spcPts val="500"/>
              </a:spcBef>
            </a:pPr>
            <a:r>
              <a:rPr sz="1800" i="1" dirty="0">
                <a:latin typeface="Times New Roman"/>
                <a:cs typeface="Times New Roman"/>
              </a:rPr>
              <a:t>Варильне</a:t>
            </a:r>
            <a:r>
              <a:rPr sz="1800" i="1" spc="40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устаткування</a:t>
            </a:r>
            <a:r>
              <a:rPr sz="1800" i="1" spc="409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забезпечує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теплову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обробку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харчових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продуктів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рідкому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середовищі </a:t>
            </a:r>
            <a:r>
              <a:rPr sz="1800" dirty="0">
                <a:latin typeface="Times New Roman"/>
                <a:cs typeface="Times New Roman"/>
              </a:rPr>
              <a:t>(при</a:t>
            </a:r>
            <a:r>
              <a:rPr sz="1800" spc="-10" dirty="0">
                <a:latin typeface="Times New Roman"/>
                <a:cs typeface="Times New Roman"/>
              </a:rPr>
              <a:t> повному </a:t>
            </a:r>
            <a:r>
              <a:rPr sz="1800" spc="-5" dirty="0">
                <a:latin typeface="Times New Roman"/>
                <a:cs typeface="Times New Roman"/>
              </a:rPr>
              <a:t>або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частковому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зануренні)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парі.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512" y="25400"/>
            <a:ext cx="8880475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7312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2.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Стравоварильні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котли</a:t>
            </a:r>
            <a:endParaRPr sz="1800">
              <a:latin typeface="Times New Roman"/>
              <a:cs typeface="Times New Roman"/>
            </a:endParaRPr>
          </a:p>
          <a:p>
            <a:pPr marL="12700" marR="5080" indent="450215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Стравоварильні </a:t>
            </a:r>
            <a:r>
              <a:rPr sz="1800" spc="-35" dirty="0">
                <a:latin typeface="Times New Roman"/>
                <a:cs typeface="Times New Roman"/>
              </a:rPr>
              <a:t>котли </a:t>
            </a:r>
            <a:r>
              <a:rPr sz="1800" spc="-10" dirty="0">
                <a:latin typeface="Times New Roman"/>
                <a:cs typeface="Times New Roman"/>
              </a:rPr>
              <a:t>призначені </a:t>
            </a:r>
            <a:r>
              <a:rPr sz="1800" spc="-5" dirty="0">
                <a:latin typeface="Times New Roman"/>
                <a:cs typeface="Times New Roman"/>
              </a:rPr>
              <a:t>для </a:t>
            </a:r>
            <a:r>
              <a:rPr sz="1800" spc="-10" dirty="0">
                <a:latin typeface="Times New Roman"/>
                <a:cs typeface="Times New Roman"/>
              </a:rPr>
              <a:t>варіння </a:t>
            </a:r>
            <a:r>
              <a:rPr sz="1800" spc="-20" dirty="0">
                <a:latin typeface="Times New Roman"/>
                <a:cs typeface="Times New Roman"/>
              </a:rPr>
              <a:t>бульйонів, </a:t>
            </a:r>
            <a:r>
              <a:rPr sz="1800" spc="-5" dirty="0">
                <a:latin typeface="Times New Roman"/>
                <a:cs typeface="Times New Roman"/>
              </a:rPr>
              <a:t>перших </a:t>
            </a:r>
            <a:r>
              <a:rPr sz="1800" dirty="0">
                <a:latin typeface="Times New Roman"/>
                <a:cs typeface="Times New Roman"/>
              </a:rPr>
              <a:t>страв, </a:t>
            </a:r>
            <a:r>
              <a:rPr sz="1800" spc="-5" dirty="0">
                <a:latin typeface="Times New Roman"/>
                <a:cs typeface="Times New Roman"/>
              </a:rPr>
              <a:t>гарнірів, </a:t>
            </a:r>
            <a:r>
              <a:rPr sz="1800" spc="-10" dirty="0">
                <a:latin typeface="Times New Roman"/>
                <a:cs typeface="Times New Roman"/>
              </a:rPr>
              <a:t>каш.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Використовують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їх</a:t>
            </a:r>
            <a:r>
              <a:rPr sz="1800" dirty="0">
                <a:latin typeface="Times New Roman"/>
                <a:cs typeface="Times New Roman"/>
              </a:rPr>
              <a:t> для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обладнання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їдалень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ресторанів,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також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інших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пунктів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харчування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великою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кількістю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відвідувачів.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46355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Стравоварильні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котли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можна</a:t>
            </a:r>
            <a:r>
              <a:rPr sz="1800" spc="-10" dirty="0">
                <a:latin typeface="Times New Roman"/>
                <a:cs typeface="Times New Roman"/>
              </a:rPr>
              <a:t> класифікувати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такими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ознаками: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112" y="1945640"/>
            <a:ext cx="3957954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Залежно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способу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обігрівання: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безпосереднім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обігрівом;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непрямим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обігрівом.</a:t>
            </a:r>
            <a:endParaRPr sz="1800">
              <a:latin typeface="Times New Roman"/>
              <a:cs typeface="Times New Roman"/>
            </a:endParaRPr>
          </a:p>
          <a:p>
            <a:pPr marL="46355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2.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способом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встановлення: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стаціонарні;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перекидні;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зі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з’ємною варильною </a:t>
            </a:r>
            <a:r>
              <a:rPr sz="1800" spc="-15" dirty="0">
                <a:latin typeface="Times New Roman"/>
                <a:cs typeface="Times New Roman"/>
              </a:rPr>
              <a:t>посудиною.</a:t>
            </a:r>
            <a:endParaRPr sz="1800">
              <a:latin typeface="Times New Roman"/>
              <a:cs typeface="Times New Roman"/>
            </a:endParaRPr>
          </a:p>
          <a:p>
            <a:pPr marL="46291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3.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Залежно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джерела </a:t>
            </a:r>
            <a:r>
              <a:rPr sz="1800" spc="-5" dirty="0">
                <a:latin typeface="Times New Roman"/>
                <a:cs typeface="Times New Roman"/>
              </a:rPr>
              <a:t>теплоти: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5" dirty="0">
                <a:latin typeface="Times New Roman"/>
                <a:cs typeface="Times New Roman"/>
              </a:rPr>
              <a:t>електричні;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5" dirty="0">
                <a:latin typeface="Times New Roman"/>
                <a:cs typeface="Times New Roman"/>
              </a:rPr>
              <a:t>газові;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5" dirty="0">
                <a:latin typeface="Times New Roman"/>
                <a:cs typeface="Times New Roman"/>
              </a:rPr>
              <a:t>парові;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5" dirty="0">
                <a:latin typeface="Times New Roman"/>
                <a:cs typeface="Times New Roman"/>
              </a:rPr>
              <a:t>твердопаливні.</a:t>
            </a:r>
            <a:endParaRPr sz="1800">
              <a:latin typeface="Times New Roman"/>
              <a:cs typeface="Times New Roman"/>
            </a:endParaRPr>
          </a:p>
          <a:p>
            <a:pPr marL="46291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4.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Вид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технологічної </a:t>
            </a:r>
            <a:r>
              <a:rPr sz="1800" spc="-15" dirty="0">
                <a:latin typeface="Times New Roman"/>
                <a:cs typeface="Times New Roman"/>
              </a:rPr>
              <a:t>рідини: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30" dirty="0">
                <a:latin typeface="Times New Roman"/>
                <a:cs typeface="Times New Roman"/>
              </a:rPr>
              <a:t>бульйони;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25" dirty="0">
                <a:latin typeface="Times New Roman"/>
                <a:cs typeface="Times New Roman"/>
              </a:rPr>
              <a:t>вода;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30" dirty="0">
                <a:latin typeface="Times New Roman"/>
                <a:cs typeface="Times New Roman"/>
              </a:rPr>
              <a:t>молоко.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00193" y="1942210"/>
            <a:ext cx="3263265" cy="1945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91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5.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Вид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теплоносія: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5" dirty="0">
                <a:latin typeface="Times New Roman"/>
                <a:cs typeface="Times New Roman"/>
              </a:rPr>
              <a:t>пароводяна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суміш;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15" dirty="0">
                <a:latin typeface="Times New Roman"/>
                <a:cs typeface="Times New Roman"/>
              </a:rPr>
              <a:t>суха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насичена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пара;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мінеральні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масла.</a:t>
            </a:r>
            <a:endParaRPr sz="1800">
              <a:latin typeface="Times New Roman"/>
              <a:cs typeface="Times New Roman"/>
            </a:endParaRPr>
          </a:p>
          <a:p>
            <a:pPr marL="46291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6.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Тиск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варильній</a:t>
            </a:r>
            <a:r>
              <a:rPr sz="1800" spc="-25" dirty="0">
                <a:latin typeface="Times New Roman"/>
                <a:cs typeface="Times New Roman"/>
              </a:rPr>
              <a:t> посудин: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1800" spc="-15" dirty="0">
                <a:latin typeface="Times New Roman"/>
                <a:cs typeface="Times New Roman"/>
              </a:rPr>
              <a:t>атмосферний;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"/>
              <a:tabLst>
                <a:tab pos="355600" algn="l"/>
                <a:tab pos="356235" algn="l"/>
              </a:tabLst>
            </a:pPr>
            <a:r>
              <a:rPr sz="1800" spc="-20" dirty="0">
                <a:latin typeface="Times New Roman"/>
                <a:cs typeface="Times New Roman"/>
              </a:rPr>
              <a:t>надлишковий.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0278" y="195263"/>
            <a:ext cx="6092056" cy="42167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60503" y="4589383"/>
            <a:ext cx="8634730" cy="198247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800" spc="-5" dirty="0">
                <a:latin typeface="Times New Roman"/>
                <a:cs typeface="Times New Roman"/>
              </a:rPr>
              <a:t>Принципові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схеми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електричних </a:t>
            </a:r>
            <a:r>
              <a:rPr sz="1800" spc="-30" dirty="0">
                <a:latin typeface="Times New Roman"/>
                <a:cs typeface="Times New Roman"/>
              </a:rPr>
              <a:t>котлів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прямим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способом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нагрівання</a:t>
            </a:r>
            <a:endParaRPr sz="1800">
              <a:latin typeface="Times New Roman"/>
              <a:cs typeface="Times New Roman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45"/>
              </a:spcBef>
            </a:pPr>
            <a:r>
              <a:rPr sz="1800" i="1" dirty="0">
                <a:latin typeface="Times New Roman"/>
                <a:cs typeface="Times New Roman"/>
              </a:rPr>
              <a:t>а </a:t>
            </a:r>
            <a:r>
              <a:rPr sz="1800" dirty="0">
                <a:latin typeface="Times New Roman"/>
                <a:cs typeface="Times New Roman"/>
              </a:rPr>
              <a:t>– з </a:t>
            </a:r>
            <a:r>
              <a:rPr sz="1800" spc="-10" dirty="0">
                <a:latin typeface="Times New Roman"/>
                <a:cs typeface="Times New Roman"/>
              </a:rPr>
              <a:t>вмонтованим електронагрівачем закритого </a:t>
            </a:r>
            <a:r>
              <a:rPr sz="1800" dirty="0">
                <a:latin typeface="Times New Roman"/>
                <a:cs typeface="Times New Roman"/>
              </a:rPr>
              <a:t>типу; </a:t>
            </a:r>
            <a:r>
              <a:rPr sz="1800" i="1" dirty="0">
                <a:latin typeface="Times New Roman"/>
                <a:cs typeface="Times New Roman"/>
              </a:rPr>
              <a:t>б </a:t>
            </a:r>
            <a:r>
              <a:rPr sz="1800" dirty="0">
                <a:latin typeface="Times New Roman"/>
                <a:cs typeface="Times New Roman"/>
              </a:rPr>
              <a:t>– з </a:t>
            </a:r>
            <a:r>
              <a:rPr sz="1800" spc="-5" dirty="0">
                <a:latin typeface="Times New Roman"/>
                <a:cs typeface="Times New Roman"/>
              </a:rPr>
              <a:t>гнучким </a:t>
            </a:r>
            <a:r>
              <a:rPr sz="1800" spc="-10" dirty="0">
                <a:latin typeface="Times New Roman"/>
                <a:cs typeface="Times New Roman"/>
              </a:rPr>
              <a:t>стрічковим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електронагрівчем;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в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напиленим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плівковим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електронагрівчем;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г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відкритим </a:t>
            </a:r>
            <a:r>
              <a:rPr sz="1800" spc="-10" dirty="0">
                <a:latin typeface="Times New Roman"/>
                <a:cs typeface="Times New Roman"/>
              </a:rPr>
              <a:t>ТЕНом;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варильна ємність; </a:t>
            </a:r>
            <a:r>
              <a:rPr sz="1800" i="1" dirty="0">
                <a:latin typeface="Times New Roman"/>
                <a:cs typeface="Times New Roman"/>
              </a:rPr>
              <a:t>2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кришка; </a:t>
            </a:r>
            <a:r>
              <a:rPr sz="1800" i="1" dirty="0">
                <a:latin typeface="Times New Roman"/>
                <a:cs typeface="Times New Roman"/>
              </a:rPr>
              <a:t>3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теплова ізоляція; </a:t>
            </a:r>
            <a:r>
              <a:rPr sz="1800" i="1" dirty="0">
                <a:latin typeface="Times New Roman"/>
                <a:cs typeface="Times New Roman"/>
              </a:rPr>
              <a:t>4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поворотний </a:t>
            </a:r>
            <a:r>
              <a:rPr sz="1800" spc="-10" dirty="0">
                <a:latin typeface="Times New Roman"/>
                <a:cs typeface="Times New Roman"/>
              </a:rPr>
              <a:t>механізм; </a:t>
            </a:r>
            <a:r>
              <a:rPr sz="1800" i="1" dirty="0">
                <a:latin typeface="Times New Roman"/>
                <a:cs typeface="Times New Roman"/>
              </a:rPr>
              <a:t>5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електронагрівач закритого </a:t>
            </a:r>
            <a:r>
              <a:rPr sz="1800" dirty="0">
                <a:latin typeface="Times New Roman"/>
                <a:cs typeface="Times New Roman"/>
              </a:rPr>
              <a:t>типу; </a:t>
            </a:r>
            <a:r>
              <a:rPr sz="1800" i="1" dirty="0">
                <a:latin typeface="Times New Roman"/>
                <a:cs typeface="Times New Roman"/>
              </a:rPr>
              <a:t>6 </a:t>
            </a:r>
            <a:r>
              <a:rPr sz="1800" dirty="0">
                <a:latin typeface="Times New Roman"/>
                <a:cs typeface="Times New Roman"/>
              </a:rPr>
              <a:t>– опорні </a:t>
            </a:r>
            <a:r>
              <a:rPr sz="1800" spc="-10" dirty="0">
                <a:latin typeface="Times New Roman"/>
                <a:cs typeface="Times New Roman"/>
              </a:rPr>
              <a:t>тумби; </a:t>
            </a:r>
            <a:r>
              <a:rPr sz="1800" i="1" dirty="0">
                <a:latin typeface="Times New Roman"/>
                <a:cs typeface="Times New Roman"/>
              </a:rPr>
              <a:t>7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гнучкий </a:t>
            </a:r>
            <a:r>
              <a:rPr sz="1800" spc="-10" dirty="0">
                <a:latin typeface="Times New Roman"/>
                <a:cs typeface="Times New Roman"/>
              </a:rPr>
              <a:t>стрічковий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електронагрівач;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8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0" dirty="0">
                <a:latin typeface="Times New Roman"/>
                <a:cs typeface="Times New Roman"/>
              </a:rPr>
              <a:t>стінка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варильної </a:t>
            </a:r>
            <a:r>
              <a:rPr sz="1800" dirty="0">
                <a:latin typeface="Times New Roman"/>
                <a:cs typeface="Times New Roman"/>
              </a:rPr>
              <a:t>ємності; </a:t>
            </a:r>
            <a:r>
              <a:rPr sz="1800" i="1" dirty="0">
                <a:latin typeface="Times New Roman"/>
                <a:cs typeface="Times New Roman"/>
              </a:rPr>
              <a:t>9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шар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діелектрика;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10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напилений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плівковий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шар; </a:t>
            </a:r>
            <a:r>
              <a:rPr sz="1800" i="1" spc="-70" dirty="0">
                <a:latin typeface="Times New Roman"/>
                <a:cs typeface="Times New Roman"/>
              </a:rPr>
              <a:t>11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теплова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ізоляція; </a:t>
            </a:r>
            <a:r>
              <a:rPr sz="1800" i="1" dirty="0">
                <a:latin typeface="Times New Roman"/>
                <a:cs typeface="Times New Roman"/>
              </a:rPr>
              <a:t>12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5" dirty="0">
                <a:latin typeface="Times New Roman"/>
                <a:cs typeface="Times New Roman"/>
              </a:rPr>
              <a:t>сіткоподібна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ємність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15" dirty="0">
                <a:latin typeface="Times New Roman"/>
                <a:cs typeface="Times New Roman"/>
              </a:rPr>
              <a:t> продукту;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13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ТЕН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895" y="280668"/>
            <a:ext cx="7207279" cy="44173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2383" y="4974972"/>
            <a:ext cx="8899525" cy="170815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4"/>
              </a:spcBef>
            </a:pPr>
            <a:r>
              <a:rPr sz="1800" spc="-5" dirty="0">
                <a:latin typeface="Times New Roman"/>
                <a:cs typeface="Times New Roman"/>
              </a:rPr>
              <a:t>Принципові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схеми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котлів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непрямим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способом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нагрівання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0"/>
              </a:spcBef>
            </a:pPr>
            <a:r>
              <a:rPr sz="1800" i="1" dirty="0">
                <a:latin typeface="Times New Roman"/>
                <a:cs typeface="Times New Roman"/>
              </a:rPr>
              <a:t>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стаціонарні;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б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перекидні;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варильна ємність;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2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пароводяна </a:t>
            </a:r>
            <a:r>
              <a:rPr sz="1800" spc="-15" dirty="0">
                <a:latin typeface="Times New Roman"/>
                <a:cs typeface="Times New Roman"/>
              </a:rPr>
              <a:t>сорочка;</a:t>
            </a:r>
            <a:endParaRPr sz="1800">
              <a:latin typeface="Times New Roman"/>
              <a:cs typeface="Times New Roman"/>
            </a:endParaRPr>
          </a:p>
          <a:p>
            <a:pPr marL="12700" marR="5080" indent="-1270" algn="ctr">
              <a:lnSpc>
                <a:spcPct val="100000"/>
              </a:lnSpc>
            </a:pPr>
            <a:r>
              <a:rPr sz="1800" i="1" dirty="0">
                <a:latin typeface="Times New Roman"/>
                <a:cs typeface="Times New Roman"/>
              </a:rPr>
              <a:t>3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20" dirty="0">
                <a:latin typeface="Times New Roman"/>
                <a:cs typeface="Times New Roman"/>
              </a:rPr>
              <a:t>затискачі;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4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10" dirty="0">
                <a:latin typeface="Times New Roman"/>
                <a:cs typeface="Times New Roman"/>
              </a:rPr>
              <a:t>клапан-турбінка; </a:t>
            </a:r>
            <a:r>
              <a:rPr sz="1800" i="1" dirty="0">
                <a:latin typeface="Times New Roman"/>
                <a:cs typeface="Times New Roman"/>
              </a:rPr>
              <a:t>5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кришка;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6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запобіжний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клапан; </a:t>
            </a:r>
            <a:r>
              <a:rPr sz="1800" i="1" dirty="0">
                <a:latin typeface="Times New Roman"/>
                <a:cs typeface="Times New Roman"/>
              </a:rPr>
              <a:t>7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манометр; </a:t>
            </a:r>
            <a:r>
              <a:rPr sz="1800" i="1" dirty="0">
                <a:latin typeface="Times New Roman"/>
                <a:cs typeface="Times New Roman"/>
              </a:rPr>
              <a:t>8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воронка; </a:t>
            </a:r>
            <a:r>
              <a:rPr sz="1800" i="1" dirty="0">
                <a:latin typeface="Times New Roman"/>
                <a:cs typeface="Times New Roman"/>
              </a:rPr>
              <a:t>9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поворотний</a:t>
            </a:r>
            <a:r>
              <a:rPr sz="1800" spc="-10" dirty="0">
                <a:latin typeface="Times New Roman"/>
                <a:cs typeface="Times New Roman"/>
              </a:rPr>
              <a:t> механізм;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10 </a:t>
            </a:r>
            <a:r>
              <a:rPr sz="1800" dirty="0">
                <a:latin typeface="Times New Roman"/>
                <a:cs typeface="Times New Roman"/>
              </a:rPr>
              <a:t>– станина;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spc="-70" dirty="0">
                <a:latin typeface="Times New Roman"/>
                <a:cs typeface="Times New Roman"/>
              </a:rPr>
              <a:t>11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0" dirty="0">
                <a:latin typeface="Times New Roman"/>
                <a:cs typeface="Times New Roman"/>
              </a:rPr>
              <a:t>парогенератор;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12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теплова ізоляція;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13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кран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5" dirty="0">
                <a:latin typeface="Times New Roman"/>
                <a:cs typeface="Times New Roman"/>
              </a:rPr>
              <a:t>зливання рідини; </a:t>
            </a:r>
            <a:r>
              <a:rPr sz="1800" i="1" dirty="0">
                <a:latin typeface="Times New Roman"/>
                <a:cs typeface="Times New Roman"/>
              </a:rPr>
              <a:t>14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захисна </a:t>
            </a:r>
            <a:r>
              <a:rPr sz="1800" spc="-10" dirty="0">
                <a:latin typeface="Times New Roman"/>
                <a:cs typeface="Times New Roman"/>
              </a:rPr>
              <a:t>сітка; </a:t>
            </a:r>
            <a:r>
              <a:rPr sz="1800" i="1" dirty="0">
                <a:latin typeface="Times New Roman"/>
                <a:cs typeface="Times New Roman"/>
              </a:rPr>
              <a:t>15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кран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5" dirty="0">
                <a:latin typeface="Times New Roman"/>
                <a:cs typeface="Times New Roman"/>
              </a:rPr>
              <a:t>зливання рідини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випускання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повітря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8832" y="25400"/>
            <a:ext cx="5467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3. </a:t>
            </a:r>
            <a:r>
              <a:rPr sz="1800" b="1" spc="-10" dirty="0">
                <a:latin typeface="Times New Roman"/>
                <a:cs typeface="Times New Roman"/>
              </a:rPr>
              <a:t>Апаратура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10" dirty="0">
                <a:latin typeface="Times New Roman"/>
                <a:cs typeface="Times New Roman"/>
              </a:rPr>
              <a:t>та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контрольно-вимірювальні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прилади.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7177" y="614338"/>
          <a:ext cx="8229600" cy="571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4370"/>
                <a:gridCol w="6285230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Манометр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3815">
                        <a:lnSpc>
                          <a:spcPts val="1800"/>
                        </a:lnSpc>
                        <a:tabLst>
                          <a:tab pos="1523365" algn="l"/>
                          <a:tab pos="1978660" algn="l"/>
                          <a:tab pos="3361690" algn="l"/>
                          <a:tab pos="4257040" algn="l"/>
                          <a:tab pos="4558665" algn="l"/>
                          <a:tab pos="5927090" algn="l"/>
                        </a:tabLst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Вс</a:t>
                      </a:r>
                      <a:r>
                        <a:rPr sz="1500" b="1" spc="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ан</a:t>
                      </a:r>
                      <a:r>
                        <a:rPr sz="1500" b="1" spc="-4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500" b="1" spc="-2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ен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й	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а	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паро-</a:t>
                      </a:r>
                      <a:r>
                        <a:rPr sz="1500" b="1" spc="-1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b="1" spc="-4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дян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ій	сор</a:t>
                      </a:r>
                      <a:r>
                        <a:rPr sz="1500" b="1" spc="-4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чці	і	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приз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500" b="1" spc="-6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чений	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дл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я 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вимірювання</a:t>
                      </a:r>
                      <a:r>
                        <a:rPr sz="15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тиску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Клапан-турбінка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2545" algn="just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Встановлений на кришці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стаціонарного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котла.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Захищає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робочу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камеру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від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надлишкового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тиску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(2,5 кПа).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підвищенні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тиску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пара поступає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гвинт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канавки</a:t>
                      </a:r>
                      <a:r>
                        <a:rPr sz="15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шпінделя-турбінки</a:t>
                      </a:r>
                      <a:r>
                        <a:rPr sz="15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5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приводить</a:t>
                      </a:r>
                      <a:r>
                        <a:rPr sz="15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його</a:t>
                      </a:r>
                      <a:r>
                        <a:rPr sz="15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обертальний</a:t>
                      </a:r>
                      <a:r>
                        <a:rPr sz="15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рух,</a:t>
                      </a:r>
                      <a:r>
                        <a:rPr sz="15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надлишок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її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через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паровідвідник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виходить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робочої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камери.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Зі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зниженням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тиску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клапан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повертається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місце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141605" marR="135255" indent="365760">
                        <a:lnSpc>
                          <a:spcPct val="100000"/>
                        </a:lnSpc>
                      </a:pP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Подвійний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запобіжний</a:t>
                      </a:r>
                      <a:r>
                        <a:rPr sz="15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клапан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2545" algn="just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Встановлений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на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пароводяній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котла.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Захищає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її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sz="15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надмірного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тиску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вакууму.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Будова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два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клапани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одному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корпусі.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Паровий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5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верхній частині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(спрацьовує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тиску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150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кПа),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вакуумний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– у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нижній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частині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корпусу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(спрацьовує,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при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значенні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тиску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нижчий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атмосферного)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5799">
                <a:tc>
                  <a:txBody>
                    <a:bodyPr/>
                    <a:lstStyle/>
                    <a:p>
                      <a:pPr marL="617220" marR="394335" indent="-2159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500" b="1" spc="-2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500" b="1" spc="-4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вню</a:t>
                      </a:r>
                      <a:r>
                        <a:rPr sz="1500" b="1" spc="-65" dirty="0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ча  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воронка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3180" algn="just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Встановлена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арматурній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стійці.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Призначена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заповнення парогенера-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тора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водою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і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випускання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повітря з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водяної сорочки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початковий період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роботи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котла.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Має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запірний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кран,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фільтруючу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сітку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та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кришку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19430" marR="144780" indent="-367665">
                        <a:lnSpc>
                          <a:spcPts val="180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Кран</a:t>
                      </a:r>
                      <a:r>
                        <a:rPr sz="15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рівня</a:t>
                      </a:r>
                      <a:r>
                        <a:rPr sz="15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паро- </a:t>
                      </a:r>
                      <a:r>
                        <a:rPr sz="1500" b="1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генераторі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254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Встановлений</a:t>
                      </a:r>
                      <a:r>
                        <a:rPr sz="15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пароводяній</a:t>
                      </a:r>
                      <a:r>
                        <a:rPr sz="15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</a:t>
                      </a:r>
                      <a:r>
                        <a:rPr sz="15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5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лінії</a:t>
                      </a:r>
                      <a:r>
                        <a:rPr sz="15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гранично</a:t>
                      </a:r>
                      <a:r>
                        <a:rPr sz="15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допустимого</a:t>
                      </a:r>
                      <a:r>
                        <a:rPr sz="15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рівня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води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і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служить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контроля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кількості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води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в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парогенераторі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551815" marR="51435" indent="-492759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Електро-контактний </a:t>
                      </a:r>
                      <a:r>
                        <a:rPr sz="1500" b="1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манометр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3180" algn="just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Встановлений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пароводяній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автоматично</a:t>
                      </a:r>
                      <a:r>
                        <a:rPr sz="15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підтримує</a:t>
                      </a:r>
                      <a:r>
                        <a:rPr sz="15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рівень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тиску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 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котла,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а 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також</a:t>
                      </a:r>
                      <a:r>
                        <a:rPr sz="15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здій-снює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управління тепловим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режимом.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Три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стрілки: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дві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нерухомі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(верхній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нижній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рівні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тиску).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 rowSpan="3">
                  <a:txBody>
                    <a:bodyPr/>
                    <a:lstStyle/>
                    <a:p>
                      <a:pPr marL="694055" marR="326390" indent="-36131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500" b="1" spc="-4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500" b="1" spc="-2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500" b="1" spc="-3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500" b="1" spc="-1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500" b="1" spc="-4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ичний  захист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00050" marR="393065" indent="445770">
                        <a:lnSpc>
                          <a:spcPct val="10000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від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20" dirty="0">
                          <a:latin typeface="Times New Roman"/>
                          <a:cs typeface="Times New Roman"/>
                        </a:rPr>
                        <a:t>“сухого</a:t>
                      </a:r>
                      <a:r>
                        <a:rPr sz="1500" b="1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25" dirty="0">
                          <a:latin typeface="Times New Roman"/>
                          <a:cs typeface="Times New Roman"/>
                        </a:rPr>
                        <a:t>ходу”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допускає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включення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котла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при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недостатньому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покриттю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ТЕНів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рідиною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3180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Відключає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котел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елек-тричної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мережі при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зниженні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рідини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нижче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допустимого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рівня,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а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також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при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перекиданні</a:t>
                      </a:r>
                      <a:r>
                        <a:rPr sz="15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котла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381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Повідомляє</a:t>
                      </a:r>
                      <a:r>
                        <a:rPr sz="15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обслуговуючий</a:t>
                      </a:r>
                      <a:r>
                        <a:rPr sz="15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персонал</a:t>
                      </a:r>
                      <a:r>
                        <a:rPr sz="15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світловим</a:t>
                      </a:r>
                      <a:r>
                        <a:rPr sz="15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сигналом</a:t>
                      </a:r>
                      <a:r>
                        <a:rPr sz="15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про</a:t>
                      </a:r>
                      <a:r>
                        <a:rPr sz="15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недостатній </a:t>
                      </a:r>
                      <a:r>
                        <a:rPr sz="1500" spc="-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рівень </a:t>
                      </a:r>
                      <a:r>
                        <a:rPr sz="1500" spc="-20" dirty="0">
                          <a:latin typeface="Times New Roman"/>
                          <a:cs typeface="Times New Roman"/>
                        </a:rPr>
                        <a:t>води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сорочці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3055" y="411489"/>
            <a:ext cx="3886108" cy="308428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5187" y="338137"/>
            <a:ext cx="2952750" cy="29527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4025" y="3715836"/>
            <a:ext cx="2192531" cy="29633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06549" y="4221175"/>
            <a:ext cx="2424057" cy="237989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5053" y="3796022"/>
            <a:ext cx="2237612" cy="266382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290377" y="26923"/>
            <a:ext cx="800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КО</a:t>
            </a:r>
            <a:r>
              <a:rPr sz="1800" b="1" spc="-55" dirty="0">
                <a:latin typeface="Arial"/>
                <a:cs typeface="Arial"/>
              </a:rPr>
              <a:t>Т</a:t>
            </a:r>
            <a:r>
              <a:rPr sz="1800" b="1" spc="-5" dirty="0">
                <a:latin typeface="Arial"/>
                <a:cs typeface="Arial"/>
              </a:rPr>
              <a:t>Л</a:t>
            </a:r>
            <a:r>
              <a:rPr sz="1800" b="1" dirty="0">
                <a:latin typeface="Arial"/>
                <a:cs typeface="Arial"/>
              </a:rPr>
              <a:t>И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1127</Words>
  <Application>Microsoft Office PowerPoint</Application>
  <PresentationFormat>Экран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Презентация PowerPoint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Пароварильні апарати</vt:lpstr>
      <vt:lpstr>Презентация PowerPoint</vt:lpstr>
      <vt:lpstr>5. Сосисковарки</vt:lpstr>
      <vt:lpstr>Презентация PowerPoint</vt:lpstr>
      <vt:lpstr>Презентация PowerPoint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Користувач</dc:creator>
  <cp:lastModifiedBy>Користувач</cp:lastModifiedBy>
  <cp:revision>2</cp:revision>
  <dcterms:created xsi:type="dcterms:W3CDTF">2021-10-03T17:32:55Z</dcterms:created>
  <dcterms:modified xsi:type="dcterms:W3CDTF">2021-10-14T07:06:18Z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2021-10-03T00:00:00Z</vt:filetime>
  </property>
</Properties>
</file>