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1"/>
  </p:notesMasterIdLst>
  <p:sldIdLst>
    <p:sldId id="286" r:id="rId2"/>
    <p:sldId id="285" r:id="rId3"/>
    <p:sldId id="258" r:id="rId4"/>
    <p:sldId id="257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-90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DDB49B-CC74-4CCC-B3BC-6637AE37D6C5}" type="datetimeFigureOut">
              <a:rPr lang="uk-UA" smtClean="0"/>
              <a:t>10.11.2020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98D84-9B49-4CE0-9FDC-E57E984DF908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307E2B-98D2-45E5-89F2-F3B6E864DB28}" type="slidenum">
              <a:rPr lang="ru-RU"/>
              <a:pPr/>
              <a:t>1</a:t>
            </a:fld>
            <a:endParaRPr lang="ru-RU"/>
          </a:p>
        </p:txBody>
      </p:sp>
      <p:sp>
        <p:nvSpPr>
          <p:cNvPr id="7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/>
              <a:t>нарної</a:t>
            </a:r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eu.bsu.by/infektsionnyiy-peritonit-koshek-koronavirusnyiy-enterit-sobak/" TargetMode="External"/><Relationship Id="rId2" Type="http://schemas.openxmlformats.org/officeDocument/2006/relationships/hyperlink" Target="https://icatcare.org/advice/feline-infectious-peritonitis-fip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vetpharma.org/articles/121/4680/" TargetMode="External"/><Relationship Id="rId4" Type="http://schemas.openxmlformats.org/officeDocument/2006/relationships/hyperlink" Target="https://vetlab.ru/encyclopedia/virusnyy_peritonit_koshek/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F29A-83F1-4969-AC16-3EBAEBEF4DE3}" type="slidenum">
              <a:rPr lang="ru-RU"/>
              <a:pPr/>
              <a:t>1</a:t>
            </a:fld>
            <a:endParaRPr lang="ru-RU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7533" y="1484313"/>
            <a:ext cx="10363200" cy="1439862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chemeClr val="accent2"/>
                </a:solidFill>
              </a:rPr>
              <a:t/>
            </a:r>
            <a:br>
              <a:rPr lang="ru-RU" sz="4000" dirty="0">
                <a:solidFill>
                  <a:schemeClr val="accent2"/>
                </a:solidFill>
              </a:rPr>
            </a:br>
            <a:r>
              <a:rPr lang="uk-UA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Інфекційний перитоніт котів</a:t>
            </a:r>
            <a:endParaRPr lang="ru-RU" u="sng" dirty="0">
              <a:solidFill>
                <a:schemeClr val="accent2"/>
              </a:solidFill>
              <a:latin typeface="Traditional Arabic" pitchFamily="18" charset="-7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2285" y="3644900"/>
            <a:ext cx="10850033" cy="2692400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err="1">
                <a:solidFill>
                  <a:srgbClr val="800000"/>
                </a:solidFill>
                <a:latin typeface="Times New Roman" pitchFamily="18" charset="0"/>
              </a:rPr>
              <a:t>навчальн</a:t>
            </a:r>
            <a:r>
              <a:rPr lang="uk-UA" sz="2400" b="1" dirty="0">
                <a:solidFill>
                  <a:srgbClr val="800000"/>
                </a:solidFill>
                <a:latin typeface="Times New Roman" pitchFamily="18" charset="0"/>
              </a:rPr>
              <a:t>а</a:t>
            </a:r>
            <a:r>
              <a:rPr lang="ru-RU" sz="24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ru-RU" sz="2400" b="1" dirty="0" err="1">
                <a:solidFill>
                  <a:srgbClr val="800000"/>
                </a:solidFill>
                <a:latin typeface="Times New Roman" pitchFamily="18" charset="0"/>
              </a:rPr>
              <a:t>дисципліна</a:t>
            </a:r>
            <a:r>
              <a:rPr lang="ru-RU" sz="2400" b="1" dirty="0">
                <a:solidFill>
                  <a:srgbClr val="800000"/>
                </a:solidFill>
                <a:latin typeface="Times New Roman" pitchFamily="18" charset="0"/>
              </a:rPr>
              <a:t/>
            </a:r>
            <a:br>
              <a:rPr lang="ru-RU" sz="2400" b="1" dirty="0">
                <a:solidFill>
                  <a:srgbClr val="800000"/>
                </a:solidFill>
                <a:latin typeface="Times New Roman" pitchFamily="18" charset="0"/>
              </a:rPr>
            </a:br>
            <a:r>
              <a:rPr lang="ru-RU" sz="2400" b="1" dirty="0">
                <a:solidFill>
                  <a:srgbClr val="800000"/>
                </a:solidFill>
                <a:latin typeface="Times New Roman" pitchFamily="18" charset="0"/>
              </a:rPr>
              <a:t>“</a:t>
            </a:r>
            <a:r>
              <a:rPr lang="ru-RU" sz="2400" b="1" dirty="0" err="1">
                <a:solidFill>
                  <a:srgbClr val="800000"/>
                </a:solidFill>
                <a:latin typeface="Times New Roman" pitchFamily="18" charset="0"/>
              </a:rPr>
              <a:t>Превентивні</a:t>
            </a:r>
            <a:r>
              <a:rPr lang="ru-RU" sz="24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ru-RU" sz="2400" b="1" dirty="0" err="1">
                <a:solidFill>
                  <a:srgbClr val="800000"/>
                </a:solidFill>
                <a:latin typeface="Times New Roman" pitchFamily="18" charset="0"/>
              </a:rPr>
              <a:t>ветеринарні</a:t>
            </a:r>
            <a:r>
              <a:rPr lang="ru-RU" sz="24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ru-RU" sz="2400" b="1" dirty="0" err="1">
                <a:solidFill>
                  <a:srgbClr val="800000"/>
                </a:solidFill>
                <a:latin typeface="Times New Roman" pitchFamily="18" charset="0"/>
              </a:rPr>
              <a:t>технології</a:t>
            </a:r>
            <a:r>
              <a:rPr lang="ru-RU" sz="24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ru-RU" sz="2400" b="1" dirty="0" err="1">
                <a:solidFill>
                  <a:srgbClr val="800000"/>
                </a:solidFill>
                <a:latin typeface="Times New Roman" pitchFamily="18" charset="0"/>
              </a:rPr>
              <a:t>заразних</a:t>
            </a:r>
            <a:r>
              <a:rPr lang="ru-RU" sz="2400" b="1" dirty="0">
                <a:solidFill>
                  <a:srgbClr val="800000"/>
                </a:solidFill>
                <a:latin typeface="Times New Roman" pitchFamily="18" charset="0"/>
              </a:rPr>
              <a:t> хвороб собак </a:t>
            </a:r>
            <a:r>
              <a:rPr lang="ru-RU" sz="2400" b="1" dirty="0" err="1">
                <a:solidFill>
                  <a:srgbClr val="800000"/>
                </a:solidFill>
                <a:latin typeface="Times New Roman" pitchFamily="18" charset="0"/>
              </a:rPr>
              <a:t>і</a:t>
            </a:r>
            <a:r>
              <a:rPr lang="ru-RU" sz="2400" b="1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r>
              <a:rPr lang="ru-RU" sz="2400" b="1" dirty="0" err="1">
                <a:solidFill>
                  <a:srgbClr val="800000"/>
                </a:solidFill>
                <a:latin typeface="Times New Roman" pitchFamily="18" charset="0"/>
              </a:rPr>
              <a:t>котів</a:t>
            </a:r>
            <a:r>
              <a:rPr lang="ru-RU" sz="2400" b="1" dirty="0">
                <a:solidFill>
                  <a:srgbClr val="800000"/>
                </a:solidFill>
                <a:latin typeface="Times New Roman" pitchFamily="18" charset="0"/>
              </a:rPr>
              <a:t>” </a:t>
            </a:r>
            <a:endParaRPr lang="uk-UA" sz="2400" b="1" dirty="0">
              <a:solidFill>
                <a:srgbClr val="800000"/>
              </a:solidFill>
              <a:latin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uk-UA" sz="2400" b="1" dirty="0" smtClean="0">
              <a:solidFill>
                <a:srgbClr val="800000"/>
              </a:solidFill>
              <a:latin typeface="Times New Roman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uk-UA" sz="2400" b="1" dirty="0" smtClean="0">
                <a:solidFill>
                  <a:srgbClr val="800000"/>
                </a:solidFill>
                <a:latin typeface="Times New Roman" pitchFamily="18" charset="0"/>
              </a:rPr>
              <a:t>к</a:t>
            </a:r>
            <a:r>
              <a:rPr lang="uk-UA" sz="2400" b="1" dirty="0">
                <a:solidFill>
                  <a:srgbClr val="800000"/>
                </a:solidFill>
                <a:latin typeface="Times New Roman" pitchFamily="18" charset="0"/>
              </a:rPr>
              <a:t>. </a:t>
            </a:r>
            <a:r>
              <a:rPr lang="uk-UA" sz="2400" b="1" dirty="0" err="1">
                <a:solidFill>
                  <a:srgbClr val="800000"/>
                </a:solidFill>
                <a:latin typeface="Times New Roman" pitchFamily="18" charset="0"/>
              </a:rPr>
              <a:t>вет</a:t>
            </a:r>
            <a:r>
              <a:rPr lang="uk-UA" sz="2400" b="1" dirty="0">
                <a:solidFill>
                  <a:srgbClr val="800000"/>
                </a:solidFill>
                <a:latin typeface="Times New Roman" pitchFamily="18" charset="0"/>
              </a:rPr>
              <a:t>. наук, доцент </a:t>
            </a:r>
            <a:r>
              <a:rPr lang="uk-UA" sz="2400" b="1">
                <a:solidFill>
                  <a:srgbClr val="800000"/>
                </a:solidFill>
                <a:latin typeface="Times New Roman" pitchFamily="18" charset="0"/>
              </a:rPr>
              <a:t/>
            </a:r>
            <a:br>
              <a:rPr lang="uk-UA" sz="2400" b="1">
                <a:solidFill>
                  <a:srgbClr val="800000"/>
                </a:solidFill>
                <a:latin typeface="Times New Roman" pitchFamily="18" charset="0"/>
              </a:rPr>
            </a:br>
            <a:r>
              <a:rPr lang="uk-UA" sz="2400" b="1" smtClean="0">
                <a:solidFill>
                  <a:srgbClr val="800000"/>
                </a:solidFill>
                <a:latin typeface="Times New Roman" pitchFamily="18" charset="0"/>
              </a:rPr>
              <a:t>Сорокіна </a:t>
            </a:r>
            <a:r>
              <a:rPr lang="uk-UA" sz="2400" b="1" dirty="0">
                <a:solidFill>
                  <a:srgbClr val="800000"/>
                </a:solidFill>
                <a:latin typeface="Times New Roman" pitchFamily="18" charset="0"/>
              </a:rPr>
              <a:t>Наталія Григорівна</a:t>
            </a:r>
          </a:p>
          <a:p>
            <a:pPr algn="ctr">
              <a:lnSpc>
                <a:spcPct val="90000"/>
              </a:lnSpc>
            </a:pPr>
            <a:endParaRPr lang="uk-UA" sz="2400" b="1" dirty="0">
              <a:solidFill>
                <a:srgbClr val="800000"/>
              </a:solidFill>
              <a:latin typeface="Times New Roman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uk-UA" sz="2400" b="1" dirty="0">
                <a:solidFill>
                  <a:srgbClr val="800000"/>
                </a:solidFill>
                <a:latin typeface="Times New Roman" pitchFamily="18" charset="0"/>
              </a:rPr>
              <a:t>Київ, 20</a:t>
            </a:r>
            <a:r>
              <a:rPr lang="en-US" sz="2400" b="1" dirty="0">
                <a:solidFill>
                  <a:srgbClr val="800000"/>
                </a:solidFill>
                <a:latin typeface="Times New Roman" pitchFamily="18" charset="0"/>
              </a:rPr>
              <a:t>20</a:t>
            </a:r>
            <a:endParaRPr lang="ru-RU" sz="2400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912285" y="260350"/>
            <a:ext cx="1056004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uk-UA" b="1">
                <a:solidFill>
                  <a:srgbClr val="993300"/>
                </a:solidFill>
              </a:rPr>
              <a:t>НАЦІОНАЛЬНИЙ УНІВЕРСИТЕТ БІОРЕСУРСІВ І ПРИРОДОКОРИСТУВАННЯ УКРАЇНИ</a:t>
            </a:r>
            <a:endParaRPr lang="uk-UA">
              <a:solidFill>
                <a:srgbClr val="993300"/>
              </a:solidFill>
            </a:endParaRPr>
          </a:p>
          <a:p>
            <a:pPr algn="ctr"/>
            <a:r>
              <a:rPr lang="uk-UA">
                <a:solidFill>
                  <a:srgbClr val="993300"/>
                </a:solidFill>
              </a:rPr>
              <a:t>Кафедра епізоотології, мікробіології і вірусології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8618" y="1776549"/>
            <a:ext cx="9353006" cy="41346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Опсонізація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опосередкована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антитілами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вірус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здатний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проникати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макрофаги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розмножуватися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них,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незважаючи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нейтралізуючих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антитіл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гуморальна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сприяє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аггравації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інфекційного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клітинний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імунітет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протективну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(Т. В.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Масленнікова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1998).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судин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муфти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локалізуються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макрофаги,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нейтрофіли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лімфоцити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Ураження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судинної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стінки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призводить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випотівання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серозні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порожнини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рідини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вмістом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білка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виникають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ексудативній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інфекційного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перитоніту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7619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7350" y="715550"/>
            <a:ext cx="4735338" cy="1074061"/>
          </a:xfrm>
        </p:spPr>
        <p:txBody>
          <a:bodyPr>
            <a:noAutofit/>
          </a:bodyPr>
          <a:lstStyle/>
          <a:p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Клінічні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7349" y="2159726"/>
            <a:ext cx="9019953" cy="37776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перших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симптомів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тварин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неможливо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інкубаційний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хворобу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складно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діагностувати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лабораторними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методами:за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аналізом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крові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калу не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зрозуміти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стадії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хвороби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перебуває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тварина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в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небезпечна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мутація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кишкового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коронавірусу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призведе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невиліковного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перитоніту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виявить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присутність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антитіл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коронівірусу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тварина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ним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раніше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зіштовхнулася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Але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ветеринари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заспокоюють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антитіл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зовсім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тварина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помре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просто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раніше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кишкова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хвороби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5674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5554" y="1789611"/>
            <a:ext cx="9274629" cy="4121611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Інкубаційний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2–3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тижні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(до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декількох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місяців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в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залежності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віку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тварин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вірулентності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збудника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інтенсивності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імунної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Характерними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клінічними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ознаками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кошенят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анорексія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40 °С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перитоніт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іноді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плеврит,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рідко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орхіт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Sigurdardottir O., Kolbjornsen O., Lutz H., 2001). </a:t>
            </a:r>
            <a:r>
              <a: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хворих котів старшого віку реєструють дві клінічні форми захворювання: суху і вологу (ексудативну).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7570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24742" y="1436914"/>
            <a:ext cx="9052561" cy="4885509"/>
          </a:xfrm>
        </p:spPr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Інфекційний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перитоніт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форм. </a:t>
            </a:r>
          </a:p>
          <a:p>
            <a:pPr algn="just" fontAlgn="base">
              <a:buFont typeface="Wingdings" panose="05000000000000000000" pitchFamily="2" charset="2"/>
              <a:buChar char="q"/>
            </a:pPr>
            <a:r>
              <a:rPr lang="ru-RU" sz="200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Ексудативний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 fontAlgn="base">
              <a:buFont typeface="Wingdings" panose="05000000000000000000" pitchFamily="2" charset="2"/>
              <a:buChar char="§"/>
            </a:pP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кіт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втрачає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апетит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fontAlgn="base">
              <a:buFont typeface="Wingdings" panose="05000000000000000000" pitchFamily="2" charset="2"/>
              <a:buChar char="§"/>
            </a:pP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спить;</a:t>
            </a:r>
          </a:p>
          <a:p>
            <a:pPr lvl="0" algn="just" fontAlgn="base">
              <a:buFont typeface="Wingdings" panose="05000000000000000000" pitchFamily="2" charset="2"/>
              <a:buChar char="§"/>
            </a:pP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депресивний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вигляд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 fontAlgn="base">
              <a:buFont typeface="Wingdings" panose="05000000000000000000" pitchFamily="2" charset="2"/>
              <a:buChar char="§"/>
            </a:pP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підвищується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температура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 fontAlgn="base">
              <a:buFont typeface="Wingdings" panose="05000000000000000000" pitchFamily="2" charset="2"/>
              <a:buChar char="§"/>
            </a:pP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черевна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порожнина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розмірах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 fontAlgn="base">
              <a:buFont typeface="Wingdings" panose="05000000000000000000" pitchFamily="2" charset="2"/>
              <a:buChar char="§"/>
            </a:pP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спостерігається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виснаження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втрата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ваги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кота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з'являється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задишка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скупчення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вологи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грудній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в'язка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рідина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солом'яного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кольору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57554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Коронавирусная инфекция кошек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814354" y="1808926"/>
            <a:ext cx="4878207" cy="34844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140192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2491" y="1554481"/>
            <a:ext cx="9339943" cy="4356742"/>
          </a:xfrm>
        </p:spPr>
        <p:txBody>
          <a:bodyPr>
            <a:normAutofit/>
          </a:bodyPr>
          <a:lstStyle/>
          <a:p>
            <a:pPr lvl="0" algn="just" fontAlgn="base"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запущеній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водянистість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збирається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серцевому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відділі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впливає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ритмічність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серця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 fontAlgn="base"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лихоманку</a:t>
            </a:r>
          </a:p>
          <a:p>
            <a:pPr lvl="0" algn="just" fontAlgn="base">
              <a:buFont typeface="Wingdings" panose="05000000000000000000" pitchFamily="2" charset="2"/>
              <a:buChar char="§"/>
            </a:pP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анемію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слизових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оболонок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buFont typeface="Wingdings" panose="05000000000000000000" pitchFamily="2" charset="2"/>
              <a:buChar char="§"/>
            </a:pP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зневоднення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buFont typeface="Wingdings" panose="05000000000000000000" pitchFamily="2" charset="2"/>
              <a:buChar char="§"/>
            </a:pP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ШКТ (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здуття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черевця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блювоту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діарею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buFont typeface="Wingdings" panose="05000000000000000000" pitchFamily="2" charset="2"/>
              <a:buChar char="§"/>
            </a:pP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розлади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дихання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Ураження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кровоносних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капілярів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усього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(особливо –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черевної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порожнини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головного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мозку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лімфатичних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вузлів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супроводжуються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імунних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призводять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судинної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проникності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до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відкладень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фібрину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порожнинах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7011755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8617" y="1201783"/>
            <a:ext cx="9209313" cy="5329645"/>
          </a:xfrm>
        </p:spPr>
        <p:txBody>
          <a:bodyPr>
            <a:normAutofit fontScale="85000" lnSpcReduction="20000"/>
          </a:bodyPr>
          <a:lstStyle/>
          <a:p>
            <a:pPr algn="just" fontAlgn="base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20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Ексудативний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вологий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перитоніт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характеризується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гострим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перебігом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важка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клінічна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форма, яка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швидко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розвивається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тривалість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1–12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тижнів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і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закінчується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летально.</a:t>
            </a:r>
          </a:p>
          <a:p>
            <a:pPr algn="just" fontAlgn="base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Хронічний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перитоніт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кішок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симптоми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схожі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підгострим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проявляється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проліферативній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Недуга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наступні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 fontAlgn="base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депресія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 fontAlgn="base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кіт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стрімко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втрачає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вагу;</a:t>
            </a:r>
          </a:p>
          <a:p>
            <a:pPr lvl="0" algn="just" fontAlgn="base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помітні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симптоми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ураження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внутрішніх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організму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 fontAlgn="base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ураження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очей,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характеризується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утворенням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нальоту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ними;</a:t>
            </a:r>
          </a:p>
          <a:p>
            <a:pPr lvl="0" algn="just" fontAlgn="base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присутній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увеїт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офтальміт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 fontAlgn="base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спостерігається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атаксія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зміна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центральної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нервової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lvl="0" algn="just" fontAlgn="base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параліч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кінцівок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 fontAlgn="base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невластива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кішці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поведінка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810991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2491" y="1436914"/>
            <a:ext cx="9300755" cy="4474308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Неексудативна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довшим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перебігом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підгострим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хронічним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0" indent="0" algn="just">
              <a:buNone/>
            </a:pP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супроводжується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ураженням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нирок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гломерулонефритом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печінки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розмірів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болючістю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пальпації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іктеричність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слизових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оболонок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легень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(катаральною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бронхопневмонією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нервової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підвищеною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нервовою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чутливістю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манежними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рухами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іноді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спостерігають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ускладнення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фокального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менінгіту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енцефаломієліту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паралічі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парези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задніх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кінцівок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УЗД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реєструють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гранульоми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нирок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форма через 2–3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тижня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іноді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місяців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закінчується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загибеллю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тварини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059415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1222" y="741675"/>
            <a:ext cx="8911687" cy="128089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Патолого-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анатомічні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1222" y="2022565"/>
            <a:ext cx="9473390" cy="3888657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загинули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інфекційного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перитоніту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виснажені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більшості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загиблих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реєструють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перитоніт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черевній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порожнині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накопичуватися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1 л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ексудату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Рідина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майже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прозора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опалесціююча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в’язка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інтенсивно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злегка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жовтувата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міститися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пластівці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нитки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фібрину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Серозні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оболонки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часто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вкриті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фібрином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надає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тьмяного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зернистого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Фібрин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обумовлює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спайок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серозними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покривами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некротичні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ділянки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щільного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ексудату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дрібних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бляшок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вузликів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10 мм в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діаметрі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проникають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298973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гранулемы при fip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390047" y="1750423"/>
            <a:ext cx="5531025" cy="32445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41417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8320" y="679270"/>
            <a:ext cx="8915400" cy="607422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31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</a:t>
            </a:r>
            <a:r>
              <a:rPr lang="uk-UA" sz="31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</a:t>
            </a:r>
            <a:endParaRPr lang="uk-UA" sz="3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1.Вступ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Історична довідка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Збудник інфекційного перитоніту котів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Епізоотологія хвороби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Патогенез захворювання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Клінічні ознаки інфекційного перитоніту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2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Патолого-анатомічні </a:t>
            </a:r>
            <a:r>
              <a:rPr lang="ru-RU" sz="26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sz="26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Діагноз захворювання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Диференційна діагностика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Лікування хвороби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Профілактика інфекційного перитоніту котів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Вакцинація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 Література та інформаційні джерела</a:t>
            </a:r>
          </a:p>
          <a:p>
            <a:pPr marL="0" indent="0" algn="just"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70637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94114" y="1175657"/>
            <a:ext cx="9548949" cy="513370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розтині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виявляють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гранульоматозного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ентериту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щільних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білуватосірих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вузликів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клубової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сліпої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та/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ободової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кишки. Кишечник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виглядає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ущільненим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затверділим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пронизаним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вузликами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розтині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кишечнику,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печінки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селезінки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виявляють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сіруватий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наліт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мукозний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фібринозний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Печінка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бугриста, з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ділянками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некрозу. В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печінці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підшлунковій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залозі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плеврою –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аналогічні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вузлики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васкулярні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периваскулярні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ураження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особливо –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серозних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оболонок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лімфоцитарноплазмоцитарне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запалення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багатьох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Нирки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фіброзною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капсулою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декількох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щільних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вузликів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проникають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кіркову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плевральних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порожнинах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ексудату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зазвичай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менше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черевній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порожнині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Легені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ущільнені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темно-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червоного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кольору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гідроперикардит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серозний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перикардит.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Лімфатичні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вузли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грудної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черевної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порожнин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 добре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вираженим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рисунком на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розрізі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тварин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проліферативною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формою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інфекційного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перитоніту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виявляють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запальні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ділянки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органах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грудної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черевної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порожнин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органах ЦНС, очах та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57950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83474" y="702488"/>
            <a:ext cx="8911687" cy="760552"/>
          </a:xfrm>
        </p:spPr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Діагноз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94114" y="1593668"/>
            <a:ext cx="9558246" cy="513370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Діагноз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встановлюють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комплексно з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>
              <a:lnSpc>
                <a:spcPct val="120000"/>
              </a:lnSpc>
            </a:pP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епізоотологічних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</a:pP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клінічних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патолого-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анатомічних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</a:pP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До постановки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діагнозу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комплексно.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клінічної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картини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анамнезу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діагноз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,,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інфекційний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перитоніт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підтверджувати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декількома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діагностичними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методами. Вони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0" algn="just">
              <a:lnSpc>
                <a:spcPct val="120000"/>
              </a:lnSpc>
            </a:pP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серологічні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тести для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антитіл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патогенезу</a:t>
            </a:r>
          </a:p>
          <a:p>
            <a:pPr lvl="0" algn="just">
              <a:lnSpc>
                <a:spcPct val="120000"/>
              </a:lnSpc>
            </a:pP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полімеразна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ланцюгова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реакція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вірусу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</a:pP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гістопатологічне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уражених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тканинах,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викликає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вірус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61223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6536" y="663299"/>
            <a:ext cx="8911687" cy="943433"/>
          </a:xfrm>
        </p:spPr>
        <p:txBody>
          <a:bodyPr/>
          <a:lstStyle/>
          <a:p>
            <a:r>
              <a:rPr lang="uk-UA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Диференціаційна</a:t>
            </a:r>
            <a:r>
              <a:rPr lang="uk-UA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діагностика</a:t>
            </a:r>
            <a:endParaRPr 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96535" y="1985554"/>
            <a:ext cx="9111395" cy="4480559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Диференціюють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перитоніту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бактеріальної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етіології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токсоплазмозу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асцитів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серцевого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ниркового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походження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онкозахворювань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серцевої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недостатності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травми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неексудативній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туберкульозу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токсоплазмозу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лімфосаркоматозу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42528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2663" y="689424"/>
            <a:ext cx="8911687" cy="904245"/>
          </a:xfrm>
        </p:spPr>
        <p:txBody>
          <a:bodyPr>
            <a:noAutofit/>
          </a:bodyPr>
          <a:lstStyle/>
          <a:p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Лікування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2663" y="1920240"/>
            <a:ext cx="9381949" cy="399098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Зазвичай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інфекційний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перитоніт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смертельний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жоден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метод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показав себе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надійним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терапія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основному, симптоматична,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заповнення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втрат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рідини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інфекційний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перитоніт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імуноопосередкованим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захворюванням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часто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направляють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регуляцію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імунної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вірус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Зазвичай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регуляція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імунної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досягається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імуносупресорів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імуностимуляторів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окремо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поєднанні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імуносупресори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включаючи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кортикостероїди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00106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4926" y="1476103"/>
            <a:ext cx="9545183" cy="49116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полегшення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пункції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черевної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порожнини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видаляють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ексудат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накопичився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застосовують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сечогінні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(лазикс,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верошпірон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триампур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діакарб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гіпотіазид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аммонія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хлорид,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гексаметилентетрамін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 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терапевтичних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дозах.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Симптоматичне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повинно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вітамінні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препарати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особливо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і С. Для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боротьби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патогенною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мікрофлорою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призначають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антибіотики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2-х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тилозин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(160 мг/кг),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ампіокс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ампіцилін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(по 0,1–0,3 г/кг),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пеніцилін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левоміцетин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клафоран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байтрил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5–7-ми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діб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Виправдане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преднізолона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 мг/кг) й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глюкокортикоїдів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сьогоднішній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день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специфічні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сироватки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запропоновані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ін'єкції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фоспреніла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схемою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інтенсивної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терапії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За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А. А. Горячева,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надзвичайно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ефективним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виявилося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засноване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одночасному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фоспренілу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озонотерапії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Фоспреніл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вводили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підшкірно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ректально по 0,7 мл на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кішку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один раз на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тиждень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терапії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склала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95 % (з 21 кота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вилікувано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894404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8159" y="702487"/>
            <a:ext cx="8911687" cy="708301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Профілактика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18159" y="1645921"/>
            <a:ext cx="9486453" cy="499001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експериментальних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доведено,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коронавіруси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починають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виділятися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зовнішнє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слиною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фекальними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масами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задовго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клінічного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ІПК (</a:t>
            </a:r>
            <a:r>
              <a:rPr lang="en-US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Stoddart, 1988). </a:t>
            </a:r>
            <a:r>
              <a: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Отже, інфіковані кішки, стають джерелом зараження здорових тварин ще до прояву у них клінічних ознак.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значно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ускладнює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 за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поширенням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інфекції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тварин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вірусоносіями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стабільно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вірус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зовнішнє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без будь-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клінічних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хвороби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lnSpc>
                <a:spcPct val="110000"/>
              </a:lnSpc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профілактики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належать:</a:t>
            </a:r>
          </a:p>
          <a:p>
            <a:pPr lvl="0" algn="just">
              <a:lnSpc>
                <a:spcPct val="110000"/>
              </a:lnSpc>
            </a:pP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повноцінним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раціоном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0000"/>
              </a:lnSpc>
            </a:pP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екто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ендопаразитів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0000"/>
              </a:lnSpc>
            </a:pP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вчасне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запланованих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щеплень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лікувальних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маніпуляцій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0000"/>
              </a:lnSpc>
            </a:pP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уникнення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стресових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переохолодження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0000"/>
              </a:lnSpc>
            </a:pP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дезінфекції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притулках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готелях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розплідниках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248516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1863" y="1123406"/>
            <a:ext cx="9662749" cy="51728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дезінфекції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нашатирний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спирт,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розведений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водою (1:32),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відбілювач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дезінфекцію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утримуються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догляду 3%-им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розчином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гіпохлориту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натрію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нашатирним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спиртом.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проводитись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кошенят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коронавірусу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віці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12–16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тижнів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Для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специфічної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профілактики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запропонована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жива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модифікована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вакцина, яка вводиться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інтраназально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невисока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Високоефективні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вакцини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Серологічні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обстеження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розплідників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дозволяють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диференціації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штамів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виявити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серопозитивних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тварин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І, не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дивлячись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те,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них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тварини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штамів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кишкової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коронавіруса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ізолювати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серонегативних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тварин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Кошенята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народжені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інфікованих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ізольовані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них не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пізніше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тижневого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віку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подальшим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серологічним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заходи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розплідника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кішок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захистити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поголів'я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запобігти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поширенню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небезпечного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породистих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племінних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тварин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703541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8159" y="689425"/>
            <a:ext cx="8911687" cy="642987"/>
          </a:xfrm>
        </p:spPr>
        <p:txBody>
          <a:bodyPr/>
          <a:lstStyle/>
          <a:p>
            <a:r>
              <a:rPr lang="uk-UA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Вакцинація</a:t>
            </a:r>
            <a:endParaRPr 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18159" y="2168434"/>
            <a:ext cx="9375366" cy="3847291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Ефективних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вакцин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ІПК в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 не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хоча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ведуться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початку 90-х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даний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ліцензована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США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аттенуйована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жива ІПК-вакцина, яка наноситься на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слизову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верхніх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дихальних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шляхів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індукує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стабільний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імунітет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слизових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вакцина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зареєстрована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Росії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більшості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Європейських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країн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40439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7807" y="624110"/>
            <a:ext cx="9466806" cy="1280890"/>
          </a:xfrm>
        </p:spPr>
        <p:txBody>
          <a:bodyPr/>
          <a:lstStyle/>
          <a:p>
            <a:r>
              <a:rPr lang="uk-UA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Література та інформаційні джерела</a:t>
            </a:r>
            <a:endParaRPr 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2674" y="1905000"/>
            <a:ext cx="9701938" cy="4678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https://www.vet.cornell.edu/departments-centers-and-institutes/cornell-feline-health-center/health-information/feline-health-topics/feline-infectious-peritonitis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https://pets.webmd.com/cats/cat-fip-feline-infectious-peritonitis#1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://dv.by/public/virusnye-bolezni-koshek-koronovirus-infektsionnyj-peritonit-koshek/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www.royalcanin.com/ua/ru_ua/cats/kitten/feline-infectious-peritonitis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uk-UA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https://icatcare.org/advice/feline-infectious-peritonitis-fip</a:t>
            </a:r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endParaRPr lang="ru-RU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http://www.iseu.bsu.by/infektsionnyiy-peritonit-koshek-koronavirusnyiy-enterit-sobak</a:t>
            </a:r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https://vetlab.ru/encyclopedia/virusnyy_peritonit_koshek</a:t>
            </a:r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endParaRPr lang="ru-RU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http://vetpharma.org/articles/121/4680</a:t>
            </a:r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/</a:t>
            </a:r>
            <a:endParaRPr lang="ru-RU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19545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25681" y="2394857"/>
            <a:ext cx="4869679" cy="14848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Дякую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1282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1222" y="676361"/>
            <a:ext cx="8911687" cy="1280890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5075" y="1957251"/>
            <a:ext cx="9049794" cy="39670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Feline infectious peritonitis,(FIP)-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надзвичайно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важка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перебігу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коронавірусної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інфекції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Збудник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інфекції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-РНК-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геномний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вірус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Nidovirales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родини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Coronaviridae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роду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Coronavirus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виду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Felinae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Coronavirus (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FCoV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Інфекційний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перитоніт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підгостра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хронічна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вірусна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хвороба диких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домашніх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лихоманкою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перитонітом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іноді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плевритом, 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кошенят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анорексією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інфекційна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хвороба –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 (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Feline infectious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eritonitis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відома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недавно, 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збудник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ідентифікований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1977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6053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6537" y="689425"/>
            <a:ext cx="8911687" cy="1280890"/>
          </a:xfrm>
        </p:spPr>
        <p:txBody>
          <a:bodyPr/>
          <a:lstStyle/>
          <a:p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Історична довідка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92824" y="2211977"/>
            <a:ext cx="8915400" cy="37776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Вперше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описано в 1963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Холзворс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1963),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вірус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значно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пізніше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1977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Horzinek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&amp; Osterhaus, 1977)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1981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ентерит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кішок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короновірусом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зареєстрований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документально (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Pedersen, 1981) .</a:t>
            </a:r>
          </a:p>
          <a:p>
            <a:pPr marL="0" indent="0" algn="just">
              <a:buNone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763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6536" y="624111"/>
            <a:ext cx="8911687" cy="878118"/>
          </a:xfrm>
        </p:spPr>
        <p:txBody>
          <a:bodyPr/>
          <a:lstStyle/>
          <a:p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Збудник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96535" y="1981200"/>
            <a:ext cx="3951567" cy="3777622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Збудник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РНК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вмісний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вірус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</a:t>
            </a:r>
            <a:r>
              <a: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V), </a:t>
            </a:r>
            <a:r>
              <a: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належить до родини </a:t>
            </a:r>
            <a:r>
              <a:rPr lang="en-US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Coronaviridae, </a:t>
            </a:r>
            <a:r>
              <a: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роду </a:t>
            </a:r>
            <a:r>
              <a:rPr lang="en-US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Coronavirus. </a:t>
            </a:r>
            <a:r>
              <a: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Віріони поліморфні, розмірами 80–120 нм.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їхній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розміщуються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булавоподібні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сонячної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корони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Вірус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антигенному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однорідний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серологічно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ідентичний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Коронавирусы — Википед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996516" y="2133600"/>
            <a:ext cx="4233260" cy="30163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682247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90057" y="1711234"/>
            <a:ext cx="9104812" cy="4291428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Коронавірус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плеоморфний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РНК-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вірус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оболонку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кільця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корони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 великими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пелюстками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виступів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пепломери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спайки). За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пепломерів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вірус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прикріплюється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клітин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і, за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припущенням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ряду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дослідників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вони є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мішенню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віруснейтралізуючих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антитіл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Vennema, 1990). </a:t>
            </a:r>
            <a:r>
              <a: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Діаметр вірусу близько100 нм.</a:t>
            </a:r>
          </a:p>
          <a:p>
            <a:pPr marL="0" indent="0" algn="just">
              <a:buNone/>
            </a:pP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Коронавірус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вкрай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стійкий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зовнішньому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Віруси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кішок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стають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неактивними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поза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організмом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господаря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одного дня. Вони легко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інактивуються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 за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нагрівання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так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більшістю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дезінфікуючих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Але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вірус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стійкий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низьких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температур,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низького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рН і до фенолу.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62422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3635" y="624110"/>
            <a:ext cx="4225886" cy="1021810"/>
          </a:xfrm>
        </p:spPr>
        <p:txBody>
          <a:bodyPr>
            <a:noAutofit/>
          </a:bodyPr>
          <a:lstStyle/>
          <a:p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Епізоотологія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1566" y="1750423"/>
            <a:ext cx="9284926" cy="49377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Хворіють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схильні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кошенята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тварини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віці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6-ти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місяців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ослабленою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імунною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системою. За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даними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М. М.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Рахманінова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Е. І.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Елізбарашвілі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(1998),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чутливі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чистопородні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особливо при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скупченому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утриманні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Північній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Америці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найчастіше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виявляють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некастрованих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найрідше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стерилізованих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самок (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Rohrbach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B. W.,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Е.А., 2001).</a:t>
            </a:r>
          </a:p>
          <a:p>
            <a:pPr marL="0" indent="0" algn="just">
              <a:buNone/>
            </a:pP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Джерелом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збудника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хворі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тварини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перехворіли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вірусоносії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Хворі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виділяють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збудник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починаючи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половини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інкубаційного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періоду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2–3-х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місяців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клінічного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одужання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фекаліями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сечею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носовими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витоками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перенесеного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вірус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виділяється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зовнішнє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разом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фекаліями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слиною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рідко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Виділення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вірусу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хворих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носіїв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постійним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періодичним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Addie D. D., Jarrett O., </a:t>
            </a:r>
            <a:r>
              <a:rPr lang="en-US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2001</a:t>
            </a:r>
            <a:r>
              <a:rPr lang="en-US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uk-UA" sz="20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Факторами передачі можуть слугувати предмети догляду, одяг людей, іграшки, контаміновані збудником.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фекально-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оральний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шлях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але не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виключений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повітряно-крапельний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шлях.</a:t>
            </a:r>
          </a:p>
          <a:p>
            <a:pPr marL="0" indent="0" algn="just">
              <a:buNone/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84436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7348" y="702486"/>
            <a:ext cx="3115544" cy="1152439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Патогенез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61405" y="1711234"/>
            <a:ext cx="9607784" cy="482019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потрапляння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збудник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розмножується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мигдаликах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кишківнику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заноситься в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регіонарні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лімфатичні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вузли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віремія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вірус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потрапляє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масово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розмножується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макрофагах,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зумовлюючи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вторинну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віремію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тварин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здатний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повноцінну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імунну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розмноження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вірусу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макрофагах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припиняється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хвороба не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розвивається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відсутності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імунної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незважаючи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специфічних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антитіл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вірус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продовжує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розмножуватися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макрофагах. Макрофаги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концентруються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кровоносних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судин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переважно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серозними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оболонками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в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інтерстиції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обумовлюючи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ексудативну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інфекційного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перитоніту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хвороби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розвивається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швидко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призводить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загибелі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тварин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декількох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тижнів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імунна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слабка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розвивається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проліферативна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хвороби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Макрофаги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накопичуються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тканинах 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меншій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розмноження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вірусу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нижчою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інтенсивністю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Інфекційний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продовжується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6-ти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місяців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60891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2491" y="1332411"/>
            <a:ext cx="9379131" cy="496388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тварин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деякий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вщухати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проявлятися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знову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Імунітет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значно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слабшає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зараженню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передує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інфікування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вірусами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лейкемії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імунодефіциту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Схоже,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чутливими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інфекції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серопозитивні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провляється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гостро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феномен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антитілозалежним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підсиленням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антитіл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коронавірусів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інтенсивне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продукування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неповноцінних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нейтралізуючих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антитіл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призводить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«антиген –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антитіло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кровоносних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судинах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«антиген –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антитіло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приєднується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комплемент.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прикріплюються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стінок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судин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фагоцитуються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макрофагами.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використовуючи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 хемотаксису,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стимулюють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міграцію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значної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нейтрофілів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тканини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стінок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дрібних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кровоносних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судин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венул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артеріол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призводить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пошкодження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активації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виконують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деструктивну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запальної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реакції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стимулюють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продукування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клітинами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протеолітичних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ферментів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079794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137</TotalTime>
  <Words>2420</Words>
  <Application>Microsoft Office PowerPoint</Application>
  <PresentationFormat>Произвольный</PresentationFormat>
  <Paragraphs>124</Paragraphs>
  <Slides>29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Легкий дым</vt:lpstr>
      <vt:lpstr> Інфекційний перитоніт котів</vt:lpstr>
      <vt:lpstr>Слайд 2</vt:lpstr>
      <vt:lpstr>Вступ</vt:lpstr>
      <vt:lpstr>Історична довідка</vt:lpstr>
      <vt:lpstr>Збудник</vt:lpstr>
      <vt:lpstr>Слайд 6</vt:lpstr>
      <vt:lpstr>Епізоотологія </vt:lpstr>
      <vt:lpstr>Патогенез </vt:lpstr>
      <vt:lpstr>Слайд 9</vt:lpstr>
      <vt:lpstr>Слайд 10</vt:lpstr>
      <vt:lpstr>Клінічні ознаки </vt:lpstr>
      <vt:lpstr>Слайд 12</vt:lpstr>
      <vt:lpstr>Слайд 13</vt:lpstr>
      <vt:lpstr>Слайд 14</vt:lpstr>
      <vt:lpstr>Слайд 15</vt:lpstr>
      <vt:lpstr>Слайд 16</vt:lpstr>
      <vt:lpstr>Слайд 17</vt:lpstr>
      <vt:lpstr>Патолого-анатомічні зміни</vt:lpstr>
      <vt:lpstr>Слайд 19</vt:lpstr>
      <vt:lpstr>Слайд 20</vt:lpstr>
      <vt:lpstr>Діагноз</vt:lpstr>
      <vt:lpstr>Диференціаційна діагностика</vt:lpstr>
      <vt:lpstr>Лікування</vt:lpstr>
      <vt:lpstr>Слайд 24</vt:lpstr>
      <vt:lpstr>Профілактика</vt:lpstr>
      <vt:lpstr>Слайд 26</vt:lpstr>
      <vt:lpstr>Вакцинація</vt:lpstr>
      <vt:lpstr>Література та інформаційні джерела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Інфекційний перитоніт котів</dc:title>
  <dc:subject>Інфекційний перитоніт</dc:subject>
  <dc:creator>Сорокіна Н. Г.</dc:creator>
  <cp:lastModifiedBy>Яся</cp:lastModifiedBy>
  <cp:revision>96</cp:revision>
  <dcterms:created xsi:type="dcterms:W3CDTF">2020-11-09T13:11:18Z</dcterms:created>
  <dcterms:modified xsi:type="dcterms:W3CDTF">2020-11-10T12:02:02Z</dcterms:modified>
</cp:coreProperties>
</file>