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8" r:id="rId3"/>
    <p:sldId id="259" r:id="rId4"/>
    <p:sldId id="296" r:id="rId5"/>
    <p:sldId id="297" r:id="rId6"/>
    <p:sldId id="299" r:id="rId7"/>
    <p:sldId id="298" r:id="rId8"/>
    <p:sldId id="260" r:id="rId9"/>
    <p:sldId id="295" r:id="rId10"/>
    <p:sldId id="288" r:id="rId11"/>
    <p:sldId id="279" r:id="rId12"/>
    <p:sldId id="287" r:id="rId13"/>
    <p:sldId id="290" r:id="rId14"/>
    <p:sldId id="289" r:id="rId15"/>
    <p:sldId id="292" r:id="rId16"/>
    <p:sldId id="293" r:id="rId17"/>
    <p:sldId id="294" r:id="rId18"/>
    <p:sldId id="291" r:id="rId19"/>
    <p:sldId id="286" r:id="rId20"/>
    <p:sldId id="266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DBF0"/>
    <a:srgbClr val="C3DA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-594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3AA8F9-66C7-4DF0-B57A-63C42798B340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8F17F9-8E43-4A98-84EA-91354B12800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707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F310F-AF81-431E-B743-AF0C3A5688E8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F60-0202-42E3-9874-3E9C5D4BB0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683867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F310F-AF81-431E-B743-AF0C3A5688E8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F60-0202-42E3-9874-3E9C5D4BB0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8599348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F310F-AF81-431E-B743-AF0C3A5688E8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F60-0202-42E3-9874-3E9C5D4BB0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0126364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F310F-AF81-431E-B743-AF0C3A5688E8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F60-0202-42E3-9874-3E9C5D4BB0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3393628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F310F-AF81-431E-B743-AF0C3A5688E8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F60-0202-42E3-9874-3E9C5D4BB0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14011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F310F-AF81-431E-B743-AF0C3A5688E8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F60-0202-42E3-9874-3E9C5D4BB0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603279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F310F-AF81-431E-B743-AF0C3A5688E8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F60-0202-42E3-9874-3E9C5D4BB0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90919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F310F-AF81-431E-B743-AF0C3A5688E8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F60-0202-42E3-9874-3E9C5D4BB0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1445482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F310F-AF81-431E-B743-AF0C3A5688E8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F60-0202-42E3-9874-3E9C5D4BB0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7501780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F310F-AF81-431E-B743-AF0C3A5688E8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F60-0202-42E3-9874-3E9C5D4BB0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636507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F310F-AF81-431E-B743-AF0C3A5688E8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26F60-0202-42E3-9874-3E9C5D4BB0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0389599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0070C0"/>
            </a:gs>
            <a:gs pos="33000">
              <a:srgbClr val="CFE2F3"/>
            </a:gs>
            <a:gs pos="23000">
              <a:srgbClr val="DDEAF6"/>
            </a:gs>
            <a:gs pos="0">
              <a:schemeClr val="accent1">
                <a:lumMod val="5000"/>
                <a:lumOff val="95000"/>
              </a:schemeClr>
            </a:gs>
            <a:gs pos="9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F310F-AF81-431E-B743-AF0C3A5688E8}" type="datetimeFigureOut">
              <a:rPr lang="ru-RU" smtClean="0"/>
              <a:pPr/>
              <a:t>21.10.2021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D26F60-0202-42E3-9874-3E9C5D4BB0C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745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6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znaimo.com.ua/%D0%9C%D0%B8%D1%82%D1%82%D1%94%D0%B2%D0%B0_%D1%88%D0%B2%D0%B8%D0%B4%D0%BA%D1%96%D1%81%D1%82%D1%8C" TargetMode="External"/><Relationship Id="rId2" Type="http://schemas.openxmlformats.org/officeDocument/2006/relationships/hyperlink" Target="http://znaimo.com.ua/%D0%9C%D0%B5%D1%85%D0%B0%D0%BD%D1%96%D1%87%D0%BD%D0%B5_%D1%80%D1%83%D1%8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znaimo.com.ua/%D0%9F%D1%80%D0%BE%D1%86%D0%B5%D1%81" TargetMode="External"/><Relationship Id="rId4" Type="http://schemas.openxmlformats.org/officeDocument/2006/relationships/hyperlink" Target="http://znaimo.com.ua/%D0%9C%D0%B8%D1%82%D1%82%D1%94%D0%B2%D0%B5_%D0%BF%D1%80%D0%B8%D1%81%D0%BA%D0%BE%D1%80%D0%B5%D0%BD%D0%BD%D1%8F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11538" y="235526"/>
            <a:ext cx="9144000" cy="1625745"/>
          </a:xfrm>
        </p:spPr>
        <p:txBody>
          <a:bodyPr>
            <a:normAutofit/>
          </a:bodyPr>
          <a:lstStyle/>
          <a:p>
            <a:r>
              <a:rPr lang="uk-UA" sz="40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Диференціальне числення функції однієї змінної</a:t>
            </a:r>
            <a:endParaRPr lang="ru-RU" sz="4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90533" y="3137141"/>
            <a:ext cx="7078133" cy="1939780"/>
          </a:xfrm>
        </p:spPr>
        <p:txBody>
          <a:bodyPr>
            <a:normAutofit/>
          </a:bodyPr>
          <a:lstStyle/>
          <a:p>
            <a:r>
              <a:rPr lang="uk-UA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Похідна функції</a:t>
            </a:r>
            <a:endParaRPr lang="ru-RU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3074" name="Picture 2" descr="http://znaimo.com.ua/images/rubase_1_63849840_899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98" y="2097877"/>
            <a:ext cx="4513407" cy="4220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13134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r>
              <a:rPr lang="ru-RU" sz="5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Геометричний</a:t>
            </a:r>
            <a:r>
              <a:rPr lang="ru-RU" sz="5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sz="5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зміст</a:t>
            </a:r>
            <a:r>
              <a:rPr lang="ru-RU" sz="5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sz="54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похідно</a:t>
            </a:r>
            <a:r>
              <a:rPr lang="uk-UA" sz="5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ї</a:t>
            </a:r>
            <a:endParaRPr lang="ru-RU" sz="5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Text Box 43"/>
          <p:cNvSpPr txBox="1">
            <a:spLocks noGrp="1" noChangeArrowheads="1"/>
          </p:cNvSpPr>
          <p:nvPr>
            <p:ph idx="1"/>
          </p:nvPr>
        </p:nvSpPr>
        <p:spPr bwMode="auto">
          <a:xfrm>
            <a:off x="838201" y="1825625"/>
            <a:ext cx="6573982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>
              <a:buNone/>
            </a:pPr>
            <a:r>
              <a:rPr lang="en-US" sz="4000" dirty="0" smtClean="0"/>
              <a:t>    </a:t>
            </a:r>
            <a:endParaRPr lang="ru-RU" sz="4000" dirty="0"/>
          </a:p>
        </p:txBody>
      </p:sp>
      <p:pic>
        <p:nvPicPr>
          <p:cNvPr id="6" name="Рисунок 5" descr="http://posibnyky.vntu.edu.ua/m_a/page14_files/image1425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94902" y="2410692"/>
            <a:ext cx="2991654" cy="30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104406" y="2437633"/>
            <a:ext cx="6218711" cy="2446824"/>
          </a:xfrm>
          <a:prstGeom prst="rect">
            <a:avLst/>
          </a:prstGeom>
          <a:solidFill>
            <a:srgbClr val="F5F5F5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Значення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похідної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функції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y=f(x)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 в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точці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x</a:t>
            </a:r>
            <a:r>
              <a:rPr kumimoji="0" lang="ru-RU" sz="2800" b="0" i="1" u="none" strike="noStrike" cap="none" normalizeH="0" baseline="-3000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0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дорівнює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кутовому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коефіцієнту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 (тангенсу кута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нахилу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)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дотичної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проведеної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 до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графіка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функції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 в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точці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 з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абсцисою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r>
              <a:rPr kumimoji="0" lang="ru-RU" sz="28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x</a:t>
            </a:r>
            <a:r>
              <a:rPr kumimoji="0" lang="ru-RU" sz="2800" b="0" i="1" u="none" strike="noStrike" cap="none" normalizeH="0" baseline="-3000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itchFamily="34" charset="0"/>
                <a:cs typeface="Arial" pitchFamily="34" charset="0"/>
              </a:rPr>
              <a:t>0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itchFamily="18" charset="0"/>
                <a:cs typeface="Times New Roman" pitchFamily="18" charset="0"/>
              </a:rPr>
              <a:t> 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80B47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2" descr="http://yukhym.com/images/stories/Diff/Diff8_004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66307" y="5106390"/>
            <a:ext cx="3716976" cy="12944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05426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89000" y="415925"/>
            <a:ext cx="10515600" cy="1325563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r>
              <a:rPr lang="uk-UA" sz="6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Рівняння дотичної</a:t>
            </a:r>
            <a:endParaRPr lang="uk-UA" sz="6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" name="Text Box 43"/>
          <p:cNvSpPr txBox="1">
            <a:spLocks noGrp="1" noChangeArrowheads="1"/>
          </p:cNvSpPr>
          <p:nvPr>
            <p:ph idx="1"/>
          </p:nvPr>
        </p:nvSpPr>
        <p:spPr bwMode="auto">
          <a:xfrm>
            <a:off x="1769532" y="2567818"/>
            <a:ext cx="7439781" cy="1771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0" indent="0">
              <a:buNone/>
            </a:pPr>
            <a:r>
              <a:rPr lang="en-US" sz="4800" b="1" dirty="0" smtClean="0"/>
              <a:t>    y-y</a:t>
            </a:r>
            <a:r>
              <a:rPr lang="en-US" sz="4800" b="1" baseline="-25000" dirty="0" smtClean="0"/>
              <a:t>0</a:t>
            </a:r>
            <a:r>
              <a:rPr lang="en-US" sz="4800" b="1" dirty="0" smtClean="0"/>
              <a:t> =f</a:t>
            </a:r>
            <a:r>
              <a:rPr lang="en-US" sz="4800" b="1" dirty="0" smtClean="0">
                <a:latin typeface="Palatino Linotype"/>
              </a:rPr>
              <a:t>'</a:t>
            </a:r>
            <a:r>
              <a:rPr lang="en-US" sz="4800" b="1" dirty="0" smtClean="0"/>
              <a:t>(x</a:t>
            </a:r>
            <a:r>
              <a:rPr lang="en-US" sz="4800" b="1" baseline="-25000" dirty="0" smtClean="0"/>
              <a:t>0</a:t>
            </a:r>
            <a:r>
              <a:rPr lang="en-US" sz="4800" b="1" dirty="0" smtClean="0"/>
              <a:t>)(x-x</a:t>
            </a:r>
            <a:r>
              <a:rPr lang="en-US" sz="4800" b="1" baseline="-25000" dirty="0" smtClean="0"/>
              <a:t>0</a:t>
            </a:r>
            <a:r>
              <a:rPr lang="en-US" sz="4800" b="1" dirty="0" smtClean="0"/>
              <a:t>)</a:t>
            </a:r>
          </a:p>
          <a:p>
            <a:pPr marL="0" indent="0">
              <a:buNone/>
            </a:pPr>
            <a:r>
              <a:rPr lang="uk-UA" sz="3200" dirty="0" smtClean="0"/>
              <a:t>Рівняння називається рівнянням дотичної до кривої в точці М(</a:t>
            </a:r>
            <a:r>
              <a:rPr lang="en-US" sz="3200" b="1" dirty="0" smtClean="0"/>
              <a:t>x</a:t>
            </a:r>
            <a:r>
              <a:rPr lang="en-US" sz="3200" b="1" baseline="-25000" dirty="0" smtClean="0"/>
              <a:t>0</a:t>
            </a:r>
            <a:r>
              <a:rPr lang="uk-UA" sz="3200" b="1" baseline="-25000" dirty="0" smtClean="0"/>
              <a:t>,</a:t>
            </a:r>
            <a:r>
              <a:rPr lang="uk-UA" sz="3200" b="1" dirty="0" smtClean="0"/>
              <a:t> </a:t>
            </a:r>
            <a:r>
              <a:rPr lang="en-US" sz="3200" b="1" dirty="0" smtClean="0"/>
              <a:t>y</a:t>
            </a:r>
            <a:r>
              <a:rPr lang="en-US" sz="3200" b="1" baseline="-25000" dirty="0" smtClean="0"/>
              <a:t>0</a:t>
            </a:r>
            <a:r>
              <a:rPr lang="uk-UA" sz="32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6111330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Геометричний</a:t>
            </a:r>
            <a:r>
              <a:rPr lang="ru-RU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зміст</a:t>
            </a:r>
            <a:r>
              <a:rPr lang="ru-RU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похідно</a:t>
            </a:r>
            <a:r>
              <a:rPr lang="uk-UA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ї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0371" y="1534886"/>
            <a:ext cx="11103429" cy="4642077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 </a:t>
            </a:r>
            <a:r>
              <a:rPr lang="ru-RU" b="1" dirty="0" err="1" smtClean="0"/>
              <a:t>Рівняння</a:t>
            </a:r>
            <a:r>
              <a:rPr lang="ru-RU" b="1" dirty="0" smtClean="0"/>
              <a:t> </a:t>
            </a:r>
            <a:r>
              <a:rPr lang="ru-RU" b="1" dirty="0" err="1" smtClean="0"/>
              <a:t>дотичної</a:t>
            </a:r>
            <a:r>
              <a:rPr lang="ru-RU" b="1" dirty="0" smtClean="0"/>
              <a:t> до </a:t>
            </a:r>
            <a:r>
              <a:rPr lang="ru-RU" b="1" dirty="0" err="1" smtClean="0"/>
              <a:t>графіка</a:t>
            </a:r>
            <a:r>
              <a:rPr lang="ru-RU" b="1" dirty="0" smtClean="0"/>
              <a:t> </a:t>
            </a:r>
            <a:r>
              <a:rPr lang="ru-RU" b="1" dirty="0" err="1" smtClean="0"/>
              <a:t>функції</a:t>
            </a:r>
            <a:endParaRPr lang="ru-RU" dirty="0" smtClean="0"/>
          </a:p>
          <a:p>
            <a:pPr>
              <a:buNone/>
            </a:pPr>
            <a:r>
              <a:rPr lang="es-ES" sz="3500" dirty="0" smtClean="0"/>
              <a:t>y=f(</a:t>
            </a:r>
            <a:r>
              <a:rPr lang="ru-RU" sz="3600" i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ru-RU" sz="3600" i="1" baseline="-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s-ES" sz="3500" dirty="0" smtClean="0"/>
              <a:t>)+f′(</a:t>
            </a:r>
            <a:r>
              <a:rPr lang="ru-RU" sz="3600" i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ru-RU" sz="3600" i="1" baseline="-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s-ES" sz="3500" dirty="0" smtClean="0"/>
              <a:t>)(x−</a:t>
            </a:r>
            <a:r>
              <a:rPr lang="ru-RU" sz="3600" i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x</a:t>
            </a:r>
            <a:r>
              <a:rPr lang="ru-RU" sz="3600" i="1" baseline="-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s-ES" sz="3500" dirty="0" smtClean="0"/>
              <a:t>)</a:t>
            </a:r>
            <a:endParaRPr lang="uk-UA" sz="3500" dirty="0" smtClean="0"/>
          </a:p>
          <a:p>
            <a:pPr>
              <a:buNone/>
            </a:pPr>
            <a:r>
              <a:rPr lang="ru-RU" dirty="0" smtClean="0"/>
              <a:t>Алгоритм </a:t>
            </a:r>
            <a:r>
              <a:rPr lang="ru-RU" dirty="0" err="1" smtClean="0"/>
              <a:t>складання</a:t>
            </a:r>
            <a:r>
              <a:rPr lang="ru-RU" dirty="0" smtClean="0"/>
              <a:t> </a:t>
            </a:r>
            <a:r>
              <a:rPr lang="ru-RU" dirty="0" err="1" smtClean="0"/>
              <a:t>рівняння</a:t>
            </a:r>
            <a:r>
              <a:rPr lang="ru-RU" dirty="0" smtClean="0"/>
              <a:t> </a:t>
            </a:r>
            <a:r>
              <a:rPr lang="ru-RU" dirty="0" err="1" smtClean="0"/>
              <a:t>дотичної</a:t>
            </a:r>
            <a:r>
              <a:rPr lang="ru-RU" dirty="0" smtClean="0"/>
              <a:t> до </a:t>
            </a:r>
            <a:r>
              <a:rPr lang="ru-RU" dirty="0" err="1" smtClean="0"/>
              <a:t>графіка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 </a:t>
            </a:r>
            <a:r>
              <a:rPr lang="en-US" dirty="0" smtClean="0"/>
              <a:t>y=f(x)</a:t>
            </a:r>
          </a:p>
          <a:p>
            <a:r>
              <a:rPr lang="en-US" dirty="0" smtClean="0"/>
              <a:t>1. </a:t>
            </a:r>
            <a:r>
              <a:rPr lang="uk-UA" dirty="0" smtClean="0"/>
              <a:t>Визначити </a:t>
            </a:r>
            <a:r>
              <a:rPr lang="ru-RU" dirty="0" smtClean="0"/>
              <a:t>абсциссу точки </a:t>
            </a:r>
            <a:r>
              <a:rPr lang="ru-RU" dirty="0" err="1" smtClean="0"/>
              <a:t>дотику</a:t>
            </a:r>
            <a:r>
              <a:rPr lang="ru-RU" dirty="0" smtClean="0"/>
              <a:t>      </a:t>
            </a:r>
            <a:r>
              <a:rPr lang="ru-RU" i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ru-RU" i="1" baseline="-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0 </a:t>
            </a:r>
            <a:endParaRPr lang="en-US" dirty="0" smtClean="0"/>
          </a:p>
          <a:p>
            <a:r>
              <a:rPr lang="en-US" dirty="0" smtClean="0"/>
              <a:t>2. </a:t>
            </a:r>
            <a:r>
              <a:rPr lang="ru-RU" dirty="0" err="1" smtClean="0"/>
              <a:t>Обчислити</a:t>
            </a:r>
            <a:r>
              <a:rPr lang="ru-RU" dirty="0" smtClean="0"/>
              <a:t> </a:t>
            </a:r>
            <a:r>
              <a:rPr lang="en-US" dirty="0" smtClean="0"/>
              <a:t>f(</a:t>
            </a:r>
            <a:r>
              <a:rPr lang="ru-RU" i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ru-RU" i="1" baseline="-30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n-US" dirty="0" smtClean="0"/>
              <a:t>).</a:t>
            </a:r>
          </a:p>
          <a:p>
            <a:r>
              <a:rPr lang="en-US" dirty="0" smtClean="0"/>
              <a:t>3. </a:t>
            </a:r>
            <a:r>
              <a:rPr lang="ru-RU" dirty="0" err="1" smtClean="0"/>
              <a:t>Знайти</a:t>
            </a:r>
            <a:r>
              <a:rPr lang="ru-RU" dirty="0" smtClean="0"/>
              <a:t> </a:t>
            </a:r>
            <a:r>
              <a:rPr lang="en-US" dirty="0" smtClean="0"/>
              <a:t>f′(x) 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обчислити</a:t>
            </a:r>
            <a:r>
              <a:rPr lang="ru-RU" dirty="0" smtClean="0"/>
              <a:t> </a:t>
            </a:r>
            <a:r>
              <a:rPr lang="en-US" dirty="0" smtClean="0"/>
              <a:t>f′(</a:t>
            </a:r>
            <a:r>
              <a:rPr lang="ru-RU" i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ru-RU" i="1" baseline="-30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n-US" dirty="0" smtClean="0"/>
              <a:t>).</a:t>
            </a:r>
          </a:p>
          <a:p>
            <a:r>
              <a:rPr lang="en-US" dirty="0" smtClean="0"/>
              <a:t>4. </a:t>
            </a:r>
            <a:r>
              <a:rPr lang="ru-RU" dirty="0" err="1" smtClean="0"/>
              <a:t>Підставити</a:t>
            </a:r>
            <a:r>
              <a:rPr lang="ru-RU" dirty="0" smtClean="0"/>
              <a:t> </a:t>
            </a:r>
            <a:r>
              <a:rPr lang="ru-RU" dirty="0" err="1" smtClean="0"/>
              <a:t>знайдені</a:t>
            </a:r>
            <a:r>
              <a:rPr lang="ru-RU" dirty="0" smtClean="0"/>
              <a:t> числа</a:t>
            </a:r>
            <a:r>
              <a:rPr lang="ru-RU" i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x</a:t>
            </a:r>
            <a:r>
              <a:rPr lang="ru-RU" i="1" baseline="-30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n-US" dirty="0" smtClean="0"/>
              <a:t>, f(</a:t>
            </a:r>
            <a:r>
              <a:rPr lang="ru-RU" i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ru-RU" i="1" baseline="-30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n-US" dirty="0" smtClean="0"/>
              <a:t>), f′(</a:t>
            </a:r>
            <a:r>
              <a:rPr lang="ru-RU" i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ru-RU" i="1" baseline="-30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n-US" dirty="0" smtClean="0"/>
              <a:t>) </a:t>
            </a:r>
            <a:r>
              <a:rPr lang="ru-RU" dirty="0" smtClean="0"/>
              <a:t>в формулу</a:t>
            </a:r>
          </a:p>
          <a:p>
            <a:pPr marL="0" indent="0">
              <a:buNone/>
            </a:pPr>
            <a:r>
              <a:rPr lang="ru-RU" dirty="0" smtClean="0"/>
              <a:t> </a:t>
            </a:r>
            <a:r>
              <a:rPr lang="en-US" dirty="0" smtClean="0"/>
              <a:t>y=f(</a:t>
            </a:r>
            <a:r>
              <a:rPr lang="ru-RU" i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ru-RU" i="1" baseline="-30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n-US" dirty="0" smtClean="0"/>
              <a:t>)+f′(</a:t>
            </a:r>
            <a:r>
              <a:rPr lang="ru-RU" i="1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x</a:t>
            </a:r>
            <a:r>
              <a:rPr lang="ru-RU" i="1" baseline="-30000" dirty="0" smtClean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ru-RU" i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smtClean="0"/>
              <a:t>)(x−</a:t>
            </a:r>
            <a:r>
              <a:rPr lang="ru-RU" i="1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 x</a:t>
            </a:r>
            <a:r>
              <a:rPr lang="ru-RU" i="1" baseline="-30000" dirty="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0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uk-UA" dirty="0" smtClean="0"/>
              <a:t>Приклад </a:t>
            </a:r>
            <a:endParaRPr lang="uk-UA" dirty="0"/>
          </a:p>
          <a:p>
            <a:pPr marL="0" indent="0">
              <a:buNone/>
            </a:pPr>
            <a:r>
              <a:rPr lang="uk-UA" dirty="0"/>
              <a:t>Знайти дотичну до кривої у=х</a:t>
            </a:r>
            <a:r>
              <a:rPr lang="uk-UA" baseline="30000" dirty="0"/>
              <a:t>3</a:t>
            </a:r>
            <a:r>
              <a:rPr lang="uk-UA" dirty="0"/>
              <a:t> в точці х </a:t>
            </a:r>
            <a:r>
              <a:rPr lang="uk-UA" baseline="-25000" dirty="0"/>
              <a:t>0</a:t>
            </a:r>
            <a:r>
              <a:rPr lang="uk-UA" dirty="0"/>
              <a:t>=1</a:t>
            </a:r>
          </a:p>
          <a:p>
            <a:pPr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048000" y="296733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Рисунок 4" descr="http://posibnyky.vntu.edu.ua/m_a/page14_files/image1425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34388" y="1953492"/>
            <a:ext cx="2991654" cy="30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4939797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Номер слайда 3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744AE85-595F-4FE1-9AAF-09D135FEDDFD}" type="slidenum">
              <a:rPr lang="ru-RU" altLang="uk-UA"/>
              <a:pPr/>
              <a:t>13</a:t>
            </a:fld>
            <a:endParaRPr lang="ru-RU" altLang="uk-UA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1295400" y="304801"/>
            <a:ext cx="102870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uk-UA" altLang="uk-UA" sz="2800" dirty="0" smtClean="0"/>
              <a:t>    Знайдіть, при яких значеннях параметра а дотична до графіка функції    </a:t>
            </a:r>
          </a:p>
          <a:p>
            <a:pPr eaLnBrk="1" hangingPunct="1">
              <a:buFontTx/>
              <a:buNone/>
            </a:pPr>
            <a:r>
              <a:rPr lang="uk-UA" altLang="uk-UA" sz="2800" dirty="0" smtClean="0"/>
              <a:t>у точці з абсцисою                      проходить через точку </a:t>
            </a:r>
            <a:r>
              <a:rPr lang="en-US" altLang="uk-UA" sz="2800" dirty="0" smtClean="0"/>
              <a:t>N(3;4).</a:t>
            </a:r>
            <a:r>
              <a:rPr lang="uk-UA" altLang="uk-UA" sz="2800" dirty="0" smtClean="0"/>
              <a:t>   </a:t>
            </a:r>
            <a:endParaRPr lang="ru-RU" altLang="uk-UA" sz="2800" dirty="0" smtClean="0"/>
          </a:p>
        </p:txBody>
      </p:sp>
      <p:graphicFrame>
        <p:nvGraphicFramePr>
          <p:cNvPr id="15364" name="Object 3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2856208" y="715901"/>
          <a:ext cx="243840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0" name="Формула" r:id="rId3" imgW="761669" imgH="228501" progId="Equation.3">
                  <p:embed/>
                </p:oleObj>
              </mc:Choice>
              <mc:Fallback>
                <p:oleObj name="Формула" r:id="rId3" imgW="761669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6208" y="715901"/>
                        <a:ext cx="2438400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4"/>
          <p:cNvGraphicFramePr>
            <a:graphicFrameLocks noChangeAspect="1"/>
          </p:cNvGraphicFramePr>
          <p:nvPr/>
        </p:nvGraphicFramePr>
        <p:xfrm>
          <a:off x="4368800" y="1196975"/>
          <a:ext cx="1524000" cy="541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1" name="Формула" r:id="rId5" imgW="482391" imgH="228501" progId="Equation.3">
                  <p:embed/>
                </p:oleObj>
              </mc:Choice>
              <mc:Fallback>
                <p:oleObj name="Формула" r:id="rId5" imgW="482391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8800" y="1196975"/>
                        <a:ext cx="1524000" cy="541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Grp="1" noChangeAspect="1"/>
          </p:cNvGraphicFramePr>
          <p:nvPr>
            <p:ph sz="quarter" idx="4294967295"/>
          </p:nvPr>
        </p:nvGraphicFramePr>
        <p:xfrm>
          <a:off x="2639485" y="2349501"/>
          <a:ext cx="6108700" cy="4024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92" name="Формула" r:id="rId7" imgW="1981200" imgH="1803400" progId="Equation.3">
                  <p:embed/>
                </p:oleObj>
              </mc:Choice>
              <mc:Fallback>
                <p:oleObj name="Формула" r:id="rId7" imgW="1981200" imgH="1803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9485" y="2349501"/>
                        <a:ext cx="6108700" cy="4024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3983567" y="1844676"/>
            <a:ext cx="393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uk-UA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Розв’язок</a:t>
            </a:r>
            <a:endParaRPr lang="uk-UA" sz="28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97007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2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6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Для самостійного опрацювання</a:t>
            </a:r>
            <a:endParaRPr lang="uk-UA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4000" dirty="0" smtClean="0"/>
              <a:t>Похідна функції,  заданої параметрично</a:t>
            </a:r>
          </a:p>
          <a:p>
            <a:r>
              <a:rPr lang="uk-UA" sz="4000" dirty="0" smtClean="0"/>
              <a:t>Диференціювання неявно заданої функції</a:t>
            </a:r>
          </a:p>
          <a:p>
            <a:r>
              <a:rPr lang="uk-UA" sz="4000" dirty="0" smtClean="0"/>
              <a:t>Логарифмічне диференціювання</a:t>
            </a:r>
          </a:p>
          <a:p>
            <a:r>
              <a:rPr lang="uk-UA" sz="4000" dirty="0" smtClean="0"/>
              <a:t>Похідна </a:t>
            </a:r>
            <a:r>
              <a:rPr lang="uk-UA" sz="4000" dirty="0" err="1" smtClean="0"/>
              <a:t>показниково</a:t>
            </a:r>
            <a:r>
              <a:rPr lang="uk-UA" sz="4000" dirty="0" smtClean="0"/>
              <a:t> - степеневої функції</a:t>
            </a:r>
            <a:endParaRPr lang="uk-UA" sz="4000" dirty="0"/>
          </a:p>
        </p:txBody>
      </p:sp>
    </p:spTree>
    <p:extLst>
      <p:ext uri="{BB962C8B-B14F-4D97-AF65-F5344CB8AC3E}">
        <p14:creationId xmlns:p14="http://schemas.microsoft.com/office/powerpoint/2010/main" val="26537241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r>
              <a:rPr lang="ru-RU" altLang="ru-RU" sz="4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Логарифмічне</a:t>
            </a:r>
            <a:r>
              <a:rPr lang="ru-RU" altLang="ru-RU" sz="4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диференціювання</a:t>
            </a:r>
            <a:endParaRPr lang="ru-RU" sz="48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326571" y="3086904"/>
            <a:ext cx="11188096" cy="238526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kumimoji="0" lang="en-US" altLang="ru-RU" sz="360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Іноді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відшукання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похідної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спрощується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попередньо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прологарифмувати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В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зв’язку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цим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метод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називається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логарифмічним</a:t>
            </a: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i="1" dirty="0" err="1" smtClean="0">
                <a:latin typeface="Times New Roman" pitchFamily="18" charset="0"/>
                <a:cs typeface="Times New Roman" pitchFamily="18" charset="0"/>
              </a:rPr>
              <a:t>диференціюванням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200" dirty="0" smtClean="0">
                <a:latin typeface="Arial Black" pitchFamily="34" charset="0"/>
              </a:rPr>
              <a:t> </a:t>
            </a:r>
            <a:endParaRPr kumimoji="0" lang="ru-RU" altLang="ru-RU" sz="3200" i="0" u="none" strike="noStrike" cap="none" normalizeH="0" baseline="0" dirty="0" smtClean="0">
              <a:ln>
                <a:noFill/>
              </a:ln>
              <a:solidFill>
                <a:srgbClr val="080B47"/>
              </a:solidFill>
              <a:effectLst/>
              <a:latin typeface="Arial Black" pitchFamily="34" charset="0"/>
              <a:cs typeface="Times New Roman" panose="02020603050405020304" pitchFamily="18" charset="0"/>
            </a:endParaRPr>
          </a:p>
          <a:p>
            <a:pPr lvl="0"/>
            <a:r>
              <a:rPr kumimoji="0" lang="ru-RU" altLang="ru-RU" sz="11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ru-RU" altLang="ru-RU" sz="11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ru-RU" altLang="ru-RU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ru-RU" altLang="ru-RU" sz="3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u-RU" alt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9982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r>
              <a:rPr lang="ru-RU" altLang="ru-RU" sz="4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Властивості</a:t>
            </a:r>
            <a:r>
              <a:rPr lang="ru-RU" altLang="ru-RU" sz="4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логарифмів</a:t>
            </a:r>
            <a:endParaRPr lang="ru-RU" sz="48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812031" y="3086904"/>
            <a:ext cx="10702636" cy="238526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x +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y=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xy</a:t>
            </a:r>
            <a:endParaRPr lang="en-US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x-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lny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x/y (</a:t>
            </a:r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ділення)</a:t>
            </a:r>
          </a:p>
          <a:p>
            <a:pPr lvl="0"/>
            <a:r>
              <a:rPr lang="uk-UA" sz="36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3600" baseline="30000" dirty="0" err="1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=p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lnx</a:t>
            </a:r>
            <a:endParaRPr lang="uk-UA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kumimoji="0" lang="ru-RU" altLang="ru-RU" sz="11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ru-RU" altLang="ru-RU" sz="11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ru-RU" altLang="ru-RU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ru-RU" altLang="ru-RU" sz="3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u-RU" alt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3479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r>
              <a:rPr lang="ru-RU" altLang="ru-RU" sz="4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Логарифмічне</a:t>
            </a:r>
            <a:r>
              <a:rPr lang="ru-RU" altLang="ru-RU" sz="4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диференціювання</a:t>
            </a:r>
            <a:endParaRPr lang="ru-RU" sz="48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707571" y="1655479"/>
            <a:ext cx="10807095" cy="6509474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kumimoji="0" lang="en-US" altLang="ru-RU" sz="360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altLang="ru-RU" sz="3600" dirty="0" smtClean="0">
                <a:latin typeface="Times New Roman" pitchFamily="18" charset="0"/>
                <a:cs typeface="Times New Roman" pitchFamily="18" charset="0"/>
              </a:rPr>
              <a:t>Приклад:  </a:t>
            </a:r>
            <a:r>
              <a:rPr lang="en-US" altLang="ru-RU" sz="3600" dirty="0" smtClean="0">
                <a:latin typeface="Times New Roman" pitchFamily="18" charset="0"/>
                <a:cs typeface="Times New Roman" pitchFamily="18" charset="0"/>
              </a:rPr>
              <a:t>y=</a:t>
            </a:r>
            <a:r>
              <a:rPr lang="en-US" altLang="ru-RU" sz="36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ru-RU" sz="3600" baseline="30000" dirty="0" err="1" smtClean="0">
                <a:latin typeface="Times New Roman" pitchFamily="18" charset="0"/>
                <a:cs typeface="Times New Roman" pitchFamily="18" charset="0"/>
              </a:rPr>
              <a:t>sinx</a:t>
            </a:r>
            <a:endParaRPr lang="uk-UA" alt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altLang="ru-RU" sz="3600" dirty="0" smtClean="0">
                <a:latin typeface="Times New Roman" pitchFamily="18" charset="0"/>
                <a:cs typeface="Times New Roman" pitchFamily="18" charset="0"/>
              </a:rPr>
              <a:t>ln y=ln </a:t>
            </a:r>
            <a:r>
              <a:rPr lang="en-US" altLang="ru-RU" sz="36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ru-RU" sz="3600" baseline="30000" dirty="0" err="1" smtClean="0">
                <a:latin typeface="Times New Roman" pitchFamily="18" charset="0"/>
                <a:cs typeface="Times New Roman" pitchFamily="18" charset="0"/>
              </a:rPr>
              <a:t>sinx</a:t>
            </a:r>
            <a:r>
              <a:rPr lang="en-US" alt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3200" dirty="0" smtClean="0">
                <a:latin typeface="Arial Black" pitchFamily="34" charset="0"/>
              </a:rPr>
              <a:t> </a:t>
            </a:r>
            <a:r>
              <a:rPr lang="en-US" altLang="ru-RU" sz="3200" dirty="0" err="1" smtClean="0">
                <a:latin typeface="Times New Roman" pitchFamily="18" charset="0"/>
                <a:cs typeface="Times New Roman" pitchFamily="18" charset="0"/>
              </a:rPr>
              <a:t>ln</a:t>
            </a:r>
            <a:r>
              <a:rPr lang="en-US" altLang="ru-RU" sz="3200" dirty="0" smtClean="0">
                <a:latin typeface="Times New Roman" pitchFamily="18" charset="0"/>
                <a:cs typeface="Times New Roman" pitchFamily="18" charset="0"/>
              </a:rPr>
              <a:t> y=sin x </a:t>
            </a:r>
            <a:r>
              <a:rPr lang="en-US" altLang="ru-RU" sz="3200" dirty="0" err="1" smtClean="0">
                <a:latin typeface="Times New Roman" pitchFamily="18" charset="0"/>
                <a:cs typeface="Times New Roman" pitchFamily="18" charset="0"/>
              </a:rPr>
              <a:t>ln</a:t>
            </a:r>
            <a:r>
              <a:rPr lang="en-US" altLang="ru-RU" sz="3200" dirty="0" smtClean="0">
                <a:latin typeface="Times New Roman" pitchFamily="18" charset="0"/>
                <a:cs typeface="Times New Roman" pitchFamily="18" charset="0"/>
              </a:rPr>
              <a:t> x</a:t>
            </a:r>
          </a:p>
          <a:p>
            <a:pPr lvl="0"/>
            <a:endParaRPr lang="ru-RU" sz="3200" dirty="0" smtClean="0">
              <a:latin typeface="Arial Black" pitchFamily="34" charset="0"/>
            </a:endParaRPr>
          </a:p>
          <a:p>
            <a:pPr lvl="0"/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Диференціюємо ліву і праву сторону</a:t>
            </a: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y'/y=(</a:t>
            </a:r>
            <a:r>
              <a:rPr lang="en-US" altLang="ru-RU" sz="2400" dirty="0" smtClean="0">
                <a:latin typeface="Times New Roman" pitchFamily="18" charset="0"/>
                <a:cs typeface="Times New Roman" pitchFamily="18" charset="0"/>
              </a:rPr>
              <a:t>sin x)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'</a:t>
            </a:r>
            <a:r>
              <a:rPr lang="en-US" alt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ln </a:t>
            </a:r>
            <a:r>
              <a:rPr lang="en-US" altLang="ru-RU" sz="2400" dirty="0" smtClean="0">
                <a:latin typeface="Times New Roman" pitchFamily="18" charset="0"/>
                <a:cs typeface="Times New Roman" pitchFamily="18" charset="0"/>
              </a:rPr>
              <a:t>x + sin </a:t>
            </a:r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x </a:t>
            </a:r>
            <a:r>
              <a:rPr lang="en-US" altLang="ru-RU" sz="2400" dirty="0" smtClean="0">
                <a:latin typeface="Times New Roman" pitchFamily="18" charset="0"/>
                <a:cs typeface="Times New Roman" pitchFamily="18" charset="0"/>
              </a:rPr>
              <a:t>(ln x)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'   </a:t>
            </a:r>
          </a:p>
          <a:p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y'= y [(</a:t>
            </a:r>
            <a:r>
              <a:rPr lang="en-US" altLang="ru-RU" sz="2400" dirty="0" smtClean="0">
                <a:latin typeface="Times New Roman" pitchFamily="18" charset="0"/>
                <a:cs typeface="Times New Roman" pitchFamily="18" charset="0"/>
              </a:rPr>
              <a:t>sin </a:t>
            </a:r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x)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'</a:t>
            </a:r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 ln x + sin x (ln x</a:t>
            </a:r>
            <a:r>
              <a:rPr lang="en-US" altLang="ru-RU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']</a:t>
            </a:r>
          </a:p>
          <a:p>
            <a:endParaRPr lang="en-US" alt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y'= </a:t>
            </a:r>
            <a:r>
              <a:rPr lang="en-US" altLang="ru-RU" sz="2400" dirty="0" err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ru-RU" sz="2400" baseline="30000" dirty="0" err="1" smtClean="0">
                <a:latin typeface="Times New Roman" pitchFamily="18" charset="0"/>
                <a:cs typeface="Times New Roman" pitchFamily="18" charset="0"/>
              </a:rPr>
              <a:t>sinx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[cos</a:t>
            </a:r>
            <a:r>
              <a:rPr lang="en-US" alt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ru-RU" sz="2400" dirty="0" smtClean="0"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en-US" altLang="ru-RU" sz="2400" dirty="0">
                <a:latin typeface="Times New Roman" pitchFamily="18" charset="0"/>
                <a:cs typeface="Times New Roman" pitchFamily="18" charset="0"/>
              </a:rPr>
              <a:t>ln x + </a:t>
            </a:r>
            <a:r>
              <a:rPr lang="en-US" altLang="ru-RU" sz="2400" dirty="0" smtClean="0">
                <a:latin typeface="Times New Roman" pitchFamily="18" charset="0"/>
                <a:cs typeface="Times New Roman" pitchFamily="18" charset="0"/>
              </a:rPr>
              <a:t>(sin x) /x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]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alt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en-US" alt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ru-RU" altLang="ru-RU" sz="2400" i="0" u="none" strike="noStrike" cap="none" normalizeH="0" baseline="0" dirty="0" smtClean="0">
              <a:ln>
                <a:noFill/>
              </a:ln>
              <a:solidFill>
                <a:srgbClr val="080B47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kumimoji="0" lang="ru-RU" altLang="ru-RU" sz="11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ru-RU" altLang="ru-RU" sz="11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ru-RU" altLang="ru-RU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ru-RU" altLang="ru-RU" sz="3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u-RU" alt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370625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 fontScale="90000"/>
          </a:bodyPr>
          <a:lstStyle/>
          <a:p>
            <a:r>
              <a:rPr lang="ru-RU" altLang="ru-RU" sz="4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altLang="ru-RU" sz="4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теореми</a:t>
            </a:r>
            <a:r>
              <a:rPr lang="ru-RU" altLang="ru-RU" sz="4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диференціального</a:t>
            </a:r>
            <a:r>
              <a:rPr lang="ru-RU" altLang="ru-RU" sz="4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4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числення</a:t>
            </a:r>
            <a:endParaRPr lang="ru-RU" sz="48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403761" y="4113556"/>
            <a:ext cx="11110906" cy="176971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uk-UA" sz="3600" dirty="0" smtClean="0"/>
              <a:t> </a:t>
            </a:r>
          </a:p>
          <a:p>
            <a:pPr lvl="0"/>
            <a:endParaRPr kumimoji="0" lang="ru-RU" altLang="ru-RU" sz="3200" i="0" u="none" strike="noStrike" cap="none" normalizeH="0" baseline="0" dirty="0" smtClean="0">
              <a:ln>
                <a:noFill/>
              </a:ln>
              <a:solidFill>
                <a:srgbClr val="080B47"/>
              </a:solidFill>
              <a:effectLst/>
              <a:latin typeface="Arial Black" pitchFamily="34" charset="0"/>
              <a:cs typeface="Times New Roman" panose="02020603050405020304" pitchFamily="18" charset="0"/>
            </a:endParaRPr>
          </a:p>
          <a:p>
            <a:pPr lvl="0"/>
            <a:r>
              <a:rPr kumimoji="0" lang="ru-RU" altLang="ru-RU" sz="11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ru-RU" altLang="ru-RU" sz="11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ru-RU" altLang="ru-RU" sz="1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ru-RU" altLang="ru-RU" sz="30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u-RU" altLang="ru-RU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4044" name="Rectangle 12"/>
          <p:cNvSpPr>
            <a:spLocks noChangeArrowheads="1"/>
          </p:cNvSpPr>
          <p:nvPr/>
        </p:nvSpPr>
        <p:spPr bwMode="auto">
          <a:xfrm rot="10800000" flipV="1">
            <a:off x="510827" y="2485295"/>
            <a:ext cx="11245743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14350" lvl="0" indent="-514350" algn="just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Теореми Ферма</a:t>
            </a:r>
          </a:p>
          <a:p>
            <a:pPr marL="514350" lvl="0" indent="-514350" algn="just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uk-UA" sz="2800" dirty="0" smtClean="0">
                <a:latin typeface="Arial" pitchFamily="34" charset="0"/>
              </a:rPr>
              <a:t>Теорема </a:t>
            </a:r>
            <a:r>
              <a:rPr lang="uk-UA" sz="2800" dirty="0" err="1" smtClean="0">
                <a:latin typeface="Arial" pitchFamily="34" charset="0"/>
              </a:rPr>
              <a:t>Ролля</a:t>
            </a:r>
            <a:endParaRPr lang="uk-UA" sz="2800" dirty="0" smtClean="0">
              <a:latin typeface="Arial" pitchFamily="34" charset="0"/>
            </a:endParaRPr>
          </a:p>
          <a:p>
            <a:pPr marL="514350" lvl="0" indent="-514350" algn="just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uk-UA" sz="2800" dirty="0" smtClean="0">
                <a:latin typeface="Arial" pitchFamily="34" charset="0"/>
              </a:rPr>
              <a:t>Теорема Коші</a:t>
            </a:r>
          </a:p>
          <a:p>
            <a:pPr marL="514350" lvl="0" indent="-514350" algn="just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kumimoji="0" lang="uk-UA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Теорема Лагранжа</a:t>
            </a:r>
          </a:p>
          <a:p>
            <a:pPr marL="514350" lvl="0" indent="-514350" algn="just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uk-UA" sz="2800" dirty="0" smtClean="0">
                <a:latin typeface="Arial" pitchFamily="34" charset="0"/>
              </a:rPr>
              <a:t>Правило </a:t>
            </a:r>
            <a:r>
              <a:rPr lang="uk-UA" sz="2800" dirty="0" err="1" smtClean="0">
                <a:latin typeface="Arial" pitchFamily="34" charset="0"/>
              </a:rPr>
              <a:t>Лопіталя</a:t>
            </a:r>
            <a:endParaRPr kumimoji="0" lang="uk-UA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514350" lvl="0" indent="-514350" algn="just" fontAlgn="base">
              <a:spcBef>
                <a:spcPct val="0"/>
              </a:spcBef>
              <a:spcAft>
                <a:spcPct val="0"/>
              </a:spcAft>
              <a:buAutoNum type="arabicPeriod"/>
            </a:pPr>
            <a:endParaRPr kumimoji="0" lang="de-DE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44051" name="Rectangle 1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813617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r>
              <a:rPr lang="ru-RU" altLang="ru-RU" sz="6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Диференціал</a:t>
            </a:r>
            <a:endParaRPr lang="ru-RU" sz="6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643466" y="1595021"/>
            <a:ext cx="10718801" cy="5509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/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uk-UA" altLang="ru-RU" sz="32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Нехай функція у = f(х) </a:t>
            </a:r>
            <a:r>
              <a:rPr kumimoji="0" lang="uk-UA" altLang="ru-RU" sz="32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диференційовна</a:t>
            </a:r>
            <a:r>
              <a:rPr kumimoji="0" lang="uk-UA" altLang="ru-RU" sz="32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в точці х є </a:t>
            </a:r>
            <a:r>
              <a:rPr kumimoji="0" lang="en-US" altLang="ru-RU" sz="32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ru-RU" sz="3200" dirty="0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uk-UA" altLang="ru-RU" sz="3200" dirty="0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ru-RU" sz="3200" dirty="0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kumimoji="0" lang="en-US" altLang="ru-RU" sz="32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kumimoji="0" lang="uk-UA" altLang="ru-RU" sz="32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kumimoji="0" lang="uk-UA" altLang="ru-RU" sz="3200" b="0" i="0" u="none" strike="noStrike" cap="none" normalizeH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тобто в цій точці вона має похідну </a:t>
            </a:r>
            <a:r>
              <a:rPr lang="uk-UA" altLang="ru-RU" sz="3200" dirty="0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uk-UA" altLang="ru-RU" sz="3200" dirty="0" smtClean="0">
                <a:solidFill>
                  <a:srgbClr val="080B47"/>
                </a:solidFill>
                <a:latin typeface="Palatino Linotype"/>
                <a:cs typeface="Times New Roman" panose="02020603050405020304" pitchFamily="18" charset="0"/>
              </a:rPr>
              <a:t>'</a:t>
            </a:r>
            <a:r>
              <a:rPr lang="uk-UA" altLang="ru-RU" sz="3200" dirty="0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(х)</a:t>
            </a:r>
          </a:p>
          <a:p>
            <a:pPr lvl="0" indent="439738"/>
            <a:r>
              <a:rPr kumimoji="0" lang="uk-UA" altLang="ru-RU" sz="3200" b="1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Диференціалом</a:t>
            </a:r>
            <a:r>
              <a:rPr kumimoji="0" lang="uk-UA" altLang="ru-RU" sz="32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32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dy</a:t>
            </a:r>
            <a:r>
              <a:rPr kumimoji="0" lang="en-US" altLang="ru-RU" sz="32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3200" dirty="0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 у = f(х) в точці х називається головна, відносно </a:t>
            </a:r>
            <a:r>
              <a:rPr lang="uk-UA" altLang="ru-RU" sz="3200" dirty="0" smtClean="0">
                <a:solidFill>
                  <a:srgbClr val="080B47"/>
                </a:solidFill>
                <a:latin typeface="Palatino Linotype"/>
                <a:cs typeface="Times New Roman" panose="02020603050405020304" pitchFamily="18" charset="0"/>
              </a:rPr>
              <a:t>∆</a:t>
            </a:r>
            <a:r>
              <a:rPr lang="uk-UA" altLang="ru-RU" sz="3200" dirty="0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х, частина приросту функції у= f(х) в цій точці</a:t>
            </a:r>
          </a:p>
          <a:p>
            <a:pPr lvl="0" algn="ctr"/>
            <a:r>
              <a:rPr lang="en-US" altLang="ru-RU" sz="3200" dirty="0" err="1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</a:t>
            </a:r>
            <a:r>
              <a:rPr lang="uk-UA" altLang="ru-RU" sz="3200" dirty="0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f</a:t>
            </a:r>
            <a:r>
              <a:rPr lang="en-US" altLang="ru-RU" sz="3200" dirty="0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3200" dirty="0" smtClean="0">
                <a:solidFill>
                  <a:srgbClr val="080B47"/>
                </a:solidFill>
                <a:latin typeface="Palatino Linotype"/>
                <a:cs typeface="Times New Roman" panose="02020603050405020304" pitchFamily="18" charset="0"/>
              </a:rPr>
              <a:t>'</a:t>
            </a:r>
            <a:r>
              <a:rPr lang="uk-UA" altLang="ru-RU" sz="3200" dirty="0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(х) </a:t>
            </a:r>
            <a:r>
              <a:rPr lang="uk-UA" altLang="ru-RU" sz="3200" dirty="0" smtClean="0">
                <a:solidFill>
                  <a:srgbClr val="080B47"/>
                </a:solidFill>
                <a:latin typeface="Palatino Linotype"/>
                <a:cs typeface="Times New Roman" panose="02020603050405020304" pitchFamily="18" charset="0"/>
              </a:rPr>
              <a:t>∆</a:t>
            </a:r>
            <a:r>
              <a:rPr lang="uk-UA" altLang="ru-RU" sz="3200" dirty="0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en-US" altLang="ru-RU" sz="3200" dirty="0" smtClean="0">
              <a:solidFill>
                <a:srgbClr val="080B4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uk-UA" altLang="ru-RU" sz="3200" dirty="0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 </a:t>
            </a:r>
            <a:r>
              <a:rPr lang="uk-UA" altLang="ru-RU" sz="3200" dirty="0" err="1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у=х</a:t>
            </a:r>
            <a:r>
              <a:rPr lang="uk-UA" altLang="ru-RU" sz="3200" dirty="0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</a:t>
            </a:r>
            <a:r>
              <a:rPr lang="en-US" altLang="ru-RU" sz="3200" dirty="0" smtClean="0">
                <a:solidFill>
                  <a:srgbClr val="080B47"/>
                </a:solidFill>
                <a:latin typeface="Palatino Linotype"/>
                <a:cs typeface="Times New Roman" panose="02020603050405020304" pitchFamily="18" charset="0"/>
              </a:rPr>
              <a:t> ' </a:t>
            </a:r>
            <a:r>
              <a:rPr lang="uk-UA" altLang="ru-RU" sz="3200" dirty="0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=х</a:t>
            </a:r>
            <a:r>
              <a:rPr lang="en-US" altLang="ru-RU" sz="3200" dirty="0" smtClean="0">
                <a:solidFill>
                  <a:srgbClr val="080B47"/>
                </a:solidFill>
                <a:latin typeface="Palatino Linotype"/>
                <a:cs typeface="Times New Roman" panose="02020603050405020304" pitchFamily="18" charset="0"/>
              </a:rPr>
              <a:t> ' </a:t>
            </a:r>
            <a:r>
              <a:rPr lang="uk-UA" altLang="ru-RU" sz="3200" dirty="0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=1, тому </a:t>
            </a:r>
            <a:r>
              <a:rPr lang="en-US" altLang="ru-RU" sz="3200" dirty="0" err="1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</a:t>
            </a:r>
            <a:r>
              <a:rPr lang="en-US" altLang="ru-RU" sz="3200" dirty="0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ru-RU" sz="3200" dirty="0" err="1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dx</a:t>
            </a:r>
            <a:r>
              <a:rPr lang="en-US" altLang="ru-RU" sz="3200" dirty="0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uk-UA" altLang="ru-RU" sz="3200" dirty="0" smtClean="0">
                <a:solidFill>
                  <a:srgbClr val="080B47"/>
                </a:solidFill>
                <a:latin typeface="Palatino Linotype"/>
                <a:cs typeface="Times New Roman" panose="02020603050405020304" pitchFamily="18" charset="0"/>
              </a:rPr>
              <a:t> ∆</a:t>
            </a:r>
            <a:r>
              <a:rPr lang="uk-UA" altLang="ru-RU" sz="3200" dirty="0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х,</a:t>
            </a:r>
            <a:r>
              <a:rPr lang="en-US" altLang="ru-RU" sz="3200" dirty="0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altLang="ru-RU" sz="3200" dirty="0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 диференціал незалежної змінної збігається з її приростом. Формулу можна записати так:</a:t>
            </a:r>
          </a:p>
          <a:p>
            <a:pPr algn="ctr"/>
            <a:r>
              <a:rPr lang="en-US" altLang="ru-RU" sz="3200" dirty="0" err="1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dy</a:t>
            </a:r>
            <a:r>
              <a:rPr lang="uk-UA" altLang="ru-RU" sz="3200" dirty="0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f</a:t>
            </a:r>
            <a:r>
              <a:rPr lang="en-US" altLang="ru-RU" sz="3200" dirty="0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3200" dirty="0" smtClean="0">
                <a:solidFill>
                  <a:srgbClr val="080B47"/>
                </a:solidFill>
                <a:latin typeface="Palatino Linotype"/>
                <a:cs typeface="Times New Roman" panose="02020603050405020304" pitchFamily="18" charset="0"/>
              </a:rPr>
              <a:t>'</a:t>
            </a:r>
            <a:r>
              <a:rPr lang="uk-UA" altLang="ru-RU" sz="3200" dirty="0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(х) </a:t>
            </a:r>
            <a:r>
              <a:rPr lang="en-US" altLang="ru-RU" sz="3200" dirty="0" smtClean="0">
                <a:solidFill>
                  <a:srgbClr val="080B47"/>
                </a:solidFill>
                <a:latin typeface="Palatino Linotype"/>
                <a:cs typeface="Times New Roman" panose="02020603050405020304" pitchFamily="18" charset="0"/>
              </a:rPr>
              <a:t>d</a:t>
            </a:r>
            <a:r>
              <a:rPr lang="uk-UA" altLang="ru-RU" sz="3200" dirty="0" smtClean="0">
                <a:solidFill>
                  <a:srgbClr val="080B47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</a:t>
            </a:r>
            <a:endParaRPr lang="en-US" altLang="ru-RU" sz="3200" dirty="0" smtClean="0">
              <a:solidFill>
                <a:srgbClr val="080B47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/>
            <a:endParaRPr kumimoji="0" lang="uk-UA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05363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54806"/>
            <a:ext cx="10515600" cy="1325563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r>
              <a:rPr lang="ru-RU" sz="66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Означення</a:t>
            </a:r>
            <a:r>
              <a:rPr lang="ru-RU" sz="6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</a:t>
            </a:r>
            <a:r>
              <a:rPr lang="ru-RU" sz="66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похідної</a:t>
            </a:r>
            <a:r>
              <a:rPr lang="ru-RU" sz="66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 в </a:t>
            </a:r>
            <a:r>
              <a:rPr lang="ru-RU" sz="6600" b="1" spc="50" dirty="0" err="1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точці</a:t>
            </a:r>
            <a:endParaRPr lang="ru-RU" sz="6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1513" y="1825625"/>
            <a:ext cx="10682287" cy="2811318"/>
          </a:xfrm>
        </p:spPr>
        <p:txBody>
          <a:bodyPr>
            <a:normAutofit/>
          </a:bodyPr>
          <a:lstStyle/>
          <a:p>
            <a:endParaRPr lang="ru-RU" b="1" dirty="0" smtClean="0"/>
          </a:p>
          <a:p>
            <a:pPr>
              <a:buNone/>
            </a:pPr>
            <a:r>
              <a:rPr lang="uk-UA" sz="3600" b="1" dirty="0" smtClean="0"/>
              <a:t>Похідною</a:t>
            </a:r>
            <a:r>
              <a:rPr lang="uk-UA" sz="3600" dirty="0" smtClean="0"/>
              <a:t> функції у = f(х) в точці х</a:t>
            </a:r>
            <a:r>
              <a:rPr lang="uk-UA" sz="2000" dirty="0" smtClean="0"/>
              <a:t>0</a:t>
            </a:r>
            <a:r>
              <a:rPr lang="uk-UA" sz="3600" dirty="0" smtClean="0"/>
              <a:t> називають границю відношення приросту функції ∆f(x</a:t>
            </a:r>
            <a:r>
              <a:rPr lang="uk-UA" sz="2000" dirty="0" smtClean="0"/>
              <a:t>0</a:t>
            </a:r>
            <a:r>
              <a:rPr lang="uk-UA" sz="3600" dirty="0" smtClean="0"/>
              <a:t>) в точці х</a:t>
            </a:r>
            <a:r>
              <a:rPr lang="uk-UA" sz="2000" dirty="0" smtClean="0"/>
              <a:t>0</a:t>
            </a:r>
            <a:r>
              <a:rPr lang="uk-UA" sz="3600" dirty="0" smtClean="0"/>
              <a:t> до приросту аргументу ∆х, коли приріст аргументу прямує до нуля, тобто</a:t>
            </a:r>
            <a:endParaRPr lang="uk-UA" sz="3600" dirty="0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3650050"/>
              </p:ext>
            </p:extLst>
          </p:nvPr>
        </p:nvGraphicFramePr>
        <p:xfrm>
          <a:off x="0" y="4636943"/>
          <a:ext cx="11663713" cy="20963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3" imgW="2070100" imgH="419100" progId="">
                  <p:embed/>
                </p:oleObj>
              </mc:Choice>
              <mc:Fallback>
                <p:oleObj name="Equation" r:id="rId3" imgW="2070100" imgH="419100" progId="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636943"/>
                        <a:ext cx="11663713" cy="209636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3097002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r>
              <a:rPr lang="ru-RU" altLang="ru-RU" sz="66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Похідна</a:t>
            </a:r>
            <a:r>
              <a:rPr lang="ru-RU" altLang="ru-RU" sz="66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6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вищих</a:t>
            </a:r>
            <a:r>
              <a:rPr lang="ru-RU" altLang="ru-RU" sz="66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6600" b="1" dirty="0" err="1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порядків</a:t>
            </a:r>
            <a:endParaRPr lang="ru-RU" sz="66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13" name="Rectangle 11"/>
          <p:cNvSpPr>
            <a:spLocks noChangeArrowheads="1"/>
          </p:cNvSpPr>
          <p:nvPr/>
        </p:nvSpPr>
        <p:spPr bwMode="auto">
          <a:xfrm>
            <a:off x="812031" y="2093941"/>
            <a:ext cx="10702636" cy="387798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24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ru-RU" altLang="ru-RU" sz="36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kumimoji="0" lang="ru-RU" altLang="ru-RU" sz="36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0D0FA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похідною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0D0FA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0D0FA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вищих</a:t>
            </a: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0D0FA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3600" b="1" i="0" u="none" strike="noStrike" cap="none" normalizeH="0" baseline="0" dirty="0" err="1" smtClean="0">
                <a:ln>
                  <a:noFill/>
                </a:ln>
                <a:solidFill>
                  <a:srgbClr val="0D0FA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порядків</a:t>
            </a:r>
            <a:r>
              <a:rPr kumimoji="0" lang="ru-RU" altLang="ru-RU" sz="36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ru-RU" altLang="ru-RU" sz="36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розуміють</a:t>
            </a:r>
            <a:r>
              <a:rPr kumimoji="0" lang="ru-RU" altLang="ru-RU" sz="36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36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диференціювання</a:t>
            </a:r>
            <a:r>
              <a:rPr kumimoji="0" lang="ru-RU" altLang="ru-RU" sz="36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36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kumimoji="0" lang="ru-RU" altLang="ru-RU" sz="36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36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kumimoji="0" lang="ru-RU" altLang="ru-RU" sz="36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36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kumimoji="0" lang="ru-RU" altLang="ru-RU" sz="36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один раз.</a:t>
            </a:r>
            <a:endParaRPr kumimoji="0" lang="en-US" altLang="ru-RU" sz="3600" b="0" i="0" u="none" strike="noStrike" cap="none" normalizeH="0" baseline="0" dirty="0" smtClean="0">
              <a:ln>
                <a:noFill/>
              </a:ln>
              <a:solidFill>
                <a:srgbClr val="080B47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6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36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kumimoji="0" lang="ru-RU" altLang="ru-RU" sz="36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36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похідну</a:t>
            </a:r>
            <a:r>
              <a:rPr kumimoji="0" lang="ru-RU" altLang="ru-RU" sz="36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ru-RU" altLang="ru-RU" sz="36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Georgia" panose="02040502050405020303" pitchFamily="18" charset="0"/>
              </a:rPr>
              <a:t>y'(x)</a:t>
            </a:r>
            <a:r>
              <a:rPr kumimoji="0" lang="ru-RU" altLang="ru-RU" sz="36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повторно </a:t>
            </a:r>
            <a:r>
              <a:rPr kumimoji="0" lang="ru-RU" altLang="ru-RU" sz="36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диференціювати</a:t>
            </a:r>
            <a:r>
              <a:rPr kumimoji="0" lang="ru-RU" altLang="ru-RU" sz="36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одержимо </a:t>
            </a:r>
            <a:r>
              <a:rPr kumimoji="0" lang="ru-RU" altLang="ru-RU" sz="36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похідну</a:t>
            </a:r>
            <a:r>
              <a:rPr kumimoji="0" lang="ru-RU" altLang="ru-RU" sz="36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другого порядку, </a:t>
            </a:r>
            <a:r>
              <a:rPr kumimoji="0" lang="ru-RU" altLang="ru-RU" sz="36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kumimoji="0" lang="ru-RU" altLang="ru-RU" sz="3600" b="0" i="0" u="none" strike="noStrike" cap="none" normalizeH="0" baseline="0" dirty="0" smtClean="0">
                <a:ln>
                  <a:noFill/>
                </a:ln>
                <a:solidFill>
                  <a:srgbClr val="0D0FA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другу </a:t>
            </a:r>
            <a:r>
              <a:rPr kumimoji="0" lang="ru-RU" altLang="ru-RU" sz="3600" b="0" i="0" u="none" strike="noStrike" cap="none" normalizeH="0" baseline="0" dirty="0" err="1" smtClean="0">
                <a:ln>
                  <a:noFill/>
                </a:ln>
                <a:solidFill>
                  <a:srgbClr val="0D0FA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похідну</a:t>
            </a:r>
            <a:r>
              <a:rPr kumimoji="0" lang="ru-RU" altLang="ru-RU" sz="3600" b="0" i="0" u="none" strike="noStrike" cap="none" normalizeH="0" baseline="0" dirty="0" smtClean="0">
                <a:ln>
                  <a:noFill/>
                </a:ln>
                <a:solidFill>
                  <a:srgbClr val="0D0FA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3600" b="0" i="0" u="none" strike="noStrike" cap="none" normalizeH="0" baseline="0" dirty="0" err="1" smtClean="0">
                <a:ln>
                  <a:noFill/>
                </a:ln>
                <a:solidFill>
                  <a:srgbClr val="0D0FA5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r>
              <a:rPr kumimoji="0" lang="ru-RU" altLang="ru-RU" sz="36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kumimoji="0" lang="ru-RU" altLang="ru-RU" sz="3600" b="0" i="1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Georgia" panose="02040502050405020303" pitchFamily="18" charset="0"/>
              </a:rPr>
              <a:t>y=f(x)</a:t>
            </a:r>
            <a:r>
              <a:rPr kumimoji="0" lang="ru-RU" altLang="ru-RU" sz="36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kumimoji="0" lang="en-US" altLang="ru-RU" sz="3600" b="0" i="0" u="none" strike="noStrike" cap="none" normalizeH="0" baseline="0" dirty="0" smtClean="0">
              <a:ln>
                <a:noFill/>
              </a:ln>
              <a:solidFill>
                <a:srgbClr val="080B47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600" b="0" i="0" u="none" strike="noStrike" cap="none" normalizeH="0" baseline="0" dirty="0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 вона </a:t>
            </a:r>
            <a:r>
              <a:rPr kumimoji="0" lang="ru-RU" altLang="ru-RU" sz="3600" b="0" i="0" u="none" strike="noStrike" cap="none" normalizeH="0" baseline="0" dirty="0" err="1" smtClean="0">
                <a:ln>
                  <a:noFill/>
                </a:ln>
                <a:solidFill>
                  <a:srgbClr val="080B47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позначається</a:t>
            </a:r>
            <a: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ru-RU" alt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 </a:t>
            </a:r>
            <a:r>
              <a:rPr kumimoji="0" lang="ru-RU" altLang="ru-RU" sz="3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060" name="Picture 12" descr="http://yukhym.com/images/stories/Diff/Diff6_003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1051" y="4497363"/>
            <a:ext cx="4528841" cy="1877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05363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r>
              <a:rPr lang="uk-UA" sz="6600" b="1" spc="50" dirty="0" smtClean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Диференціювання функції</a:t>
            </a:r>
            <a:endParaRPr lang="uk-UA" sz="66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 smtClean="0"/>
              <a:t>    </a:t>
            </a:r>
            <a:endParaRPr lang="ru-RU" sz="3600" dirty="0"/>
          </a:p>
          <a:p>
            <a:pPr marL="0" indent="812800" algn="just">
              <a:buNone/>
            </a:pPr>
            <a:r>
              <a:rPr lang="uk-UA" sz="3600" dirty="0" smtClean="0"/>
              <a:t>Функцію у = f(х), що має похідну в точці х</a:t>
            </a:r>
            <a:r>
              <a:rPr lang="uk-UA" sz="2000" dirty="0" smtClean="0"/>
              <a:t>0</a:t>
            </a:r>
            <a:r>
              <a:rPr lang="uk-UA" sz="3600" dirty="0" smtClean="0"/>
              <a:t> називають </a:t>
            </a:r>
            <a:r>
              <a:rPr lang="uk-UA" sz="3600" b="1" dirty="0" smtClean="0"/>
              <a:t>диференційованою</a:t>
            </a:r>
            <a:r>
              <a:rPr lang="uk-UA" sz="3600" dirty="0" smtClean="0"/>
              <a:t> в цій точці, якщо функція у = f(х) має похідну в кожній точці деякого проміжку, то кажуть, що ця функція диференційована на даному проміжку.</a:t>
            </a:r>
          </a:p>
          <a:p>
            <a:pPr marL="0" indent="0" algn="ctr">
              <a:buNone/>
            </a:pPr>
            <a:r>
              <a:rPr lang="uk-UA" sz="3600" dirty="0" smtClean="0"/>
              <a:t>Дія знаходження похідної функції називається </a:t>
            </a:r>
            <a:r>
              <a:rPr lang="uk-UA" sz="3600" b="1" dirty="0" smtClean="0"/>
              <a:t>диференціюванням</a:t>
            </a:r>
            <a:r>
              <a:rPr lang="uk-UA" sz="3600" dirty="0" smtClean="0"/>
              <a:t>.</a:t>
            </a:r>
            <a:endParaRPr lang="uk-UA" sz="3600" dirty="0"/>
          </a:p>
        </p:txBody>
      </p:sp>
    </p:spTree>
    <p:extLst>
      <p:ext uri="{BB962C8B-B14F-4D97-AF65-F5344CB8AC3E}">
        <p14:creationId xmlns:p14="http://schemas.microsoft.com/office/powerpoint/2010/main" val="18663865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 fontScale="90000"/>
          </a:bodyPr>
          <a:lstStyle/>
          <a:p>
            <a:pPr algn="ctr"/>
            <a:r>
              <a:rPr lang="uk-UA" sz="6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Правила диференціювання функцій</a:t>
            </a:r>
            <a:endParaRPr lang="ru-RU" sz="6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5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4956340"/>
              </p:ext>
            </p:extLst>
          </p:nvPr>
        </p:nvGraphicFramePr>
        <p:xfrm>
          <a:off x="6277647" y="1898506"/>
          <a:ext cx="5211672" cy="4959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8" name="Equation" r:id="rId3" imgW="1574800" imgH="1498600" progId="">
                  <p:embed/>
                </p:oleObj>
              </mc:Choice>
              <mc:Fallback>
                <p:oleObj name="Equation" r:id="rId3" imgW="1574800" imgH="1498600" progId="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7647" y="1898506"/>
                        <a:ext cx="5211672" cy="49594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75734" y="1502688"/>
            <a:ext cx="509693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u="sng" dirty="0" smtClean="0"/>
              <a:t>Теорема 1</a:t>
            </a:r>
          </a:p>
          <a:p>
            <a:r>
              <a:rPr lang="uk-UA" sz="3600" dirty="0" smtClean="0"/>
              <a:t>Якщо функції</a:t>
            </a:r>
            <a:r>
              <a:rPr lang="en-US" sz="3600" dirty="0" smtClean="0"/>
              <a:t> u=u(x) </a:t>
            </a:r>
            <a:r>
              <a:rPr lang="uk-UA" sz="3600" dirty="0" smtClean="0"/>
              <a:t>і</a:t>
            </a:r>
            <a:r>
              <a:rPr lang="en-US" sz="3600" dirty="0" smtClean="0"/>
              <a:t> v=v(x)</a:t>
            </a:r>
            <a:r>
              <a:rPr lang="uk-UA" sz="3600" dirty="0" smtClean="0"/>
              <a:t> диференційовані в точці х, то сума, різниця, добуток і частка цих функцій також диференційовані в цій точці і справедливі такі формули</a:t>
            </a:r>
          </a:p>
          <a:p>
            <a:endParaRPr lang="uk-UA" dirty="0"/>
          </a:p>
        </p:txBody>
      </p:sp>
      <p:sp>
        <p:nvSpPr>
          <p:cNvPr id="6" name="TextBox 5"/>
          <p:cNvSpPr txBox="1"/>
          <p:nvPr/>
        </p:nvSpPr>
        <p:spPr>
          <a:xfrm>
            <a:off x="6163733" y="5689600"/>
            <a:ext cx="5249334" cy="369332"/>
          </a:xfrm>
          <a:prstGeom prst="rect">
            <a:avLst/>
          </a:prstGeom>
          <a:solidFill>
            <a:schemeClr val="tx2">
              <a:alpha val="0"/>
            </a:schemeClr>
          </a:solidFill>
        </p:spPr>
        <p:txBody>
          <a:bodyPr wrap="square" rtlCol="0">
            <a:spAutoFit/>
          </a:bodyPr>
          <a:lstStyle/>
          <a:p>
            <a:endParaRPr lang="uk-UA" dirty="0"/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6367345" y="5874266"/>
            <a:ext cx="5045721" cy="847447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6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480896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Объект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897605218"/>
              </p:ext>
            </p:extLst>
          </p:nvPr>
        </p:nvGraphicFramePr>
        <p:xfrm>
          <a:off x="3424918" y="1691821"/>
          <a:ext cx="5211763" cy="495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0" name="Equation" r:id="rId3" imgW="1574800" imgH="1498600" progId="">
                  <p:embed/>
                </p:oleObj>
              </mc:Choice>
              <mc:Fallback>
                <p:oleObj name="Equation" r:id="rId3" imgW="1574800" imgH="1498600" progId="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4918" y="1691821"/>
                        <a:ext cx="5211763" cy="4959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298371" y="1828799"/>
            <a:ext cx="5015896" cy="384265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C3DB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rmAutofit/>
          </a:bodyPr>
          <a:lstStyle/>
          <a:p>
            <a:pPr algn="ctr"/>
            <a:r>
              <a:rPr lang="uk-UA" sz="6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Похідна складеної функції</a:t>
            </a:r>
            <a:endParaRPr lang="ru-RU" sz="6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6786" y="1828799"/>
            <a:ext cx="1115906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u="sng" dirty="0" smtClean="0"/>
              <a:t>Теорема 2</a:t>
            </a:r>
          </a:p>
          <a:p>
            <a:r>
              <a:rPr lang="uk-UA" sz="3600" dirty="0" smtClean="0"/>
              <a:t>Нехай у=</a:t>
            </a:r>
            <a:r>
              <a:rPr lang="en-US" sz="3600" dirty="0" smtClean="0"/>
              <a:t>f(u)</a:t>
            </a:r>
            <a:r>
              <a:rPr lang="uk-UA" sz="3600" dirty="0" smtClean="0"/>
              <a:t> і</a:t>
            </a:r>
            <a:r>
              <a:rPr lang="en-US" sz="3600" dirty="0" smtClean="0"/>
              <a:t> u=</a:t>
            </a:r>
            <a:r>
              <a:rPr lang="en-US" sz="3600" dirty="0"/>
              <a:t>h</a:t>
            </a:r>
            <a:r>
              <a:rPr lang="en-US" sz="3600" dirty="0" smtClean="0"/>
              <a:t>(x) </a:t>
            </a:r>
            <a:r>
              <a:rPr lang="uk-UA" sz="3600" dirty="0" smtClean="0"/>
              <a:t>тоді у=</a:t>
            </a:r>
            <a:r>
              <a:rPr lang="en-US" sz="3600" dirty="0" smtClean="0"/>
              <a:t>f(h(x)</a:t>
            </a:r>
            <a:r>
              <a:rPr lang="uk-UA" sz="3600" dirty="0" smtClean="0"/>
              <a:t>) – складена функція з проміжним аргументом </a:t>
            </a:r>
            <a:r>
              <a:rPr lang="en-US" sz="3600" dirty="0" smtClean="0"/>
              <a:t>u</a:t>
            </a:r>
            <a:r>
              <a:rPr lang="uk-UA" sz="3600" dirty="0" smtClean="0"/>
              <a:t> і кінцевим аргументом х.</a:t>
            </a:r>
          </a:p>
          <a:p>
            <a:r>
              <a:rPr lang="uk-UA" sz="3600" dirty="0"/>
              <a:t>Похідна складної функції за незалежною змінною дорівнює добутку похідної за проміжним арґументом на похідну проміжного аргументу за незалежною змінною</a:t>
            </a:r>
            <a:endParaRPr lang="uk-UA" sz="3600" dirty="0">
              <a:latin typeface="Palatino Linotype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80930925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Таблиця похідних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0029078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 smtClean="0"/>
              <a:t>Знайти похідні функцій</a:t>
            </a:r>
            <a:endParaRPr lang="uk-UA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3200" i="1" dirty="0" smtClean="0"/>
              <a:t>У=</a:t>
            </a:r>
            <a:r>
              <a:rPr lang="uk-UA" sz="3200" dirty="0"/>
              <a:t> 5</a:t>
            </a:r>
            <a:r>
              <a:rPr lang="en-US" sz="3200" dirty="0" smtClean="0"/>
              <a:t>x</a:t>
            </a:r>
            <a:r>
              <a:rPr lang="uk-UA" sz="3200" baseline="30000" dirty="0" smtClean="0"/>
              <a:t>3</a:t>
            </a:r>
            <a:r>
              <a:rPr lang="uk-UA" sz="3200" dirty="0" smtClean="0"/>
              <a:t> </a:t>
            </a:r>
            <a:r>
              <a:rPr lang="en-US" sz="3200" dirty="0" smtClean="0"/>
              <a:t>+2</a:t>
            </a:r>
            <a:r>
              <a:rPr lang="en-US" sz="3200" i="1" dirty="0" smtClean="0"/>
              <a:t>x</a:t>
            </a:r>
            <a:r>
              <a:rPr lang="uk-UA" sz="3200" baseline="30000" dirty="0" smtClean="0"/>
              <a:t>2</a:t>
            </a:r>
            <a:r>
              <a:rPr lang="en-US" sz="3200" baseline="30000" dirty="0" smtClean="0"/>
              <a:t> </a:t>
            </a:r>
            <a:endParaRPr lang="uk-UA" sz="3200" i="1" dirty="0" smtClean="0"/>
          </a:p>
          <a:p>
            <a:pPr marL="0" indent="0">
              <a:buNone/>
            </a:pPr>
            <a:r>
              <a:rPr lang="ru-RU" sz="3200" dirty="0"/>
              <a:t>У</a:t>
            </a:r>
            <a:r>
              <a:rPr lang="en-US" sz="3200" dirty="0" smtClean="0"/>
              <a:t>’=[</a:t>
            </a:r>
            <a:r>
              <a:rPr lang="uk-UA" sz="3200" dirty="0"/>
              <a:t>5</a:t>
            </a:r>
            <a:r>
              <a:rPr lang="en-US" sz="3200" dirty="0"/>
              <a:t>x</a:t>
            </a:r>
            <a:r>
              <a:rPr lang="uk-UA" sz="3200" baseline="30000" dirty="0"/>
              <a:t>3</a:t>
            </a:r>
            <a:r>
              <a:rPr lang="uk-UA" sz="3200" dirty="0"/>
              <a:t> </a:t>
            </a:r>
            <a:r>
              <a:rPr lang="en-US" sz="3200" dirty="0"/>
              <a:t>+2</a:t>
            </a:r>
            <a:r>
              <a:rPr lang="en-US" sz="3200" i="1" dirty="0"/>
              <a:t>x</a:t>
            </a:r>
            <a:r>
              <a:rPr lang="uk-UA" sz="3200" baseline="30000" dirty="0"/>
              <a:t>2</a:t>
            </a:r>
            <a:r>
              <a:rPr lang="en-US" sz="3200" baseline="30000" dirty="0"/>
              <a:t> </a:t>
            </a:r>
            <a:r>
              <a:rPr lang="en-US" sz="3200" dirty="0" smtClean="0"/>
              <a:t>]’=(</a:t>
            </a:r>
            <a:r>
              <a:rPr lang="uk-UA" sz="3200" dirty="0"/>
              <a:t>5</a:t>
            </a:r>
            <a:r>
              <a:rPr lang="en-US" sz="3200" dirty="0"/>
              <a:t>x</a:t>
            </a:r>
            <a:r>
              <a:rPr lang="uk-UA" sz="3200" baseline="30000" dirty="0" smtClean="0"/>
              <a:t>3</a:t>
            </a:r>
            <a:r>
              <a:rPr lang="en-US" sz="3200" baseline="30000" dirty="0" smtClean="0"/>
              <a:t>)’</a:t>
            </a:r>
            <a:r>
              <a:rPr lang="uk-UA" sz="3200" dirty="0" smtClean="0"/>
              <a:t> </a:t>
            </a:r>
            <a:r>
              <a:rPr lang="en-US" sz="3200" dirty="0" smtClean="0"/>
              <a:t>+(2</a:t>
            </a:r>
            <a:r>
              <a:rPr lang="en-US" sz="3200" i="1" dirty="0" smtClean="0"/>
              <a:t>x</a:t>
            </a:r>
            <a:r>
              <a:rPr lang="uk-UA" sz="3200" baseline="30000" dirty="0"/>
              <a:t>2</a:t>
            </a:r>
            <a:r>
              <a:rPr lang="en-US" sz="3200" baseline="30000" dirty="0"/>
              <a:t> </a:t>
            </a:r>
            <a:r>
              <a:rPr lang="en-US" sz="3200" dirty="0" smtClean="0"/>
              <a:t>)’=15</a:t>
            </a:r>
            <a:r>
              <a:rPr lang="en-US" sz="3200" dirty="0"/>
              <a:t> </a:t>
            </a:r>
            <a:r>
              <a:rPr lang="en-US" sz="3200" i="1" dirty="0" smtClean="0"/>
              <a:t>x</a:t>
            </a:r>
            <a:r>
              <a:rPr lang="uk-UA" sz="3200" baseline="30000" dirty="0" smtClean="0"/>
              <a:t>2</a:t>
            </a:r>
            <a:r>
              <a:rPr lang="en-US" sz="3200" dirty="0"/>
              <a:t> </a:t>
            </a:r>
            <a:r>
              <a:rPr lang="en-US" sz="3200" dirty="0" smtClean="0"/>
              <a:t>+4</a:t>
            </a:r>
            <a:r>
              <a:rPr lang="en-US" sz="3200" i="1" dirty="0" smtClean="0"/>
              <a:t>x</a:t>
            </a:r>
            <a:endParaRPr lang="en-US" sz="3200" dirty="0" smtClean="0"/>
          </a:p>
          <a:p>
            <a:pPr marL="0" indent="0">
              <a:buNone/>
            </a:pPr>
            <a:endParaRPr lang="uk-UA" sz="3200" i="1" dirty="0"/>
          </a:p>
          <a:p>
            <a:r>
              <a:rPr lang="en-US" sz="3200" i="1" dirty="0" smtClean="0"/>
              <a:t>y</a:t>
            </a:r>
            <a:r>
              <a:rPr lang="uk-UA" sz="3200" dirty="0" smtClean="0"/>
              <a:t> </a:t>
            </a:r>
            <a:r>
              <a:rPr lang="uk-UA" sz="3200" dirty="0"/>
              <a:t>= (1 + </a:t>
            </a:r>
            <a:r>
              <a:rPr lang="en-US" sz="3200" dirty="0"/>
              <a:t>sin</a:t>
            </a:r>
            <a:r>
              <a:rPr lang="uk-UA" sz="3200" baseline="30000" dirty="0"/>
              <a:t>3</a:t>
            </a:r>
            <a:r>
              <a:rPr lang="uk-UA" sz="3200" dirty="0"/>
              <a:t> 5</a:t>
            </a:r>
            <a:r>
              <a:rPr lang="en-US" sz="3200" i="1" dirty="0"/>
              <a:t>x</a:t>
            </a:r>
            <a:r>
              <a:rPr lang="uk-UA" sz="3200" dirty="0"/>
              <a:t>)</a:t>
            </a:r>
            <a:r>
              <a:rPr lang="uk-UA" sz="3200" baseline="30000" dirty="0"/>
              <a:t>2</a:t>
            </a:r>
            <a:r>
              <a:rPr lang="uk-UA" sz="3200" dirty="0"/>
              <a:t>;</a:t>
            </a:r>
            <a:r>
              <a:rPr lang="en-US" sz="3200" dirty="0"/>
              <a:t>    </a:t>
            </a:r>
            <a:endParaRPr lang="ru-RU" sz="3200" dirty="0"/>
          </a:p>
          <a:p>
            <a:pPr marL="0" indent="0">
              <a:buNone/>
            </a:pPr>
            <a:r>
              <a:rPr lang="ru-RU" sz="3200" dirty="0" smtClean="0"/>
              <a:t>У</a:t>
            </a:r>
            <a:r>
              <a:rPr lang="en-US" sz="3200" dirty="0" smtClean="0"/>
              <a:t>’=[</a:t>
            </a:r>
            <a:r>
              <a:rPr lang="uk-UA" sz="3200" dirty="0"/>
              <a:t>(1 + </a:t>
            </a:r>
            <a:r>
              <a:rPr lang="en-US" sz="3200" dirty="0"/>
              <a:t>sin</a:t>
            </a:r>
            <a:r>
              <a:rPr lang="uk-UA" sz="3200" baseline="30000" dirty="0"/>
              <a:t>3</a:t>
            </a:r>
            <a:r>
              <a:rPr lang="uk-UA" sz="3200" dirty="0"/>
              <a:t> 5</a:t>
            </a:r>
            <a:r>
              <a:rPr lang="en-US" sz="3200" i="1" dirty="0"/>
              <a:t>x</a:t>
            </a:r>
            <a:r>
              <a:rPr lang="uk-UA" sz="3200" dirty="0"/>
              <a:t>)</a:t>
            </a:r>
            <a:r>
              <a:rPr lang="uk-UA" sz="3200" baseline="30000" dirty="0"/>
              <a:t>2</a:t>
            </a:r>
            <a:r>
              <a:rPr lang="en-US" sz="3200" dirty="0" smtClean="0"/>
              <a:t>]’=2 </a:t>
            </a:r>
            <a:r>
              <a:rPr lang="uk-UA" sz="3200" dirty="0"/>
              <a:t>(1 + </a:t>
            </a:r>
            <a:r>
              <a:rPr lang="en-US" sz="3200" dirty="0"/>
              <a:t>sin</a:t>
            </a:r>
            <a:r>
              <a:rPr lang="uk-UA" sz="3200" baseline="30000" dirty="0"/>
              <a:t>3</a:t>
            </a:r>
            <a:r>
              <a:rPr lang="uk-UA" sz="3200" dirty="0"/>
              <a:t> 5</a:t>
            </a:r>
            <a:r>
              <a:rPr lang="en-US" sz="3200" i="1" dirty="0" smtClean="0"/>
              <a:t>x)</a:t>
            </a:r>
            <a:r>
              <a:rPr lang="uk-UA" sz="3200" dirty="0" smtClean="0"/>
              <a:t> </a:t>
            </a:r>
            <a:r>
              <a:rPr lang="uk-UA" sz="3200" dirty="0"/>
              <a:t>(1 + </a:t>
            </a:r>
            <a:r>
              <a:rPr lang="en-US" sz="3200" dirty="0"/>
              <a:t>sin</a:t>
            </a:r>
            <a:r>
              <a:rPr lang="uk-UA" sz="3200" baseline="30000" dirty="0"/>
              <a:t>3</a:t>
            </a:r>
            <a:r>
              <a:rPr lang="uk-UA" sz="3200" dirty="0"/>
              <a:t> 5</a:t>
            </a:r>
            <a:r>
              <a:rPr lang="en-US" sz="3200" i="1" dirty="0" smtClean="0"/>
              <a:t>x)’=</a:t>
            </a:r>
            <a:r>
              <a:rPr lang="en-US" sz="3200" dirty="0"/>
              <a:t> </a:t>
            </a:r>
            <a:endParaRPr lang="en-US" sz="3200" dirty="0" smtClean="0"/>
          </a:p>
          <a:p>
            <a:pPr marL="0" indent="0">
              <a:buNone/>
            </a:pPr>
            <a:r>
              <a:rPr lang="en-US" sz="3200" dirty="0"/>
              <a:t>=</a:t>
            </a:r>
            <a:r>
              <a:rPr lang="en-US" sz="3200" dirty="0" smtClean="0"/>
              <a:t>2 </a:t>
            </a:r>
            <a:r>
              <a:rPr lang="uk-UA" sz="3200" dirty="0"/>
              <a:t>(1 + </a:t>
            </a:r>
            <a:r>
              <a:rPr lang="en-US" sz="3200" dirty="0"/>
              <a:t>sin</a:t>
            </a:r>
            <a:r>
              <a:rPr lang="uk-UA" sz="3200" baseline="30000" dirty="0"/>
              <a:t>3</a:t>
            </a:r>
            <a:r>
              <a:rPr lang="uk-UA" sz="3200" dirty="0"/>
              <a:t> 5</a:t>
            </a:r>
            <a:r>
              <a:rPr lang="en-US" sz="3200" i="1" dirty="0"/>
              <a:t>x)</a:t>
            </a:r>
            <a:r>
              <a:rPr lang="uk-UA" sz="3200" dirty="0"/>
              <a:t> </a:t>
            </a:r>
            <a:r>
              <a:rPr lang="uk-UA" sz="3200" dirty="0" smtClean="0"/>
              <a:t>(</a:t>
            </a:r>
            <a:r>
              <a:rPr lang="en-US" sz="3200" dirty="0" smtClean="0"/>
              <a:t>0</a:t>
            </a:r>
            <a:r>
              <a:rPr lang="uk-UA" sz="3200" dirty="0" smtClean="0"/>
              <a:t> </a:t>
            </a:r>
            <a:r>
              <a:rPr lang="uk-UA" sz="3200" dirty="0"/>
              <a:t>+ </a:t>
            </a:r>
            <a:r>
              <a:rPr lang="en-US" sz="3200" dirty="0" smtClean="0"/>
              <a:t>3sin</a:t>
            </a:r>
            <a:r>
              <a:rPr lang="en-US" sz="3200" baseline="30000" dirty="0" smtClean="0"/>
              <a:t>2</a:t>
            </a:r>
            <a:r>
              <a:rPr lang="uk-UA" sz="3200" dirty="0" smtClean="0"/>
              <a:t> </a:t>
            </a:r>
            <a:r>
              <a:rPr lang="uk-UA" sz="3200" dirty="0"/>
              <a:t>5</a:t>
            </a:r>
            <a:r>
              <a:rPr lang="en-US" sz="3200" i="1" dirty="0" smtClean="0"/>
              <a:t>x) (5x</a:t>
            </a:r>
            <a:r>
              <a:rPr lang="en-US" sz="3200" i="1" dirty="0" smtClean="0"/>
              <a:t>)’(sin5x)’=</a:t>
            </a:r>
            <a:r>
              <a:rPr lang="en-US" sz="3200" dirty="0" smtClean="0"/>
              <a:t>2 </a:t>
            </a:r>
            <a:r>
              <a:rPr lang="uk-UA" sz="3200" dirty="0"/>
              <a:t>(1 + </a:t>
            </a:r>
            <a:r>
              <a:rPr lang="en-US" sz="3200" dirty="0"/>
              <a:t>sin</a:t>
            </a:r>
            <a:r>
              <a:rPr lang="uk-UA" sz="3200" baseline="30000" dirty="0"/>
              <a:t>3</a:t>
            </a:r>
            <a:r>
              <a:rPr lang="uk-UA" sz="3200" dirty="0"/>
              <a:t> 5</a:t>
            </a:r>
            <a:r>
              <a:rPr lang="en-US" sz="3200" i="1" dirty="0"/>
              <a:t>x)</a:t>
            </a:r>
            <a:r>
              <a:rPr lang="uk-UA" sz="3200" dirty="0"/>
              <a:t> </a:t>
            </a:r>
            <a:endParaRPr lang="en-US" sz="3200" dirty="0" smtClean="0"/>
          </a:p>
          <a:p>
            <a:pPr marL="0" indent="0">
              <a:buNone/>
            </a:pPr>
            <a:r>
              <a:rPr lang="uk-UA" sz="3200" dirty="0" smtClean="0"/>
              <a:t>(</a:t>
            </a:r>
            <a:r>
              <a:rPr lang="en-US" sz="3200" dirty="0" smtClean="0"/>
              <a:t>3sin</a:t>
            </a:r>
            <a:r>
              <a:rPr lang="en-US" sz="3200" baseline="30000" dirty="0" smtClean="0"/>
              <a:t>2</a:t>
            </a:r>
            <a:r>
              <a:rPr lang="uk-UA" sz="3200" dirty="0" smtClean="0"/>
              <a:t> </a:t>
            </a:r>
            <a:r>
              <a:rPr lang="uk-UA" sz="3200" dirty="0"/>
              <a:t>5</a:t>
            </a:r>
            <a:r>
              <a:rPr lang="en-US" sz="3200" i="1" dirty="0"/>
              <a:t>x) </a:t>
            </a:r>
            <a:r>
              <a:rPr lang="en-US" sz="3200" i="1" dirty="0" smtClean="0"/>
              <a:t>5 cos5x=15 </a:t>
            </a:r>
            <a:r>
              <a:rPr lang="en-US" sz="3200" dirty="0" smtClean="0"/>
              <a:t>sin</a:t>
            </a:r>
            <a:r>
              <a:rPr lang="en-US" sz="3200" baseline="30000" dirty="0" smtClean="0"/>
              <a:t>2</a:t>
            </a:r>
            <a:r>
              <a:rPr lang="uk-UA" sz="3200" dirty="0" smtClean="0"/>
              <a:t> </a:t>
            </a:r>
            <a:r>
              <a:rPr lang="uk-UA" sz="3200" dirty="0"/>
              <a:t>5</a:t>
            </a:r>
            <a:r>
              <a:rPr lang="en-US" sz="3200" i="1" dirty="0" smtClean="0"/>
              <a:t>x </a:t>
            </a:r>
            <a:r>
              <a:rPr lang="uk-UA" sz="3200" dirty="0" smtClean="0"/>
              <a:t> </a:t>
            </a:r>
            <a:r>
              <a:rPr lang="uk-UA" sz="3200" dirty="0"/>
              <a:t>(1 + </a:t>
            </a:r>
            <a:r>
              <a:rPr lang="en-US" sz="3200" dirty="0"/>
              <a:t>sin</a:t>
            </a:r>
            <a:r>
              <a:rPr lang="uk-UA" sz="3200" baseline="30000" dirty="0"/>
              <a:t>3</a:t>
            </a:r>
            <a:r>
              <a:rPr lang="uk-UA" sz="3200" dirty="0"/>
              <a:t> 5</a:t>
            </a:r>
            <a:r>
              <a:rPr lang="en-US" sz="3200" i="1" dirty="0"/>
              <a:t>x)</a:t>
            </a:r>
            <a:r>
              <a:rPr lang="uk-UA" sz="3200" dirty="0"/>
              <a:t> </a:t>
            </a:r>
            <a:r>
              <a:rPr lang="en-US" sz="3200" dirty="0" smtClean="0"/>
              <a:t>cos5x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297105533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108" y="365125"/>
            <a:ext cx="11817927" cy="1460499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Autofit/>
          </a:bodyPr>
          <a:lstStyle/>
          <a:p>
            <a:pPr algn="ctr"/>
            <a:r>
              <a:rPr lang="uk-UA" sz="7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Фізичний зміст похідної</a:t>
            </a:r>
            <a:endParaRPr lang="ru-RU" sz="7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1271" y="1257590"/>
            <a:ext cx="10515600" cy="258627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ru-RU" sz="3600" dirty="0" smtClean="0"/>
          </a:p>
          <a:p>
            <a:pPr marL="0" indent="0">
              <a:buNone/>
            </a:pPr>
            <a:r>
              <a:rPr lang="ru-RU" sz="4000" b="1" dirty="0" err="1" smtClean="0"/>
              <a:t>Фізичний</a:t>
            </a:r>
            <a:r>
              <a:rPr lang="ru-RU" sz="4000" b="1" dirty="0" smtClean="0"/>
              <a:t> </a:t>
            </a:r>
            <a:r>
              <a:rPr lang="ru-RU" sz="4000" b="1" dirty="0" err="1"/>
              <a:t>зміст</a:t>
            </a:r>
            <a:r>
              <a:rPr lang="ru-RU" sz="4000" dirty="0"/>
              <a:t>: </a:t>
            </a:r>
            <a:r>
              <a:rPr lang="ru-RU" sz="4000" dirty="0" err="1"/>
              <a:t>похідна</a:t>
            </a:r>
            <a:r>
              <a:rPr lang="ru-RU" sz="4000" dirty="0"/>
              <a:t> </a:t>
            </a:r>
            <a:r>
              <a:rPr lang="ru-RU" sz="4000" dirty="0" err="1"/>
              <a:t>функції</a:t>
            </a:r>
            <a:r>
              <a:rPr lang="ru-RU" sz="4000" dirty="0"/>
              <a:t> в </a:t>
            </a:r>
            <a:r>
              <a:rPr lang="ru-RU" sz="4000" dirty="0" err="1"/>
              <a:t>заданій</a:t>
            </a:r>
            <a:r>
              <a:rPr lang="ru-RU" sz="4000" dirty="0"/>
              <a:t> </a:t>
            </a:r>
            <a:r>
              <a:rPr lang="ru-RU" sz="4000" dirty="0" err="1"/>
              <a:t>точці</a:t>
            </a:r>
            <a:r>
              <a:rPr lang="ru-RU" sz="4000" dirty="0"/>
              <a:t> – </a:t>
            </a:r>
            <a:r>
              <a:rPr lang="ru-RU" sz="4000" dirty="0" err="1"/>
              <a:t>швидкість</a:t>
            </a:r>
            <a:r>
              <a:rPr lang="ru-RU" sz="4000" dirty="0"/>
              <a:t> </a:t>
            </a:r>
            <a:r>
              <a:rPr lang="ru-RU" sz="4000" dirty="0" err="1"/>
              <a:t>зміни</a:t>
            </a:r>
            <a:r>
              <a:rPr lang="ru-RU" sz="4000" dirty="0"/>
              <a:t> </a:t>
            </a:r>
            <a:r>
              <a:rPr lang="ru-RU" sz="4000" dirty="0" err="1"/>
              <a:t>функції</a:t>
            </a:r>
            <a:r>
              <a:rPr lang="ru-RU" sz="4000" dirty="0"/>
              <a:t> в </a:t>
            </a:r>
            <a:r>
              <a:rPr lang="ru-RU" sz="4000" dirty="0" err="1"/>
              <a:t>заданій</a:t>
            </a:r>
            <a:r>
              <a:rPr lang="ru-RU" sz="4000" dirty="0"/>
              <a:t> </a:t>
            </a:r>
            <a:r>
              <a:rPr lang="ru-RU" sz="4000" dirty="0" err="1"/>
              <a:t>точці</a:t>
            </a:r>
            <a:r>
              <a:rPr lang="ru-RU" sz="4000" dirty="0"/>
              <a:t>.</a:t>
            </a:r>
          </a:p>
          <a:p>
            <a:pPr marL="0" indent="0">
              <a:buNone/>
            </a:pPr>
            <a:r>
              <a:rPr lang="uk-UA" sz="3200" u="sng" dirty="0" smtClean="0"/>
              <a:t>Для прикладу</a:t>
            </a:r>
            <a:endParaRPr lang="ru-RU" sz="3200" u="sng" dirty="0" smtClean="0"/>
          </a:p>
          <a:p>
            <a:r>
              <a:rPr lang="ru-RU" dirty="0"/>
              <a:t>Нехай </a:t>
            </a:r>
            <a:r>
              <a:rPr lang="en-US" i="1" dirty="0"/>
              <a:t>s</a:t>
            </a:r>
            <a:r>
              <a:rPr lang="en-US" dirty="0"/>
              <a:t> = </a:t>
            </a:r>
            <a:r>
              <a:rPr lang="en-US" i="1" dirty="0"/>
              <a:t>s (t)</a:t>
            </a:r>
            <a:r>
              <a:rPr lang="en-US" dirty="0"/>
              <a:t> - </a:t>
            </a:r>
            <a:r>
              <a:rPr lang="ru-RU" dirty="0"/>
              <a:t>Закон </a:t>
            </a:r>
            <a:r>
              <a:rPr lang="ru-RU" dirty="0" err="1"/>
              <a:t>прямолінійного</a:t>
            </a:r>
            <a:r>
              <a:rPr lang="ru-RU" dirty="0"/>
              <a:t> </a:t>
            </a:r>
            <a:r>
              <a:rPr lang="ru-RU" dirty="0" err="1">
                <a:hlinkClick r:id="rId2" tooltip="Механічне рух"/>
              </a:rPr>
              <a:t>руху</a:t>
            </a:r>
            <a:r>
              <a:rPr lang="ru-RU" dirty="0"/>
              <a:t>. </a:t>
            </a:r>
            <a:endParaRPr lang="ru-RU" dirty="0" smtClean="0"/>
          </a:p>
          <a:p>
            <a:pPr>
              <a:buNone/>
            </a:pPr>
            <a:r>
              <a:rPr lang="ru-RU" dirty="0" err="1" smtClean="0"/>
              <a:t>Тоді</a:t>
            </a:r>
            <a:r>
              <a:rPr lang="ru-RU" dirty="0"/>
              <a:t> </a:t>
            </a:r>
            <a:r>
              <a:rPr lang="en-US" i="1" dirty="0"/>
              <a:t>v (t</a:t>
            </a:r>
            <a:r>
              <a:rPr lang="en-US" dirty="0"/>
              <a:t> </a:t>
            </a:r>
            <a:r>
              <a:rPr lang="en-US" baseline="-25000" dirty="0"/>
              <a:t>0)</a:t>
            </a:r>
            <a:r>
              <a:rPr lang="en-US" dirty="0"/>
              <a:t> = </a:t>
            </a:r>
            <a:r>
              <a:rPr lang="en-US" i="1" dirty="0" smtClean="0"/>
              <a:t>s'(</a:t>
            </a:r>
            <a:r>
              <a:rPr lang="en-US" i="1" dirty="0"/>
              <a:t>t</a:t>
            </a:r>
            <a:r>
              <a:rPr lang="en-US" dirty="0"/>
              <a:t> </a:t>
            </a:r>
            <a:r>
              <a:rPr lang="en-US" baseline="-25000" dirty="0"/>
              <a:t>0)</a:t>
            </a:r>
            <a:r>
              <a:rPr lang="en-US" dirty="0"/>
              <a:t> </a:t>
            </a:r>
            <a:r>
              <a:rPr lang="ru-RU" dirty="0" err="1"/>
              <a:t>висловлює</a:t>
            </a:r>
            <a:r>
              <a:rPr lang="ru-RU" dirty="0"/>
              <a:t> </a:t>
            </a:r>
            <a:r>
              <a:rPr lang="ru-RU" dirty="0" err="1">
                <a:hlinkClick r:id="rId3" tooltip="Миттєва швидкість"/>
              </a:rPr>
              <a:t>миттєву</a:t>
            </a:r>
            <a:r>
              <a:rPr lang="ru-RU" dirty="0">
                <a:hlinkClick r:id="rId3" tooltip="Миттєва швидкість"/>
              </a:rPr>
              <a:t> </a:t>
            </a:r>
            <a:r>
              <a:rPr lang="ru-RU" dirty="0" err="1">
                <a:hlinkClick r:id="rId3" tooltip="Миттєва швидкість"/>
              </a:rPr>
              <a:t>швидкість</a:t>
            </a:r>
            <a:r>
              <a:rPr lang="ru-RU" dirty="0"/>
              <a:t> </a:t>
            </a:r>
            <a:r>
              <a:rPr lang="ru-RU" dirty="0" err="1"/>
              <a:t>руху</a:t>
            </a:r>
            <a:r>
              <a:rPr lang="ru-RU" dirty="0"/>
              <a:t> в момент часу </a:t>
            </a:r>
            <a:r>
              <a:rPr lang="en-US" i="1" dirty="0"/>
              <a:t>t</a:t>
            </a:r>
            <a:r>
              <a:rPr lang="en-US" dirty="0"/>
              <a:t> </a:t>
            </a:r>
            <a:r>
              <a:rPr lang="en-US" baseline="-25000" dirty="0"/>
              <a:t>0.</a:t>
            </a:r>
            <a:r>
              <a:rPr lang="en-US" dirty="0"/>
              <a:t> </a:t>
            </a:r>
            <a:r>
              <a:rPr lang="ru-RU" dirty="0"/>
              <a:t>Друга </a:t>
            </a:r>
            <a:r>
              <a:rPr lang="ru-RU" dirty="0" err="1"/>
              <a:t>похідна</a:t>
            </a:r>
            <a:r>
              <a:rPr lang="ru-RU" dirty="0"/>
              <a:t> </a:t>
            </a:r>
            <a:r>
              <a:rPr lang="en-US" i="1" dirty="0"/>
              <a:t>a (t</a:t>
            </a:r>
            <a:r>
              <a:rPr lang="en-US" dirty="0"/>
              <a:t> </a:t>
            </a:r>
            <a:r>
              <a:rPr lang="en-US" baseline="-25000" dirty="0"/>
              <a:t>0)</a:t>
            </a:r>
            <a:r>
              <a:rPr lang="en-US" dirty="0"/>
              <a:t> = </a:t>
            </a:r>
            <a:r>
              <a:rPr lang="en-US" i="1" dirty="0"/>
              <a:t>s''(t</a:t>
            </a:r>
            <a:r>
              <a:rPr lang="en-US" dirty="0"/>
              <a:t> </a:t>
            </a:r>
            <a:r>
              <a:rPr lang="en-US" baseline="-25000" dirty="0"/>
              <a:t>0)</a:t>
            </a:r>
            <a:r>
              <a:rPr lang="ru-RU" dirty="0" err="1"/>
              <a:t>висловлює</a:t>
            </a:r>
            <a:r>
              <a:rPr lang="ru-RU" dirty="0"/>
              <a:t> </a:t>
            </a:r>
            <a:r>
              <a:rPr lang="ru-RU" dirty="0" err="1">
                <a:hlinkClick r:id="rId4" tooltip="Миттєве прискорення"/>
              </a:rPr>
              <a:t>миттєве</a:t>
            </a:r>
            <a:r>
              <a:rPr lang="ru-RU" dirty="0">
                <a:hlinkClick r:id="rId4" tooltip="Миттєве прискорення"/>
              </a:rPr>
              <a:t> </a:t>
            </a:r>
            <a:r>
              <a:rPr lang="ru-RU" dirty="0" err="1">
                <a:hlinkClick r:id="rId4" tooltip="Миттєве прискорення"/>
              </a:rPr>
              <a:t>прискорення</a:t>
            </a:r>
            <a:r>
              <a:rPr lang="ru-RU" dirty="0"/>
              <a:t> в момент часу </a:t>
            </a:r>
            <a:r>
              <a:rPr lang="en-US" i="1" dirty="0"/>
              <a:t>t</a:t>
            </a:r>
            <a:r>
              <a:rPr lang="en-US" dirty="0"/>
              <a:t> </a:t>
            </a:r>
            <a:r>
              <a:rPr lang="en-US" baseline="-25000" dirty="0"/>
              <a:t>0.</a:t>
            </a:r>
            <a:endParaRPr lang="en-US" dirty="0"/>
          </a:p>
          <a:p>
            <a:r>
              <a:rPr lang="ru-RU" dirty="0" err="1"/>
              <a:t>Взагалі</a:t>
            </a:r>
            <a:r>
              <a:rPr lang="ru-RU" dirty="0"/>
              <a:t> </a:t>
            </a:r>
            <a:r>
              <a:rPr lang="ru-RU" dirty="0" err="1"/>
              <a:t>похідна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 </a:t>
            </a:r>
            <a:r>
              <a:rPr lang="en-US" i="1" dirty="0"/>
              <a:t>y</a:t>
            </a:r>
            <a:r>
              <a:rPr lang="en-US" dirty="0"/>
              <a:t> = </a:t>
            </a:r>
            <a:r>
              <a:rPr lang="en-US" i="1" dirty="0"/>
              <a:t>f (x)</a:t>
            </a:r>
            <a:r>
              <a:rPr lang="en-US" dirty="0"/>
              <a:t> </a:t>
            </a:r>
            <a:r>
              <a:rPr lang="ru-RU" dirty="0"/>
              <a:t>в </a:t>
            </a:r>
            <a:r>
              <a:rPr lang="ru-RU" dirty="0" err="1"/>
              <a:t>точці</a:t>
            </a:r>
            <a:r>
              <a:rPr lang="ru-RU" dirty="0"/>
              <a:t> </a:t>
            </a:r>
            <a:r>
              <a:rPr lang="en-US" i="1" dirty="0"/>
              <a:t>x</a:t>
            </a:r>
            <a:r>
              <a:rPr lang="en-US" dirty="0"/>
              <a:t> </a:t>
            </a:r>
            <a:r>
              <a:rPr lang="en-US" baseline="-25000" dirty="0"/>
              <a:t>0</a:t>
            </a:r>
            <a:r>
              <a:rPr lang="en-US" dirty="0"/>
              <a:t> </a:t>
            </a:r>
            <a:r>
              <a:rPr lang="ru-RU" dirty="0" err="1"/>
              <a:t>висловлює</a:t>
            </a:r>
            <a:r>
              <a:rPr lang="ru-RU" dirty="0"/>
              <a:t>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зміни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 в </a:t>
            </a:r>
            <a:r>
              <a:rPr lang="ru-RU" dirty="0" err="1"/>
              <a:t>точці</a:t>
            </a:r>
            <a:r>
              <a:rPr lang="ru-RU" dirty="0"/>
              <a:t> </a:t>
            </a:r>
            <a:r>
              <a:rPr lang="en-US" i="1" dirty="0"/>
              <a:t>x</a:t>
            </a:r>
            <a:r>
              <a:rPr lang="en-US" dirty="0"/>
              <a:t> </a:t>
            </a:r>
            <a:r>
              <a:rPr lang="en-US" baseline="-25000" dirty="0"/>
              <a:t>0</a:t>
            </a:r>
            <a:r>
              <a:rPr lang="en-US" dirty="0"/>
              <a:t> 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швидкість</a:t>
            </a:r>
            <a:r>
              <a:rPr lang="ru-RU" dirty="0"/>
              <a:t> </a:t>
            </a:r>
            <a:r>
              <a:rPr lang="ru-RU" dirty="0" err="1"/>
              <a:t>протікання</a:t>
            </a:r>
            <a:r>
              <a:rPr lang="ru-RU" dirty="0"/>
              <a:t> </a:t>
            </a:r>
            <a:r>
              <a:rPr lang="ru-RU" dirty="0" err="1">
                <a:hlinkClick r:id="rId5" tooltip="Процес"/>
              </a:rPr>
              <a:t>процесу</a:t>
            </a:r>
            <a:r>
              <a:rPr lang="ru-RU" dirty="0"/>
              <a:t>, </a:t>
            </a:r>
            <a:r>
              <a:rPr lang="ru-RU" dirty="0" err="1"/>
              <a:t>описаного</a:t>
            </a:r>
            <a:r>
              <a:rPr lang="ru-RU" dirty="0"/>
              <a:t> </a:t>
            </a:r>
            <a:r>
              <a:rPr lang="ru-RU" dirty="0" err="1"/>
              <a:t>залежністю</a:t>
            </a:r>
            <a:r>
              <a:rPr lang="ru-RU" dirty="0"/>
              <a:t> </a:t>
            </a:r>
            <a:r>
              <a:rPr lang="en-US" i="1" dirty="0"/>
              <a:t>y</a:t>
            </a:r>
            <a:r>
              <a:rPr lang="en-US" dirty="0"/>
              <a:t> = </a:t>
            </a:r>
            <a:r>
              <a:rPr lang="en-US" i="1" dirty="0"/>
              <a:t>f (x).</a:t>
            </a:r>
            <a:endParaRPr lang="en-US" dirty="0"/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04361104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108" y="365125"/>
            <a:ext cx="11817927" cy="1460499"/>
          </a:xfr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txBody>
          <a:bodyPr>
            <a:noAutofit/>
          </a:bodyPr>
          <a:lstStyle/>
          <a:p>
            <a:pPr algn="ctr"/>
            <a:r>
              <a:rPr lang="uk-UA" sz="7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Економічний зміст похідної</a:t>
            </a:r>
            <a:endParaRPr lang="ru-RU" sz="7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5957" y="2531218"/>
            <a:ext cx="10515600" cy="3107582"/>
          </a:xfrm>
        </p:spPr>
        <p:txBody>
          <a:bodyPr>
            <a:noAutofit/>
          </a:bodyPr>
          <a:lstStyle/>
          <a:p>
            <a:r>
              <a:rPr lang="uk-UA" sz="3600" dirty="0" smtClean="0"/>
              <a:t>Якщо функція у=</a:t>
            </a:r>
            <a:r>
              <a:rPr lang="en-US" sz="3600" dirty="0" smtClean="0"/>
              <a:t>f(x)</a:t>
            </a:r>
            <a:r>
              <a:rPr lang="uk-UA" sz="3600" dirty="0" smtClean="0"/>
              <a:t>  </a:t>
            </a:r>
            <a:r>
              <a:rPr lang="uk-UA" sz="3600" dirty="0"/>
              <a:t>визначає залежність витрат </a:t>
            </a:r>
            <a:r>
              <a:rPr lang="uk-UA" sz="3600" dirty="0" smtClean="0"/>
              <a:t>виробництва</a:t>
            </a:r>
            <a:r>
              <a:rPr lang="en-US" sz="3600" dirty="0" smtClean="0"/>
              <a:t> </a:t>
            </a:r>
            <a:r>
              <a:rPr lang="en-US" sz="3600" i="1" dirty="0" smtClean="0"/>
              <a:t>f</a:t>
            </a:r>
            <a:r>
              <a:rPr lang="uk-UA" sz="3600" dirty="0" smtClean="0"/>
              <a:t>  </a:t>
            </a:r>
            <a:r>
              <a:rPr lang="uk-UA" sz="3600" dirty="0"/>
              <a:t>від об’єму </a:t>
            </a:r>
            <a:r>
              <a:rPr lang="en-US" sz="3600" i="1" dirty="0" smtClean="0"/>
              <a:t>x</a:t>
            </a:r>
            <a:r>
              <a:rPr lang="en-US" sz="3600" dirty="0" smtClean="0"/>
              <a:t> </a:t>
            </a:r>
            <a:r>
              <a:rPr lang="uk-UA" sz="3600" dirty="0" smtClean="0"/>
              <a:t> </a:t>
            </a:r>
            <a:r>
              <a:rPr lang="uk-UA" sz="3600" dirty="0"/>
              <a:t>виробленої продукції, то похідна </a:t>
            </a:r>
            <a:r>
              <a:rPr lang="en-US" sz="3600" dirty="0" smtClean="0"/>
              <a:t>f’(</a:t>
            </a:r>
            <a:r>
              <a:rPr lang="en-US" sz="3600" dirty="0"/>
              <a:t>x)</a:t>
            </a:r>
            <a:r>
              <a:rPr lang="uk-UA" sz="3600" dirty="0"/>
              <a:t> </a:t>
            </a:r>
            <a:r>
              <a:rPr lang="uk-UA" sz="3600" dirty="0" smtClean="0"/>
              <a:t>дорівнює </a:t>
            </a:r>
            <a:r>
              <a:rPr lang="uk-UA" sz="3600" dirty="0"/>
              <a:t>граничним витратам виробництва (приблизно рівним витратам на випуск </a:t>
            </a:r>
            <a:r>
              <a:rPr lang="en-US" sz="3600" dirty="0" smtClean="0"/>
              <a:t>x </a:t>
            </a:r>
            <a:r>
              <a:rPr lang="en-US" sz="3600" baseline="-25000" dirty="0" smtClean="0"/>
              <a:t>0</a:t>
            </a:r>
            <a:r>
              <a:rPr lang="en-US" sz="3600" dirty="0" smtClean="0"/>
              <a:t> +1</a:t>
            </a:r>
            <a:r>
              <a:rPr lang="uk-UA" sz="3600" dirty="0" smtClean="0"/>
              <a:t>-</a:t>
            </a:r>
            <a:r>
              <a:rPr lang="uk-UA" sz="3600" dirty="0" err="1" smtClean="0"/>
              <a:t>ої</a:t>
            </a:r>
            <a:r>
              <a:rPr lang="uk-UA" sz="3600" dirty="0" smtClean="0"/>
              <a:t> </a:t>
            </a:r>
            <a:r>
              <a:rPr lang="uk-UA" sz="3600" dirty="0"/>
              <a:t>одиниці продукції).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38279084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1010</TotalTime>
  <Words>456</Words>
  <Application>Microsoft Office PowerPoint</Application>
  <PresentationFormat>Произвольный</PresentationFormat>
  <Paragraphs>107</Paragraphs>
  <Slides>20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23" baseType="lpstr">
      <vt:lpstr>Тема Office</vt:lpstr>
      <vt:lpstr>Equation</vt:lpstr>
      <vt:lpstr>Формула</vt:lpstr>
      <vt:lpstr>Диференціальне числення функції однієї змінної</vt:lpstr>
      <vt:lpstr>Означення похідної в точці</vt:lpstr>
      <vt:lpstr>Диференціювання функції</vt:lpstr>
      <vt:lpstr>Правила диференціювання функцій</vt:lpstr>
      <vt:lpstr>Похідна складеної функції</vt:lpstr>
      <vt:lpstr>Таблиця похідних</vt:lpstr>
      <vt:lpstr>Знайти похідні функцій</vt:lpstr>
      <vt:lpstr>Фізичний зміст похідної</vt:lpstr>
      <vt:lpstr>Економічний зміст похідної</vt:lpstr>
      <vt:lpstr>Геометричний зміст похідної</vt:lpstr>
      <vt:lpstr>Рівняння дотичної</vt:lpstr>
      <vt:lpstr>Геометричний зміст похідної</vt:lpstr>
      <vt:lpstr>Презентация PowerPoint</vt:lpstr>
      <vt:lpstr>Для самостійного опрацювання</vt:lpstr>
      <vt:lpstr>Логарифмічне диференціювання</vt:lpstr>
      <vt:lpstr>Властивості логарифмів</vt:lpstr>
      <vt:lpstr>Логарифмічне диференціювання</vt:lpstr>
      <vt:lpstr>Деякі теореми диференціального числення</vt:lpstr>
      <vt:lpstr>Диференціал</vt:lpstr>
      <vt:lpstr>Похідна вищих порядків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Zverdvd.org</cp:lastModifiedBy>
  <cp:revision>56</cp:revision>
  <dcterms:created xsi:type="dcterms:W3CDTF">2017-09-30T17:37:45Z</dcterms:created>
  <dcterms:modified xsi:type="dcterms:W3CDTF">2021-10-21T10:52:22Z</dcterms:modified>
</cp:coreProperties>
</file>