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3" r:id="rId3"/>
    <p:sldId id="274" r:id="rId4"/>
    <p:sldId id="258" r:id="rId5"/>
    <p:sldId id="259" r:id="rId6"/>
    <p:sldId id="260" r:id="rId7"/>
    <p:sldId id="261" r:id="rId8"/>
    <p:sldId id="271" r:id="rId9"/>
    <p:sldId id="272" r:id="rId10"/>
    <p:sldId id="264" r:id="rId11"/>
    <p:sldId id="265" r:id="rId12"/>
    <p:sldId id="266" r:id="rId13"/>
    <p:sldId id="267" r:id="rId14"/>
    <p:sldId id="268" r:id="rId15"/>
    <p:sldId id="269"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5" d="100"/>
          <a:sy n="95" d="100"/>
        </p:scale>
        <p:origin x="-206" y="2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048000" y="3124200"/>
            <a:ext cx="82296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10733828" y="1110597"/>
            <a:ext cx="2286000" cy="508000"/>
          </a:xfrm>
        </p:spPr>
        <p:txBody>
          <a:bodyPr/>
          <a:lstStyle/>
          <a:p>
            <a:fld id="{5B7F3834-E8CE-4C45-B5BC-516948B15E4D}" type="datetimeFigureOut">
              <a:rPr lang="uk-UA" smtClean="0"/>
              <a:t>13.01.2025</a:t>
            </a:fld>
            <a:endParaRPr lang="uk-UA"/>
          </a:p>
        </p:txBody>
      </p:sp>
      <p:sp>
        <p:nvSpPr>
          <p:cNvPr id="17" name="Нижний колонтитул 16"/>
          <p:cNvSpPr>
            <a:spLocks noGrp="1"/>
          </p:cNvSpPr>
          <p:nvPr>
            <p:ph type="ftr" sz="quarter" idx="11"/>
          </p:nvPr>
        </p:nvSpPr>
        <p:spPr bwMode="auto">
          <a:xfrm rot="5400000">
            <a:off x="10045959" y="4117661"/>
            <a:ext cx="3657600" cy="512064"/>
          </a:xfrm>
        </p:spPr>
        <p:txBody>
          <a:bodyPr/>
          <a:lstStyle/>
          <a:p>
            <a:endParaRPr lang="uk-UA"/>
          </a:p>
        </p:txBody>
      </p:sp>
      <p:sp>
        <p:nvSpPr>
          <p:cNvPr id="10" name="Прямоугольник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767392" y="4928702"/>
            <a:ext cx="812800" cy="517524"/>
          </a:xfrm>
        </p:spPr>
        <p:txBody>
          <a:bodyPr/>
          <a:lstStyle/>
          <a:p>
            <a:fld id="{5CF16342-10A6-475A-B3F6-AEBB3237B1CE}"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7F3834-E8CE-4C45-B5BC-516948B15E4D}" type="datetimeFigureOut">
              <a:rPr lang="uk-UA" smtClean="0"/>
              <a:t>13.01.2025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CF16342-10A6-475A-B3F6-AEBB3237B1CE}"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235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7F3834-E8CE-4C45-B5BC-516948B15E4D}" type="datetimeFigureOut">
              <a:rPr lang="uk-UA" smtClean="0"/>
              <a:t>13.01.2025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CF16342-10A6-475A-B3F6-AEBB3237B1CE}"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609600" y="1600200"/>
            <a:ext cx="99568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7F3834-E8CE-4C45-B5BC-516948B15E4D}" type="datetimeFigureOut">
              <a:rPr lang="uk-UA" smtClean="0"/>
              <a:t>13.01.2025</a:t>
            </a:fld>
            <a:endParaRPr lang="uk-UA"/>
          </a:p>
        </p:txBody>
      </p:sp>
      <p:sp>
        <p:nvSpPr>
          <p:cNvPr id="9" name="Номер слайда 8"/>
          <p:cNvSpPr>
            <a:spLocks noGrp="1"/>
          </p:cNvSpPr>
          <p:nvPr>
            <p:ph type="sldNum" sz="quarter" idx="15"/>
          </p:nvPr>
        </p:nvSpPr>
        <p:spPr/>
        <p:txBody>
          <a:bodyPr rtlCol="0"/>
          <a:lstStyle/>
          <a:p>
            <a:fld id="{5CF16342-10A6-475A-B3F6-AEBB3237B1CE}" type="slidenum">
              <a:rPr lang="uk-UA" smtClean="0"/>
              <a:t>‹#›</a:t>
            </a:fld>
            <a:endParaRPr lang="uk-UA"/>
          </a:p>
        </p:txBody>
      </p:sp>
      <p:sp>
        <p:nvSpPr>
          <p:cNvPr id="10" name="Нижний колонтитул 9"/>
          <p:cNvSpPr>
            <a:spLocks noGrp="1"/>
          </p:cNvSpPr>
          <p:nvPr>
            <p:ph type="ftr" sz="quarter" idx="16"/>
          </p:nvPr>
        </p:nvSpPr>
        <p:spPr/>
        <p:txBody>
          <a:bodyPr rtlCol="0"/>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2895600"/>
            <a:ext cx="82296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10732008" y="1106932"/>
            <a:ext cx="2286000" cy="508000"/>
          </a:xfrm>
        </p:spPr>
        <p:txBody>
          <a:bodyPr/>
          <a:lstStyle/>
          <a:p>
            <a:fld id="{5B7F3834-E8CE-4C45-B5BC-516948B15E4D}" type="datetimeFigureOut">
              <a:rPr lang="uk-UA" smtClean="0"/>
              <a:t>13.01.2025</a:t>
            </a:fld>
            <a:endParaRPr lang="uk-UA"/>
          </a:p>
        </p:txBody>
      </p:sp>
      <p:sp>
        <p:nvSpPr>
          <p:cNvPr id="5" name="Нижний колонтитул 4"/>
          <p:cNvSpPr>
            <a:spLocks noGrp="1"/>
          </p:cNvSpPr>
          <p:nvPr>
            <p:ph type="ftr" sz="quarter" idx="11"/>
          </p:nvPr>
        </p:nvSpPr>
        <p:spPr bwMode="auto">
          <a:xfrm rot="5400000">
            <a:off x="10046208" y="4114800"/>
            <a:ext cx="3657600" cy="512064"/>
          </a:xfrm>
        </p:spPr>
        <p:txBody>
          <a:bodyPr/>
          <a:lstStyle/>
          <a:p>
            <a:endParaRPr lang="uk-UA"/>
          </a:p>
        </p:txBody>
      </p:sp>
      <p:sp>
        <p:nvSpPr>
          <p:cNvPr id="9" name="Прямоугольник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787488" y="4928702"/>
            <a:ext cx="812800" cy="517524"/>
          </a:xfrm>
        </p:spPr>
        <p:txBody>
          <a:bodyPr/>
          <a:lstStyle/>
          <a:p>
            <a:fld id="{5CF16342-10A6-475A-B3F6-AEBB3237B1CE}"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7F3834-E8CE-4C45-B5BC-516948B15E4D}" type="datetimeFigureOut">
              <a:rPr lang="uk-UA" smtClean="0"/>
              <a:t>13.01.2025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CF16342-10A6-475A-B3F6-AEBB3237B1CE}" type="slidenum">
              <a:rPr lang="uk-UA" smtClean="0"/>
              <a:t>‹#›</a:t>
            </a:fld>
            <a:endParaRPr lang="uk-UA"/>
          </a:p>
        </p:txBody>
      </p:sp>
      <p:sp>
        <p:nvSpPr>
          <p:cNvPr id="9" name="Объект 8"/>
          <p:cNvSpPr>
            <a:spLocks noGrp="1"/>
          </p:cNvSpPr>
          <p:nvPr>
            <p:ph sz="quarter" idx="1"/>
          </p:nvPr>
        </p:nvSpPr>
        <p:spPr>
          <a:xfrm>
            <a:off x="609600"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5693664"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7F3834-E8CE-4C45-B5BC-516948B15E4D}" type="datetimeFigureOut">
              <a:rPr lang="uk-UA" smtClean="0"/>
              <a:t>13.01.2025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CF16342-10A6-475A-B3F6-AEBB3237B1CE}" type="slidenum">
              <a:rPr lang="uk-UA" smtClean="0"/>
              <a:t>‹#›</a:t>
            </a:fld>
            <a:endParaRPr lang="uk-UA"/>
          </a:p>
        </p:txBody>
      </p:sp>
      <p:sp>
        <p:nvSpPr>
          <p:cNvPr id="11" name="Объект 10"/>
          <p:cNvSpPr>
            <a:spLocks noGrp="1"/>
          </p:cNvSpPr>
          <p:nvPr>
            <p:ph sz="quarter" idx="2"/>
          </p:nvPr>
        </p:nvSpPr>
        <p:spPr>
          <a:xfrm>
            <a:off x="6096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58293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7F3834-E8CE-4C45-B5BC-516948B15E4D}" type="datetimeFigureOut">
              <a:rPr lang="uk-UA" smtClean="0"/>
              <a:t>13.01.2025</a:t>
            </a:fld>
            <a:endParaRPr lang="uk-UA"/>
          </a:p>
        </p:txBody>
      </p:sp>
      <p:sp>
        <p:nvSpPr>
          <p:cNvPr id="7" name="Номер слайда 6"/>
          <p:cNvSpPr>
            <a:spLocks noGrp="1"/>
          </p:cNvSpPr>
          <p:nvPr>
            <p:ph type="sldNum" sz="quarter" idx="11"/>
          </p:nvPr>
        </p:nvSpPr>
        <p:spPr/>
        <p:txBody>
          <a:bodyPr rtlCol="0"/>
          <a:lstStyle/>
          <a:p>
            <a:fld id="{5CF16342-10A6-475A-B3F6-AEBB3237B1CE}" type="slidenum">
              <a:rPr lang="uk-UA" smtClean="0"/>
              <a:t>‹#›</a:t>
            </a:fld>
            <a:endParaRPr lang="uk-UA"/>
          </a:p>
        </p:txBody>
      </p:sp>
      <p:sp>
        <p:nvSpPr>
          <p:cNvPr id="8" name="Нижний колонтитул 7"/>
          <p:cNvSpPr>
            <a:spLocks noGrp="1"/>
          </p:cNvSpPr>
          <p:nvPr>
            <p:ph type="ftr" sz="quarter" idx="12"/>
          </p:nvPr>
        </p:nvSpPr>
        <p:spPr/>
        <p:txBody>
          <a:bodyPr rtlCol="0"/>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7F3834-E8CE-4C45-B5BC-516948B15E4D}" type="datetimeFigureOut">
              <a:rPr lang="uk-UA" smtClean="0"/>
              <a:t>13.01.2025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CF16342-10A6-475A-B3F6-AEBB3237B1CE}"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406400" y="274320"/>
            <a:ext cx="75184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7F3834-E8CE-4C45-B5BC-516948B15E4D}" type="datetimeFigureOut">
              <a:rPr lang="uk-UA" smtClean="0"/>
              <a:t>13.01.2025</a:t>
            </a:fld>
            <a:endParaRPr lang="uk-UA"/>
          </a:p>
        </p:txBody>
      </p:sp>
      <p:sp>
        <p:nvSpPr>
          <p:cNvPr id="22" name="Номер слайда 21"/>
          <p:cNvSpPr>
            <a:spLocks noGrp="1"/>
          </p:cNvSpPr>
          <p:nvPr>
            <p:ph type="sldNum" sz="quarter" idx="15"/>
          </p:nvPr>
        </p:nvSpPr>
        <p:spPr/>
        <p:txBody>
          <a:bodyPr rtlCol="0"/>
          <a:lstStyle/>
          <a:p>
            <a:fld id="{5CF16342-10A6-475A-B3F6-AEBB3237B1CE}" type="slidenum">
              <a:rPr lang="uk-UA" smtClean="0"/>
              <a:t>‹#›</a:t>
            </a:fld>
            <a:endParaRPr lang="uk-UA"/>
          </a:p>
        </p:txBody>
      </p:sp>
      <p:sp>
        <p:nvSpPr>
          <p:cNvPr id="23" name="Нижний колонтитул 22"/>
          <p:cNvSpPr>
            <a:spLocks noGrp="1"/>
          </p:cNvSpPr>
          <p:nvPr>
            <p:ph type="ftr" sz="quarter" idx="16"/>
          </p:nvPr>
        </p:nvSpPr>
        <p:spPr/>
        <p:txBody>
          <a:bodyPr rtlCol="0"/>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5518404" y="3124200"/>
            <a:ext cx="6309360" cy="6096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7F3834-E8CE-4C45-B5BC-516948B15E4D}" type="datetimeFigureOut">
              <a:rPr lang="uk-UA" smtClean="0"/>
              <a:t>13.01.2025</a:t>
            </a:fld>
            <a:endParaRPr lang="uk-UA"/>
          </a:p>
        </p:txBody>
      </p:sp>
      <p:sp>
        <p:nvSpPr>
          <p:cNvPr id="18" name="Номер слайда 17"/>
          <p:cNvSpPr>
            <a:spLocks noGrp="1"/>
          </p:cNvSpPr>
          <p:nvPr>
            <p:ph type="sldNum" sz="quarter" idx="11"/>
          </p:nvPr>
        </p:nvSpPr>
        <p:spPr/>
        <p:txBody>
          <a:bodyPr rtlCol="0"/>
          <a:lstStyle/>
          <a:p>
            <a:fld id="{5CF16342-10A6-475A-B3F6-AEBB3237B1CE}" type="slidenum">
              <a:rPr lang="uk-UA" smtClean="0"/>
              <a:t>‹#›</a:t>
            </a:fld>
            <a:endParaRPr lang="uk-UA"/>
          </a:p>
        </p:txBody>
      </p:sp>
      <p:sp>
        <p:nvSpPr>
          <p:cNvPr id="21" name="Нижний колонтитул 20"/>
          <p:cNvSpPr>
            <a:spLocks noGrp="1"/>
          </p:cNvSpPr>
          <p:nvPr>
            <p:ph type="ftr" sz="quarter" idx="12"/>
          </p:nvPr>
        </p:nvSpPr>
        <p:spPr/>
        <p:txBody>
          <a:bodyPr rtlCol="0"/>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609600" y="274638"/>
            <a:ext cx="99568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5B7F3834-E8CE-4C45-B5BC-516948B15E4D}" type="datetimeFigureOut">
              <a:rPr lang="uk-UA" smtClean="0"/>
              <a:t>13.01.2025</a:t>
            </a:fld>
            <a:endParaRPr lang="uk-UA"/>
          </a:p>
        </p:txBody>
      </p:sp>
      <p:sp>
        <p:nvSpPr>
          <p:cNvPr id="3" name="Нижний колонтитул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uk-UA"/>
          </a:p>
        </p:txBody>
      </p:sp>
      <p:sp>
        <p:nvSpPr>
          <p:cNvPr id="7" name="Прямая соединительная линия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5CF16342-10A6-475A-B3F6-AEBB3237B1CE}"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1632858"/>
            <a:ext cx="8915399" cy="2433816"/>
          </a:xfrm>
        </p:spPr>
        <p:txBody>
          <a:bodyPr>
            <a:normAutofit/>
          </a:bodyPr>
          <a:lstStyle/>
          <a:p>
            <a:pPr algn="ctr"/>
            <a:r>
              <a:rPr lang="ru-RU" dirty="0">
                <a:solidFill>
                  <a:srgbClr val="FE8637">
                    <a:lumMod val="75000"/>
                  </a:srgbClr>
                </a:solidFill>
              </a:rPr>
              <a:t>ТЕМА </a:t>
            </a:r>
            <a:r>
              <a:rPr lang="en-US" dirty="0">
                <a:solidFill>
                  <a:srgbClr val="FE8637">
                    <a:lumMod val="75000"/>
                  </a:srgbClr>
                </a:solidFill>
              </a:rPr>
              <a:t>7</a:t>
            </a:r>
            <a:r>
              <a:rPr lang="ru-RU" dirty="0">
                <a:solidFill>
                  <a:srgbClr val="FE8637">
                    <a:lumMod val="75000"/>
                  </a:srgbClr>
                </a:solidFill>
              </a:rPr>
              <a:t/>
            </a:r>
            <a:br>
              <a:rPr lang="ru-RU" dirty="0">
                <a:solidFill>
                  <a:srgbClr val="FE8637">
                    <a:lumMod val="75000"/>
                  </a:srgbClr>
                </a:solidFill>
              </a:rPr>
            </a:br>
            <a:r>
              <a:rPr lang="ru-RU" i="1" dirty="0">
                <a:solidFill>
                  <a:srgbClr val="FE8637">
                    <a:lumMod val="75000"/>
                  </a:srgbClr>
                </a:solidFill>
              </a:rPr>
              <a:t> «</a:t>
            </a:r>
            <a:r>
              <a:rPr lang="en-US" i="1" dirty="0">
                <a:solidFill>
                  <a:srgbClr val="FE8637">
                    <a:lumMod val="75000"/>
                  </a:srgbClr>
                </a:solidFill>
              </a:rPr>
              <a:t>C</a:t>
            </a:r>
            <a:r>
              <a:rPr lang="uk-UA" i="1" dirty="0">
                <a:solidFill>
                  <a:srgbClr val="FE8637">
                    <a:lumMod val="75000"/>
                  </a:srgbClr>
                </a:solidFill>
              </a:rPr>
              <a:t>ОЦІАЛЬНИЙ</a:t>
            </a:r>
            <a:r>
              <a:rPr lang="ru-RU" i="1" dirty="0">
                <a:solidFill>
                  <a:srgbClr val="FE8637">
                    <a:lumMod val="75000"/>
                  </a:srgbClr>
                </a:solidFill>
              </a:rPr>
              <a:t> РИЗИК»</a:t>
            </a:r>
            <a:br>
              <a:rPr lang="ru-RU" i="1" dirty="0">
                <a:solidFill>
                  <a:srgbClr val="FE8637">
                    <a:lumMod val="75000"/>
                  </a:srgbClr>
                </a:solidFill>
              </a:rPr>
            </a:br>
            <a:endParaRPr lang="uk-UA" sz="2000" b="1" dirty="0">
              <a:latin typeface="Times New Roman" panose="02020603050405020304" pitchFamily="18" charset="0"/>
              <a:cs typeface="Times New Roman" panose="02020603050405020304" pitchFamily="18" charset="0"/>
            </a:endParaRPr>
          </a:p>
        </p:txBody>
      </p:sp>
      <p:sp>
        <p:nvSpPr>
          <p:cNvPr id="3" name="Підзаголовок 2"/>
          <p:cNvSpPr>
            <a:spLocks noGrp="1"/>
          </p:cNvSpPr>
          <p:nvPr>
            <p:ph type="subTitle" idx="1"/>
          </p:nvPr>
        </p:nvSpPr>
        <p:spPr>
          <a:xfrm>
            <a:off x="2589213" y="4777379"/>
            <a:ext cx="8915399" cy="1754050"/>
          </a:xfrm>
        </p:spPr>
        <p:txBody>
          <a:bodyPr>
            <a:normAutofit/>
          </a:bodyPr>
          <a:lstStyle/>
          <a:p>
            <a:pPr lvl="0">
              <a:buClr>
                <a:srgbClr val="FE8637"/>
              </a:buClr>
            </a:pPr>
            <a:r>
              <a:rPr lang="uk-UA" dirty="0">
                <a:solidFill>
                  <a:srgbClr val="FE8637">
                    <a:lumMod val="75000"/>
                  </a:srgbClr>
                </a:solidFill>
              </a:rPr>
              <a:t>Автор: </a:t>
            </a:r>
            <a:r>
              <a:rPr lang="uk-UA" dirty="0" err="1">
                <a:solidFill>
                  <a:srgbClr val="FE8637">
                    <a:lumMod val="75000"/>
                  </a:srgbClr>
                </a:solidFill>
              </a:rPr>
              <a:t>к.е.н</a:t>
            </a:r>
            <a:r>
              <a:rPr lang="uk-UA" dirty="0">
                <a:solidFill>
                  <a:srgbClr val="FE8637">
                    <a:lumMod val="75000"/>
                  </a:srgbClr>
                </a:solidFill>
              </a:rPr>
              <a:t>., доцент кафедри фінансів </a:t>
            </a:r>
            <a:r>
              <a:rPr lang="uk-UA" i="1" dirty="0" err="1">
                <a:solidFill>
                  <a:srgbClr val="FE8637">
                    <a:lumMod val="75000"/>
                  </a:srgbClr>
                </a:solidFill>
              </a:rPr>
              <a:t>Стороженко</a:t>
            </a:r>
            <a:r>
              <a:rPr lang="uk-UA" i="1" dirty="0">
                <a:solidFill>
                  <a:srgbClr val="FE8637">
                    <a:lumMod val="75000"/>
                  </a:srgbClr>
                </a:solidFill>
              </a:rPr>
              <a:t> Оксана Олександрівна</a:t>
            </a:r>
          </a:p>
          <a:p>
            <a:endParaRPr lang="uk-UA"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3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indent="450215" algn="ctr">
              <a:lnSpc>
                <a:spcPct val="107000"/>
              </a:lnSpc>
              <a:spcAft>
                <a:spcPts val="0"/>
              </a:spcAft>
            </a:pPr>
            <a:r>
              <a:rPr lang="uk-UA" sz="3100" b="1" dirty="0">
                <a:latin typeface="Times New Roman" panose="02020603050405020304" pitchFamily="18" charset="0"/>
                <a:ea typeface="Calibri" panose="020F0502020204030204" pitchFamily="34" charset="0"/>
                <a:cs typeface="Times New Roman" panose="02020603050405020304" pitchFamily="18" charset="0"/>
              </a:rPr>
              <a:t>3.3. Загрози фінансовій безпеці людини: соціально-економічні наслідки для суспільства</a:t>
            </a:r>
            <a:r>
              <a:rPr lang="uk-UA" sz="3200" dirty="0">
                <a:latin typeface="Calibri" panose="020F0502020204030204" pitchFamily="34" charset="0"/>
                <a:ea typeface="Calibri" panose="020F0502020204030204" pitchFamily="34" charset="0"/>
                <a:cs typeface="Times New Roman" panose="02020603050405020304" pitchFamily="18" charset="0"/>
              </a:rPr>
              <a:t/>
            </a:r>
            <a:br>
              <a:rPr lang="uk-UA" sz="3200" dirty="0">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Місце для вмісту 2"/>
          <p:cNvSpPr>
            <a:spLocks noGrp="1"/>
          </p:cNvSpPr>
          <p:nvPr>
            <p:ph sz="quarter" idx="1"/>
          </p:nvPr>
        </p:nvSpPr>
        <p:spPr>
          <a:xfrm>
            <a:off x="1123406" y="1905000"/>
            <a:ext cx="10381206" cy="4006222"/>
          </a:xfrm>
        </p:spPr>
        <p:txBody>
          <a:bodyPr>
            <a:normAutofit/>
          </a:bodyPr>
          <a:lstStyle/>
          <a:p>
            <a:pPr indent="450215" algn="just">
              <a:lnSpc>
                <a:spcPct val="107000"/>
              </a:lnSpc>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Можна прослідкувати ряд взаємозумовлених явищ сучасного суспільного життя, які демонструють логіку виникнення загроз в результаті непродуманих політичних рішень чи несподіваних, невиважених економічних перетворень: </a:t>
            </a:r>
            <a:endParaRPr lang="uk-UA" sz="2400" dirty="0" smtClean="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 зменшення доходів;</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2400" dirty="0">
                <a:latin typeface="Times New Roman" panose="02020603050405020304" pitchFamily="18" charset="0"/>
                <a:ea typeface="Calibri" panose="020F0502020204030204" pitchFamily="34" charset="0"/>
                <a:cs typeface="Times New Roman" panose="02020603050405020304" pitchFamily="18" charset="0"/>
              </a:rPr>
              <a:t> – падіння рівня споживання;</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2400" dirty="0">
                <a:latin typeface="Times New Roman" panose="02020603050405020304" pitchFamily="18" charset="0"/>
                <a:ea typeface="Calibri" panose="020F0502020204030204" pitchFamily="34" charset="0"/>
                <a:cs typeface="Times New Roman" panose="02020603050405020304" pitchFamily="18" charset="0"/>
              </a:rPr>
              <a:t> – погіршення умов життя;</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2400" dirty="0">
                <a:latin typeface="Times New Roman" panose="02020603050405020304" pitchFamily="18" charset="0"/>
                <a:ea typeface="Calibri" panose="020F0502020204030204" pitchFamily="34" charset="0"/>
                <a:cs typeface="Times New Roman" panose="02020603050405020304" pitchFamily="18" charset="0"/>
              </a:rPr>
              <a:t> – погіршення стану здоров’я;</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2400" dirty="0">
                <a:latin typeface="Times New Roman" panose="02020603050405020304" pitchFamily="18" charset="0"/>
                <a:ea typeface="Calibri" panose="020F0502020204030204" pitchFamily="34" charset="0"/>
                <a:cs typeface="Times New Roman" panose="02020603050405020304" pitchFamily="18" charset="0"/>
              </a:rPr>
              <a:t> – злиденність.</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61075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7326" y="446088"/>
            <a:ext cx="4827085" cy="976312"/>
          </a:xfrm>
        </p:spPr>
        <p:txBody>
          <a:bodyPr>
            <a:normAutofit/>
          </a:bodyPr>
          <a:lstStyle/>
          <a:p>
            <a:pPr algn="ctr"/>
            <a:r>
              <a:rPr lang="uk-UA" b="1" dirty="0">
                <a:latin typeface="Times New Roman" panose="02020603050405020304" pitchFamily="18" charset="0"/>
                <a:ea typeface="Calibri" panose="020F0502020204030204" pitchFamily="34" charset="0"/>
              </a:rPr>
              <a:t>Загрози фінансовій безпеці людини та соціальній безпеці суспільства</a:t>
            </a:r>
            <a:endParaRPr lang="uk-UA" dirty="0"/>
          </a:p>
        </p:txBody>
      </p:sp>
      <p:sp>
        <p:nvSpPr>
          <p:cNvPr id="4" name="Місце для тексту 3"/>
          <p:cNvSpPr>
            <a:spLocks noGrp="1"/>
          </p:cNvSpPr>
          <p:nvPr>
            <p:ph type="body" idx="2"/>
          </p:nvPr>
        </p:nvSpPr>
        <p:spPr>
          <a:xfrm>
            <a:off x="979714" y="1598613"/>
            <a:ext cx="5114697" cy="4262436"/>
          </a:xfrm>
        </p:spPr>
        <p:txBody>
          <a:bodyPr>
            <a:normAutofit/>
          </a:bodyPr>
          <a:lstStyle/>
          <a:p>
            <a:pPr indent="450215" algn="ctr">
              <a:lnSpc>
                <a:spcPct val="107000"/>
              </a:lnSpc>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Місце для вмісту 7"/>
          <p:cNvSpPr>
            <a:spLocks noGrp="1"/>
          </p:cNvSpPr>
          <p:nvPr>
            <p:ph sz="quarter" idx="1"/>
          </p:nvPr>
        </p:nvSpPr>
        <p:spPr>
          <a:xfrm>
            <a:off x="6453050" y="446088"/>
            <a:ext cx="5738950" cy="6150655"/>
          </a:xfrm>
        </p:spPr>
        <p:txBody>
          <a:bodyPr>
            <a:normAutofit fontScale="70000" lnSpcReduction="20000"/>
          </a:bodyPr>
          <a:lstStyle/>
          <a:p>
            <a:pPr indent="450215" algn="just">
              <a:lnSpc>
                <a:spcPct val="107000"/>
              </a:lnSpc>
            </a:pPr>
            <a:r>
              <a:rPr lang="uk-UA" dirty="0">
                <a:latin typeface="Times New Roman" panose="02020603050405020304" pitchFamily="18" charset="0"/>
                <a:ea typeface="Calibri" panose="020F0502020204030204" pitchFamily="34" charset="0"/>
                <a:cs typeface="Times New Roman" panose="02020603050405020304" pitchFamily="18" charset="0"/>
              </a:rPr>
              <a:t>В умовах ринкових трансформацій набули стійкого характеру дві форми бідності: «стійка» та «плаваюча».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b="1" dirty="0">
                <a:latin typeface="Times New Roman" panose="02020603050405020304" pitchFamily="18" charset="0"/>
                <a:ea typeface="Calibri" panose="020F0502020204030204" pitchFamily="34" charset="0"/>
                <a:cs typeface="Times New Roman" panose="02020603050405020304" pitchFamily="18" charset="0"/>
              </a:rPr>
              <a:t>Стійка форма бідності</a:t>
            </a:r>
            <a:r>
              <a:rPr lang="uk-UA" dirty="0">
                <a:latin typeface="Times New Roman" panose="02020603050405020304" pitchFamily="18" charset="0"/>
                <a:ea typeface="Calibri" panose="020F0502020204030204" pitchFamily="34" charset="0"/>
                <a:cs typeface="Times New Roman" panose="02020603050405020304" pitchFamily="18" charset="0"/>
              </a:rPr>
              <a:t> пов’язана з тим, що бідність, як правило, породжує бідність. Низький рівень матеріального забезпечення призводить до погіршення здоров’я, декваліфікації, де професіоналізації, а врешті-решт до деградації. Бідні батьки відтворюють потенційно бідних дітей, що визначається їхнім здоров’ям, освітою, кваліфікацією.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b="1" dirty="0">
                <a:latin typeface="Times New Roman" panose="02020603050405020304" pitchFamily="18" charset="0"/>
                <a:ea typeface="Calibri" panose="020F0502020204030204" pitchFamily="34" charset="0"/>
                <a:cs typeface="Times New Roman" panose="02020603050405020304" pitchFamily="18" charset="0"/>
              </a:rPr>
              <a:t>Плаваюча форма бідності</a:t>
            </a:r>
            <a:r>
              <a:rPr lang="uk-UA" dirty="0">
                <a:latin typeface="Times New Roman" panose="02020603050405020304" pitchFamily="18" charset="0"/>
                <a:ea typeface="Calibri" panose="020F0502020204030204" pitchFamily="34" charset="0"/>
                <a:cs typeface="Times New Roman" panose="02020603050405020304" pitchFamily="18" charset="0"/>
              </a:rPr>
              <a:t> більш рідкісна, пов’язана з тим, що бідні, роблячи зусилля, розривають замкнуте коло і, адаптуючись до нових умов, відстоюють право на краще життя. Зрозуміло, що для такого стрибка потрібні не лише суб’єктивні, але й об’єктивні умови, створені суспільством. Поряд із традиційною бідністю (матері-одиночки, багатодітні родини, інваліди та пристарілі) з’явилися так звані «нові бідні». Це ті верстви населення, які за освітою та кваліфікацією, соціальним статусом і демографічним становищем ніколи раніше не належали до нижчих верств суспільства.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26" y="1636295"/>
            <a:ext cx="5334000" cy="4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66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41684" y="473242"/>
            <a:ext cx="10971196" cy="3385542"/>
          </a:xfrm>
          <a:prstGeom prst="rect">
            <a:avLst/>
          </a:prstGeom>
        </p:spPr>
        <p:txBody>
          <a:bodyPr wrap="square">
            <a:spAutoFit/>
          </a:bodyPr>
          <a:lstStyle/>
          <a:p>
            <a:pPr indent="450215" algn="just">
              <a:lnSpc>
                <a:spcPct val="107000"/>
              </a:lnSpc>
              <a:spcAft>
                <a:spcPts val="0"/>
              </a:spcAft>
            </a:pPr>
            <a:r>
              <a:rPr lang="uk-UA" sz="2000" dirty="0" smtClean="0">
                <a:effectLst/>
                <a:latin typeface="Times New Roman" panose="02020603050405020304" pitchFamily="18" charset="0"/>
                <a:ea typeface="Calibri" panose="020F0502020204030204" pitchFamily="34" charset="0"/>
                <a:cs typeface="Times New Roman" panose="02020603050405020304" pitchFamily="18" charset="0"/>
              </a:rPr>
              <a:t>Зубожіння населення було і залишається одним із чинників, що обумовлюють дефіцит фінансового капіталу, який гальмує подолання кризи </a:t>
            </a:r>
            <a:r>
              <a:rPr lang="uk-UA" sz="2000" dirty="0" err="1" smtClean="0">
                <a:effectLst/>
                <a:latin typeface="Times New Roman" panose="02020603050405020304" pitchFamily="18" charset="0"/>
                <a:ea typeface="Calibri" panose="020F0502020204030204" pitchFamily="34" charset="0"/>
                <a:cs typeface="Times New Roman" panose="02020603050405020304" pitchFamily="18" charset="0"/>
              </a:rPr>
              <a:t>неплатежів</a:t>
            </a:r>
            <a:r>
              <a:rPr lang="uk-UA" sz="2000" dirty="0" smtClean="0">
                <a:effectLst/>
                <a:latin typeface="Times New Roman" panose="02020603050405020304" pitchFamily="18" charset="0"/>
                <a:ea typeface="Calibri" panose="020F0502020204030204" pitchFamily="34" charset="0"/>
                <a:cs typeface="Times New Roman" panose="02020603050405020304" pitchFamily="18" charset="0"/>
              </a:rPr>
              <a:t> та інвестиційну активність. </a:t>
            </a:r>
          </a:p>
          <a:p>
            <a:pPr indent="450215" algn="just">
              <a:lnSpc>
                <a:spcPct val="107000"/>
              </a:lnSpc>
              <a:spcAft>
                <a:spcPts val="0"/>
              </a:spcAft>
            </a:pPr>
            <a:r>
              <a:rPr lang="uk-UA" sz="2000" dirty="0" smtClean="0">
                <a:effectLst/>
                <a:latin typeface="Times New Roman" panose="02020603050405020304" pitchFamily="18" charset="0"/>
                <a:ea typeface="Calibri" panose="020F0502020204030204" pitchFamily="34" charset="0"/>
                <a:cs typeface="Times New Roman" panose="02020603050405020304" pitchFamily="18" charset="0"/>
              </a:rPr>
              <a:t>Знецінення заощаджень населення через гіперінфляцію перших років реформи, недовіра до уряду, різке звуження реальної заробітної плати та доходів на душу населення мінімізували споживчий попит, що є важливим джерелом поповнення обігових коштів і надання кредитів підприємцям, змінили форми заощаджень громадян. </a:t>
            </a:r>
          </a:p>
          <a:p>
            <a:pPr indent="450215" algn="just">
              <a:lnSpc>
                <a:spcPct val="107000"/>
              </a:lnSpc>
              <a:spcAft>
                <a:spcPts val="0"/>
              </a:spcAft>
            </a:pPr>
            <a:r>
              <a:rPr lang="uk-UA" sz="2000" dirty="0" smtClean="0">
                <a:effectLst/>
                <a:latin typeface="Times New Roman" panose="02020603050405020304" pitchFamily="18" charset="0"/>
                <a:ea typeface="Calibri" panose="020F0502020204030204" pitchFamily="34" charset="0"/>
                <a:cs typeface="Times New Roman" panose="02020603050405020304" pitchFamily="18" charset="0"/>
              </a:rPr>
              <a:t>Через низьку ставку процентів по внесках, а також ризик їх знецінення інфляцією сталося </a:t>
            </a:r>
            <a:r>
              <a:rPr lang="uk-UA" sz="2000" b="1" dirty="0" smtClean="0">
                <a:effectLst/>
                <a:latin typeface="Times New Roman" panose="02020603050405020304" pitchFamily="18" charset="0"/>
                <a:ea typeface="Calibri" panose="020F0502020204030204" pitchFamily="34" charset="0"/>
                <a:cs typeface="Times New Roman" panose="02020603050405020304" pitchFamily="18" charset="0"/>
              </a:rPr>
              <a:t>«заморожування» </a:t>
            </a:r>
            <a:r>
              <a:rPr lang="uk-UA" sz="2000" dirty="0" smtClean="0">
                <a:effectLst/>
                <a:latin typeface="Times New Roman" panose="02020603050405020304" pitchFamily="18" charset="0"/>
                <a:ea typeface="Calibri" panose="020F0502020204030204" pitchFamily="34" charset="0"/>
                <a:cs typeface="Times New Roman" panose="02020603050405020304" pitchFamily="18" charset="0"/>
              </a:rPr>
              <a:t>накопичень громадян. Нормою стала практика вивозу швидко зароблених великих капіталів за кордон, </a:t>
            </a: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2000" dirty="0" smtClean="0">
                <a:effectLst/>
                <a:latin typeface="Times New Roman" panose="02020603050405020304" pitchFamily="18" charset="0"/>
                <a:ea typeface="Calibri" panose="020F0502020204030204" pitchFamily="34" charset="0"/>
                <a:cs typeface="Times New Roman" panose="02020603050405020304" pitchFamily="18" charset="0"/>
              </a:rPr>
              <a:t>тобто </a:t>
            </a:r>
            <a:r>
              <a:rPr lang="uk-UA" sz="2000" b="1" dirty="0" smtClean="0">
                <a:effectLst/>
                <a:latin typeface="Times New Roman" panose="02020603050405020304" pitchFamily="18" charset="0"/>
                <a:ea typeface="Calibri" panose="020F0502020204030204" pitchFamily="34" charset="0"/>
                <a:cs typeface="Times New Roman" panose="02020603050405020304" pitchFamily="18" charset="0"/>
              </a:rPr>
              <a:t>«втеча капіталу».</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716" y="3216442"/>
            <a:ext cx="6817895" cy="3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98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352698"/>
            <a:ext cx="8911687" cy="849085"/>
          </a:xfrm>
        </p:spPr>
        <p:txBody>
          <a:bodyPr>
            <a:noAutofit/>
          </a:bodyPr>
          <a:lstStyle/>
          <a:p>
            <a:pPr indent="450215" algn="ctr">
              <a:lnSpc>
                <a:spcPct val="107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3.4. Стратегія соціально-економічного розвитку і фінансова безпека людини у контексті зміцнення економічної безпеки держави</a:t>
            </a:r>
            <a:r>
              <a:rPr lang="uk-UA" sz="2400" dirty="0">
                <a:latin typeface="Times New Roman" panose="02020603050405020304" pitchFamily="18" charset="0"/>
                <a:ea typeface="Calibri" panose="020F0502020204030204" pitchFamily="34" charset="0"/>
                <a:cs typeface="Times New Roman" panose="02020603050405020304" pitchFamily="18" charset="0"/>
              </a:rPr>
              <a:t/>
            </a:r>
            <a:br>
              <a:rPr lang="uk-UA" sz="2400" dirty="0">
                <a:latin typeface="Times New Roman" panose="02020603050405020304" pitchFamily="18" charset="0"/>
                <a:ea typeface="Calibri" panose="020F0502020204030204" pitchFamily="34" charset="0"/>
                <a:cs typeface="Times New Roman" panose="02020603050405020304" pitchFamily="18" charset="0"/>
              </a:rPr>
            </a:br>
            <a:endParaRPr lang="uk-UA" sz="2400" dirty="0">
              <a:latin typeface="Times New Roman" panose="02020603050405020304" pitchFamily="18" charset="0"/>
              <a:cs typeface="Times New Roman" panose="02020603050405020304" pitchFamily="18" charset="0"/>
            </a:endParaRPr>
          </a:p>
        </p:txBody>
      </p:sp>
      <p:pic>
        <p:nvPicPr>
          <p:cNvPr id="7" name="Місце для вмісту 6"/>
          <p:cNvPicPr>
            <a:picLocks noGrp="1" noChangeAspect="1"/>
          </p:cNvPicPr>
          <p:nvPr>
            <p:ph sz="quarter" idx="2"/>
          </p:nvPr>
        </p:nvPicPr>
        <p:blipFill>
          <a:blip r:embed="rId2"/>
          <a:stretch>
            <a:fillRect/>
          </a:stretch>
        </p:blipFill>
        <p:spPr>
          <a:xfrm>
            <a:off x="692332" y="2545737"/>
            <a:ext cx="5362192" cy="3241109"/>
          </a:xfrm>
          <a:prstGeom prst="rect">
            <a:avLst/>
          </a:prstGeom>
        </p:spPr>
      </p:pic>
      <p:pic>
        <p:nvPicPr>
          <p:cNvPr id="8" name="Місце для вмісту 7"/>
          <p:cNvPicPr>
            <a:picLocks noGrp="1" noChangeAspect="1"/>
          </p:cNvPicPr>
          <p:nvPr>
            <p:ph sz="quarter" idx="4"/>
          </p:nvPr>
        </p:nvPicPr>
        <p:blipFill>
          <a:blip r:embed="rId3"/>
          <a:stretch>
            <a:fillRect/>
          </a:stretch>
        </p:blipFill>
        <p:spPr>
          <a:xfrm>
            <a:off x="6309360" y="2545736"/>
            <a:ext cx="5368833" cy="3241109"/>
          </a:xfrm>
          <a:prstGeom prst="rect">
            <a:avLst/>
          </a:prstGeom>
        </p:spPr>
      </p:pic>
      <p:sp>
        <p:nvSpPr>
          <p:cNvPr id="3" name="Місце для тексту 2"/>
          <p:cNvSpPr>
            <a:spLocks noGrp="1"/>
          </p:cNvSpPr>
          <p:nvPr>
            <p:ph type="body" sz="quarter" idx="1"/>
          </p:nvPr>
        </p:nvSpPr>
        <p:spPr>
          <a:xfrm>
            <a:off x="1254034" y="1201784"/>
            <a:ext cx="5159829" cy="767691"/>
          </a:xfrm>
        </p:spPr>
        <p:txBody>
          <a:bodyPr/>
          <a:lstStyle/>
          <a:p>
            <a:pPr indent="450215" algn="ctr">
              <a:lnSpc>
                <a:spcPct val="107000"/>
              </a:lnSpc>
            </a:pPr>
            <a:r>
              <a:rPr lang="uk-UA" sz="1200" b="1" dirty="0">
                <a:latin typeface="Times New Roman" panose="02020603050405020304" pitchFamily="18" charset="0"/>
                <a:ea typeface="Calibri" panose="020F0502020204030204" pitchFamily="34" charset="0"/>
                <a:cs typeface="Times New Roman" panose="02020603050405020304" pitchFamily="18" charset="0"/>
              </a:rPr>
              <a:t>Рівень безробіття населення у віці 15-70 років за методологіє МОП, у відсотках до економічно активного населення відповідного віку, та кількість зайнятого населення у віці 15-70 років, млн. </a:t>
            </a:r>
            <a:r>
              <a:rPr lang="uk-UA" sz="1200" b="1" dirty="0" smtClean="0">
                <a:latin typeface="Times New Roman" panose="02020603050405020304" pitchFamily="18" charset="0"/>
                <a:ea typeface="Calibri" panose="020F0502020204030204" pitchFamily="34" charset="0"/>
                <a:cs typeface="Times New Roman" panose="02020603050405020304" pitchFamily="18" charset="0"/>
              </a:rPr>
              <a:t>осіб</a:t>
            </a:r>
            <a:endParaRPr lang="uk-U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Місце для тексту 4"/>
          <p:cNvSpPr>
            <a:spLocks noGrp="1"/>
          </p:cNvSpPr>
          <p:nvPr>
            <p:ph type="body" sz="quarter" idx="3"/>
          </p:nvPr>
        </p:nvSpPr>
        <p:spPr>
          <a:xfrm>
            <a:off x="6413863" y="1332411"/>
            <a:ext cx="5091767" cy="637064"/>
          </a:xfrm>
        </p:spPr>
        <p:txBody>
          <a:bodyPr/>
          <a:lstStyle/>
          <a:p>
            <a:pPr algn="ctr"/>
            <a:r>
              <a:rPr lang="uk-UA" sz="1200" dirty="0" smtClean="0">
                <a:solidFill>
                  <a:schemeClr val="tx1"/>
                </a:solidFill>
                <a:latin typeface="Times New Roman" panose="02020603050405020304" pitchFamily="18" charset="0"/>
                <a:cs typeface="Times New Roman" panose="02020603050405020304" pitchFamily="18" charset="0"/>
              </a:rPr>
              <a:t>Зміна ВВП та середньомісячної зарплати працівників (брутто) скоригованої на індекс споживчих цін у відсотках до попереднього року</a:t>
            </a:r>
            <a:endParaRPr lang="uk-UA"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39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54480" y="1018903"/>
            <a:ext cx="10123714" cy="5055326"/>
          </a:xfrm>
          <a:prstGeom prst="rect">
            <a:avLst/>
          </a:prstGeom>
        </p:spPr>
      </p:pic>
    </p:spTree>
    <p:extLst>
      <p:ext uri="{BB962C8B-B14F-4D97-AF65-F5344CB8AC3E}">
        <p14:creationId xmlns:p14="http://schemas.microsoft.com/office/powerpoint/2010/main" val="252291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27908" y="773274"/>
            <a:ext cx="10711543" cy="4807791"/>
          </a:xfrm>
          <a:prstGeom prst="rect">
            <a:avLst/>
          </a:prstGeom>
        </p:spPr>
        <p:txBody>
          <a:bodyPr wrap="square">
            <a:spAutoFit/>
          </a:bodyPr>
          <a:lstStyle/>
          <a:p>
            <a:pPr indent="450215">
              <a:lnSpc>
                <a:spcPct val="107000"/>
              </a:lnSpc>
              <a:spcAft>
                <a:spcPts val="0"/>
              </a:spcAft>
            </a:pPr>
            <a:r>
              <a:rPr lang="uk-UA" sz="2400" b="1" dirty="0" smtClean="0">
                <a:effectLst/>
                <a:latin typeface="Times New Roman" panose="02020603050405020304" pitchFamily="18" charset="0"/>
                <a:ea typeface="Calibri" panose="020F0502020204030204" pitchFamily="34" charset="0"/>
                <a:cs typeface="Times New Roman" panose="02020603050405020304" pitchFamily="18" charset="0"/>
              </a:rPr>
              <a:t>Основні напрями політики подолання бідності:</a:t>
            </a:r>
            <a:endParaRPr lang="uk-UA"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 - створення економічно-правових умов для збільшення доходів і зростання економічної активності працездатних громадян та рівня зайнятості; </a:t>
            </a:r>
          </a:p>
          <a:p>
            <a:pPr indent="450215" algn="just">
              <a:lnSpc>
                <a:spcPct val="107000"/>
              </a:lnSpc>
              <a:spcAft>
                <a:spcPts val="0"/>
              </a:spcAft>
            </a:pP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 запобігання успадкованої бідності, яка здебільшого притаманна сільському населенню, шляхом підтримки нових виробничих відносин, обумовлених зміною форм власності на землю, покращення соціальної інфраструктури села; </a:t>
            </a:r>
          </a:p>
          <a:p>
            <a:pPr indent="450215" algn="just">
              <a:lnSpc>
                <a:spcPct val="107000"/>
              </a:lnSpc>
              <a:spcAft>
                <a:spcPts val="0"/>
              </a:spcAft>
            </a:pP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 підвищення ефективності соціальної підтримки уразливих груп населення шляхом реформування системи соціального захисту та удосконалення пенсійного забезпечення;</a:t>
            </a:r>
          </a:p>
          <a:p>
            <a:pPr indent="450215" algn="just">
              <a:lnSpc>
                <a:spcPct val="107000"/>
              </a:lnSpc>
              <a:spcAft>
                <a:spcPts val="0"/>
              </a:spcAft>
            </a:pP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 - удосконалення статистики бідності;</a:t>
            </a:r>
          </a:p>
          <a:p>
            <a:pPr indent="450215" algn="just">
              <a:lnSpc>
                <a:spcPct val="107000"/>
              </a:lnSpc>
              <a:spcAft>
                <a:spcPts val="0"/>
              </a:spcAft>
            </a:pP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 - поєднання політики подолання бідності з політикою становлення середнього класу як важливого чинника економічного та соціального прогресу.</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50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8316" y="136359"/>
            <a:ext cx="8390020" cy="2031325"/>
          </a:xfrm>
          <a:prstGeom prst="rect">
            <a:avLst/>
          </a:prstGeom>
        </p:spPr>
        <p:txBody>
          <a:bodyPr wrap="square">
            <a:spAutoFit/>
          </a:bodyPr>
          <a:lstStyle/>
          <a:p>
            <a:pPr lvl="0" algn="r"/>
            <a:r>
              <a:rPr lang="uk-UA" b="1" i="1" dirty="0" err="1">
                <a:solidFill>
                  <a:prstClr val="black"/>
                </a:solidFill>
              </a:rPr>
              <a:t>Марк</a:t>
            </a:r>
            <a:r>
              <a:rPr lang="uk-UA" b="1" i="1" dirty="0">
                <a:solidFill>
                  <a:prstClr val="black"/>
                </a:solidFill>
              </a:rPr>
              <a:t> Рассел </a:t>
            </a:r>
            <a:r>
              <a:rPr lang="uk-UA" b="1" i="1" dirty="0" err="1">
                <a:solidFill>
                  <a:prstClr val="black"/>
                </a:solidFill>
              </a:rPr>
              <a:t>Беніофф</a:t>
            </a:r>
            <a:r>
              <a:rPr lang="uk-UA" b="1" i="1" dirty="0">
                <a:solidFill>
                  <a:prstClr val="black"/>
                </a:solidFill>
              </a:rPr>
              <a:t> — американський </a:t>
            </a:r>
            <a:r>
              <a:rPr lang="uk-UA" b="1" i="1" dirty="0" err="1">
                <a:solidFill>
                  <a:prstClr val="black"/>
                </a:solidFill>
              </a:rPr>
              <a:t>інтернет-підприємець</a:t>
            </a:r>
            <a:r>
              <a:rPr lang="uk-UA" b="1" i="1" dirty="0">
                <a:solidFill>
                  <a:prstClr val="black"/>
                </a:solidFill>
              </a:rPr>
              <a:t> і філантроп. </a:t>
            </a:r>
            <a:r>
              <a:rPr lang="uk-UA" b="1" i="1" dirty="0" err="1">
                <a:solidFill>
                  <a:prstClr val="black"/>
                </a:solidFill>
              </a:rPr>
              <a:t>Беніофф</a:t>
            </a:r>
            <a:r>
              <a:rPr lang="uk-UA" b="1" i="1" dirty="0">
                <a:solidFill>
                  <a:prstClr val="black"/>
                </a:solidFill>
              </a:rPr>
              <a:t> найбільш відомий як співзасновник, голова правління та генеральний директор компанії </a:t>
            </a:r>
            <a:r>
              <a:rPr lang="en-US" b="1" i="1" dirty="0" err="1">
                <a:solidFill>
                  <a:prstClr val="black"/>
                </a:solidFill>
              </a:rPr>
              <a:t>Salesforce</a:t>
            </a:r>
            <a:r>
              <a:rPr lang="en-US" b="1" i="1" dirty="0">
                <a:solidFill>
                  <a:prstClr val="black"/>
                </a:solidFill>
              </a:rPr>
              <a:t>, </a:t>
            </a:r>
            <a:r>
              <a:rPr lang="uk-UA" b="1" i="1" dirty="0">
                <a:solidFill>
                  <a:prstClr val="black"/>
                </a:solidFill>
              </a:rPr>
              <a:t>що займається програмним забезпеченням, а також як власник журналу </a:t>
            </a:r>
            <a:r>
              <a:rPr lang="en-US" b="1" i="1" dirty="0">
                <a:solidFill>
                  <a:prstClr val="black"/>
                </a:solidFill>
              </a:rPr>
              <a:t>Time </a:t>
            </a:r>
            <a:r>
              <a:rPr lang="uk-UA" b="1" i="1" dirty="0">
                <a:solidFill>
                  <a:prstClr val="black"/>
                </a:solidFill>
              </a:rPr>
              <a:t>з 2018 року</a:t>
            </a:r>
            <a:r>
              <a:rPr lang="uk-UA" dirty="0">
                <a:solidFill>
                  <a:prstClr val="black"/>
                </a:solidFill>
              </a:rPr>
              <a:t>.</a:t>
            </a:r>
          </a:p>
          <a:p>
            <a:pPr lvl="0" algn="r"/>
            <a:r>
              <a:rPr lang="uk-UA" dirty="0">
                <a:solidFill>
                  <a:prstClr val="black"/>
                </a:solidFill>
              </a:rPr>
              <a:t>“</a:t>
            </a:r>
            <a:r>
              <a:rPr lang="uk-UA" i="1" dirty="0">
                <a:solidFill>
                  <a:prstClr val="black"/>
                </a:solidFill>
              </a:rPr>
              <a:t>Секрет успішного підбору персоналу такий: шукайте людей, які хочуть змінити світ</a:t>
            </a:r>
            <a:r>
              <a:rPr lang="uk-UA" dirty="0">
                <a:solidFill>
                  <a:prstClr val="black"/>
                </a:solidFill>
              </a:rPr>
              <a:t>”</a:t>
            </a:r>
            <a:endParaRPr lang="uk-U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3" y="2253916"/>
            <a:ext cx="8558462" cy="400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68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8589" y="705853"/>
            <a:ext cx="7395411" cy="3416320"/>
          </a:xfrm>
          <a:prstGeom prst="rect">
            <a:avLst/>
          </a:prstGeom>
        </p:spPr>
        <p:txBody>
          <a:bodyPr wrap="square">
            <a:spAutoFit/>
          </a:bodyPr>
          <a:lstStyle/>
          <a:p>
            <a:r>
              <a:rPr lang="uk-UA" sz="2400" dirty="0"/>
              <a:t>7.1. Соціальна політика та її вплив на економічну і фінансову безпеку держави</a:t>
            </a:r>
          </a:p>
          <a:p>
            <a:r>
              <a:rPr lang="uk-UA" sz="2400" dirty="0"/>
              <a:t>7.2. Соціальні критерії та індикатори оцінки фінансової безпеки людини</a:t>
            </a:r>
          </a:p>
          <a:p>
            <a:r>
              <a:rPr lang="uk-UA" sz="2400" dirty="0"/>
              <a:t>7.3. Загрози фінансовій безпеці людини: соціально-економічні наслідки для суспільства</a:t>
            </a:r>
          </a:p>
          <a:p>
            <a:r>
              <a:rPr lang="uk-UA" sz="2400" dirty="0"/>
              <a:t>7.4. Стратегія соціально-економічного розвитку і фінансова безпека людини у контексті зміцнення економічної безпеки держави</a:t>
            </a:r>
          </a:p>
        </p:txBody>
      </p:sp>
    </p:spTree>
    <p:extLst>
      <p:ext uri="{BB962C8B-B14F-4D97-AF65-F5344CB8AC3E}">
        <p14:creationId xmlns:p14="http://schemas.microsoft.com/office/powerpoint/2010/main" val="317518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021" y="624110"/>
            <a:ext cx="10734592" cy="1280890"/>
          </a:xfrm>
        </p:spPr>
        <p:txBody>
          <a:bodyPr>
            <a:noAutofit/>
          </a:bodyPr>
          <a:lstStyle/>
          <a:p>
            <a:pPr indent="450215" algn="ctr">
              <a:lnSpc>
                <a:spcPct val="107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3.1. Соціальна політика та її вплив на економічну і фінансову безпеку держави </a:t>
            </a:r>
            <a:r>
              <a:rPr lang="uk-UA" sz="2800" dirty="0">
                <a:latin typeface="Calibri" panose="020F0502020204030204" pitchFamily="34" charset="0"/>
                <a:ea typeface="Calibri" panose="020F0502020204030204" pitchFamily="34" charset="0"/>
                <a:cs typeface="Times New Roman" panose="02020603050405020304" pitchFamily="18" charset="0"/>
              </a:rPr>
              <a:t/>
            </a:r>
            <a:br>
              <a:rPr lang="uk-UA" sz="2800" dirty="0">
                <a:latin typeface="Calibri" panose="020F0502020204030204" pitchFamily="34" charset="0"/>
                <a:ea typeface="Calibri" panose="020F0502020204030204" pitchFamily="34" charset="0"/>
                <a:cs typeface="Times New Roman" panose="02020603050405020304" pitchFamily="18" charset="0"/>
              </a:rPr>
            </a:br>
            <a:endParaRPr lang="uk-UA" sz="2800" dirty="0"/>
          </a:p>
        </p:txBody>
      </p:sp>
      <p:sp>
        <p:nvSpPr>
          <p:cNvPr id="3" name="Місце для вмісту 2"/>
          <p:cNvSpPr>
            <a:spLocks noGrp="1"/>
          </p:cNvSpPr>
          <p:nvPr>
            <p:ph sz="quarter" idx="1"/>
          </p:nvPr>
        </p:nvSpPr>
        <p:spPr>
          <a:xfrm>
            <a:off x="457201" y="2133600"/>
            <a:ext cx="11047412" cy="3777622"/>
          </a:xfrm>
        </p:spPr>
        <p:txBody>
          <a:bodyPr>
            <a:normAutofit/>
          </a:bodyPr>
          <a:lstStyle/>
          <a:p>
            <a:pPr indent="450215" algn="just">
              <a:lnSpc>
                <a:spcPct val="107000"/>
              </a:lnSpc>
            </a:pPr>
            <a:r>
              <a:rPr lang="uk-UA"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Соціальна політика</a:t>
            </a:r>
            <a:r>
              <a:rPr lang="uk-UA"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це сукупність соціальних потреб людини, які вона має реалізувати в різних сферах свого життя і які повинні бути захищені з боку держави і суспільства.</a:t>
            </a:r>
            <a:endParaRPr lang="uk-UA"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Згідно Конституції України – «</a:t>
            </a:r>
            <a:r>
              <a:rPr lang="uk-UA"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Завдання соціальної політики</a:t>
            </a:r>
            <a:r>
              <a:rPr lang="uk-UA"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це діяльність державних та громадських інститутів, суспільних груп та окремих осіб, 'суб’єктів соціальної політики, спрямована на реалізацію соціальних потреб людини, що забезпечують її життєдіяльність та розвиток як соціальної істоти на основі відносин принципу соціальної справедливості при беззастережному дотриманні її громадянських прав та свобод».</a:t>
            </a:r>
            <a:endParaRPr lang="uk-UA"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Соціальна справедливість</a:t>
            </a:r>
            <a:r>
              <a:rPr lang="uk-UA"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це соціально-психологічне сприйняття принципів і форм організації суспільства, що відповідає інтересам людей і соціальних груп, тобто узагальнена моральна оцінка суспільних відносин.</a:t>
            </a:r>
            <a:endParaRPr lang="uk-UA"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38174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1235" y="624110"/>
            <a:ext cx="9793378" cy="447044"/>
          </a:xfrm>
        </p:spPr>
        <p:txBody>
          <a:bodyPr>
            <a:normAutofit fontScale="90000"/>
          </a:bodyPr>
          <a:lstStyle/>
          <a:p>
            <a:pPr algn="ctr"/>
            <a:r>
              <a:rPr lang="uk-UA" sz="2400" b="1" dirty="0" smtClean="0">
                <a:latin typeface="Times New Roman" panose="02020603050405020304" pitchFamily="18" charset="0"/>
                <a:ea typeface="Calibri" panose="020F0502020204030204" pitchFamily="34" charset="0"/>
              </a:rPr>
              <a:t>Чотири </a:t>
            </a:r>
            <a:r>
              <a:rPr lang="uk-UA" sz="2400" b="1" dirty="0">
                <a:latin typeface="Times New Roman" panose="02020603050405020304" pitchFamily="18" charset="0"/>
                <a:ea typeface="Calibri" panose="020F0502020204030204" pitchFamily="34" charset="0"/>
              </a:rPr>
              <a:t>погляди на соціальну справедливість. </a:t>
            </a:r>
            <a:endParaRPr lang="uk-UA" sz="2400" b="1" dirty="0"/>
          </a:p>
        </p:txBody>
      </p:sp>
      <p:sp>
        <p:nvSpPr>
          <p:cNvPr id="3" name="Місце для вмісту 2"/>
          <p:cNvSpPr>
            <a:spLocks noGrp="1"/>
          </p:cNvSpPr>
          <p:nvPr>
            <p:ph sz="quarter" idx="1"/>
          </p:nvPr>
        </p:nvSpPr>
        <p:spPr>
          <a:xfrm>
            <a:off x="1280159" y="1306285"/>
            <a:ext cx="10224453" cy="5355771"/>
          </a:xfrm>
        </p:spPr>
        <p:txBody>
          <a:bodyPr>
            <a:normAutofit/>
          </a:bodyPr>
          <a:lstStyle/>
          <a:p>
            <a:pPr indent="450215" algn="just">
              <a:lnSpc>
                <a:spcPct val="107000"/>
              </a:lnSpc>
            </a:pP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a:t>
            </a:r>
            <a:r>
              <a:rPr lang="uk-UA" sz="1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Егалітаристська</a:t>
            </a: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концепція</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фр</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еgalite</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—рівність) вважає </a:t>
            </a: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справедливим зрівняльний розподіл доходів</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тобто коли всі члени суспільства отримують рівні блага. Логіка міркувань тут така: якщо потрібно розділити визначену кількість благ між людьми, які однаково цього заслуговують, то справедливим був би розподіл порівну.</a:t>
            </a:r>
            <a:endParaRPr lang="uk-UA"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Другий концептуальний принцип – </a:t>
            </a:r>
            <a:r>
              <a:rPr lang="uk-UA" sz="1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роулсіанський</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пов’язаний з ім’ям Джона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Роулса</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сучасного американського філософ. На його думку, справедливою вважається така диференціація доходів, при якій відносна економічна нерівність припустима лише тоді, коли вона сприяє досягненню більш високого абсолютного рівня життя найбіднішими членами </a:t>
            </a:r>
            <a:r>
              <a:rPr lang="uk-UA"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суспільства.</a:t>
            </a:r>
          </a:p>
          <a:p>
            <a:pPr indent="450215" algn="just">
              <a:lnSpc>
                <a:spcPct val="107000"/>
              </a:lnSpc>
            </a:pPr>
            <a:r>
              <a:rPr lang="uk-UA"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Третій концептуальний принцип – </a:t>
            </a: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утилітарний</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походить своїми коренями із вчення Ієремії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Бентама</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англійського економіста, основоположника доктрини утилітаризму.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Бентам</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вважав, що головним завданням держави є забезпечення найбільшого щастя для можливо більшої кількості членів суспільства. Однак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Бентам</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виходив із того, що функції корисності в різних людей неоднакові. Інакше кажучи, здатність до насолоди в результаті володіння якоюсь кількістю благ у кожної людини своя. Одержувати при цьому більшу частку суспільного багатства має той, хто корисніший для суспільства. </a:t>
            </a:r>
            <a:endParaRPr lang="uk-UA"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Четвертий концептуальний принцип – </a:t>
            </a:r>
            <a:r>
              <a:rPr lang="uk-UA"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ринковий розподіл доходів</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припускає відповідність доходу кожного власника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фактора</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виробництва граничному продукту, отриманого від даного </a:t>
            </a:r>
            <a:r>
              <a:rPr lang="uk-UA"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фактора</a:t>
            </a:r>
            <a:r>
              <a:rPr lang="uk-UA"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Соціальна справедливість при цьому встановлюється ринком і його регуляторами. Таким чином, у цьому випадку припустима значна нерівність при розподілі доходів. </a:t>
            </a:r>
            <a:endParaRPr lang="uk-UA"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pPr>
            <a:endParaRPr lang="uk-UA" sz="1600"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76208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317" y="624110"/>
            <a:ext cx="10622296" cy="629924"/>
          </a:xfrm>
        </p:spPr>
        <p:txBody>
          <a:bodyPr>
            <a:normAutofit fontScale="90000"/>
          </a:bodyPr>
          <a:lstStyle/>
          <a:p>
            <a:pPr indent="450215" algn="ctr">
              <a:lnSpc>
                <a:spcPct val="107000"/>
              </a:lnSpc>
              <a:spcAft>
                <a:spcPts val="0"/>
              </a:spcAft>
            </a:pP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Види </a:t>
            </a:r>
            <a:r>
              <a:rPr lang="uk-UA" sz="2400" b="1" dirty="0">
                <a:latin typeface="Times New Roman" panose="02020603050405020304" pitchFamily="18" charset="0"/>
                <a:ea typeface="Calibri" panose="020F0502020204030204" pitchFamily="34" charset="0"/>
                <a:cs typeface="Times New Roman" panose="02020603050405020304" pitchFamily="18" charset="0"/>
              </a:rPr>
              <a:t>соціальних гарантій</a:t>
            </a:r>
            <a:r>
              <a:rPr lang="uk-UA" sz="2400" b="1" dirty="0">
                <a:latin typeface="Calibri" panose="020F0502020204030204" pitchFamily="34" charset="0"/>
                <a:ea typeface="Calibri" panose="020F0502020204030204" pitchFamily="34" charset="0"/>
                <a:cs typeface="Times New Roman" panose="02020603050405020304" pitchFamily="18" charset="0"/>
              </a:rPr>
              <a:t/>
            </a:r>
            <a:br>
              <a:rPr lang="uk-UA" sz="2400" b="1" dirty="0">
                <a:latin typeface="Calibri" panose="020F0502020204030204" pitchFamily="34" charset="0"/>
                <a:ea typeface="Calibri" panose="020F0502020204030204" pitchFamily="34" charset="0"/>
                <a:cs typeface="Times New Roman" panose="02020603050405020304" pitchFamily="18" charset="0"/>
              </a:rPr>
            </a:br>
            <a:endParaRPr lang="uk-UA" sz="2400" b="1" dirty="0"/>
          </a:p>
        </p:txBody>
      </p:sp>
      <p:pic>
        <p:nvPicPr>
          <p:cNvPr id="4" name="Місце для вмісту 3"/>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37938" y="1179095"/>
            <a:ext cx="10378554" cy="5169454"/>
          </a:xfrm>
          <a:prstGeom prst="rect">
            <a:avLst/>
          </a:prstGeom>
          <a:noFill/>
          <a:ln>
            <a:noFill/>
          </a:ln>
        </p:spPr>
      </p:pic>
    </p:spTree>
    <p:extLst>
      <p:ext uri="{BB962C8B-B14F-4D97-AF65-F5344CB8AC3E}">
        <p14:creationId xmlns:p14="http://schemas.microsoft.com/office/powerpoint/2010/main" val="68233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930370"/>
          </a:xfrm>
        </p:spPr>
        <p:txBody>
          <a:bodyPr>
            <a:noAutofit/>
          </a:bodyPr>
          <a:lstStyle/>
          <a:p>
            <a:pPr indent="450215" algn="ctr">
              <a:lnSpc>
                <a:spcPct val="107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3.2. Соціальні критерії та індикатори оцінки фінансової безпеки людини </a:t>
            </a:r>
            <a:r>
              <a:rPr lang="uk-UA" sz="2800" dirty="0">
                <a:latin typeface="Calibri" panose="020F0502020204030204" pitchFamily="34" charset="0"/>
                <a:ea typeface="Calibri" panose="020F0502020204030204" pitchFamily="34" charset="0"/>
                <a:cs typeface="Times New Roman" panose="02020603050405020304" pitchFamily="18" charset="0"/>
              </a:rPr>
              <a:t/>
            </a:r>
            <a:br>
              <a:rPr lang="uk-UA" sz="2800" dirty="0">
                <a:latin typeface="Calibri" panose="020F0502020204030204" pitchFamily="34" charset="0"/>
                <a:ea typeface="Calibri" panose="020F0502020204030204" pitchFamily="34" charset="0"/>
                <a:cs typeface="Times New Roman" panose="02020603050405020304" pitchFamily="18" charset="0"/>
              </a:rPr>
            </a:br>
            <a:endParaRPr lang="uk-UA" sz="2800" dirty="0"/>
          </a:p>
        </p:txBody>
      </p:sp>
      <p:graphicFrame>
        <p:nvGraphicFramePr>
          <p:cNvPr id="7" name="Місце для вмісту 6"/>
          <p:cNvGraphicFramePr>
            <a:graphicFrameLocks noGrp="1"/>
          </p:cNvGraphicFramePr>
          <p:nvPr>
            <p:ph sz="quarter" idx="2"/>
            <p:extLst>
              <p:ext uri="{D42A27DB-BD31-4B8C-83A1-F6EECF244321}">
                <p14:modId xmlns:p14="http://schemas.microsoft.com/office/powerpoint/2010/main" val="4256429647"/>
              </p:ext>
            </p:extLst>
          </p:nvPr>
        </p:nvGraphicFramePr>
        <p:xfrm>
          <a:off x="862150" y="2542677"/>
          <a:ext cx="5773781" cy="3922294"/>
        </p:xfrm>
        <a:graphic>
          <a:graphicData uri="http://schemas.openxmlformats.org/drawingml/2006/table">
            <a:tbl>
              <a:tblPr firstRow="1" firstCol="1" bandRow="1">
                <a:tableStyleId>{5C22544A-7EE6-4342-B048-85BDC9FD1C3A}</a:tableStyleId>
              </a:tblPr>
              <a:tblGrid>
                <a:gridCol w="849084">
                  <a:extLst>
                    <a:ext uri="{9D8B030D-6E8A-4147-A177-3AD203B41FA5}">
                      <a16:colId xmlns="" xmlns:a16="http://schemas.microsoft.com/office/drawing/2014/main" val="1617516651"/>
                    </a:ext>
                  </a:extLst>
                </a:gridCol>
                <a:gridCol w="2364377">
                  <a:extLst>
                    <a:ext uri="{9D8B030D-6E8A-4147-A177-3AD203B41FA5}">
                      <a16:colId xmlns="" xmlns:a16="http://schemas.microsoft.com/office/drawing/2014/main" val="1932138781"/>
                    </a:ext>
                  </a:extLst>
                </a:gridCol>
                <a:gridCol w="1425317">
                  <a:extLst>
                    <a:ext uri="{9D8B030D-6E8A-4147-A177-3AD203B41FA5}">
                      <a16:colId xmlns="" xmlns:a16="http://schemas.microsoft.com/office/drawing/2014/main" val="2157395297"/>
                    </a:ext>
                  </a:extLst>
                </a:gridCol>
                <a:gridCol w="1135003">
                  <a:extLst>
                    <a:ext uri="{9D8B030D-6E8A-4147-A177-3AD203B41FA5}">
                      <a16:colId xmlns="" xmlns:a16="http://schemas.microsoft.com/office/drawing/2014/main" val="1175992239"/>
                    </a:ext>
                  </a:extLst>
                </a:gridCol>
              </a:tblGrid>
              <a:tr h="999682">
                <a:tc rowSpan="2">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rowSpan="2">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Період</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gridSpan="2">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Мінімальна заробітна плата, грн.</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hMerge="1">
                  <a:txBody>
                    <a:bodyPr/>
                    <a:lstStyle/>
                    <a:p>
                      <a:endParaRPr lang="uk-UA"/>
                    </a:p>
                  </a:txBody>
                  <a:tcPr/>
                </a:tc>
                <a:extLst>
                  <a:ext uri="{0D108BD9-81ED-4DB2-BD59-A6C34878D82A}">
                    <a16:rowId xmlns="" xmlns:a16="http://schemas.microsoft.com/office/drawing/2014/main" val="2049590775"/>
                  </a:ext>
                </a:extLst>
              </a:tr>
              <a:tr h="487102">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місячна</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07000"/>
                        </a:lnSpc>
                        <a:spcAft>
                          <a:spcPts val="0"/>
                        </a:spcAft>
                      </a:pPr>
                      <a:r>
                        <a:rPr lang="uk-UA" sz="1600" smtClean="0">
                          <a:effectLst/>
                          <a:latin typeface="Times New Roman" panose="02020603050405020304" pitchFamily="18" charset="0"/>
                          <a:cs typeface="Times New Roman" panose="02020603050405020304" pitchFamily="18" charset="0"/>
                        </a:rPr>
                        <a:t>погодинна</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extLst>
                  <a:ext uri="{0D108BD9-81ED-4DB2-BD59-A6C34878D82A}">
                    <a16:rowId xmlns="" xmlns:a16="http://schemas.microsoft.com/office/drawing/2014/main" val="119474942"/>
                  </a:ext>
                </a:extLst>
              </a:tr>
              <a:tr h="487102">
                <a:tc>
                  <a:txBody>
                    <a:bodyPr/>
                    <a:lstStyle/>
                    <a:p>
                      <a:pPr algn="ctr">
                        <a:lnSpc>
                          <a:spcPct val="107000"/>
                        </a:lnSpc>
                        <a:spcAft>
                          <a:spcPts val="0"/>
                        </a:spcAft>
                      </a:pPr>
                      <a:r>
                        <a:rPr lang="uk-UA" sz="1600" smtClean="0">
                          <a:effectLst/>
                          <a:latin typeface="Times New Roman" panose="02020603050405020304" pitchFamily="18" charset="0"/>
                          <a:cs typeface="Times New Roman" panose="02020603050405020304" pitchFamily="18" charset="0"/>
                        </a:rPr>
                        <a:t>1</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З 01.01. 2019</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15000"/>
                        </a:lnSpc>
                        <a:spcAft>
                          <a:spcPts val="1000"/>
                        </a:spcAft>
                      </a:pPr>
                      <a:r>
                        <a:rPr lang="uk-UA" sz="1600">
                          <a:effectLst/>
                          <a:latin typeface="Times New Roman"/>
                          <a:ea typeface="Times New Roman"/>
                          <a:cs typeface="Times New Roman"/>
                        </a:rPr>
                        <a:t>4 173</a:t>
                      </a:r>
                      <a:endParaRPr lang="uk-UA" sz="1600">
                        <a:effectLst/>
                        <a:latin typeface="Calibri"/>
                        <a:ea typeface="Calibri"/>
                        <a:cs typeface="Times New Roman"/>
                      </a:endParaRPr>
                    </a:p>
                  </a:txBody>
                  <a:tcPr marL="0" marR="0" marT="0" marB="0"/>
                </a:tc>
                <a:tc>
                  <a:txBody>
                    <a:bodyPr/>
                    <a:lstStyle/>
                    <a:p>
                      <a:pPr algn="ctr">
                        <a:lnSpc>
                          <a:spcPct val="115000"/>
                        </a:lnSpc>
                        <a:spcAft>
                          <a:spcPts val="1000"/>
                        </a:spcAft>
                      </a:pPr>
                      <a:r>
                        <a:rPr lang="uk-UA" sz="1600">
                          <a:effectLst/>
                          <a:latin typeface="Times New Roman"/>
                          <a:ea typeface="Times New Roman"/>
                          <a:cs typeface="Times New Roman"/>
                        </a:rPr>
                        <a:t>25,13</a:t>
                      </a:r>
                      <a:endParaRPr lang="uk-UA" sz="1600">
                        <a:effectLst/>
                        <a:latin typeface="Calibri"/>
                        <a:ea typeface="Calibri"/>
                        <a:cs typeface="Times New Roman"/>
                      </a:endParaRPr>
                    </a:p>
                  </a:txBody>
                  <a:tcPr marL="0" marR="0" marT="0" marB="0"/>
                </a:tc>
                <a:extLst>
                  <a:ext uri="{0D108BD9-81ED-4DB2-BD59-A6C34878D82A}">
                    <a16:rowId xmlns="" xmlns:a16="http://schemas.microsoft.com/office/drawing/2014/main" val="4161615819"/>
                  </a:ext>
                </a:extLst>
              </a:tr>
              <a:tr h="487102">
                <a:tc>
                  <a:txBody>
                    <a:bodyPr/>
                    <a:lstStyle/>
                    <a:p>
                      <a:pPr algn="ctr">
                        <a:lnSpc>
                          <a:spcPct val="107000"/>
                        </a:lnSpc>
                        <a:spcAft>
                          <a:spcPts val="0"/>
                        </a:spcAft>
                      </a:pPr>
                      <a:r>
                        <a:rPr lang="uk-UA" sz="1600" smtClean="0">
                          <a:effectLst/>
                          <a:latin typeface="Times New Roman" panose="02020603050405020304" pitchFamily="18" charset="0"/>
                          <a:cs typeface="Times New Roman" panose="02020603050405020304" pitchFamily="18" charset="0"/>
                        </a:rPr>
                        <a:t>2</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З 01.01. 2020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15000"/>
                        </a:lnSpc>
                        <a:spcAft>
                          <a:spcPts val="1000"/>
                        </a:spcAft>
                      </a:pPr>
                      <a:r>
                        <a:rPr lang="uk-UA" sz="1600">
                          <a:effectLst/>
                          <a:latin typeface="Times New Roman"/>
                          <a:ea typeface="Times New Roman"/>
                          <a:cs typeface="Times New Roman"/>
                        </a:rPr>
                        <a:t>4 723</a:t>
                      </a:r>
                      <a:endParaRPr lang="uk-UA" sz="1600">
                        <a:effectLst/>
                        <a:latin typeface="Calibri"/>
                        <a:ea typeface="Calibri"/>
                        <a:cs typeface="Times New Roman"/>
                      </a:endParaRPr>
                    </a:p>
                  </a:txBody>
                  <a:tcPr marL="0" marR="0" marT="0" marB="0"/>
                </a:tc>
                <a:tc>
                  <a:txBody>
                    <a:bodyPr/>
                    <a:lstStyle/>
                    <a:p>
                      <a:pPr algn="ctr">
                        <a:lnSpc>
                          <a:spcPct val="115000"/>
                        </a:lnSpc>
                        <a:spcAft>
                          <a:spcPts val="1000"/>
                        </a:spcAft>
                      </a:pPr>
                      <a:r>
                        <a:rPr lang="uk-UA" sz="1600">
                          <a:effectLst/>
                          <a:latin typeface="Times New Roman"/>
                          <a:ea typeface="Times New Roman"/>
                          <a:cs typeface="Times New Roman"/>
                        </a:rPr>
                        <a:t>28,31</a:t>
                      </a:r>
                      <a:endParaRPr lang="uk-UA" sz="1600">
                        <a:effectLst/>
                        <a:latin typeface="Calibri"/>
                        <a:ea typeface="Calibri"/>
                        <a:cs typeface="Times New Roman"/>
                      </a:endParaRPr>
                    </a:p>
                  </a:txBody>
                  <a:tcPr marL="0" marR="0" marT="0" marB="0"/>
                </a:tc>
                <a:extLst>
                  <a:ext uri="{0D108BD9-81ED-4DB2-BD59-A6C34878D82A}">
                    <a16:rowId xmlns="" xmlns:a16="http://schemas.microsoft.com/office/drawing/2014/main" val="2654371402"/>
                  </a:ext>
                </a:extLst>
              </a:tr>
              <a:tr h="487102">
                <a:tc>
                  <a:txBody>
                    <a:bodyPr/>
                    <a:lstStyle/>
                    <a:p>
                      <a:pPr algn="ctr">
                        <a:lnSpc>
                          <a:spcPct val="107000"/>
                        </a:lnSpc>
                        <a:spcAft>
                          <a:spcPts val="0"/>
                        </a:spcAft>
                      </a:pPr>
                      <a:r>
                        <a:rPr lang="uk-UA" sz="1600" smtClean="0">
                          <a:effectLst/>
                          <a:latin typeface="Times New Roman" panose="02020603050405020304" pitchFamily="18" charset="0"/>
                          <a:cs typeface="Times New Roman" panose="02020603050405020304" pitchFamily="18" charset="0"/>
                        </a:rPr>
                        <a:t>3</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З 01.01. 2021</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15000"/>
                        </a:lnSpc>
                        <a:spcAft>
                          <a:spcPts val="1000"/>
                        </a:spcAft>
                      </a:pPr>
                      <a:r>
                        <a:rPr lang="uk-UA" sz="1600">
                          <a:effectLst/>
                          <a:latin typeface="Times New Roman"/>
                          <a:ea typeface="Times New Roman"/>
                          <a:cs typeface="Times New Roman"/>
                        </a:rPr>
                        <a:t>6 000</a:t>
                      </a:r>
                      <a:endParaRPr lang="uk-UA" sz="1600">
                        <a:effectLst/>
                        <a:latin typeface="Calibri"/>
                        <a:ea typeface="Calibri"/>
                        <a:cs typeface="Times New Roman"/>
                      </a:endParaRPr>
                    </a:p>
                  </a:txBody>
                  <a:tcPr marL="0" marR="0" marT="0" marB="0"/>
                </a:tc>
                <a:tc>
                  <a:txBody>
                    <a:bodyPr/>
                    <a:lstStyle/>
                    <a:p>
                      <a:pPr algn="ctr">
                        <a:lnSpc>
                          <a:spcPct val="115000"/>
                        </a:lnSpc>
                        <a:spcAft>
                          <a:spcPts val="1000"/>
                        </a:spcAft>
                      </a:pPr>
                      <a:r>
                        <a:rPr lang="uk-UA" sz="1600">
                          <a:effectLst/>
                          <a:latin typeface="Times New Roman"/>
                          <a:ea typeface="Times New Roman"/>
                          <a:cs typeface="Times New Roman"/>
                        </a:rPr>
                        <a:t>36,11</a:t>
                      </a:r>
                      <a:endParaRPr lang="uk-UA" sz="1600">
                        <a:effectLst/>
                        <a:latin typeface="Calibri"/>
                        <a:ea typeface="Calibri"/>
                        <a:cs typeface="Times New Roman"/>
                      </a:endParaRPr>
                    </a:p>
                  </a:txBody>
                  <a:tcPr marL="0" marR="0" marT="0" marB="0"/>
                </a:tc>
                <a:extLst>
                  <a:ext uri="{0D108BD9-81ED-4DB2-BD59-A6C34878D82A}">
                    <a16:rowId xmlns="" xmlns:a16="http://schemas.microsoft.com/office/drawing/2014/main" val="2594616974"/>
                  </a:ext>
                </a:extLst>
              </a:tr>
              <a:tr h="487102">
                <a:tc>
                  <a:txBody>
                    <a:bodyPr/>
                    <a:lstStyle/>
                    <a:p>
                      <a:pPr algn="ctr">
                        <a:lnSpc>
                          <a:spcPct val="107000"/>
                        </a:lnSpc>
                        <a:spcAft>
                          <a:spcPts val="0"/>
                        </a:spcAft>
                      </a:pPr>
                      <a:r>
                        <a:rPr lang="uk-UA" sz="1600" smtClean="0">
                          <a:effectLst/>
                          <a:latin typeface="Times New Roman" panose="02020603050405020304" pitchFamily="18" charset="0"/>
                          <a:cs typeface="Times New Roman" panose="02020603050405020304" pitchFamily="18" charset="0"/>
                        </a:rPr>
                        <a:t>4</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З 01.01. 2022</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15000"/>
                        </a:lnSpc>
                        <a:spcAft>
                          <a:spcPts val="1000"/>
                        </a:spcAft>
                      </a:pPr>
                      <a:r>
                        <a:rPr lang="uk-UA" sz="1600">
                          <a:effectLst/>
                          <a:latin typeface="Times New Roman"/>
                          <a:ea typeface="Times New Roman"/>
                          <a:cs typeface="Times New Roman"/>
                        </a:rPr>
                        <a:t>6 500</a:t>
                      </a:r>
                      <a:endParaRPr lang="uk-UA" sz="1600">
                        <a:effectLst/>
                        <a:latin typeface="Calibri"/>
                        <a:ea typeface="Calibri"/>
                        <a:cs typeface="Times New Roman"/>
                      </a:endParaRPr>
                    </a:p>
                  </a:txBody>
                  <a:tcPr marL="0" marR="0" marT="0" marB="0"/>
                </a:tc>
                <a:tc>
                  <a:txBody>
                    <a:bodyPr/>
                    <a:lstStyle/>
                    <a:p>
                      <a:pPr algn="ctr">
                        <a:lnSpc>
                          <a:spcPct val="115000"/>
                        </a:lnSpc>
                        <a:spcAft>
                          <a:spcPts val="1000"/>
                        </a:spcAft>
                      </a:pPr>
                      <a:r>
                        <a:rPr lang="uk-UA" sz="1600">
                          <a:effectLst/>
                          <a:latin typeface="Times New Roman"/>
                          <a:ea typeface="Times New Roman"/>
                          <a:cs typeface="Times New Roman"/>
                        </a:rPr>
                        <a:t>39,12</a:t>
                      </a:r>
                      <a:endParaRPr lang="uk-UA" sz="1600">
                        <a:effectLst/>
                        <a:latin typeface="Calibri"/>
                        <a:ea typeface="Calibri"/>
                        <a:cs typeface="Times New Roman"/>
                      </a:endParaRPr>
                    </a:p>
                  </a:txBody>
                  <a:tcPr marL="0" marR="0" marT="0" marB="0"/>
                </a:tc>
                <a:extLst>
                  <a:ext uri="{0D108BD9-81ED-4DB2-BD59-A6C34878D82A}">
                    <a16:rowId xmlns="" xmlns:a16="http://schemas.microsoft.com/office/drawing/2014/main" val="2675181320"/>
                  </a:ext>
                </a:extLst>
              </a:tr>
              <a:tr h="487102">
                <a:tc>
                  <a:txBody>
                    <a:bodyPr/>
                    <a:lstStyle/>
                    <a:p>
                      <a:pPr algn="ctr">
                        <a:lnSpc>
                          <a:spcPct val="107000"/>
                        </a:lnSpc>
                        <a:spcAft>
                          <a:spcPts val="0"/>
                        </a:spcAft>
                      </a:pPr>
                      <a:r>
                        <a:rPr lang="uk-UA" sz="1600" smtClean="0">
                          <a:effectLst/>
                          <a:latin typeface="Times New Roman" panose="02020603050405020304" pitchFamily="18" charset="0"/>
                          <a:cs typeface="Times New Roman" panose="02020603050405020304" pitchFamily="18" charset="0"/>
                        </a:rPr>
                        <a:t>5</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З 01.01. 2023</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10" marR="42910" marT="0" marB="0"/>
                </a:tc>
                <a:tc>
                  <a:txBody>
                    <a:bodyPr/>
                    <a:lstStyle/>
                    <a:p>
                      <a:pPr algn="ctr">
                        <a:lnSpc>
                          <a:spcPct val="115000"/>
                        </a:lnSpc>
                        <a:spcAft>
                          <a:spcPts val="1000"/>
                        </a:spcAft>
                      </a:pPr>
                      <a:r>
                        <a:rPr lang="uk-UA" sz="1600">
                          <a:effectLst/>
                          <a:latin typeface="Times New Roman"/>
                          <a:ea typeface="Times New Roman"/>
                          <a:cs typeface="Times New Roman"/>
                        </a:rPr>
                        <a:t>6 700</a:t>
                      </a:r>
                      <a:endParaRPr lang="uk-UA" sz="1600">
                        <a:effectLst/>
                        <a:latin typeface="Calibri"/>
                        <a:ea typeface="Calibri"/>
                        <a:cs typeface="Times New Roman"/>
                      </a:endParaRPr>
                    </a:p>
                  </a:txBody>
                  <a:tcPr marL="0" marR="0" marT="0" marB="0"/>
                </a:tc>
                <a:tc>
                  <a:txBody>
                    <a:bodyPr/>
                    <a:lstStyle/>
                    <a:p>
                      <a:pPr algn="ctr">
                        <a:lnSpc>
                          <a:spcPct val="115000"/>
                        </a:lnSpc>
                        <a:spcAft>
                          <a:spcPts val="1000"/>
                        </a:spcAft>
                      </a:pPr>
                      <a:r>
                        <a:rPr lang="uk-UA" sz="1600" dirty="0">
                          <a:effectLst/>
                          <a:latin typeface="Times New Roman"/>
                          <a:ea typeface="Times New Roman"/>
                          <a:cs typeface="Times New Roman"/>
                        </a:rPr>
                        <a:t>40,46</a:t>
                      </a:r>
                      <a:endParaRPr lang="uk-UA" sz="1600" dirty="0">
                        <a:effectLst/>
                        <a:latin typeface="Calibri"/>
                        <a:ea typeface="Calibri"/>
                        <a:cs typeface="Times New Roman"/>
                      </a:endParaRPr>
                    </a:p>
                  </a:txBody>
                  <a:tcPr marL="0" marR="0" marT="0" marB="0"/>
                </a:tc>
                <a:extLst>
                  <a:ext uri="{0D108BD9-81ED-4DB2-BD59-A6C34878D82A}">
                    <a16:rowId xmlns="" xmlns:a16="http://schemas.microsoft.com/office/drawing/2014/main" val="2891832176"/>
                  </a:ext>
                </a:extLst>
              </a:tr>
            </a:tbl>
          </a:graphicData>
        </a:graphic>
      </p:graphicFrame>
      <p:sp>
        <p:nvSpPr>
          <p:cNvPr id="4" name="Объект 3"/>
          <p:cNvSpPr>
            <a:spLocks noGrp="1"/>
          </p:cNvSpPr>
          <p:nvPr>
            <p:ph sz="quarter" idx="4"/>
          </p:nvPr>
        </p:nvSpPr>
        <p:spPr/>
        <p:txBody>
          <a:bodyPr/>
          <a:lstStyle/>
          <a:p>
            <a:endParaRPr lang="uk-UA" dirty="0"/>
          </a:p>
        </p:txBody>
      </p:sp>
      <p:sp>
        <p:nvSpPr>
          <p:cNvPr id="3" name="Місце для тексту 2"/>
          <p:cNvSpPr>
            <a:spLocks noGrp="1"/>
          </p:cNvSpPr>
          <p:nvPr>
            <p:ph type="body" sz="quarter" idx="1"/>
          </p:nvPr>
        </p:nvSpPr>
        <p:spPr>
          <a:xfrm>
            <a:off x="862150" y="1672046"/>
            <a:ext cx="5773781" cy="876919"/>
          </a:xfrm>
        </p:spPr>
        <p:txBody>
          <a:bodyPr/>
          <a:lstStyle/>
          <a:p>
            <a:r>
              <a:rPr lang="uk-UA" sz="1800" b="1" dirty="0" smtClean="0">
                <a:latin typeface="Times New Roman" panose="02020603050405020304" pitchFamily="18" charset="0"/>
                <a:cs typeface="Times New Roman" panose="02020603050405020304" pitchFamily="18" charset="0"/>
              </a:rPr>
              <a:t>Динаміка розміру мінімальної заробітної плати</a:t>
            </a:r>
          </a:p>
          <a:p>
            <a:pPr algn="ctr"/>
            <a:r>
              <a:rPr lang="uk-UA" sz="1800" b="1" dirty="0" smtClean="0">
                <a:latin typeface="Times New Roman" panose="02020603050405020304" pitchFamily="18" charset="0"/>
                <a:cs typeface="Times New Roman" panose="02020603050405020304" pitchFamily="18" charset="0"/>
              </a:rPr>
              <a:t>(2019-2023рр.)</a:t>
            </a:r>
            <a:endParaRPr lang="uk-UA" sz="1800" b="1" dirty="0">
              <a:latin typeface="Times New Roman" panose="02020603050405020304" pitchFamily="18" charset="0"/>
              <a:cs typeface="Times New Roman" panose="02020603050405020304" pitchFamily="18" charset="0"/>
            </a:endParaRPr>
          </a:p>
        </p:txBody>
      </p:sp>
      <p:sp>
        <p:nvSpPr>
          <p:cNvPr id="5" name="Місце для тексту 4"/>
          <p:cNvSpPr>
            <a:spLocks noGrp="1"/>
          </p:cNvSpPr>
          <p:nvPr>
            <p:ph type="body" sz="quarter" idx="3"/>
          </p:nvPr>
        </p:nvSpPr>
        <p:spPr>
          <a:xfrm>
            <a:off x="6962503" y="1969475"/>
            <a:ext cx="4543127" cy="576262"/>
          </a:xfrm>
        </p:spPr>
        <p:txBody>
          <a:bodyPr/>
          <a:lstStyle/>
          <a:p>
            <a:pPr algn="ctr"/>
            <a:r>
              <a:rPr lang="uk-UA" sz="1800" b="1" dirty="0" smtClean="0">
                <a:latin typeface="Times New Roman" panose="02020603050405020304" pitchFamily="18" charset="0"/>
                <a:cs typeface="Times New Roman" panose="02020603050405020304" pitchFamily="18" charset="0"/>
              </a:rPr>
              <a:t>Динаміка середньої заробітної плати (1997-2023рр.)</a:t>
            </a:r>
            <a:endParaRPr lang="uk-UA" sz="18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453" y="2542674"/>
            <a:ext cx="5414210" cy="392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419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96" y="778041"/>
            <a:ext cx="10050378" cy="5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89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411" y="624110"/>
            <a:ext cx="10205201" cy="811658"/>
          </a:xfrm>
        </p:spPr>
        <p:txBody>
          <a:bodyPr>
            <a:normAutofit/>
          </a:bodyPr>
          <a:lstStyle/>
          <a:p>
            <a:pPr algn="ctr"/>
            <a:r>
              <a:rPr lang="ru-RU" sz="2400" dirty="0" err="1"/>
              <a:t>Витрати</a:t>
            </a:r>
            <a:r>
              <a:rPr lang="ru-RU" sz="2400" dirty="0"/>
              <a:t> </a:t>
            </a:r>
            <a:r>
              <a:rPr lang="ru-RU" sz="2400" dirty="0" err="1"/>
              <a:t>населення</a:t>
            </a:r>
            <a:r>
              <a:rPr lang="ru-RU" sz="2400" dirty="0"/>
              <a:t> у </a:t>
            </a:r>
            <a:r>
              <a:rPr lang="ru-RU" sz="2400" dirty="0" err="1"/>
              <a:t>розрахунку</a:t>
            </a:r>
            <a:r>
              <a:rPr lang="ru-RU" sz="2400" dirty="0"/>
              <a:t> на одну особу в 2021 </a:t>
            </a:r>
            <a:r>
              <a:rPr lang="ru-RU" sz="2400" dirty="0" err="1" smtClean="0"/>
              <a:t>році</a:t>
            </a:r>
            <a:r>
              <a:rPr lang="ru-RU" sz="2400" dirty="0" smtClean="0"/>
              <a:t>, грн.</a:t>
            </a:r>
            <a:endParaRPr lang="uk-UA" sz="2400"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4611" y="1419726"/>
            <a:ext cx="10347157" cy="50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690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138</TotalTime>
  <Words>1078</Words>
  <Application>Microsoft Office PowerPoint</Application>
  <PresentationFormat>Произвольный</PresentationFormat>
  <Paragraphs>72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ТЕМА 7  «CОЦІАЛЬНИЙ РИЗИК» </vt:lpstr>
      <vt:lpstr>Презентация PowerPoint</vt:lpstr>
      <vt:lpstr>Презентация PowerPoint</vt:lpstr>
      <vt:lpstr>3.1. Соціальна політика та її вплив на економічну і фінансову безпеку держави  </vt:lpstr>
      <vt:lpstr>Чотири погляди на соціальну справедливість. </vt:lpstr>
      <vt:lpstr>Види соціальних гарантій </vt:lpstr>
      <vt:lpstr>3.2. Соціальні критерії та індикатори оцінки фінансової безпеки людини  </vt:lpstr>
      <vt:lpstr>Презентация PowerPoint</vt:lpstr>
      <vt:lpstr>Витрати населення у розрахунку на одну особу в 2021 році, грн.</vt:lpstr>
      <vt:lpstr>3.3. Загрози фінансовій безпеці людини: соціально-економічні наслідки для суспільства </vt:lpstr>
      <vt:lpstr>Загрози фінансовій безпеці людини та соціальній безпеці суспільства</vt:lpstr>
      <vt:lpstr>Презентация PowerPoint</vt:lpstr>
      <vt:lpstr>3.4. Стратегія соціально-економічного розвитку і фінансова безпека людини у контексті зміцнення економічної безпеки держави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НАЦІОНАЛЬНИЙ УНІВЕРСИТЕТ БІОРЕСУРСІВ І ПРОРОДОКОРИСТУВАННЯ УКРАЇНИ ЕКОНОМІЧНИЙ ФАКУЛЬТЕТ КАФЕДРА «ФІНАНСІВ»</dc:title>
  <dc:creator>Користувач Windows;Ксенія</dc:creator>
  <cp:lastModifiedBy>Ксенія</cp:lastModifiedBy>
  <cp:revision>13</cp:revision>
  <dcterms:created xsi:type="dcterms:W3CDTF">2019-07-08T11:26:30Z</dcterms:created>
  <dcterms:modified xsi:type="dcterms:W3CDTF">2025-01-13T12:15:56Z</dcterms:modified>
</cp:coreProperties>
</file>