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3A1BCFB-08E2-4924-B014-385C2C171376}" type="datetimeFigureOut">
              <a:rPr lang="uk-UA" smtClean="0"/>
              <a:t>13.02.2025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E11D37E-7AAF-40F2-8C0F-3D36E76C1577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196752"/>
            <a:ext cx="6406480" cy="288032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ТЕМА 1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«CУТНІСТЬ І ВИДИ ФІНАНСОВИХ РИЗИКІВ КОРПОРАЦІЙ»</a:t>
            </a:r>
            <a:br>
              <a:rPr lang="ru-RU" i="1" dirty="0">
                <a:solidFill>
                  <a:schemeClr val="accent1">
                    <a:lumMod val="75000"/>
                  </a:schemeClr>
                </a:solidFill>
              </a:rPr>
            </a:br>
            <a:endParaRPr lang="uk-UA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4509120"/>
            <a:ext cx="6048672" cy="1865802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Автор: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к.е.н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., доцент кафедри фінансів </a:t>
            </a:r>
            <a:r>
              <a:rPr lang="uk-UA" i="1" dirty="0" err="1" smtClean="0">
                <a:solidFill>
                  <a:schemeClr val="accent1">
                    <a:lumMod val="75000"/>
                  </a:schemeClr>
                </a:solidFill>
              </a:rPr>
              <a:t>Стороженко</a:t>
            </a: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</a:rPr>
              <a:t> Оксана Олександрівна</a:t>
            </a:r>
            <a:endParaRPr lang="uk-UA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349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563662"/>
          </a:xfrm>
        </p:spPr>
        <p:txBody>
          <a:bodyPr/>
          <a:lstStyle/>
          <a:p>
            <a:pPr algn="ctr"/>
            <a:r>
              <a:rPr lang="uk-UA" dirty="0" smtClean="0"/>
              <a:t>Класифікація ризиків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457200" y="1916832"/>
            <a:ext cx="3657600" cy="4331568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що </a:t>
            </a:r>
            <a:r>
              <a:rPr lang="uk-UA" dirty="0"/>
              <a:t>виникають у фінансових відносинах з кредиторами;</a:t>
            </a:r>
          </a:p>
          <a:p>
            <a:r>
              <a:rPr lang="uk-UA" dirty="0" smtClean="0"/>
              <a:t>що </a:t>
            </a:r>
            <a:r>
              <a:rPr lang="uk-UA" dirty="0"/>
              <a:t>виникають у фінансових відносинах зі страховими кампаніями;</a:t>
            </a:r>
          </a:p>
          <a:p>
            <a:r>
              <a:rPr lang="uk-UA" dirty="0" smtClean="0"/>
              <a:t>що </a:t>
            </a:r>
            <a:r>
              <a:rPr lang="uk-UA" dirty="0"/>
              <a:t>виникають у фінансових відносинах з покупцями та постачальниками;</a:t>
            </a:r>
          </a:p>
          <a:p>
            <a:r>
              <a:rPr lang="uk-UA" dirty="0" smtClean="0"/>
              <a:t>що </a:t>
            </a:r>
            <a:r>
              <a:rPr lang="uk-UA" dirty="0"/>
              <a:t>виникають у фінансових відносинах з державою;</a:t>
            </a:r>
          </a:p>
          <a:p>
            <a:r>
              <a:rPr lang="uk-UA" dirty="0" smtClean="0"/>
              <a:t>що </a:t>
            </a:r>
            <a:r>
              <a:rPr lang="uk-UA" dirty="0"/>
              <a:t>виникають у фінансових відносинах з іншими контрагентами.</a:t>
            </a:r>
          </a:p>
          <a:p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371975" y="1916832"/>
            <a:ext cx="3657600" cy="4331568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ризик </a:t>
            </a:r>
            <a:r>
              <a:rPr lang="uk-UA" dirty="0"/>
              <a:t>зниження доходів;</a:t>
            </a:r>
          </a:p>
          <a:p>
            <a:r>
              <a:rPr lang="uk-UA" dirty="0" smtClean="0"/>
              <a:t>ризик </a:t>
            </a:r>
            <a:r>
              <a:rPr lang="uk-UA" dirty="0"/>
              <a:t>збільшення витрат;</a:t>
            </a:r>
          </a:p>
          <a:p>
            <a:r>
              <a:rPr lang="uk-UA" dirty="0" smtClean="0"/>
              <a:t>ризик </a:t>
            </a:r>
            <a:r>
              <a:rPr lang="uk-UA" dirty="0"/>
              <a:t>зниження грошових надходжень;</a:t>
            </a:r>
          </a:p>
          <a:p>
            <a:r>
              <a:rPr lang="uk-UA" dirty="0" smtClean="0"/>
              <a:t>ризик </a:t>
            </a:r>
            <a:r>
              <a:rPr lang="uk-UA" dirty="0"/>
              <a:t>збільшення відпливу коштів;</a:t>
            </a:r>
          </a:p>
          <a:p>
            <a:r>
              <a:rPr lang="uk-UA" dirty="0" smtClean="0"/>
              <a:t>ризик </a:t>
            </a:r>
            <a:r>
              <a:rPr lang="uk-UA" dirty="0"/>
              <a:t>зниження вартості активів підприємства;</a:t>
            </a:r>
          </a:p>
          <a:p>
            <a:r>
              <a:rPr lang="uk-UA" dirty="0" smtClean="0"/>
              <a:t>ризик </a:t>
            </a:r>
            <a:r>
              <a:rPr lang="uk-UA" dirty="0"/>
              <a:t>збільшення зобов’язань підприємства;</a:t>
            </a:r>
          </a:p>
          <a:p>
            <a:r>
              <a:rPr lang="uk-UA" dirty="0" smtClean="0"/>
              <a:t>фінансові </a:t>
            </a:r>
            <a:r>
              <a:rPr lang="uk-UA" dirty="0"/>
              <a:t>ризики, що позначаються на позабалансових зобов’язаннях.</a:t>
            </a:r>
          </a:p>
          <a:p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57200" y="908720"/>
            <a:ext cx="3657600" cy="864096"/>
          </a:xfrm>
        </p:spPr>
        <p:txBody>
          <a:bodyPr/>
          <a:lstStyle/>
          <a:p>
            <a:r>
              <a:rPr lang="uk-UA" dirty="0"/>
              <a:t>За видами фінансових відносин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343400" y="908720"/>
            <a:ext cx="3657600" cy="792088"/>
          </a:xfrm>
        </p:spPr>
        <p:txBody>
          <a:bodyPr/>
          <a:lstStyle/>
          <a:p>
            <a:r>
              <a:rPr lang="ru-RU" dirty="0"/>
              <a:t>За видами </a:t>
            </a:r>
            <a:r>
              <a:rPr lang="ru-RU" dirty="0" err="1"/>
              <a:t>наслідків</a:t>
            </a:r>
            <a:r>
              <a:rPr lang="ru-RU" dirty="0"/>
              <a:t> (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прояву</a:t>
            </a:r>
            <a:r>
              <a:rPr lang="ru-RU" dirty="0"/>
              <a:t>)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17158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563662"/>
          </a:xfrm>
        </p:spPr>
        <p:txBody>
          <a:bodyPr/>
          <a:lstStyle/>
          <a:p>
            <a:pPr algn="ctr"/>
            <a:r>
              <a:rPr lang="uk-UA" dirty="0" smtClean="0"/>
              <a:t>Класифікація ризиків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457200" y="2204864"/>
            <a:ext cx="3657600" cy="4043536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ризик </a:t>
            </a:r>
            <a:r>
              <a:rPr lang="uk-UA" dirty="0"/>
              <a:t>зниження платоспроможності;</a:t>
            </a:r>
          </a:p>
          <a:p>
            <a:r>
              <a:rPr lang="uk-UA" dirty="0" smtClean="0"/>
              <a:t>ризик </a:t>
            </a:r>
            <a:r>
              <a:rPr lang="uk-UA" dirty="0"/>
              <a:t>зниження кредитоспроможності;</a:t>
            </a:r>
          </a:p>
          <a:p>
            <a:r>
              <a:rPr lang="uk-UA" dirty="0" smtClean="0"/>
              <a:t>ризик </a:t>
            </a:r>
            <a:r>
              <a:rPr lang="uk-UA" dirty="0"/>
              <a:t>зниження прибутку;</a:t>
            </a:r>
          </a:p>
          <a:p>
            <a:r>
              <a:rPr lang="uk-UA" dirty="0" smtClean="0"/>
              <a:t>ризик </a:t>
            </a:r>
            <a:r>
              <a:rPr lang="uk-UA" dirty="0"/>
              <a:t>зниження рентабельності;</a:t>
            </a:r>
          </a:p>
          <a:p>
            <a:r>
              <a:rPr lang="uk-UA" dirty="0" smtClean="0"/>
              <a:t>ризик </a:t>
            </a:r>
            <a:r>
              <a:rPr lang="uk-UA" dirty="0"/>
              <a:t>зниження ринкової вартості підприємства.</a:t>
            </a:r>
          </a:p>
          <a:p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371975" y="2204864"/>
            <a:ext cx="3657600" cy="404353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індивідуальний </a:t>
            </a:r>
            <a:r>
              <a:rPr lang="uk-UA" dirty="0"/>
              <a:t>фінансовий ризик. Характеризує сукупний ризик, </a:t>
            </a:r>
            <a:r>
              <a:rPr lang="uk-UA" dirty="0" smtClean="0"/>
              <a:t>притаманний </a:t>
            </a:r>
            <a:r>
              <a:rPr lang="uk-UA" dirty="0"/>
              <a:t>окремим фінансовим інструментам;</a:t>
            </a:r>
          </a:p>
          <a:p>
            <a:r>
              <a:rPr lang="uk-UA" dirty="0" smtClean="0"/>
              <a:t>портфельний </a:t>
            </a:r>
            <a:r>
              <a:rPr lang="uk-UA" dirty="0"/>
              <a:t>фінансовий ризик. Характеризує сукупний ризик, </a:t>
            </a:r>
            <a:r>
              <a:rPr lang="uk-UA" dirty="0" smtClean="0"/>
              <a:t>притаманний </a:t>
            </a:r>
            <a:r>
              <a:rPr lang="uk-UA" dirty="0"/>
              <a:t>комплексу </a:t>
            </a:r>
            <a:r>
              <a:rPr lang="uk-UA" dirty="0" err="1"/>
              <a:t>однофункціональних</a:t>
            </a:r>
            <a:r>
              <a:rPr lang="uk-UA" dirty="0"/>
              <a:t> фінансових інструментів, об’єднаних у </a:t>
            </a:r>
            <a:r>
              <a:rPr lang="uk-UA" dirty="0" smtClean="0"/>
              <a:t>портфель </a:t>
            </a:r>
            <a:r>
              <a:rPr lang="uk-UA" dirty="0"/>
              <a:t>(наприклад, кредитний портфель підприємства, його інвестиційний </a:t>
            </a:r>
            <a:r>
              <a:rPr lang="uk-UA" dirty="0" smtClean="0"/>
              <a:t>портфель </a:t>
            </a:r>
            <a:r>
              <a:rPr lang="uk-UA" dirty="0"/>
              <a:t>тощо).</a:t>
            </a:r>
          </a:p>
          <a:p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57200" y="908720"/>
            <a:ext cx="3657600" cy="1080120"/>
          </a:xfrm>
        </p:spPr>
        <p:txBody>
          <a:bodyPr/>
          <a:lstStyle/>
          <a:p>
            <a:r>
              <a:rPr lang="ru-RU" sz="1600" dirty="0" err="1"/>
              <a:t>Залежно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ключових</a:t>
            </a:r>
            <a:r>
              <a:rPr lang="ru-RU" sz="1600" dirty="0"/>
              <a:t> </a:t>
            </a:r>
            <a:r>
              <a:rPr lang="ru-RU" sz="1600" dirty="0" err="1"/>
              <a:t>фінансових</a:t>
            </a:r>
            <a:r>
              <a:rPr lang="ru-RU" sz="1600" dirty="0"/>
              <a:t> характеристик,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підпадають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</a:t>
            </a:r>
            <a:r>
              <a:rPr lang="ru-RU" sz="1600" dirty="0" err="1"/>
              <a:t>вплив</a:t>
            </a:r>
            <a:r>
              <a:rPr lang="ru-RU" sz="1600" dirty="0"/>
              <a:t> </a:t>
            </a:r>
            <a:r>
              <a:rPr lang="ru-RU" sz="1600" dirty="0" err="1"/>
              <a:t>ризиків</a:t>
            </a:r>
            <a:r>
              <a:rPr lang="ru-RU" sz="1600" dirty="0"/>
              <a:t>:</a:t>
            </a:r>
            <a:endParaRPr lang="uk-UA" sz="1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343400" y="908720"/>
            <a:ext cx="3657600" cy="1008112"/>
          </a:xfrm>
        </p:spPr>
        <p:txBody>
          <a:bodyPr/>
          <a:lstStyle/>
          <a:p>
            <a:r>
              <a:rPr lang="uk-UA" dirty="0"/>
              <a:t>За сукупністю досліджуваних інструментів </a:t>
            </a:r>
          </a:p>
        </p:txBody>
      </p:sp>
    </p:spTree>
    <p:extLst>
      <p:ext uri="{BB962C8B-B14F-4D97-AF65-F5344CB8AC3E}">
        <p14:creationId xmlns:p14="http://schemas.microsoft.com/office/powerpoint/2010/main" val="2556349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635670"/>
          </a:xfrm>
        </p:spPr>
        <p:txBody>
          <a:bodyPr/>
          <a:lstStyle/>
          <a:p>
            <a:pPr algn="ctr"/>
            <a:r>
              <a:rPr lang="uk-UA" dirty="0" smtClean="0"/>
              <a:t>Класифікація ризиків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uk-UA" dirty="0" smtClean="0"/>
              <a:t>Простий фінансовий ризик</a:t>
            </a:r>
          </a:p>
          <a:p>
            <a:r>
              <a:rPr lang="uk-UA" dirty="0" smtClean="0"/>
              <a:t>Складний фінансовий ризик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/>
              <a:t>З</a:t>
            </a:r>
            <a:r>
              <a:rPr lang="uk-UA" dirty="0" smtClean="0"/>
              <a:t>овнішній</a:t>
            </a:r>
            <a:r>
              <a:rPr lang="uk-UA" dirty="0"/>
              <a:t>, систематичний або ринковий ризик (</a:t>
            </a:r>
            <a:r>
              <a:rPr lang="en-US" dirty="0"/>
              <a:t>systematic risk) </a:t>
            </a:r>
            <a:endParaRPr lang="uk-UA" dirty="0" smtClean="0"/>
          </a:p>
          <a:p>
            <a:r>
              <a:rPr lang="uk-UA" dirty="0"/>
              <a:t>В</a:t>
            </a:r>
            <a:r>
              <a:rPr lang="uk-UA" dirty="0" smtClean="0"/>
              <a:t>нутрішній</a:t>
            </a:r>
            <a:r>
              <a:rPr lang="uk-UA" dirty="0"/>
              <a:t>, несистематичний або специфічний ризик (</a:t>
            </a:r>
            <a:r>
              <a:rPr lang="en-US" dirty="0"/>
              <a:t>idiosyncratic risk, specific risk) </a:t>
            </a: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uk-UA" dirty="0"/>
              <a:t>За комплексністю 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/>
              <a:t>За джерелами виникнення </a:t>
            </a:r>
          </a:p>
        </p:txBody>
      </p:sp>
    </p:spTree>
    <p:extLst>
      <p:ext uri="{BB962C8B-B14F-4D97-AF65-F5344CB8AC3E}">
        <p14:creationId xmlns:p14="http://schemas.microsoft.com/office/powerpoint/2010/main" val="1004874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707678"/>
          </a:xfrm>
        </p:spPr>
        <p:txBody>
          <a:bodyPr/>
          <a:lstStyle/>
          <a:p>
            <a:pPr algn="ctr"/>
            <a:r>
              <a:rPr lang="uk-UA" dirty="0" smtClean="0"/>
              <a:t>Класифікація ризиків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457200" y="3717032"/>
            <a:ext cx="3657600" cy="2531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i="1" u="sng" dirty="0">
                <a:solidFill>
                  <a:schemeClr val="accent1">
                    <a:lumMod val="75000"/>
                  </a:schemeClr>
                </a:solidFill>
              </a:rPr>
              <a:t>За </a:t>
            </a:r>
            <a:r>
              <a:rPr lang="ru-RU" sz="2000" b="1" i="1" u="sng" dirty="0" err="1">
                <a:solidFill>
                  <a:schemeClr val="accent1">
                    <a:lumMod val="75000"/>
                  </a:schemeClr>
                </a:solidFill>
              </a:rPr>
              <a:t>рівнем</a:t>
            </a:r>
            <a:r>
              <a:rPr lang="ru-RU" sz="2000" b="1" i="1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b="1" i="1" u="sng" dirty="0" err="1">
                <a:solidFill>
                  <a:schemeClr val="accent1">
                    <a:lumMod val="75000"/>
                  </a:schemeClr>
                </a:solidFill>
              </a:rPr>
              <a:t>можливих</a:t>
            </a:r>
            <a:r>
              <a:rPr lang="ru-RU" sz="2000" b="1" i="1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b="1" i="1" u="sng" dirty="0" err="1" smtClean="0">
                <a:solidFill>
                  <a:schemeClr val="accent1">
                    <a:lumMod val="75000"/>
                  </a:schemeClr>
                </a:solidFill>
              </a:rPr>
              <a:t>фінанових</a:t>
            </a:r>
            <a:r>
              <a:rPr lang="ru-RU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b="1" i="1" u="sng" dirty="0" err="1" smtClean="0">
                <a:solidFill>
                  <a:schemeClr val="accent1">
                    <a:lumMod val="75000"/>
                  </a:schemeClr>
                </a:solidFill>
              </a:rPr>
              <a:t>втрат</a:t>
            </a:r>
            <a:r>
              <a:rPr lang="ru-RU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</a:rPr>
              <a:t>припустимий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</a:rPr>
              <a:t>к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</a:rPr>
              <a:t>ритичний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</a:rPr>
              <a:t>катастрофічний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uk-UA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371975" y="2996952"/>
            <a:ext cx="3657600" cy="3251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b="1" i="1" u="sng" dirty="0">
                <a:solidFill>
                  <a:schemeClr val="accent1">
                    <a:lumMod val="75000"/>
                  </a:schemeClr>
                </a:solidFill>
              </a:rPr>
              <a:t>За рівнем ймовірності реалізації </a:t>
            </a:r>
            <a:r>
              <a:rPr lang="uk-UA" sz="1600" b="1" i="1" u="sng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uk-UA" sz="1600" dirty="0" err="1" smtClean="0">
                <a:solidFill>
                  <a:schemeClr val="accent1">
                    <a:lumMod val="75000"/>
                  </a:schemeClr>
                </a:solidFill>
              </a:rPr>
              <a:t>•фінансовий</a:t>
            </a: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1600" dirty="0">
                <a:solidFill>
                  <a:schemeClr val="accent1">
                    <a:lumMod val="75000"/>
                  </a:schemeClr>
                </a:solidFill>
              </a:rPr>
              <a:t>ризик з низьким рівнем ймовірності </a:t>
            </a: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реалізації;</a:t>
            </a:r>
          </a:p>
          <a:p>
            <a:pPr marL="0" indent="0">
              <a:buNone/>
            </a:pPr>
            <a:r>
              <a:rPr lang="uk-UA" sz="1600" dirty="0" err="1" smtClean="0">
                <a:solidFill>
                  <a:schemeClr val="accent1">
                    <a:lumMod val="75000"/>
                  </a:schemeClr>
                </a:solidFill>
              </a:rPr>
              <a:t>•фінансовий</a:t>
            </a: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1600" dirty="0">
                <a:solidFill>
                  <a:schemeClr val="accent1">
                    <a:lumMod val="75000"/>
                  </a:schemeClr>
                </a:solidFill>
              </a:rPr>
              <a:t>ризик із середнім рівнем ймовірності </a:t>
            </a: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реалізації;</a:t>
            </a:r>
          </a:p>
          <a:p>
            <a:pPr marL="0" indent="0">
              <a:buNone/>
            </a:pPr>
            <a:r>
              <a:rPr lang="uk-UA" sz="1600" dirty="0" err="1" smtClean="0">
                <a:solidFill>
                  <a:schemeClr val="accent1">
                    <a:lumMod val="75000"/>
                  </a:schemeClr>
                </a:solidFill>
              </a:rPr>
              <a:t>•фінансовий</a:t>
            </a: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1600" dirty="0">
                <a:solidFill>
                  <a:schemeClr val="accent1">
                    <a:lumMod val="75000"/>
                  </a:schemeClr>
                </a:solidFill>
              </a:rPr>
              <a:t>ризик із високим рівнем ймовірності </a:t>
            </a: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реалізації;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•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фінансовий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ризик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рівень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ймовірності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реалізації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яких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визначити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неможливо</a:t>
            </a:r>
            <a:r>
              <a:rPr lang="ru-RU" sz="160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57200" y="1124744"/>
            <a:ext cx="3657600" cy="2520280"/>
          </a:xfrm>
        </p:spPr>
        <p:txBody>
          <a:bodyPr/>
          <a:lstStyle/>
          <a:p>
            <a:r>
              <a:rPr lang="uk-UA" sz="1600" i="1" u="sng" dirty="0"/>
              <a:t>За характером фінансових </a:t>
            </a:r>
            <a:r>
              <a:rPr lang="uk-UA" sz="1600" i="1" u="sng" dirty="0" smtClean="0"/>
              <a:t>наслідків</a:t>
            </a:r>
            <a:r>
              <a:rPr lang="uk-UA" sz="1600" dirty="0" smtClean="0"/>
              <a:t>:</a:t>
            </a:r>
          </a:p>
          <a:p>
            <a:r>
              <a:rPr lang="ru-RU" sz="1600" dirty="0" smtClean="0"/>
              <a:t>•</a:t>
            </a:r>
            <a:r>
              <a:rPr lang="ru-RU" sz="1600" dirty="0" err="1" smtClean="0"/>
              <a:t>ризик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призводить</a:t>
            </a:r>
            <a:r>
              <a:rPr lang="ru-RU" sz="1600" dirty="0"/>
              <a:t> </a:t>
            </a:r>
            <a:r>
              <a:rPr lang="ru-RU" sz="1600" dirty="0" err="1"/>
              <a:t>тільки</a:t>
            </a:r>
            <a:r>
              <a:rPr lang="ru-RU" sz="1600" dirty="0"/>
              <a:t> до </a:t>
            </a:r>
            <a:r>
              <a:rPr lang="ru-RU" sz="1600" dirty="0" err="1"/>
              <a:t>економічних</a:t>
            </a:r>
            <a:r>
              <a:rPr lang="ru-RU" sz="1600" dirty="0"/>
              <a:t> </a:t>
            </a:r>
            <a:r>
              <a:rPr lang="ru-RU" sz="1600" dirty="0" err="1" smtClean="0"/>
              <a:t>втрат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•</a:t>
            </a:r>
            <a:r>
              <a:rPr lang="ru-RU" sz="1600" dirty="0" err="1" smtClean="0"/>
              <a:t>ризик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тягне</a:t>
            </a:r>
            <a:r>
              <a:rPr lang="ru-RU" sz="1600" dirty="0"/>
              <a:t> за собою </a:t>
            </a:r>
            <a:r>
              <a:rPr lang="ru-RU" sz="1600" dirty="0" err="1"/>
              <a:t>упущену</a:t>
            </a:r>
            <a:r>
              <a:rPr lang="ru-RU" sz="1600" dirty="0"/>
              <a:t> </a:t>
            </a:r>
            <a:r>
              <a:rPr lang="ru-RU" sz="1600" dirty="0" err="1" smtClean="0"/>
              <a:t>вигоду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•</a:t>
            </a:r>
            <a:r>
              <a:rPr lang="ru-RU" sz="1600" dirty="0" err="1" smtClean="0"/>
              <a:t>ризик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тягне</a:t>
            </a:r>
            <a:r>
              <a:rPr lang="ru-RU" sz="1600" dirty="0"/>
              <a:t> за собою як </a:t>
            </a:r>
            <a:r>
              <a:rPr lang="ru-RU" sz="1600" dirty="0" err="1"/>
              <a:t>економічні</a:t>
            </a:r>
            <a:r>
              <a:rPr lang="ru-RU" sz="1600" dirty="0"/>
              <a:t> </a:t>
            </a:r>
            <a:r>
              <a:rPr lang="ru-RU" sz="1600" dirty="0" err="1"/>
              <a:t>втрати</a:t>
            </a:r>
            <a:r>
              <a:rPr lang="ru-RU" sz="1600" dirty="0"/>
              <a:t>, так і </a:t>
            </a:r>
            <a:r>
              <a:rPr lang="ru-RU" sz="1600" dirty="0" err="1"/>
              <a:t>додаткові</a:t>
            </a:r>
            <a:r>
              <a:rPr lang="ru-RU" sz="1600" dirty="0"/>
              <a:t> </a:t>
            </a:r>
            <a:r>
              <a:rPr lang="ru-RU" sz="1600" dirty="0" err="1"/>
              <a:t>прибутки</a:t>
            </a:r>
            <a:endParaRPr lang="uk-UA" sz="1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343400" y="1052736"/>
            <a:ext cx="3657600" cy="1800200"/>
          </a:xfrm>
        </p:spPr>
        <p:txBody>
          <a:bodyPr/>
          <a:lstStyle/>
          <a:p>
            <a:r>
              <a:rPr lang="ru-RU" i="1" u="sng" dirty="0"/>
              <a:t>За характером </a:t>
            </a:r>
            <a:r>
              <a:rPr lang="ru-RU" i="1" u="sng" dirty="0" err="1"/>
              <a:t>прояву</a:t>
            </a:r>
            <a:r>
              <a:rPr lang="ru-RU" i="1" u="sng" dirty="0"/>
              <a:t> в </a:t>
            </a:r>
            <a:r>
              <a:rPr lang="ru-RU" i="1" u="sng" dirty="0" err="1" smtClean="0"/>
              <a:t>часі</a:t>
            </a:r>
            <a:r>
              <a:rPr lang="ru-RU" i="1" u="sng" dirty="0" smtClean="0"/>
              <a:t>:</a:t>
            </a:r>
          </a:p>
          <a:p>
            <a:r>
              <a:rPr lang="ru-RU" b="0" dirty="0" err="1"/>
              <a:t>п</a:t>
            </a:r>
            <a:r>
              <a:rPr lang="ru-RU" b="0" dirty="0" err="1" smtClean="0"/>
              <a:t>остійний</a:t>
            </a:r>
            <a:r>
              <a:rPr lang="ru-RU" b="0" dirty="0" smtClean="0"/>
              <a:t> </a:t>
            </a:r>
            <a:r>
              <a:rPr lang="ru-RU" b="0" dirty="0" err="1" smtClean="0"/>
              <a:t>ризик</a:t>
            </a:r>
            <a:r>
              <a:rPr lang="ru-RU" b="0" dirty="0" smtClean="0"/>
              <a:t>;</a:t>
            </a:r>
          </a:p>
          <a:p>
            <a:r>
              <a:rPr lang="ru-RU" b="0" dirty="0" err="1"/>
              <a:t>т</a:t>
            </a:r>
            <a:r>
              <a:rPr lang="ru-RU" b="0" dirty="0" err="1" smtClean="0"/>
              <a:t>имчасовий</a:t>
            </a:r>
            <a:r>
              <a:rPr lang="ru-RU" b="0" dirty="0" smtClean="0"/>
              <a:t> </a:t>
            </a:r>
            <a:r>
              <a:rPr lang="ru-RU" b="0" dirty="0" err="1" smtClean="0"/>
              <a:t>ризик</a:t>
            </a:r>
            <a:endParaRPr lang="uk-UA" b="0" dirty="0"/>
          </a:p>
        </p:txBody>
      </p:sp>
    </p:spTree>
    <p:extLst>
      <p:ext uri="{BB962C8B-B14F-4D97-AF65-F5344CB8AC3E}">
        <p14:creationId xmlns:p14="http://schemas.microsoft.com/office/powerpoint/2010/main" val="3788172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707678"/>
          </a:xfrm>
        </p:spPr>
        <p:txBody>
          <a:bodyPr/>
          <a:lstStyle/>
          <a:p>
            <a:pPr algn="ctr"/>
            <a:r>
              <a:rPr lang="uk-UA" dirty="0" smtClean="0"/>
              <a:t>Класифікація ризиків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uk-UA" dirty="0" smtClean="0"/>
              <a:t>прогнозований </a:t>
            </a:r>
            <a:r>
              <a:rPr lang="uk-UA" dirty="0"/>
              <a:t>фінансовий </a:t>
            </a:r>
            <a:r>
              <a:rPr lang="uk-UA" dirty="0" smtClean="0"/>
              <a:t>ризик;</a:t>
            </a:r>
          </a:p>
          <a:p>
            <a:r>
              <a:rPr lang="uk-UA" dirty="0"/>
              <a:t>н</a:t>
            </a:r>
            <a:r>
              <a:rPr lang="uk-UA" dirty="0" smtClean="0"/>
              <a:t>епрогнозований фінансовий ризик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err="1" smtClean="0"/>
              <a:t>фінансовий</a:t>
            </a:r>
            <a:r>
              <a:rPr lang="ru-RU" dirty="0" smtClean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 smtClean="0"/>
              <a:t>застрахувати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фінансовий</a:t>
            </a:r>
            <a:r>
              <a:rPr lang="ru-RU" dirty="0" smtClean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/>
              <a:t>застрахувати</a:t>
            </a: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uk-UA" dirty="0"/>
              <a:t>За можливістю передбачення 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dirty="0"/>
              <a:t>За можливістю страхування </a:t>
            </a:r>
          </a:p>
        </p:txBody>
      </p:sp>
    </p:spTree>
    <p:extLst>
      <p:ext uri="{BB962C8B-B14F-4D97-AF65-F5344CB8AC3E}">
        <p14:creationId xmlns:p14="http://schemas.microsoft.com/office/powerpoint/2010/main" val="3854742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прояву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поділяться</a:t>
            </a:r>
            <a:r>
              <a:rPr lang="ru-RU" dirty="0"/>
              <a:t> на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ризики</a:t>
            </a:r>
            <a:r>
              <a:rPr lang="uk-UA" dirty="0"/>
              <a:t>, що виникають на ринку капіталу;</a:t>
            </a:r>
          </a:p>
          <a:p>
            <a:r>
              <a:rPr lang="uk-UA" dirty="0" smtClean="0"/>
              <a:t>ризики</a:t>
            </a:r>
            <a:r>
              <a:rPr lang="uk-UA" dirty="0"/>
              <a:t>, що виникають на ринку біржових товарів;</a:t>
            </a:r>
          </a:p>
          <a:p>
            <a:r>
              <a:rPr lang="uk-UA" dirty="0" smtClean="0"/>
              <a:t>ризики</a:t>
            </a:r>
            <a:r>
              <a:rPr lang="uk-UA" dirty="0"/>
              <a:t>, що виникають на ринку грошей, на якому задіяні короткострокові боргові зобов’язання та інвестиції;</a:t>
            </a:r>
          </a:p>
          <a:p>
            <a:r>
              <a:rPr lang="uk-UA" dirty="0" smtClean="0"/>
              <a:t>ризики</a:t>
            </a:r>
            <a:r>
              <a:rPr lang="uk-UA" dirty="0"/>
              <a:t>, що виникають на ринку деривативів;</a:t>
            </a:r>
          </a:p>
          <a:p>
            <a:r>
              <a:rPr lang="uk-UA" dirty="0" smtClean="0"/>
              <a:t>ризики</a:t>
            </a:r>
            <a:r>
              <a:rPr lang="uk-UA" dirty="0"/>
              <a:t>, що виникають на страховому ринку;</a:t>
            </a:r>
          </a:p>
          <a:p>
            <a:r>
              <a:rPr lang="uk-UA" dirty="0" smtClean="0"/>
              <a:t>ризики</a:t>
            </a:r>
            <a:r>
              <a:rPr lang="uk-UA" dirty="0"/>
              <a:t>, що виникають на міжнародному валютному ринку;</a:t>
            </a:r>
          </a:p>
          <a:p>
            <a:r>
              <a:rPr lang="uk-UA" dirty="0" smtClean="0"/>
              <a:t>ризики</a:t>
            </a:r>
            <a:r>
              <a:rPr lang="uk-UA" dirty="0"/>
              <a:t>, що виникають на ринку золота.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12304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uk-UA" dirty="0" smtClean="0"/>
              <a:t>Види фінансових ринків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08912" cy="5277200"/>
          </a:xfrm>
        </p:spPr>
        <p:txBody>
          <a:bodyPr>
            <a:normAutofit fontScale="92500" lnSpcReduction="10000"/>
          </a:bodyPr>
          <a:lstStyle/>
          <a:p>
            <a:r>
              <a:rPr lang="uk-UA" b="1" i="1" u="sng" dirty="0" smtClean="0"/>
              <a:t>розвинені </a:t>
            </a:r>
            <a:r>
              <a:rPr lang="uk-UA" b="1" i="1" u="sng" dirty="0"/>
              <a:t>фінансові ринки </a:t>
            </a:r>
            <a:r>
              <a:rPr lang="uk-UA" dirty="0"/>
              <a:t>– це найбільш розвинені, а отже, найменш </a:t>
            </a:r>
            <a:r>
              <a:rPr lang="uk-UA" dirty="0" smtClean="0"/>
              <a:t>ризиковані </a:t>
            </a:r>
            <a:r>
              <a:rPr lang="uk-UA" dirty="0"/>
              <a:t>щодо інвестування </a:t>
            </a:r>
            <a:r>
              <a:rPr lang="uk-UA" dirty="0" smtClean="0"/>
              <a:t>ринки (Австралія, Японія, Іспанія, Норвегія, Нова Зеландія, </a:t>
            </a:r>
            <a:r>
              <a:rPr lang="uk-UA" dirty="0"/>
              <a:t>Сінгапур, Гонконг, Грецію </a:t>
            </a:r>
            <a:r>
              <a:rPr lang="uk-UA" dirty="0" smtClean="0"/>
              <a:t>тощо);</a:t>
            </a:r>
          </a:p>
          <a:p>
            <a:r>
              <a:rPr lang="uk-UA" b="1" i="1" u="sng" dirty="0" smtClean="0"/>
              <a:t>фінансові </a:t>
            </a:r>
            <a:r>
              <a:rPr lang="uk-UA" b="1" i="1" u="sng" dirty="0"/>
              <a:t>ринки, що швидко розвиваються </a:t>
            </a:r>
            <a:r>
              <a:rPr lang="uk-UA" dirty="0"/>
              <a:t>(зростаючі) (</a:t>
            </a:r>
            <a:r>
              <a:rPr lang="en-US" dirty="0"/>
              <a:t>emerging markets) – </a:t>
            </a:r>
            <a:r>
              <a:rPr lang="uk-UA" dirty="0"/>
              <a:t>ринки, які не належать ні до розвинених, ні до тих, що розвиваються </a:t>
            </a:r>
            <a:r>
              <a:rPr lang="uk-UA" dirty="0" smtClean="0"/>
              <a:t>(Китай</a:t>
            </a:r>
            <a:r>
              <a:rPr lang="uk-UA" dirty="0"/>
              <a:t>, Індію, Мексику, Бразилію, Чилі, Колумбію, Аргентину, Перу, країни </a:t>
            </a:r>
            <a:r>
              <a:rPr lang="uk-UA" dirty="0" smtClean="0"/>
              <a:t>Південної </a:t>
            </a:r>
            <a:r>
              <a:rPr lang="uk-UA" dirty="0"/>
              <a:t>Азії, Східної Європи, Середнього Сходу, частину Африки і країни </a:t>
            </a:r>
            <a:r>
              <a:rPr lang="uk-UA" dirty="0" smtClean="0"/>
              <a:t>Латинської Америки);</a:t>
            </a:r>
          </a:p>
          <a:p>
            <a:r>
              <a:rPr lang="uk-UA" b="1" i="1" u="sng" dirty="0" smtClean="0"/>
              <a:t>фронтальні ринки» (</a:t>
            </a:r>
            <a:r>
              <a:rPr lang="en-US" b="1" i="1" u="sng" dirty="0" smtClean="0"/>
              <a:t>frontier markets</a:t>
            </a:r>
            <a:r>
              <a:rPr lang="en-US" dirty="0" smtClean="0"/>
              <a:t>) </a:t>
            </a:r>
            <a:r>
              <a:rPr lang="en-US" dirty="0"/>
              <a:t>– </a:t>
            </a:r>
            <a:r>
              <a:rPr lang="uk-UA" dirty="0"/>
              <a:t>частина фінансових ринків </a:t>
            </a:r>
            <a:r>
              <a:rPr lang="uk-UA" dirty="0" smtClean="0"/>
              <a:t>невеликих </a:t>
            </a:r>
            <a:r>
              <a:rPr lang="uk-UA" dirty="0"/>
              <a:t>розмірів країн, що розвиваються, але водночас доступних для інвестицій (Бангладеш, </a:t>
            </a:r>
            <a:r>
              <a:rPr lang="uk-UA" dirty="0" smtClean="0"/>
              <a:t>Болгарія, </a:t>
            </a:r>
            <a:r>
              <a:rPr lang="uk-UA" dirty="0"/>
              <a:t>Камбоджі, </a:t>
            </a:r>
            <a:r>
              <a:rPr lang="uk-UA" dirty="0" smtClean="0"/>
              <a:t>Грузія, Йорданія, </a:t>
            </a:r>
            <a:r>
              <a:rPr lang="uk-UA" dirty="0"/>
              <a:t>Казахстан, Пакистан, </a:t>
            </a:r>
            <a:r>
              <a:rPr lang="uk-UA" dirty="0" smtClean="0"/>
              <a:t>Румунія, Словенія, Україна, </a:t>
            </a:r>
            <a:r>
              <a:rPr lang="uk-UA" dirty="0"/>
              <a:t>ОАЕ, В’єтнам </a:t>
            </a:r>
            <a:r>
              <a:rPr lang="uk-UA" dirty="0" smtClean="0"/>
              <a:t>тощо)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5058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381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u="sng" dirty="0" err="1" smtClean="0"/>
              <a:t>Системний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фінансовий</a:t>
            </a:r>
            <a:r>
              <a:rPr lang="ru-RU" b="1" i="1" u="sng" dirty="0"/>
              <a:t> </a:t>
            </a:r>
            <a:r>
              <a:rPr lang="ru-RU" b="1" i="1" u="sng" dirty="0" err="1" smtClean="0"/>
              <a:t>ризик</a:t>
            </a:r>
            <a:r>
              <a:rPr lang="ru-RU" dirty="0" smtClean="0"/>
              <a:t> (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/>
              <a:t>два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сутності</a:t>
            </a:r>
            <a:r>
              <a:rPr lang="ru-RU" dirty="0" smtClean="0"/>
              <a:t>):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/>
              <a:t>1) заснований </a:t>
            </a:r>
            <a:r>
              <a:rPr lang="uk-UA" dirty="0"/>
              <a:t>на великій величині збитків. Згідно з ним </a:t>
            </a:r>
            <a:r>
              <a:rPr lang="uk-UA" b="1" i="1" u="sng" dirty="0"/>
              <a:t>системний </a:t>
            </a:r>
            <a:r>
              <a:rPr lang="uk-UA" b="1" i="1" u="sng" dirty="0" smtClean="0"/>
              <a:t>фінансовий </a:t>
            </a:r>
            <a:r>
              <a:rPr lang="uk-UA" b="1" i="1" u="sng" dirty="0"/>
              <a:t>ризик </a:t>
            </a:r>
            <a:r>
              <a:rPr lang="uk-UA" dirty="0"/>
              <a:t>– це ризик, реалізація якого зачіпає всю фінансову, економічну, </a:t>
            </a:r>
            <a:r>
              <a:rPr lang="uk-UA" dirty="0" smtClean="0"/>
              <a:t>банківську </a:t>
            </a:r>
            <a:r>
              <a:rPr lang="uk-UA" dirty="0"/>
              <a:t>системи. Це ймовірність раптової, зазвичай неочікуваної події, що </a:t>
            </a:r>
            <a:r>
              <a:rPr lang="uk-UA" dirty="0" smtClean="0"/>
              <a:t>призводить </a:t>
            </a:r>
            <a:r>
              <a:rPr lang="uk-UA" dirty="0"/>
              <a:t>до неспроможності фінансової системи ефективно розподіляти вільні інвестиційні ресурси. Фінансовий інститут, який спроможний викликати таку реакцію на ринку, називається «</a:t>
            </a:r>
            <a:r>
              <a:rPr lang="en-US" dirty="0"/>
              <a:t>Too big to fail»;</a:t>
            </a:r>
          </a:p>
          <a:p>
            <a:pPr marL="0" indent="0">
              <a:buNone/>
            </a:pPr>
            <a:r>
              <a:rPr lang="en-US" dirty="0" smtClean="0"/>
              <a:t>2)</a:t>
            </a:r>
            <a:r>
              <a:rPr lang="uk-UA" dirty="0" smtClean="0"/>
              <a:t> заснований </a:t>
            </a:r>
            <a:r>
              <a:rPr lang="uk-UA" dirty="0"/>
              <a:t>на механізмі поширення наслідків від ризику. </a:t>
            </a:r>
            <a:r>
              <a:rPr lang="uk-UA" b="1" i="1" u="sng" dirty="0"/>
              <a:t>Системний </a:t>
            </a:r>
            <a:r>
              <a:rPr lang="uk-UA" b="1" i="1" u="sng" dirty="0" smtClean="0"/>
              <a:t>ризик </a:t>
            </a:r>
            <a:r>
              <a:rPr lang="uk-UA" dirty="0"/>
              <a:t>– це ризик ланцюгової реакції збитковості фінансових інститутів (ефект </a:t>
            </a:r>
            <a:r>
              <a:rPr lang="uk-UA" dirty="0" smtClean="0"/>
              <a:t>доміно</a:t>
            </a:r>
            <a:r>
              <a:rPr lang="uk-UA" dirty="0"/>
              <a:t>). Цей підхід використовується </a:t>
            </a:r>
            <a:r>
              <a:rPr lang="uk-UA" dirty="0" smtClean="0"/>
              <a:t>ФРС </a:t>
            </a:r>
            <a:r>
              <a:rPr lang="uk-UA" dirty="0"/>
              <a:t>і </a:t>
            </a:r>
            <a:r>
              <a:rPr lang="uk-UA" dirty="0" smtClean="0"/>
              <a:t>МБРР </a:t>
            </a:r>
            <a:r>
              <a:rPr lang="uk-UA" dirty="0"/>
              <a:t>(Міжнародний банк </a:t>
            </a:r>
            <a:r>
              <a:rPr lang="uk-UA" dirty="0" smtClean="0"/>
              <a:t>реконструкції та розвитку).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46259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С</a:t>
            </a:r>
            <a:r>
              <a:rPr lang="ru-RU" dirty="0" err="1" smtClean="0"/>
              <a:t>ценарій</a:t>
            </a:r>
            <a:r>
              <a:rPr lang="ru-RU" dirty="0" smtClean="0"/>
              <a:t> </a:t>
            </a:r>
            <a:r>
              <a:rPr lang="ru-RU" dirty="0" err="1"/>
              <a:t>подій</a:t>
            </a:r>
            <a:r>
              <a:rPr lang="ru-RU" dirty="0"/>
              <a:t> та </a:t>
            </a:r>
            <a:r>
              <a:rPr lang="ru-RU" dirty="0" err="1"/>
              <a:t>ланцюга</a:t>
            </a:r>
            <a:r>
              <a:rPr lang="ru-RU" dirty="0"/>
              <a:t> (каналу)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 smtClean="0"/>
              <a:t>кризи</a:t>
            </a:r>
            <a:r>
              <a:rPr lang="ru-RU" dirty="0" smtClean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різко </a:t>
            </a:r>
            <a:r>
              <a:rPr lang="uk-UA" dirty="0"/>
              <a:t>падають ціни ризикових активів (на рівні глобального фінансового ринку – активів країн, що розвиваються);</a:t>
            </a:r>
          </a:p>
          <a:p>
            <a:r>
              <a:rPr lang="uk-UA" dirty="0" smtClean="0"/>
              <a:t>ціни </a:t>
            </a:r>
            <a:r>
              <a:rPr lang="uk-UA" dirty="0"/>
              <a:t>на безпечні активи зростають («</a:t>
            </a:r>
            <a:r>
              <a:rPr lang="en-US" dirty="0"/>
              <a:t>fly to quality»);</a:t>
            </a:r>
          </a:p>
          <a:p>
            <a:r>
              <a:rPr lang="uk-UA" dirty="0" smtClean="0"/>
              <a:t>збільшується </a:t>
            </a:r>
            <a:r>
              <a:rPr lang="uk-UA" dirty="0" err="1"/>
              <a:t>волатильність</a:t>
            </a:r>
            <a:r>
              <a:rPr lang="uk-UA" dirty="0"/>
              <a:t> цін на активи;</a:t>
            </a:r>
          </a:p>
          <a:p>
            <a:r>
              <a:rPr lang="uk-UA" dirty="0" smtClean="0"/>
              <a:t>падає </a:t>
            </a:r>
            <a:r>
              <a:rPr lang="uk-UA" dirty="0"/>
              <a:t>ліквідність ринку, фінансових інститутів та компаній;</a:t>
            </a:r>
          </a:p>
          <a:p>
            <a:r>
              <a:rPr lang="uk-UA" dirty="0" smtClean="0"/>
              <a:t>фінансові </a:t>
            </a:r>
            <a:r>
              <a:rPr lang="uk-UA" dirty="0"/>
              <a:t>установи зазнають фінансових проблем;</a:t>
            </a:r>
          </a:p>
          <a:p>
            <a:r>
              <a:rPr lang="uk-UA" dirty="0" smtClean="0"/>
              <a:t>скорочується </a:t>
            </a:r>
            <a:r>
              <a:rPr lang="uk-UA" dirty="0"/>
              <a:t>кредитування на ринках;</a:t>
            </a:r>
          </a:p>
          <a:p>
            <a:r>
              <a:rPr lang="uk-UA" dirty="0" smtClean="0"/>
              <a:t>економічна </a:t>
            </a:r>
            <a:r>
              <a:rPr lang="uk-UA" dirty="0"/>
              <a:t>активність знижується;</a:t>
            </a:r>
          </a:p>
          <a:p>
            <a:r>
              <a:rPr lang="uk-UA" dirty="0" smtClean="0"/>
              <a:t>наступає </a:t>
            </a:r>
            <a:r>
              <a:rPr lang="uk-UA" dirty="0"/>
              <a:t>фінансова криза, під час якої багато інституцій зазнають </a:t>
            </a:r>
            <a:r>
              <a:rPr lang="uk-UA" dirty="0" smtClean="0"/>
              <a:t>фінансових </a:t>
            </a:r>
            <a:r>
              <a:rPr lang="uk-UA" dirty="0"/>
              <a:t>труднощів, що потенційно впливає на реальну економіку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67682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57829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u="sng" dirty="0" smtClean="0"/>
              <a:t>Ризик-менеджмент</a:t>
            </a:r>
            <a:r>
              <a:rPr lang="uk-UA" dirty="0" smtClean="0"/>
              <a:t> </a:t>
            </a:r>
            <a:r>
              <a:rPr lang="uk-UA" dirty="0"/>
              <a:t>– це система управління ризиками, що вміщує в себе стратегію і тактику управління, спрямовані на досягнення основних бізнес-цілей суб’єкта економіки.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Ефективний </a:t>
            </a:r>
            <a:r>
              <a:rPr lang="uk-UA" dirty="0"/>
              <a:t>ризик-менеджмент містить: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996952"/>
            <a:ext cx="7467600" cy="3477000"/>
          </a:xfrm>
        </p:spPr>
        <p:txBody>
          <a:bodyPr/>
          <a:lstStyle/>
          <a:p>
            <a:r>
              <a:rPr lang="ru-RU" dirty="0" smtClean="0"/>
              <a:t>систему </a:t>
            </a:r>
            <a:r>
              <a:rPr lang="ru-RU" dirty="0" err="1"/>
              <a:t>управління</a:t>
            </a:r>
            <a:r>
              <a:rPr lang="ru-RU" dirty="0"/>
              <a:t>;</a:t>
            </a:r>
          </a:p>
          <a:p>
            <a:r>
              <a:rPr lang="ru-RU" dirty="0" smtClean="0"/>
              <a:t>систему </a:t>
            </a:r>
            <a:r>
              <a:rPr lang="ru-RU" dirty="0" err="1"/>
              <a:t>ідентифікації</a:t>
            </a:r>
            <a:r>
              <a:rPr lang="ru-RU" dirty="0"/>
              <a:t> та </a:t>
            </a:r>
            <a:r>
              <a:rPr lang="ru-RU" dirty="0" err="1"/>
              <a:t>оцінки</a:t>
            </a:r>
            <a:r>
              <a:rPr lang="ru-RU" dirty="0"/>
              <a:t>;</a:t>
            </a:r>
          </a:p>
          <a:p>
            <a:r>
              <a:rPr lang="ru-RU" dirty="0" smtClean="0"/>
              <a:t>систему </a:t>
            </a:r>
            <a:r>
              <a:rPr lang="ru-RU" dirty="0" err="1"/>
              <a:t>супроводу</a:t>
            </a:r>
            <a:r>
              <a:rPr lang="ru-RU" dirty="0"/>
              <a:t> (</a:t>
            </a:r>
            <a:r>
              <a:rPr lang="ru-RU" dirty="0" err="1"/>
              <a:t>моніторингу</a:t>
            </a:r>
            <a:r>
              <a:rPr lang="ru-RU" dirty="0"/>
              <a:t> і контролю).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696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05342"/>
            <a:ext cx="7560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76500" algn="r">
              <a:spcAft>
                <a:spcPts val="0"/>
              </a:spcAft>
            </a:pPr>
            <a:r>
              <a:rPr lang="uk-UA" b="1" i="1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Льюїс</a:t>
            </a: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uk-UA" b="1" i="1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Керролл</a:t>
            </a: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, англійський письменник:</a:t>
            </a:r>
            <a:endParaRPr lang="uk-UA" sz="2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457200" algn="r">
              <a:spcAft>
                <a:spcPts val="0"/>
              </a:spcAft>
            </a:pP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«Зрештою, ми шкодуємо тільки про ті шанси, якими не скористалися».</a:t>
            </a:r>
            <a:endParaRPr lang="uk-UA" sz="2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457200" algn="r">
              <a:spcAft>
                <a:spcPts val="0"/>
              </a:spcAft>
            </a:pPr>
            <a:r>
              <a:rPr lang="uk-UA" b="1" i="1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Марк</a:t>
            </a: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uk-UA" b="1" i="1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Цукерберг</a:t>
            </a: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, засновник </a:t>
            </a:r>
            <a:r>
              <a:rPr lang="uk-UA" b="1" i="1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Facebook</a:t>
            </a: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:</a:t>
            </a:r>
            <a:endParaRPr lang="uk-UA" sz="2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457200" algn="r">
              <a:spcAft>
                <a:spcPts val="0"/>
              </a:spcAft>
            </a:pPr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    «Найбільший ризик — це не ризикувати. У світі, який швидко змінюється, єдина стратегія, яка гарантовано провалиться, — це відмова від ризику».</a:t>
            </a:r>
            <a:endParaRPr lang="uk-UA" sz="2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457200" algn="r">
              <a:spcAft>
                <a:spcPts val="0"/>
              </a:spcAft>
            </a:pPr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Жан-Поль Сартр, французький письменник і філософ:</a:t>
            </a:r>
            <a:endParaRPr lang="uk-UA" sz="2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r>
              <a:rPr lang="uk-UA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«Щоб зрозуміти, чого варте життя, потрібно час від часу ризикувати ним».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354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99571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Функції </a:t>
            </a:r>
            <a:r>
              <a:rPr lang="uk-UA" dirty="0"/>
              <a:t>управління фінансовими ризиками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 smtClean="0"/>
              <a:t>формування </a:t>
            </a:r>
            <a:r>
              <a:rPr lang="uk-UA" dirty="0"/>
              <a:t>ефективних інформаційних систем, що забезпечують </a:t>
            </a:r>
            <a:r>
              <a:rPr lang="uk-UA" dirty="0" smtClean="0"/>
              <a:t>обґрунтування </a:t>
            </a:r>
            <a:r>
              <a:rPr lang="uk-UA" dirty="0"/>
              <a:t>альтернативних варіантів управлінських рішень;</a:t>
            </a:r>
          </a:p>
          <a:p>
            <a:r>
              <a:rPr lang="uk-UA" dirty="0" smtClean="0"/>
              <a:t>здійснення </a:t>
            </a:r>
            <a:r>
              <a:rPr lang="uk-UA" dirty="0"/>
              <a:t>ризик-аналізу різних аспектів фінансової діяльності;</a:t>
            </a:r>
          </a:p>
          <a:p>
            <a:r>
              <a:rPr lang="uk-UA" dirty="0" smtClean="0"/>
              <a:t>здійснення </a:t>
            </a:r>
            <a:r>
              <a:rPr lang="uk-UA" dirty="0"/>
              <a:t>ризик-планування фінансової діяльності за основними її </a:t>
            </a:r>
            <a:r>
              <a:rPr lang="uk-UA" dirty="0" smtClean="0"/>
              <a:t>напрямами</a:t>
            </a:r>
            <a:r>
              <a:rPr lang="uk-UA" dirty="0"/>
              <a:t>;</a:t>
            </a:r>
          </a:p>
          <a:p>
            <a:r>
              <a:rPr lang="uk-UA" dirty="0" smtClean="0"/>
              <a:t>здійснення </a:t>
            </a:r>
            <a:r>
              <a:rPr lang="uk-UA" dirty="0"/>
              <a:t>ефективного контролю реалізації прийнятих ризикових рішень (створення відповідних систем внутрішнього контролю, поділ контрольних </a:t>
            </a:r>
            <a:r>
              <a:rPr lang="uk-UA" dirty="0" smtClean="0"/>
              <a:t>обов’язків </a:t>
            </a:r>
            <a:r>
              <a:rPr lang="uk-UA" dirty="0"/>
              <a:t>окремих служб, визначення системи контрольованих показників).</a:t>
            </a:r>
          </a:p>
          <a:p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формування </a:t>
            </a:r>
            <a:r>
              <a:rPr lang="uk-UA" dirty="0"/>
              <a:t>портфеля фінансових ризиків, що приймаються;</a:t>
            </a:r>
          </a:p>
          <a:p>
            <a:r>
              <a:rPr lang="uk-UA" dirty="0" smtClean="0"/>
              <a:t>оцінка </a:t>
            </a:r>
            <a:r>
              <a:rPr lang="uk-UA" dirty="0"/>
              <a:t>рівня і вартості ризиків (вибір методів оцінки, оцінка можливих втрат);</a:t>
            </a:r>
          </a:p>
          <a:p>
            <a:r>
              <a:rPr lang="uk-UA" dirty="0" smtClean="0"/>
              <a:t>управління </a:t>
            </a:r>
            <a:r>
              <a:rPr lang="uk-UA" dirty="0"/>
              <a:t>нейтралізацією можливих негативних наслідків фінансових </a:t>
            </a:r>
            <a:r>
              <a:rPr lang="uk-UA" dirty="0" smtClean="0"/>
              <a:t>ризиків</a:t>
            </a:r>
            <a:r>
              <a:rPr lang="uk-UA" dirty="0"/>
              <a:t>;</a:t>
            </a:r>
          </a:p>
          <a:p>
            <a:r>
              <a:rPr lang="uk-UA" dirty="0" smtClean="0"/>
              <a:t>страхування </a:t>
            </a:r>
            <a:r>
              <a:rPr lang="uk-UA" dirty="0"/>
              <a:t>фінансових ризиків тощо.</a:t>
            </a:r>
          </a:p>
          <a:p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uk-UA" dirty="0" smtClean="0"/>
              <a:t>Загальні функції</a:t>
            </a:r>
            <a:endParaRPr lang="uk-UA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dirty="0" err="1" smtClean="0"/>
              <a:t>Спеціфічні</a:t>
            </a:r>
            <a:r>
              <a:rPr lang="uk-UA" dirty="0" smtClean="0"/>
              <a:t> функції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63965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24936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Принципи </a:t>
            </a:r>
            <a:r>
              <a:rPr lang="uk-UA" dirty="0"/>
              <a:t>управління фінансовими ризиками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064896" cy="5565232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Усвідомленість </a:t>
            </a:r>
            <a:r>
              <a:rPr lang="uk-UA" dirty="0"/>
              <a:t>прийняття </a:t>
            </a:r>
            <a:r>
              <a:rPr lang="uk-UA" dirty="0" smtClean="0"/>
              <a:t>ризиків. </a:t>
            </a:r>
          </a:p>
          <a:p>
            <a:r>
              <a:rPr lang="uk-UA" dirty="0" smtClean="0"/>
              <a:t>Управління </a:t>
            </a:r>
            <a:r>
              <a:rPr lang="uk-UA" dirty="0"/>
              <a:t>ризиками, що </a:t>
            </a:r>
            <a:r>
              <a:rPr lang="uk-UA" dirty="0" smtClean="0"/>
              <a:t>приймаються. </a:t>
            </a:r>
          </a:p>
          <a:p>
            <a:r>
              <a:rPr lang="uk-UA" dirty="0" smtClean="0"/>
              <a:t>Економічна </a:t>
            </a:r>
            <a:r>
              <a:rPr lang="uk-UA" dirty="0"/>
              <a:t>раціональність </a:t>
            </a:r>
            <a:r>
              <a:rPr lang="uk-UA" dirty="0" smtClean="0"/>
              <a:t>управління</a:t>
            </a:r>
          </a:p>
          <a:p>
            <a:r>
              <a:rPr lang="uk-UA" dirty="0" smtClean="0"/>
              <a:t>Урахування </a:t>
            </a:r>
            <a:r>
              <a:rPr lang="uk-UA" dirty="0"/>
              <a:t>фінансової філософії </a:t>
            </a:r>
            <a:r>
              <a:rPr lang="uk-UA" dirty="0" smtClean="0"/>
              <a:t>суб’єкта</a:t>
            </a:r>
          </a:p>
          <a:p>
            <a:r>
              <a:rPr lang="uk-UA" dirty="0" smtClean="0"/>
              <a:t>Урахування </a:t>
            </a:r>
            <a:r>
              <a:rPr lang="uk-UA" dirty="0"/>
              <a:t>фінансової політики за окремими аспектами фінансової </a:t>
            </a:r>
            <a:r>
              <a:rPr lang="uk-UA" dirty="0" smtClean="0"/>
              <a:t>діяльності </a:t>
            </a:r>
            <a:r>
              <a:rPr lang="uk-UA" dirty="0"/>
              <a:t>(агресивна, помірна або консервативна політика</a:t>
            </a:r>
            <a:r>
              <a:rPr lang="uk-UA" dirty="0" smtClean="0"/>
              <a:t>). </a:t>
            </a:r>
          </a:p>
          <a:p>
            <a:r>
              <a:rPr lang="uk-UA" dirty="0" smtClean="0"/>
              <a:t>Зіставлення </a:t>
            </a:r>
            <a:r>
              <a:rPr lang="uk-UA" dirty="0"/>
              <a:t>рівня ризиків, що приймаються, з фінансовими можливостями підприємства.</a:t>
            </a:r>
          </a:p>
          <a:p>
            <a:r>
              <a:rPr lang="uk-UA" dirty="0" smtClean="0"/>
              <a:t>Урахування </a:t>
            </a:r>
            <a:r>
              <a:rPr lang="uk-UA" dirty="0"/>
              <a:t>часового фактора в управлінні ризиками. Водночас, чим </a:t>
            </a:r>
            <a:r>
              <a:rPr lang="uk-UA" dirty="0" smtClean="0"/>
              <a:t>триваліший </a:t>
            </a:r>
            <a:r>
              <a:rPr lang="uk-UA" dirty="0"/>
              <a:t>період здійснення фінансової операції, тим ширший діапазон супутніх їй ризиків.</a:t>
            </a:r>
          </a:p>
          <a:p>
            <a:r>
              <a:rPr lang="uk-UA" dirty="0" smtClean="0"/>
              <a:t>Незалежність </a:t>
            </a:r>
            <a:r>
              <a:rPr lang="uk-UA" dirty="0"/>
              <a:t>управління окремими ризиками.</a:t>
            </a:r>
          </a:p>
          <a:p>
            <a:r>
              <a:rPr lang="uk-UA" dirty="0" smtClean="0"/>
              <a:t>Економічність </a:t>
            </a:r>
            <a:r>
              <a:rPr lang="uk-UA" dirty="0"/>
              <a:t>управління – витрати на управління ризиками не повинні перевищувати суми можливих фінансових втрат.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645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М</a:t>
            </a:r>
            <a:r>
              <a:rPr lang="ru-RU" dirty="0" err="1" smtClean="0"/>
              <a:t>етоди</a:t>
            </a:r>
            <a:r>
              <a:rPr lang="ru-RU" dirty="0" smtClean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є: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7467600" cy="4629128"/>
          </a:xfrm>
        </p:spPr>
        <p:txBody>
          <a:bodyPr>
            <a:normAutofit/>
          </a:bodyPr>
          <a:lstStyle/>
          <a:p>
            <a:r>
              <a:rPr lang="uk-UA" dirty="0" smtClean="0"/>
              <a:t>Страхування. </a:t>
            </a:r>
          </a:p>
          <a:p>
            <a:r>
              <a:rPr lang="uk-UA" dirty="0" smtClean="0"/>
              <a:t>Створення </a:t>
            </a:r>
            <a:r>
              <a:rPr lang="uk-UA" dirty="0"/>
              <a:t>резерву коштів на покриття непередбачених </a:t>
            </a:r>
            <a:r>
              <a:rPr lang="uk-UA" dirty="0" smtClean="0"/>
              <a:t>витрат. </a:t>
            </a:r>
          </a:p>
          <a:p>
            <a:r>
              <a:rPr lang="uk-UA" dirty="0" err="1" smtClean="0"/>
              <a:t>Хеджування</a:t>
            </a:r>
            <a:r>
              <a:rPr lang="uk-UA" dirty="0" smtClean="0"/>
              <a:t>.</a:t>
            </a:r>
          </a:p>
          <a:p>
            <a:r>
              <a:rPr lang="uk-UA" dirty="0" smtClean="0"/>
              <a:t>Диверсифікація.</a:t>
            </a:r>
          </a:p>
          <a:p>
            <a:r>
              <a:rPr lang="uk-UA" dirty="0" smtClean="0"/>
              <a:t>Лімітування.</a:t>
            </a:r>
          </a:p>
          <a:p>
            <a:r>
              <a:rPr lang="uk-UA" dirty="0" smtClean="0"/>
              <a:t>Управління активами та пасивами.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5810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Міжнародні</a:t>
            </a:r>
            <a:r>
              <a:rPr lang="ru-RU" dirty="0" smtClean="0"/>
              <a:t> </a:t>
            </a:r>
            <a:r>
              <a:rPr lang="ru-RU" dirty="0" err="1" smtClean="0"/>
              <a:t>суб’єкти</a:t>
            </a:r>
            <a:r>
              <a:rPr lang="ru-RU" dirty="0" smtClean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Міжнародна </a:t>
            </a:r>
            <a:r>
              <a:rPr lang="uk-UA" dirty="0"/>
              <a:t>організація комісій з цінних паперів (</a:t>
            </a:r>
            <a:r>
              <a:rPr lang="en-US" dirty="0"/>
              <a:t>IOSCO – International Organization of Securities Commissions);</a:t>
            </a:r>
          </a:p>
          <a:p>
            <a:r>
              <a:rPr lang="uk-UA" dirty="0" smtClean="0"/>
              <a:t>Міжнародна </a:t>
            </a:r>
            <a:r>
              <a:rPr lang="uk-UA" dirty="0"/>
              <a:t>організація страхового нагляду (</a:t>
            </a:r>
            <a:r>
              <a:rPr lang="en-US" dirty="0"/>
              <a:t>IAIS – International Association of Insurance Supervisions);</a:t>
            </a:r>
            <a:r>
              <a:rPr lang="uk-UA" dirty="0"/>
              <a:t>Міжнародна рада зі стандартів обліку (</a:t>
            </a:r>
            <a:r>
              <a:rPr lang="en-US" dirty="0"/>
              <a:t>IASB – International Accounting Standards Board);</a:t>
            </a:r>
          </a:p>
          <a:p>
            <a:r>
              <a:rPr lang="uk-UA" dirty="0" smtClean="0"/>
              <a:t>Комітет </a:t>
            </a:r>
            <a:r>
              <a:rPr lang="uk-UA" dirty="0"/>
              <a:t>з платіжних і розрахункових систем (</a:t>
            </a:r>
            <a:r>
              <a:rPr lang="en-US" dirty="0"/>
              <a:t>CPSS – Committee on Payment and Settlements Systems);</a:t>
            </a:r>
          </a:p>
          <a:p>
            <a:r>
              <a:rPr lang="uk-UA" dirty="0" smtClean="0"/>
              <a:t>Комітет </a:t>
            </a:r>
            <a:r>
              <a:rPr lang="uk-UA" dirty="0"/>
              <a:t>з глобальної фінансової системи (</a:t>
            </a:r>
            <a:r>
              <a:rPr lang="en-US" dirty="0"/>
              <a:t>CGFS – Committee on the Global Financial System);</a:t>
            </a:r>
          </a:p>
          <a:p>
            <a:r>
              <a:rPr lang="uk-UA" dirty="0" smtClean="0"/>
              <a:t>Міжнародний </a:t>
            </a:r>
            <a:r>
              <a:rPr lang="uk-UA" dirty="0"/>
              <a:t>валютний фонд (</a:t>
            </a:r>
            <a:r>
              <a:rPr lang="en-US" dirty="0"/>
              <a:t>IMF – International Monetary Fund);</a:t>
            </a:r>
          </a:p>
          <a:p>
            <a:r>
              <a:rPr lang="uk-UA" smtClean="0"/>
              <a:t>Банк </a:t>
            </a:r>
            <a:r>
              <a:rPr lang="uk-UA" dirty="0"/>
              <a:t>міжнародних розрахунків (</a:t>
            </a:r>
            <a:r>
              <a:rPr lang="en-US" dirty="0"/>
              <a:t>BIS – Bank for International Settlements).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62883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08720"/>
            <a:ext cx="7344816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750"/>
              </a:spcBef>
              <a:spcAft>
                <a:spcPts val="0"/>
              </a:spcAft>
              <a:buSzPts val="950"/>
              <a:tabLst>
                <a:tab pos="495935" algn="l"/>
              </a:tabLst>
            </a:pPr>
            <a:r>
              <a:rPr lang="uk-UA" sz="2400" spc="0" dirty="0" smtClean="0">
                <a:effectLst/>
                <a:latin typeface="Times New Roman"/>
                <a:ea typeface="Times New Roman"/>
              </a:rPr>
              <a:t>1. Передумови</a:t>
            </a:r>
            <a:r>
              <a:rPr lang="uk-UA" sz="2400" spc="16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актуалізації</a:t>
            </a:r>
            <a:r>
              <a:rPr lang="uk-UA" sz="2400" spc="16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управління</a:t>
            </a:r>
            <a:r>
              <a:rPr lang="uk-UA" sz="2400" spc="16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фінансовими</a:t>
            </a:r>
            <a:r>
              <a:rPr lang="uk-UA" sz="2400" spc="16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ризиками.</a:t>
            </a:r>
            <a:endParaRPr lang="uk-UA" sz="2400" spc="0" dirty="0" smtClean="0">
              <a:effectLst/>
              <a:latin typeface="Times New Roman"/>
              <a:ea typeface="Times New Roman"/>
            </a:endParaRPr>
          </a:p>
          <a:p>
            <a:pPr lvl="1">
              <a:spcBef>
                <a:spcPts val="210"/>
              </a:spcBef>
              <a:spcAft>
                <a:spcPts val="0"/>
              </a:spcAft>
              <a:buSzPts val="950"/>
              <a:tabLst>
                <a:tab pos="497205" algn="l"/>
              </a:tabLst>
            </a:pPr>
            <a:r>
              <a:rPr lang="uk-UA" sz="2400" spc="0" dirty="0" smtClean="0">
                <a:effectLst/>
                <a:latin typeface="Times New Roman"/>
                <a:ea typeface="Times New Roman"/>
              </a:rPr>
              <a:t>2. Сутність</a:t>
            </a:r>
            <a:r>
              <a:rPr lang="uk-UA" sz="2400" spc="-5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і</a:t>
            </a:r>
            <a:r>
              <a:rPr lang="uk-UA" sz="2400" spc="-4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види</a:t>
            </a:r>
            <a:r>
              <a:rPr lang="uk-UA" sz="2400" spc="-5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фінансових</a:t>
            </a:r>
            <a:r>
              <a:rPr lang="uk-UA" sz="2400" spc="-5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ризиків,</a:t>
            </a:r>
            <a:r>
              <a:rPr lang="uk-UA" sz="2400" spc="-5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сфери</a:t>
            </a:r>
            <a:r>
              <a:rPr lang="uk-UA" sz="2400" spc="-4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їх</a:t>
            </a:r>
            <a:r>
              <a:rPr lang="uk-UA" sz="2400" spc="-3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прояву.</a:t>
            </a:r>
            <a:endParaRPr lang="uk-UA" sz="2400" spc="0" dirty="0" smtClean="0">
              <a:effectLst/>
              <a:latin typeface="Times New Roman"/>
              <a:ea typeface="Times New Roman"/>
            </a:endParaRPr>
          </a:p>
          <a:p>
            <a:pPr lvl="1">
              <a:spcBef>
                <a:spcPts val="210"/>
              </a:spcBef>
              <a:spcAft>
                <a:spcPts val="0"/>
              </a:spcAft>
              <a:buSzPts val="950"/>
              <a:tabLst>
                <a:tab pos="495935" algn="l"/>
              </a:tabLst>
            </a:pPr>
            <a:r>
              <a:rPr lang="uk-UA" sz="2400" spc="-10" dirty="0" smtClean="0">
                <a:effectLst/>
                <a:latin typeface="Times New Roman"/>
                <a:ea typeface="Times New Roman"/>
              </a:rPr>
              <a:t>3. Основні</a:t>
            </a:r>
            <a:r>
              <a:rPr lang="uk-UA" sz="24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підходи</a:t>
            </a:r>
            <a:r>
              <a:rPr lang="uk-UA" sz="2400" spc="1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та</a:t>
            </a:r>
            <a:r>
              <a:rPr lang="uk-UA" sz="24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принципи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управління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фінансовими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ризиками.</a:t>
            </a:r>
            <a:endParaRPr lang="uk-UA" sz="2400" spc="0" dirty="0" smtClean="0">
              <a:effectLst/>
              <a:latin typeface="Times New Roman"/>
              <a:ea typeface="Times New Roman"/>
            </a:endParaRPr>
          </a:p>
          <a:p>
            <a:pPr lvl="1">
              <a:spcBef>
                <a:spcPts val="210"/>
              </a:spcBef>
              <a:spcAft>
                <a:spcPts val="0"/>
              </a:spcAft>
              <a:buSzPts val="950"/>
              <a:tabLst>
                <a:tab pos="497205" algn="l"/>
              </a:tabLst>
            </a:pPr>
            <a:r>
              <a:rPr lang="uk-UA" sz="2400" spc="-10" dirty="0" smtClean="0">
                <a:effectLst/>
                <a:latin typeface="Times New Roman"/>
                <a:ea typeface="Times New Roman"/>
              </a:rPr>
              <a:t>4. Суб’єкти</a:t>
            </a:r>
            <a:r>
              <a:rPr lang="uk-UA" sz="2400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управління</a:t>
            </a:r>
            <a:r>
              <a:rPr lang="uk-UA" sz="24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фінансовими</a:t>
            </a:r>
            <a:r>
              <a:rPr lang="uk-UA" sz="2400" spc="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ризиками</a:t>
            </a:r>
            <a:r>
              <a:rPr lang="uk-UA" sz="2400" spc="1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та</a:t>
            </a:r>
            <a:r>
              <a:rPr lang="uk-UA" sz="2400" spc="1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їх</a:t>
            </a:r>
            <a:r>
              <a:rPr lang="uk-UA" sz="2400" spc="10" dirty="0" smtClean="0">
                <a:effectLst/>
                <a:latin typeface="Times New Roman"/>
                <a:ea typeface="Times New Roman"/>
              </a:rPr>
              <a:t> </a:t>
            </a:r>
            <a:r>
              <a:rPr lang="uk-UA" sz="2400" spc="-10" dirty="0" smtClean="0">
                <a:effectLst/>
                <a:latin typeface="Times New Roman"/>
                <a:ea typeface="Times New Roman"/>
              </a:rPr>
              <a:t>функції.</a:t>
            </a:r>
            <a:endParaRPr lang="uk-UA" sz="2400" spc="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3527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352928" cy="922114"/>
          </a:xfrm>
        </p:spPr>
        <p:txBody>
          <a:bodyPr>
            <a:noAutofit/>
          </a:bodyPr>
          <a:lstStyle/>
          <a:p>
            <a:pPr algn="ctr"/>
            <a:r>
              <a:rPr lang="ru-RU" sz="2400" dirty="0" err="1"/>
              <a:t>Основними</a:t>
            </a:r>
            <a:r>
              <a:rPr lang="ru-RU" sz="2400" dirty="0"/>
              <a:t> </a:t>
            </a:r>
            <a:r>
              <a:rPr lang="ru-RU" sz="2400" dirty="0" err="1"/>
              <a:t>фундаментальними</a:t>
            </a:r>
            <a:r>
              <a:rPr lang="ru-RU" sz="2400" dirty="0"/>
              <a:t> </a:t>
            </a:r>
            <a:r>
              <a:rPr lang="ru-RU" sz="2400" dirty="0" err="1"/>
              <a:t>передумовами</a:t>
            </a:r>
            <a:r>
              <a:rPr lang="ru-RU" sz="2400" dirty="0"/>
              <a:t> </a:t>
            </a:r>
            <a:r>
              <a:rPr lang="ru-RU" sz="2400" dirty="0" err="1"/>
              <a:t>актуалізації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фінансовими</a:t>
            </a:r>
            <a:r>
              <a:rPr lang="ru-RU" sz="2400" dirty="0"/>
              <a:t> </a:t>
            </a:r>
            <a:r>
              <a:rPr lang="ru-RU" sz="2400" dirty="0" err="1"/>
              <a:t>ризиками</a:t>
            </a:r>
            <a:r>
              <a:rPr lang="ru-RU" sz="2400" dirty="0"/>
              <a:t> є: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787208" cy="5205192"/>
          </a:xfrm>
        </p:spPr>
        <p:txBody>
          <a:bodyPr>
            <a:normAutofit lnSpcReduction="10000"/>
          </a:bodyPr>
          <a:lstStyle/>
          <a:p>
            <a:r>
              <a:rPr lang="ru-RU" sz="1900" dirty="0" err="1" smtClean="0"/>
              <a:t>Стрімке</a:t>
            </a:r>
            <a:r>
              <a:rPr lang="ru-RU" sz="1900" dirty="0" smtClean="0"/>
              <a:t> </a:t>
            </a:r>
            <a:r>
              <a:rPr lang="ru-RU" sz="1900" dirty="0" err="1" smtClean="0"/>
              <a:t>зростання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обсягів</a:t>
            </a:r>
            <a:r>
              <a:rPr lang="ru-RU" sz="1900" dirty="0" smtClean="0"/>
              <a:t> </a:t>
            </a:r>
            <a:r>
              <a:rPr lang="ru-RU" sz="1900" dirty="0" err="1" smtClean="0"/>
              <a:t>світових</a:t>
            </a:r>
            <a:r>
              <a:rPr lang="ru-RU" sz="1900" dirty="0" smtClean="0"/>
              <a:t> </a:t>
            </a:r>
            <a:r>
              <a:rPr lang="ru-RU" sz="1900" dirty="0" err="1" smtClean="0"/>
              <a:t>фінансових</a:t>
            </a:r>
            <a:r>
              <a:rPr lang="ru-RU" sz="1900" dirty="0" smtClean="0"/>
              <a:t> </a:t>
            </a:r>
            <a:r>
              <a:rPr lang="ru-RU" sz="1900" dirty="0" err="1" smtClean="0"/>
              <a:t>активів</a:t>
            </a:r>
            <a:r>
              <a:rPr lang="ru-RU" sz="1900" dirty="0" smtClean="0"/>
              <a:t>. </a:t>
            </a:r>
          </a:p>
          <a:p>
            <a:r>
              <a:rPr lang="ru-RU" sz="1900" dirty="0" err="1" smtClean="0"/>
              <a:t>Розвиток</a:t>
            </a:r>
            <a:r>
              <a:rPr lang="ru-RU" sz="1900" dirty="0" smtClean="0"/>
              <a:t> спекулятивного </a:t>
            </a:r>
            <a:r>
              <a:rPr lang="ru-RU" sz="1900" dirty="0" err="1" smtClean="0"/>
              <a:t>фінансового</a:t>
            </a:r>
            <a:r>
              <a:rPr lang="ru-RU" sz="1900" dirty="0" smtClean="0"/>
              <a:t> ринку.</a:t>
            </a:r>
          </a:p>
          <a:p>
            <a:r>
              <a:rPr lang="ru-RU" sz="1900" dirty="0" err="1" smtClean="0"/>
              <a:t>Самодостатність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фінансової</a:t>
            </a:r>
            <a:r>
              <a:rPr lang="ru-RU" sz="1900" dirty="0" smtClean="0"/>
              <a:t> </a:t>
            </a:r>
            <a:r>
              <a:rPr lang="ru-RU" sz="1900" dirty="0" err="1" smtClean="0"/>
              <a:t>системи</a:t>
            </a:r>
            <a:r>
              <a:rPr lang="ru-RU" sz="1900" dirty="0" smtClean="0"/>
              <a:t>. </a:t>
            </a:r>
          </a:p>
          <a:p>
            <a:r>
              <a:rPr lang="ru-RU" sz="1900" dirty="0" err="1" smtClean="0"/>
              <a:t>Стрімке</a:t>
            </a:r>
            <a:r>
              <a:rPr lang="ru-RU" sz="1900" dirty="0" smtClean="0"/>
              <a:t> </a:t>
            </a:r>
            <a:r>
              <a:rPr lang="ru-RU" sz="1900" dirty="0" err="1" smtClean="0"/>
              <a:t>зростання</a:t>
            </a:r>
            <a:r>
              <a:rPr lang="ru-RU" sz="1900" dirty="0" smtClean="0"/>
              <a:t> </a:t>
            </a:r>
            <a:r>
              <a:rPr lang="ru-RU" sz="1900" dirty="0" err="1" smtClean="0"/>
              <a:t>фінансових</a:t>
            </a:r>
            <a:r>
              <a:rPr lang="ru-RU" sz="1900" dirty="0" smtClean="0"/>
              <a:t> </a:t>
            </a:r>
            <a:r>
              <a:rPr lang="ru-RU" sz="1900" dirty="0" err="1" smtClean="0"/>
              <a:t>активів</a:t>
            </a:r>
            <a:r>
              <a:rPr lang="ru-RU" sz="1900" dirty="0" smtClean="0"/>
              <a:t>, </a:t>
            </a:r>
            <a:r>
              <a:rPr lang="ru-RU" sz="1900" dirty="0" err="1" smtClean="0"/>
              <a:t>якими</a:t>
            </a:r>
            <a:r>
              <a:rPr lang="ru-RU" sz="1900" dirty="0" smtClean="0"/>
              <a:t> </a:t>
            </a:r>
            <a:r>
              <a:rPr lang="ru-RU" sz="1900" dirty="0" err="1" smtClean="0"/>
              <a:t>володіють</a:t>
            </a:r>
            <a:r>
              <a:rPr lang="ru-RU" sz="1900" dirty="0" smtClean="0"/>
              <a:t> </a:t>
            </a:r>
            <a:r>
              <a:rPr lang="ru-RU" sz="1900" dirty="0" err="1" smtClean="0"/>
              <a:t>домашні</a:t>
            </a:r>
            <a:r>
              <a:rPr lang="ru-RU" sz="1900" dirty="0" smtClean="0"/>
              <a:t> </a:t>
            </a:r>
            <a:r>
              <a:rPr lang="ru-RU" sz="1900" dirty="0" err="1" smtClean="0"/>
              <a:t>господарства</a:t>
            </a:r>
            <a:r>
              <a:rPr lang="ru-RU" sz="1900" dirty="0" smtClean="0"/>
              <a:t>.</a:t>
            </a:r>
          </a:p>
          <a:p>
            <a:r>
              <a:rPr lang="uk-UA" sz="1900" dirty="0" err="1" smtClean="0"/>
              <a:t>Сек’юритизація</a:t>
            </a:r>
            <a:r>
              <a:rPr lang="uk-UA" sz="1900" dirty="0" smtClean="0"/>
              <a:t> банківських операцій.</a:t>
            </a:r>
          </a:p>
          <a:p>
            <a:r>
              <a:rPr lang="uk-UA" sz="1900" dirty="0" smtClean="0"/>
              <a:t> </a:t>
            </a:r>
            <a:r>
              <a:rPr lang="ru-RU" sz="1900" dirty="0" err="1" smtClean="0"/>
              <a:t>Збільшення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незалежності</a:t>
            </a:r>
            <a:r>
              <a:rPr lang="ru-RU" sz="1900" dirty="0" smtClean="0"/>
              <a:t> </a:t>
            </a:r>
            <a:r>
              <a:rPr lang="ru-RU" sz="1900" dirty="0" err="1" smtClean="0"/>
              <a:t>від</a:t>
            </a:r>
            <a:r>
              <a:rPr lang="ru-RU" sz="1900" dirty="0" smtClean="0"/>
              <a:t> держаного контролю і </a:t>
            </a:r>
            <a:r>
              <a:rPr lang="ru-RU" sz="1900" dirty="0" err="1" smtClean="0"/>
              <a:t>регулювання</a:t>
            </a:r>
            <a:r>
              <a:rPr lang="ru-RU" sz="1900" dirty="0" smtClean="0"/>
              <a:t>. </a:t>
            </a:r>
          </a:p>
          <a:p>
            <a:r>
              <a:rPr lang="ru-RU" sz="1900" dirty="0" err="1" smtClean="0"/>
              <a:t>Висока</a:t>
            </a:r>
            <a:r>
              <a:rPr lang="ru-RU" sz="1900" dirty="0" smtClean="0"/>
              <a:t> </a:t>
            </a:r>
            <a:r>
              <a:rPr lang="ru-RU" sz="1900" dirty="0" err="1" smtClean="0"/>
              <a:t>мобільність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капіталу</a:t>
            </a:r>
            <a:r>
              <a:rPr lang="ru-RU" sz="1900" dirty="0" smtClean="0"/>
              <a:t>, </a:t>
            </a:r>
            <a:r>
              <a:rPr lang="ru-RU" sz="1900" dirty="0" err="1" smtClean="0"/>
              <a:t>пов’язана</a:t>
            </a:r>
            <a:r>
              <a:rPr lang="ru-RU" sz="1900" dirty="0" smtClean="0"/>
              <a:t> з </a:t>
            </a:r>
            <a:r>
              <a:rPr lang="ru-RU" sz="1900" dirty="0" err="1" smtClean="0"/>
              <a:t>лібералізацією</a:t>
            </a:r>
            <a:r>
              <a:rPr lang="ru-RU" sz="1900" dirty="0" smtClean="0"/>
              <a:t> </a:t>
            </a:r>
            <a:r>
              <a:rPr lang="ru-RU" sz="1900" dirty="0" err="1" smtClean="0"/>
              <a:t>фінансового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законодавства</a:t>
            </a:r>
            <a:r>
              <a:rPr lang="ru-RU" sz="1900" dirty="0" smtClean="0"/>
              <a:t>.</a:t>
            </a:r>
          </a:p>
          <a:p>
            <a:r>
              <a:rPr lang="ru-RU" sz="1900" dirty="0" err="1" smtClean="0"/>
              <a:t>Глобалізаційні</a:t>
            </a:r>
            <a:r>
              <a:rPr lang="ru-RU" sz="1900" dirty="0" smtClean="0"/>
              <a:t> </a:t>
            </a:r>
            <a:r>
              <a:rPr lang="ru-RU" sz="1900" dirty="0" err="1" smtClean="0"/>
              <a:t>процеси</a:t>
            </a:r>
            <a:r>
              <a:rPr lang="ru-RU" sz="1900" dirty="0" smtClean="0"/>
              <a:t> у </a:t>
            </a:r>
            <a:r>
              <a:rPr lang="ru-RU" sz="1900" dirty="0" err="1" smtClean="0"/>
              <a:t>фінансовій</a:t>
            </a:r>
            <a:r>
              <a:rPr lang="ru-RU" sz="1900" dirty="0" smtClean="0"/>
              <a:t> </a:t>
            </a:r>
            <a:r>
              <a:rPr lang="ru-RU" sz="1900" dirty="0" err="1" smtClean="0"/>
              <a:t>сфері</a:t>
            </a:r>
            <a:r>
              <a:rPr lang="ru-RU" sz="1900" dirty="0" smtClean="0"/>
              <a:t> та </a:t>
            </a:r>
            <a:r>
              <a:rPr lang="ru-RU" sz="1900" dirty="0" err="1" smtClean="0"/>
              <a:t>економіці</a:t>
            </a:r>
            <a:r>
              <a:rPr lang="ru-RU" sz="1900" dirty="0" smtClean="0"/>
              <a:t>. </a:t>
            </a:r>
          </a:p>
          <a:p>
            <a:r>
              <a:rPr lang="ru-RU" sz="1900" dirty="0" err="1" smtClean="0"/>
              <a:t>Досягнення</a:t>
            </a:r>
            <a:r>
              <a:rPr lang="ru-RU" sz="1900" dirty="0" smtClean="0"/>
              <a:t> </a:t>
            </a:r>
            <a:r>
              <a:rPr lang="ru-RU" sz="1900" dirty="0" err="1" smtClean="0"/>
              <a:t>технічного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прогресу</a:t>
            </a:r>
            <a:r>
              <a:rPr lang="ru-RU" sz="1900" dirty="0" smtClean="0"/>
              <a:t> – </a:t>
            </a:r>
            <a:r>
              <a:rPr lang="ru-RU" sz="1900" dirty="0" err="1" smtClean="0"/>
              <a:t>комп’ютеризація</a:t>
            </a:r>
            <a:r>
              <a:rPr lang="ru-RU" sz="1900" dirty="0" smtClean="0"/>
              <a:t> і </a:t>
            </a:r>
            <a:r>
              <a:rPr lang="ru-RU" sz="1900" dirty="0" err="1" smtClean="0"/>
              <a:t>розвиток</a:t>
            </a:r>
            <a:r>
              <a:rPr lang="ru-RU" sz="1900" dirty="0" smtClean="0"/>
              <a:t> </a:t>
            </a:r>
            <a:r>
              <a:rPr lang="ru-RU" sz="1900" dirty="0" err="1" smtClean="0"/>
              <a:t>телекомунікацій</a:t>
            </a:r>
            <a:r>
              <a:rPr lang="ru-RU" sz="1900" dirty="0" smtClean="0"/>
              <a:t>. </a:t>
            </a:r>
          </a:p>
          <a:p>
            <a:r>
              <a:rPr lang="ru-RU" sz="1900" dirty="0" err="1"/>
              <a:t>Поява</a:t>
            </a:r>
            <a:r>
              <a:rPr lang="ru-RU" sz="1900" dirty="0"/>
              <a:t> та </a:t>
            </a:r>
            <a:r>
              <a:rPr lang="ru-RU" sz="1900" dirty="0" err="1"/>
              <a:t>розширення</a:t>
            </a:r>
            <a:r>
              <a:rPr lang="ru-RU" sz="1900" dirty="0"/>
              <a:t> </a:t>
            </a:r>
            <a:r>
              <a:rPr lang="ru-RU" sz="1900" dirty="0" err="1"/>
              <a:t>використання</a:t>
            </a:r>
            <a:r>
              <a:rPr lang="ru-RU" sz="1900" dirty="0"/>
              <a:t> </a:t>
            </a:r>
            <a:r>
              <a:rPr lang="ru-RU" sz="1900" dirty="0" err="1"/>
              <a:t>складних</a:t>
            </a:r>
            <a:r>
              <a:rPr lang="ru-RU" sz="1900" dirty="0"/>
              <a:t> </a:t>
            </a:r>
            <a:r>
              <a:rPr lang="ru-RU" sz="1900" dirty="0" err="1"/>
              <a:t>фінансових</a:t>
            </a:r>
            <a:r>
              <a:rPr lang="ru-RU" sz="1900" dirty="0"/>
              <a:t> </a:t>
            </a:r>
            <a:r>
              <a:rPr lang="ru-RU" sz="1900" dirty="0" err="1" smtClean="0"/>
              <a:t>інструментів</a:t>
            </a:r>
            <a:r>
              <a:rPr lang="ru-RU" sz="1900" dirty="0" smtClean="0"/>
              <a:t> </a:t>
            </a:r>
            <a:r>
              <a:rPr lang="ru-RU" sz="1900" dirty="0"/>
              <a:t>(</a:t>
            </a:r>
            <a:r>
              <a:rPr lang="ru-RU" sz="1900" dirty="0" err="1"/>
              <a:t>деривативів</a:t>
            </a:r>
            <a:r>
              <a:rPr lang="ru-RU" sz="1900" dirty="0"/>
              <a:t>). </a:t>
            </a:r>
            <a:endParaRPr lang="ru-RU" sz="1900" dirty="0" smtClean="0"/>
          </a:p>
          <a:p>
            <a:r>
              <a:rPr lang="ru-RU" sz="1900" dirty="0"/>
              <a:t>Глобальна </a:t>
            </a:r>
            <a:r>
              <a:rPr lang="ru-RU" sz="1900" dirty="0" err="1"/>
              <a:t>інвестиційна</a:t>
            </a:r>
            <a:r>
              <a:rPr lang="ru-RU" sz="1900" dirty="0"/>
              <a:t> </a:t>
            </a:r>
            <a:r>
              <a:rPr lang="ru-RU" sz="1900" dirty="0" err="1"/>
              <a:t>рецесія</a:t>
            </a:r>
            <a:r>
              <a:rPr lang="ru-RU" sz="1900" dirty="0"/>
              <a:t>. </a:t>
            </a:r>
            <a:endParaRPr lang="ru-RU" sz="1900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490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1287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u="sng" dirty="0">
                <a:solidFill>
                  <a:schemeClr val="accent1">
                    <a:lumMod val="75000"/>
                  </a:schemeClr>
                </a:solidFill>
              </a:rPr>
              <a:t>Ф</a:t>
            </a:r>
            <a:r>
              <a:rPr lang="uk-UA" sz="2800" b="1" i="1" u="sng" dirty="0" smtClean="0">
                <a:solidFill>
                  <a:schemeClr val="accent1">
                    <a:lumMod val="75000"/>
                  </a:schemeClr>
                </a:solidFill>
              </a:rPr>
              <a:t>інансовий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2800" b="1" i="1" u="sng" dirty="0" smtClean="0">
                <a:solidFill>
                  <a:schemeClr val="accent1">
                    <a:lumMod val="75000"/>
                  </a:schemeClr>
                </a:solidFill>
              </a:rPr>
              <a:t>ризик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 - це ймовірність або можливість настання непередбачуваних фінансових витрат (зниження прибутків, доходів, втрата капіталу тощо) у ситуації невизначеності умов здійснення підприємницької діяльності.</a:t>
            </a:r>
            <a:endParaRPr lang="uk-UA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94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uk-UA" dirty="0" smtClean="0"/>
              <a:t>Ознаки </a:t>
            </a:r>
            <a:r>
              <a:rPr lang="uk-UA" dirty="0"/>
              <a:t>фінансових ризиків: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931224" cy="5349208"/>
          </a:xfrm>
        </p:spPr>
        <p:txBody>
          <a:bodyPr>
            <a:normAutofit fontScale="92500" lnSpcReduction="10000"/>
          </a:bodyPr>
          <a:lstStyle/>
          <a:p>
            <a:r>
              <a:rPr lang="uk-UA" b="1" i="1" u="sng" dirty="0" smtClean="0"/>
              <a:t>фінансовий </a:t>
            </a:r>
            <a:r>
              <a:rPr lang="uk-UA" b="1" i="1" u="sng" dirty="0"/>
              <a:t>характер випадкової події</a:t>
            </a:r>
            <a:r>
              <a:rPr lang="uk-UA" dirty="0"/>
              <a:t>, наприклад, зміна процентної </a:t>
            </a:r>
            <a:r>
              <a:rPr lang="uk-UA" dirty="0" smtClean="0"/>
              <a:t>ставки</a:t>
            </a:r>
            <a:r>
              <a:rPr lang="uk-UA" dirty="0"/>
              <a:t>, податку тощо. Водночас розмежування випадкової (ризикової) події та її </a:t>
            </a:r>
            <a:r>
              <a:rPr lang="uk-UA" dirty="0" smtClean="0"/>
              <a:t>наслідків </a:t>
            </a:r>
            <a:r>
              <a:rPr lang="uk-UA" dirty="0"/>
              <a:t>найбільш важливе у сфері страхування, оскільки її виникнення є </a:t>
            </a:r>
            <a:r>
              <a:rPr lang="uk-UA" dirty="0" smtClean="0"/>
              <a:t>необхідною </a:t>
            </a:r>
            <a:r>
              <a:rPr lang="uk-UA" dirty="0"/>
              <a:t>умовою для виплати страхового відшкодування;</a:t>
            </a:r>
          </a:p>
          <a:p>
            <a:r>
              <a:rPr lang="uk-UA" b="1" i="1" u="sng" dirty="0" smtClean="0"/>
              <a:t>відносини</a:t>
            </a:r>
            <a:r>
              <a:rPr lang="uk-UA" b="1" i="1" u="sng" dirty="0"/>
              <a:t>, в яких виникають такі ризики, є фінансовими</a:t>
            </a:r>
            <a:r>
              <a:rPr lang="uk-UA" dirty="0"/>
              <a:t>. Інакше кажучи, фінансові ризики проявляються тільки на тих етапах відтворювального процесу, на яких функціонують фінанси;</a:t>
            </a:r>
          </a:p>
          <a:p>
            <a:r>
              <a:rPr lang="uk-UA" b="1" i="1" u="sng" dirty="0" smtClean="0"/>
              <a:t>впливають </a:t>
            </a:r>
            <a:r>
              <a:rPr lang="uk-UA" b="1" i="1" u="sng" dirty="0"/>
              <a:t>на об’єкти управління фінансами: </a:t>
            </a:r>
            <a:r>
              <a:rPr lang="uk-UA" dirty="0"/>
              <a:t>активами (інвестиціями), </a:t>
            </a:r>
            <a:r>
              <a:rPr lang="uk-UA" dirty="0" smtClean="0"/>
              <a:t>фінансовими </a:t>
            </a:r>
            <a:r>
              <a:rPr lang="uk-UA" dirty="0"/>
              <a:t>ресурсами (капіталом); грошовими потоками; фінансовими </a:t>
            </a:r>
            <a:r>
              <a:rPr lang="uk-UA" dirty="0" smtClean="0"/>
              <a:t>результатами</a:t>
            </a:r>
            <a:r>
              <a:rPr lang="uk-UA" dirty="0"/>
              <a:t>;</a:t>
            </a:r>
          </a:p>
          <a:p>
            <a:r>
              <a:rPr lang="uk-UA" dirty="0" smtClean="0"/>
              <a:t>призводять </a:t>
            </a:r>
            <a:r>
              <a:rPr lang="uk-UA" dirty="0"/>
              <a:t>до </a:t>
            </a:r>
            <a:r>
              <a:rPr lang="uk-UA" b="1" i="1" u="sng" dirty="0"/>
              <a:t>порушення фінансових цілей </a:t>
            </a:r>
            <a:r>
              <a:rPr lang="uk-UA" dirty="0"/>
              <a:t>або фінансових результатів.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5256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385248" cy="562074"/>
          </a:xfrm>
        </p:spPr>
        <p:txBody>
          <a:bodyPr>
            <a:normAutofit/>
          </a:bodyPr>
          <a:lstStyle/>
          <a:p>
            <a:pPr algn="ctr"/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фінансових</a:t>
            </a:r>
            <a:r>
              <a:rPr lang="ru-RU" sz="2000" dirty="0"/>
              <a:t> </a:t>
            </a:r>
            <a:r>
              <a:rPr lang="ru-RU" sz="2000" dirty="0" err="1"/>
              <a:t>ризиків</a:t>
            </a:r>
            <a:r>
              <a:rPr lang="ru-RU" sz="2000" dirty="0"/>
              <a:t> у </a:t>
            </a:r>
            <a:r>
              <a:rPr lang="ru-RU" sz="2000" dirty="0" err="1"/>
              <a:t>нормативних</a:t>
            </a:r>
            <a:r>
              <a:rPr lang="ru-RU" sz="2000" dirty="0"/>
              <a:t> </a:t>
            </a:r>
            <a:r>
              <a:rPr lang="ru-RU" sz="2000" dirty="0" smtClean="0"/>
              <a:t>актах:</a:t>
            </a:r>
            <a:endParaRPr lang="uk-UA" sz="2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8540602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1317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49165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Класифікація ризиків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251520" y="1556792"/>
            <a:ext cx="4680520" cy="469160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рівноваги</a:t>
            </a:r>
            <a:r>
              <a:rPr lang="ru-RU" dirty="0"/>
              <a:t> </a:t>
            </a:r>
            <a:r>
              <a:rPr lang="ru-RU" dirty="0" err="1" smtClean="0"/>
              <a:t>фінансового</a:t>
            </a:r>
            <a:r>
              <a:rPr lang="ru-RU" dirty="0" smtClean="0"/>
              <a:t> </a:t>
            </a:r>
            <a:r>
              <a:rPr lang="ru-RU" dirty="0" err="1"/>
              <a:t>розвитку</a:t>
            </a:r>
            <a:r>
              <a:rPr lang="ru-RU" dirty="0"/>
              <a:t>)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endParaRPr lang="ru-RU" dirty="0" smtClean="0"/>
          </a:p>
          <a:p>
            <a:r>
              <a:rPr lang="uk-UA" dirty="0" smtClean="0"/>
              <a:t>Ризик неплатоспроможності</a:t>
            </a:r>
          </a:p>
          <a:p>
            <a:r>
              <a:rPr lang="uk-UA" dirty="0" smtClean="0"/>
              <a:t>Процентний ризик</a:t>
            </a:r>
          </a:p>
          <a:p>
            <a:r>
              <a:rPr lang="uk-UA" dirty="0" smtClean="0"/>
              <a:t>Валютний ризик</a:t>
            </a:r>
          </a:p>
          <a:p>
            <a:r>
              <a:rPr lang="uk-UA" dirty="0" smtClean="0"/>
              <a:t>Податковий ризик</a:t>
            </a:r>
          </a:p>
          <a:p>
            <a:r>
              <a:rPr lang="uk-UA" dirty="0" err="1" smtClean="0"/>
              <a:t>Депозиткий</a:t>
            </a:r>
            <a:r>
              <a:rPr lang="uk-UA" dirty="0" smtClean="0"/>
              <a:t> ризик</a:t>
            </a:r>
          </a:p>
          <a:p>
            <a:r>
              <a:rPr lang="uk-UA" dirty="0" smtClean="0"/>
              <a:t>Кредитний ризик</a:t>
            </a:r>
          </a:p>
          <a:p>
            <a:r>
              <a:rPr lang="uk-UA" dirty="0" smtClean="0"/>
              <a:t>Ринковий ризик</a:t>
            </a:r>
          </a:p>
          <a:p>
            <a:r>
              <a:rPr lang="uk-UA" dirty="0" smtClean="0"/>
              <a:t>Інноваційний ризик</a:t>
            </a:r>
          </a:p>
          <a:p>
            <a:r>
              <a:rPr lang="uk-UA" dirty="0" smtClean="0"/>
              <a:t>Інші види ризиків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5148064" y="2362200"/>
            <a:ext cx="3312368" cy="3886200"/>
          </a:xfrm>
        </p:spPr>
        <p:txBody>
          <a:bodyPr>
            <a:normAutofit/>
          </a:bodyPr>
          <a:lstStyle/>
          <a:p>
            <a:r>
              <a:rPr lang="uk-UA" sz="2200" dirty="0" smtClean="0"/>
              <a:t>Стратегічний ризик</a:t>
            </a:r>
          </a:p>
          <a:p>
            <a:r>
              <a:rPr lang="uk-UA" sz="2200" dirty="0" smtClean="0"/>
              <a:t>Операційний ризик</a:t>
            </a:r>
          </a:p>
          <a:p>
            <a:r>
              <a:rPr lang="uk-UA" sz="2200" dirty="0" smtClean="0"/>
              <a:t>Репутаційний ризик</a:t>
            </a:r>
            <a:endParaRPr lang="uk-UA" sz="22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57200" y="836712"/>
            <a:ext cx="3657600" cy="648072"/>
          </a:xfrm>
        </p:spPr>
        <p:txBody>
          <a:bodyPr/>
          <a:lstStyle/>
          <a:p>
            <a:pPr algn="ctr"/>
            <a:r>
              <a:rPr lang="uk-UA" dirty="0" smtClean="0"/>
              <a:t>Фінансові ризики</a:t>
            </a:r>
            <a:endParaRPr lang="uk-UA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5148064" y="1569720"/>
            <a:ext cx="3384376" cy="658368"/>
          </a:xfrm>
        </p:spPr>
        <p:txBody>
          <a:bodyPr/>
          <a:lstStyle/>
          <a:p>
            <a:pPr algn="ctr"/>
            <a:r>
              <a:rPr lang="uk-UA" dirty="0" err="1" smtClean="0"/>
              <a:t>Нефінансові</a:t>
            </a:r>
            <a:r>
              <a:rPr lang="uk-UA" dirty="0" smtClean="0"/>
              <a:t> ризики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52566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49165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Класифікація ризиків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фінансові </a:t>
            </a:r>
            <a:r>
              <a:rPr lang="uk-UA" dirty="0"/>
              <a:t>ризики суб’єктів економіки </a:t>
            </a:r>
            <a:r>
              <a:rPr lang="uk-UA" dirty="0" err="1"/>
              <a:t>нефінансового</a:t>
            </a:r>
            <a:r>
              <a:rPr lang="uk-UA" dirty="0"/>
              <a:t> сектору економіки – це фінансові ризики підприємств, основною діяльністю яких є виробництво </a:t>
            </a:r>
            <a:r>
              <a:rPr lang="uk-UA" dirty="0" smtClean="0"/>
              <a:t>товарів </a:t>
            </a:r>
            <a:r>
              <a:rPr lang="uk-UA" dirty="0"/>
              <a:t>і надання послуг;</a:t>
            </a:r>
          </a:p>
          <a:p>
            <a:r>
              <a:rPr lang="uk-UA" dirty="0" smtClean="0"/>
              <a:t>фінансові </a:t>
            </a:r>
            <a:r>
              <a:rPr lang="uk-UA" dirty="0"/>
              <a:t>ризики фінансового сектору економіки – ризики інститутів, що спеціалізуються на наданні фінансових послуг.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371975" y="1844824"/>
            <a:ext cx="3657600" cy="4403576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ризик </a:t>
            </a:r>
            <a:r>
              <a:rPr lang="uk-UA" dirty="0"/>
              <a:t>окремої фінансової операції. Він комплексно характеризує весь спектр видів фінансових ризиків, властивих певній фінансовій операції (</a:t>
            </a:r>
            <a:r>
              <a:rPr lang="uk-UA" dirty="0" smtClean="0"/>
              <a:t>наприклад</a:t>
            </a:r>
            <a:r>
              <a:rPr lang="uk-UA" dirty="0"/>
              <a:t>, ризик властивий придбанню конкретної акції);</a:t>
            </a:r>
          </a:p>
          <a:p>
            <a:r>
              <a:rPr lang="uk-UA" dirty="0" smtClean="0"/>
              <a:t>ризик </a:t>
            </a:r>
            <a:r>
              <a:rPr lang="uk-UA" dirty="0"/>
              <a:t>різних видів фінансової діяльності (наприклад, ризик інвестиційної або кредитної діяльності);</a:t>
            </a:r>
          </a:p>
          <a:p>
            <a:r>
              <a:rPr lang="uk-UA" dirty="0" smtClean="0"/>
              <a:t>ризик </a:t>
            </a:r>
            <a:r>
              <a:rPr lang="uk-UA" dirty="0"/>
              <a:t>фінансової діяльності суб’єкта господарювання в цілому.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57200" y="1052736"/>
            <a:ext cx="3657600" cy="1175352"/>
          </a:xfrm>
        </p:spPr>
        <p:txBody>
          <a:bodyPr/>
          <a:lstStyle/>
          <a:p>
            <a:r>
              <a:rPr lang="ru-RU" dirty="0"/>
              <a:t>За видами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/>
              <a:t>такі</a:t>
            </a:r>
            <a:r>
              <a:rPr lang="ru-RU" dirty="0"/>
              <a:t>:</a:t>
            </a:r>
            <a:endParaRPr lang="uk-UA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343400" y="980728"/>
            <a:ext cx="3657600" cy="792088"/>
          </a:xfrm>
        </p:spPr>
        <p:txBody>
          <a:bodyPr/>
          <a:lstStyle/>
          <a:p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масштабу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9082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332</TotalTime>
  <Words>1582</Words>
  <Application>Microsoft Office PowerPoint</Application>
  <PresentationFormat>Экран (4:3)</PresentationFormat>
  <Paragraphs>174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ТЕМА 1  «CУТНІСТЬ І ВИДИ ФІНАНСОВИХ РИЗИКІВ КОРПОРАЦІЙ» </vt:lpstr>
      <vt:lpstr>Презентация PowerPoint</vt:lpstr>
      <vt:lpstr>Презентация PowerPoint</vt:lpstr>
      <vt:lpstr>Основними фундаментальними передумовами актуалізації управління фінансовими ризиками є:</vt:lpstr>
      <vt:lpstr>Презентация PowerPoint</vt:lpstr>
      <vt:lpstr>Ознаки фінансових ризиків:</vt:lpstr>
      <vt:lpstr>Визначення фінансових ризиків у нормативних актах:</vt:lpstr>
      <vt:lpstr>Класифікація ризиків</vt:lpstr>
      <vt:lpstr>Класифікація ризиків</vt:lpstr>
      <vt:lpstr>Класифікація ризиків</vt:lpstr>
      <vt:lpstr>Класифікація ризиків</vt:lpstr>
      <vt:lpstr>Класифікація ризиків</vt:lpstr>
      <vt:lpstr>Класифікація ризиків</vt:lpstr>
      <vt:lpstr>Класифікація ризиків</vt:lpstr>
      <vt:lpstr>залежно від сфери свого виникнення або прояву фінансові ризики поділяться на такі види:</vt:lpstr>
      <vt:lpstr>Види фінансових ринків</vt:lpstr>
      <vt:lpstr>Системний фінансовий ризик (існує два підходи до визначення його сутності):</vt:lpstr>
      <vt:lpstr>Сценарій подій та ланцюга (каналу) поширення кризи:</vt:lpstr>
      <vt:lpstr>Ризик-менеджмент – це система управління ризиками, що вміщує в себе стратегію і тактику управління, спрямовані на досягнення основних бізнес-цілей суб’єкта економіки.  Ефективний ризик-менеджмент містить:</vt:lpstr>
      <vt:lpstr>Функції управління фінансовими ризиками</vt:lpstr>
      <vt:lpstr>Принципи управління фінансовими ризиками </vt:lpstr>
      <vt:lpstr>Методи управління фінансовими ризиками є:</vt:lpstr>
      <vt:lpstr>Міжнародні суб’єкти управління фінансовими ризиками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 «CУТНІСТЬ І ВИДИ ФІНАНСОВИХ РИЗИКІВ КОРПОРАЦІЙ» </dc:title>
  <dc:creator>Ксенія</dc:creator>
  <cp:lastModifiedBy>Ксенія</cp:lastModifiedBy>
  <cp:revision>20</cp:revision>
  <dcterms:created xsi:type="dcterms:W3CDTF">2024-12-10T10:07:16Z</dcterms:created>
  <dcterms:modified xsi:type="dcterms:W3CDTF">2025-02-13T12:50:16Z</dcterms:modified>
</cp:coreProperties>
</file>