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Mono Medium" panose="020B0604020202020204" charset="0"/>
      <p:regular r:id="rId19"/>
    </p:embeddedFont>
    <p:embeddedFont>
      <p:font typeface="Fira Sans" panose="020B0604020202020204" charset="0"/>
      <p:regular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2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678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Фінансова система та її елементи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2557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Фінанси являють собою складне суспільне явище, що охоплює широке коло обмінно-розподільних відносин, які відображаються в різноманітних грошових потоках. При єдиній сутності цих відносин у них виділяються окремі елементи з характерними ознаками й особливостями.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Вивчення фінансів ґрунтується як на розумінні їх необхідності, сутності й ролі у суспільстві, так і на детальному засвоєнні конкретних форм фінансових відносин. Форми фінансових відносин – це виділені за певною ознакою складові фінансів, сукупність яких визначається терміном "фінансова система".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240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Корпорації в сучасній економіці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870121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 сучасному етапі корпорації є провідними економічними суб'єктами національного й світового ринкового господарства. Виходячи з їх впливу на стан та перспективи економічного розвитку, дослідження фінансових відносин на рівні корпорації виокремлюється в самостійну підгалузь фінансової науки - корпоративні фінанси.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02687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 зарубіжній і вітчизняній науковій літературі немає єдності відносно поняття, ознак та організаційно-правових форм корпорацій. Одні автори вважають, що до корпорацій відносяться тільки акціонерні товариства, другі - господарські товариства, а треті - усі організаційно-правові форми створення юридичних осіб.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175" y="588883"/>
            <a:ext cx="7796451" cy="1203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Визначення корпорації в Україні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376749" y="2080617"/>
            <a:ext cx="22860" cy="5560100"/>
          </a:xfrm>
          <a:prstGeom prst="roundRect">
            <a:avLst>
              <a:gd name="adj" fmla="val 126322"/>
            </a:avLst>
          </a:prstGeom>
          <a:solidFill>
            <a:srgbClr val="474748"/>
          </a:solidFill>
          <a:ln/>
        </p:spPr>
      </p:sp>
      <p:sp>
        <p:nvSpPr>
          <p:cNvPr id="5" name="Shape 2"/>
          <p:cNvSpPr/>
          <p:nvPr/>
        </p:nvSpPr>
        <p:spPr>
          <a:xfrm>
            <a:off x="6570464" y="2502337"/>
            <a:ext cx="577453" cy="22860"/>
          </a:xfrm>
          <a:prstGeom prst="roundRect">
            <a:avLst>
              <a:gd name="adj" fmla="val 126322"/>
            </a:avLst>
          </a:prstGeom>
          <a:solidFill>
            <a:srgbClr val="474748"/>
          </a:solidFill>
          <a:ln/>
        </p:spPr>
      </p:sp>
      <p:sp>
        <p:nvSpPr>
          <p:cNvPr id="6" name="Shape 3"/>
          <p:cNvSpPr/>
          <p:nvPr/>
        </p:nvSpPr>
        <p:spPr>
          <a:xfrm>
            <a:off x="6160175" y="2297192"/>
            <a:ext cx="433149" cy="43314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86" y="2333327"/>
            <a:ext cx="288727" cy="36087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339251" y="2273022"/>
            <a:ext cx="3176349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Законодавче визначення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7339251" y="2689265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 Господарському кодексі України корпорацією визнається договірне об'єднання, створене на основі поєднання виробничих, наукових і комерційних інтересів підприємств.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6570464" y="4419838"/>
            <a:ext cx="577453" cy="22860"/>
          </a:xfrm>
          <a:prstGeom prst="roundRect">
            <a:avLst>
              <a:gd name="adj" fmla="val 126322"/>
            </a:avLst>
          </a:prstGeom>
          <a:solidFill>
            <a:srgbClr val="474748"/>
          </a:solidFill>
          <a:ln/>
        </p:spPr>
      </p:sp>
      <p:sp>
        <p:nvSpPr>
          <p:cNvPr id="11" name="Shape 7"/>
          <p:cNvSpPr/>
          <p:nvPr/>
        </p:nvSpPr>
        <p:spPr>
          <a:xfrm>
            <a:off x="6160175" y="4214693"/>
            <a:ext cx="433149" cy="43314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86" y="4250829"/>
            <a:ext cx="288727" cy="36087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339251" y="4190524"/>
            <a:ext cx="2406372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Широкий підхід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7339251" y="4606766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Корпорації можуть бути представлені як корпоративними підприємствами - юридичними особами усіх організаційно-правових форм, так і корпоративними об'єднаннями.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570464" y="6337340"/>
            <a:ext cx="577453" cy="22860"/>
          </a:xfrm>
          <a:prstGeom prst="roundRect">
            <a:avLst>
              <a:gd name="adj" fmla="val 126322"/>
            </a:avLst>
          </a:prstGeom>
          <a:solidFill>
            <a:srgbClr val="474748"/>
          </a:solidFill>
          <a:ln/>
        </p:spPr>
      </p:sp>
      <p:sp>
        <p:nvSpPr>
          <p:cNvPr id="16" name="Shape 11"/>
          <p:cNvSpPr/>
          <p:nvPr/>
        </p:nvSpPr>
        <p:spPr>
          <a:xfrm>
            <a:off x="6160175" y="6132195"/>
            <a:ext cx="433149" cy="43314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386" y="6168330"/>
            <a:ext cx="288727" cy="36087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39251" y="6108025"/>
            <a:ext cx="2743200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Практичне розуміння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7339251" y="6524268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 Україні під терміном "корпорація" найчастіше розуміється акціонерне товариство, як в статусі корпоративного підприємства, так і холдингу та фінансово-промислової групи.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105" y="659725"/>
            <a:ext cx="7366992" cy="614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Основні ознаки корпорації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174105" y="1789390"/>
            <a:ext cx="442079" cy="44207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45" y="1826181"/>
            <a:ext cx="294680" cy="36837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12637" y="1789390"/>
            <a:ext cx="2456140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Об'єднання майна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6812637" y="2214205"/>
            <a:ext cx="7130058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Об'єднання майна засновників у разі створення юридичної особи та формування статутного капіталу.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174105" y="3260288"/>
            <a:ext cx="442079" cy="44207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745" y="3297079"/>
            <a:ext cx="294680" cy="36837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812637" y="3260288"/>
            <a:ext cx="3240762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Відокремлена власність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6812637" y="3685103"/>
            <a:ext cx="7130058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Право власності юридичної особи на майно, передане засновниками, та відокремлення власності від управління.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174105" y="4731187"/>
            <a:ext cx="442079" cy="44207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745" y="4767977"/>
            <a:ext cx="294680" cy="36837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812637" y="4731187"/>
            <a:ext cx="368260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Обмежена відповідальність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6812637" y="5156002"/>
            <a:ext cx="7130058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Участь засновників у розподілі доходів та ризиків у межах внеску, якщо більший розмір ризиків не встановлений законом.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174105" y="6202085"/>
            <a:ext cx="442079" cy="442079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45" y="6238875"/>
            <a:ext cx="294680" cy="36837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812637" y="6202085"/>
            <a:ext cx="353532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Структуроване управління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6812637" y="6626900"/>
            <a:ext cx="7130058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Управління здійснюють відповідні органи з чіткою структурою і повноваженнями, а участь учасника в управлінні базується на корпоративних правах.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5252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Структура фінансової системи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2305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Внутрішня структура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Відображає об'єктивну сукупність фінансових відносин і є загальною для всіх країн. Складається зі сфер і ланок, де сфера характеризує узагальнену сукупність фінансових відносин, а ланка – їх відокремлену частину.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3400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Організаційна будова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Представляє систему фінансових органів та інституцій, які забезпечують функціонування фінансової системи. Включає органи управління фінансами, фінансові установи та організації.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0569" y="597694"/>
            <a:ext cx="11423809" cy="661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Рівні економічної системи у фінансах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11" y="1681996"/>
            <a:ext cx="1627108" cy="121908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937" y="2256711"/>
            <a:ext cx="297537" cy="3718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2893" y="1893570"/>
            <a:ext cx="2855952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Міжнародні фінанси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2893" y="2351008"/>
            <a:ext cx="3050500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Рівень світового господарства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4183" y="2917984"/>
            <a:ext cx="8942784" cy="11430"/>
          </a:xfrm>
          <a:prstGeom prst="roundRect">
            <a:avLst>
              <a:gd name="adj" fmla="val 277681"/>
            </a:avLst>
          </a:prstGeom>
          <a:solidFill>
            <a:srgbClr val="474748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7" y="2953941"/>
            <a:ext cx="3254335" cy="121908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937" y="3377565"/>
            <a:ext cx="297537" cy="37183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6567" y="3165515"/>
            <a:ext cx="2538651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Державні фінанси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6567" y="3622953"/>
            <a:ext cx="253865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Макрорівень економіки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7856" y="4189928"/>
            <a:ext cx="8129111" cy="11430"/>
          </a:xfrm>
          <a:prstGeom prst="roundRect">
            <a:avLst>
              <a:gd name="adj" fmla="val 277681"/>
            </a:avLst>
          </a:prstGeom>
          <a:solidFill>
            <a:srgbClr val="474748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984" y="4225885"/>
            <a:ext cx="4881562" cy="121908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8937" y="4649510"/>
            <a:ext cx="297537" cy="37183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0121" y="4437459"/>
            <a:ext cx="5077301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Фінанси суб'єктів господарювання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0121" y="4894897"/>
            <a:ext cx="5077301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Мікрорівень економіки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1410" y="5461873"/>
            <a:ext cx="7315557" cy="11430"/>
          </a:xfrm>
          <a:prstGeom prst="roundRect">
            <a:avLst>
              <a:gd name="adj" fmla="val 277681"/>
            </a:avLst>
          </a:prstGeom>
          <a:solidFill>
            <a:srgbClr val="474748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430" y="5497830"/>
            <a:ext cx="6508790" cy="121908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937" y="5921454"/>
            <a:ext cx="297537" cy="37183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3794" y="5709404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Фінансовий ринок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3794" y="6166842"/>
            <a:ext cx="3194090" cy="338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Загальний рівень забезпечення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0569" y="6954917"/>
            <a:ext cx="13149262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Найбільш доцільно в основу структуризації фінансів покласти рівень економічної системи. Кожна із цих сфер має відповідне організаційне забезпечення, певний склад доходів та видатків та свою специфічну схему організації фінансової діяльності.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16717" y="495538"/>
            <a:ext cx="7883366" cy="1125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Складові фінансової системи України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6717" y="1891308"/>
            <a:ext cx="7883366" cy="132564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296739" y="2071330"/>
            <a:ext cx="225123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Бюджетна система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6739" y="2460665"/>
            <a:ext cx="7523321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Складається з державного бюджету й місцевих бюджетів, забезпечує розподіл і перерозподіл значної частини валового внутрішнього продукту.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6717" y="3396972"/>
            <a:ext cx="7883366" cy="132564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6296739" y="3576995"/>
            <a:ext cx="3240405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Спеціальні цільові фонди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6739" y="3966329"/>
            <a:ext cx="7523321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Включають Пенсійний фонд, фонди соціального страхування, Фонд гарантування вкладів фізичних осіб та інші цільові фонди.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6717" y="4902637"/>
            <a:ext cx="7883366" cy="132564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11" name="Text 8"/>
          <p:cNvSpPr/>
          <p:nvPr/>
        </p:nvSpPr>
        <p:spPr>
          <a:xfrm>
            <a:off x="6296739" y="5082659"/>
            <a:ext cx="2251234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Кредитна система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6739" y="5471993"/>
            <a:ext cx="7523321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Охоплює державний і муніципальний кредит, а також банківське кредитування, що забезпечує перерозподіл фінансових ресурсів.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6717" y="6408301"/>
            <a:ext cx="7883366" cy="132564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14" name="Text 11"/>
          <p:cNvSpPr/>
          <p:nvPr/>
        </p:nvSpPr>
        <p:spPr>
          <a:xfrm>
            <a:off x="6296739" y="6588323"/>
            <a:ext cx="4320540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Фінанси суб'єктів підприємництва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6739" y="6977658"/>
            <a:ext cx="7523321" cy="576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Відокремлені грошові фонди, пов'язані з формуванням, розподілом і використанням грошових фондів держави й місцевого самоврядування.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2681" y="699135"/>
            <a:ext cx="7691438" cy="1297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Сутність фінансів та їх роль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2681" y="2540794"/>
            <a:ext cx="466844" cy="466844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29" y="2579608"/>
            <a:ext cx="311229" cy="38909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87051" y="2540794"/>
            <a:ext cx="280070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Походження терміну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6887051" y="2989421"/>
            <a:ext cx="3067645" cy="1991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Термін "фінанси" походить від латинського "financia", що означає дохід, готівка. В широкому значенні фінанси – це грошові кошти, грошові обороти.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0162223" y="2540794"/>
            <a:ext cx="466844" cy="466844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970" y="2579608"/>
            <a:ext cx="311229" cy="38909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36593" y="2540794"/>
            <a:ext cx="2956322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Історичний розвиток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0836593" y="2989421"/>
            <a:ext cx="3067645" cy="2655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Фінанси виникли в період становлення державності. В умовах розвитку ринкової економіки термін "фінанси" став використовуватися в значенні "грошові доходи", "грошові платежі", "грошовий обіг".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6212681" y="6085880"/>
            <a:ext cx="466844" cy="466844"/>
          </a:xfrm>
          <a:prstGeom prst="roundRect">
            <a:avLst>
              <a:gd name="adj" fmla="val 6668"/>
            </a:avLst>
          </a:prstGeom>
          <a:solidFill>
            <a:srgbClr val="2E2E2F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429" y="6124694"/>
            <a:ext cx="311229" cy="38909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887051" y="6085880"/>
            <a:ext cx="2645093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Сучасне розуміння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6887051" y="6534507"/>
            <a:ext cx="7017068" cy="995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Фінанси – це діяльність суб'єктів, пов'язана з формуванням, розподілом і використанням фінансових ресурсів з метою розв'язання поставлених завдань.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616" y="577215"/>
            <a:ext cx="8815149" cy="656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Суб'єкти фінансових відносин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49" y="4017526"/>
            <a:ext cx="7896701" cy="78967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402157" y="6611243"/>
            <a:ext cx="354211" cy="442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2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1</a:t>
            </a:r>
            <a:endParaRPr lang="en-US" sz="2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849" y="4017526"/>
            <a:ext cx="7896701" cy="7896701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858" y="5008543"/>
            <a:ext cx="354211" cy="44279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849" y="4017526"/>
            <a:ext cx="7896701" cy="7896701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212" y="5008543"/>
            <a:ext cx="354211" cy="442793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849" y="4017526"/>
            <a:ext cx="7896701" cy="7896701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3913" y="6611243"/>
            <a:ext cx="354211" cy="442793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>
            <a:off x="734616" y="2935129"/>
            <a:ext cx="3054191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Державні органи управління</a:t>
            </a:r>
            <a:endParaRPr lang="en-US" sz="2050" dirty="0"/>
          </a:p>
        </p:txBody>
      </p:sp>
      <p:sp>
        <p:nvSpPr>
          <p:cNvPr id="12" name="Text 3"/>
          <p:cNvSpPr/>
          <p:nvPr/>
        </p:nvSpPr>
        <p:spPr>
          <a:xfrm>
            <a:off x="734616" y="3717012"/>
            <a:ext cx="3054191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Формують фінансову політику, здійснюють регулювання та контроль фінансової системи.</a:t>
            </a:r>
            <a:endParaRPr lang="en-US" sz="1650" dirty="0"/>
          </a:p>
        </p:txBody>
      </p:sp>
      <p:sp>
        <p:nvSpPr>
          <p:cNvPr id="13" name="Text 4"/>
          <p:cNvSpPr/>
          <p:nvPr/>
        </p:nvSpPr>
        <p:spPr>
          <a:xfrm>
            <a:off x="4103608" y="1653064"/>
            <a:ext cx="3054191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Підприємства й установи</a:t>
            </a:r>
            <a:endParaRPr lang="en-US" sz="2050" dirty="0"/>
          </a:p>
        </p:txBody>
      </p:sp>
      <p:sp>
        <p:nvSpPr>
          <p:cNvPr id="14" name="Text 5"/>
          <p:cNvSpPr/>
          <p:nvPr/>
        </p:nvSpPr>
        <p:spPr>
          <a:xfrm>
            <a:off x="4103608" y="2434947"/>
            <a:ext cx="3054191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Створюють матеріальні блага, надають послуги, формують основну частину фінансових ресурсів.</a:t>
            </a:r>
            <a:endParaRPr lang="en-US" sz="1650" dirty="0"/>
          </a:p>
        </p:txBody>
      </p:sp>
      <p:sp>
        <p:nvSpPr>
          <p:cNvPr id="15" name="Text 6"/>
          <p:cNvSpPr/>
          <p:nvPr/>
        </p:nvSpPr>
        <p:spPr>
          <a:xfrm>
            <a:off x="7687747" y="2316837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Громадяни</a:t>
            </a:r>
            <a:endParaRPr lang="en-US" sz="2050" dirty="0"/>
          </a:p>
        </p:txBody>
      </p:sp>
      <p:sp>
        <p:nvSpPr>
          <p:cNvPr id="16" name="Text 7"/>
          <p:cNvSpPr/>
          <p:nvPr/>
        </p:nvSpPr>
        <p:spPr>
          <a:xfrm>
            <a:off x="7472601" y="2770703"/>
            <a:ext cx="3054191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Беруть участь у формуванні фінансових ресурсів через податки та споживання.</a:t>
            </a:r>
            <a:endParaRPr lang="en-US" sz="1650" dirty="0"/>
          </a:p>
        </p:txBody>
      </p:sp>
      <p:sp>
        <p:nvSpPr>
          <p:cNvPr id="17" name="Text 8"/>
          <p:cNvSpPr/>
          <p:nvPr/>
        </p:nvSpPr>
        <p:spPr>
          <a:xfrm>
            <a:off x="10841593" y="3270885"/>
            <a:ext cx="3054191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Міжнародні організації</a:t>
            </a:r>
            <a:endParaRPr lang="en-US" sz="2050" dirty="0"/>
          </a:p>
        </p:txBody>
      </p:sp>
      <p:sp>
        <p:nvSpPr>
          <p:cNvPr id="18" name="Text 9"/>
          <p:cNvSpPr/>
          <p:nvPr/>
        </p:nvSpPr>
        <p:spPr>
          <a:xfrm>
            <a:off x="10841593" y="4052768"/>
            <a:ext cx="3054191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Забезпечують міжнародний рух капіталу, інвестиції та фінансову допомогу.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9185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Фінансові ресурси та активи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66985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13434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04693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Фінансові ресурси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79511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Сукупність фондів, які беруть участь у забезпеченні діяльності суб'єктів господарювання і здійснюють обіг у грошовій формі.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474748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861078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Фінансові активи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5783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Активи, які використовуються суб'єктами господарювання в процесі проведення фінансових операцій.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515689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474748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644277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983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871091"/>
            <a:ext cx="4590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Складові фінансових активів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361509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Кошти, цінні папери, боргові зобов'язання та права вимоги боргу, які не відносяться до цінних паперів.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874" y="758190"/>
            <a:ext cx="7649051" cy="1334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Фінансовий ринок та його функції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74" y="2413397"/>
            <a:ext cx="1067872" cy="19138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2024" y="2626876"/>
            <a:ext cx="4482584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Встановлення рівноважних цін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2024" y="3088600"/>
            <a:ext cx="6260902" cy="1025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Забезпечує взаємодію покупців і продавців фінансових активів, у результаті якої встановлюються ціни, що зрівноважують попит і пропозицію.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74" y="4327208"/>
            <a:ext cx="1067872" cy="15721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2024" y="4540687"/>
            <a:ext cx="3842266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Забезпечення ліквідності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2024" y="5002411"/>
            <a:ext cx="626090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Запроваджує механізм викупу фінансових активів, що підвищує їх ліквідність та стабілізує ринок.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874" y="5899309"/>
            <a:ext cx="1067872" cy="15721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2024" y="6112788"/>
            <a:ext cx="464272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Активізація ділових стосунків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2024" y="6574512"/>
            <a:ext cx="6260902" cy="683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Сприяє активізації ділових стосунків між кредиторами та їх контрагентами, зменшує витрати на проведення операцій.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1866" y="822127"/>
            <a:ext cx="7151013" cy="5730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Суб'єкти фінансового ринку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64726" y="1693069"/>
            <a:ext cx="412552" cy="476726"/>
          </a:xfrm>
          <a:prstGeom prst="roundRect">
            <a:avLst>
              <a:gd name="adj" fmla="val 13299"/>
            </a:avLst>
          </a:prstGeom>
          <a:solidFill>
            <a:srgbClr val="4D4D51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6" y="1702237"/>
            <a:ext cx="458510" cy="4585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83732" y="1670209"/>
            <a:ext cx="1794867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Держава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1283732" y="2066806"/>
            <a:ext cx="1794867" cy="1760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Регулює фінансовий ринок, встановлює правила гри та виступає як емітент державних цінних паперів.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33" y="1702237"/>
            <a:ext cx="458510" cy="4585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995499" y="1670209"/>
            <a:ext cx="1794867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Інвестори</a:t>
            </a:r>
            <a:endParaRPr lang="en-US" sz="1800" dirty="0"/>
          </a:p>
        </p:txBody>
      </p:sp>
      <p:sp>
        <p:nvSpPr>
          <p:cNvPr id="10" name="Text 5"/>
          <p:cNvSpPr/>
          <p:nvPr/>
        </p:nvSpPr>
        <p:spPr>
          <a:xfrm>
            <a:off x="3995499" y="2066806"/>
            <a:ext cx="1794867" cy="1760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Особи, які інвестують кошти в діяльність інших суб'єктів ринку, купують фінансові активи.</a:t>
            </a:r>
            <a:endParaRPr lang="en-US" sz="14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401" y="1702237"/>
            <a:ext cx="458510" cy="45851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707267" y="1670209"/>
            <a:ext cx="1794867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Емітенти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6707267" y="2066806"/>
            <a:ext cx="1794867" cy="1760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Суб'єкти, які залучають вільні фінансові ресурси через випуск та продаж інвесторам активів.</a:t>
            </a:r>
            <a:endParaRPr lang="en-US" sz="14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66" y="4409242"/>
            <a:ext cx="458510" cy="4585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283732" y="4377214"/>
            <a:ext cx="1794867" cy="573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Фінансові посередники</a:t>
            </a:r>
            <a:endParaRPr lang="en-US" sz="1800" dirty="0"/>
          </a:p>
        </p:txBody>
      </p:sp>
      <p:sp>
        <p:nvSpPr>
          <p:cNvPr id="16" name="Text 9"/>
          <p:cNvSpPr/>
          <p:nvPr/>
        </p:nvSpPr>
        <p:spPr>
          <a:xfrm>
            <a:off x="1283732" y="5060394"/>
            <a:ext cx="1794867" cy="2346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Забезпечують перерозподіл фінансових ресурсів серед учасників ринку на стабільній, впорядкованій основі.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885</Words>
  <Application>Microsoft Office PowerPoint</Application>
  <PresentationFormat>Довільний</PresentationFormat>
  <Paragraphs>98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Fira Mono Medium</vt:lpstr>
      <vt:lpstr>Fira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2025-04-22T21:51:47Z</dcterms:created>
  <dcterms:modified xsi:type="dcterms:W3CDTF">2025-04-22T21:55:39Z</dcterms:modified>
</cp:coreProperties>
</file>