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322" r:id="rId4"/>
    <p:sldId id="987" r:id="rId5"/>
    <p:sldId id="969" r:id="rId6"/>
    <p:sldId id="970" r:id="rId7"/>
    <p:sldId id="971" r:id="rId8"/>
    <p:sldId id="972" r:id="rId9"/>
    <p:sldId id="973" r:id="rId10"/>
    <p:sldId id="974" r:id="rId11"/>
    <p:sldId id="975" r:id="rId12"/>
    <p:sldId id="976" r:id="rId13"/>
    <p:sldId id="977" r:id="rId14"/>
    <p:sldId id="978" r:id="rId15"/>
    <p:sldId id="979" r:id="rId16"/>
    <p:sldId id="980" r:id="rId17"/>
    <p:sldId id="982" r:id="rId18"/>
    <p:sldId id="981" r:id="rId19"/>
    <p:sldId id="988" r:id="rId20"/>
    <p:sldId id="989" r:id="rId21"/>
    <p:sldId id="983" r:id="rId22"/>
    <p:sldId id="984" r:id="rId23"/>
    <p:sldId id="985" r:id="rId24"/>
    <p:sldId id="986" r:id="rId25"/>
    <p:sldId id="258" r:id="rId26"/>
    <p:sldId id="278" r:id="rId27"/>
    <p:sldId id="273" r:id="rId28"/>
    <p:sldId id="271" r:id="rId29"/>
    <p:sldId id="261" r:id="rId30"/>
    <p:sldId id="270" r:id="rId31"/>
    <p:sldId id="279" r:id="rId32"/>
    <p:sldId id="272" r:id="rId33"/>
    <p:sldId id="265" r:id="rId34"/>
    <p:sldId id="266" r:id="rId35"/>
    <p:sldId id="280" r:id="rId36"/>
    <p:sldId id="267" r:id="rId37"/>
    <p:sldId id="96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38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303C3-07C0-427C-8AA4-1A6C69414B3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uk-UA"/>
        </a:p>
      </dgm:t>
    </dgm:pt>
    <dgm:pt modelId="{911540E6-D32A-4051-BCB8-648ECB84700D}">
      <dgm:prSet phldrT="[Текст]" custT="1"/>
      <dgm:spPr/>
      <dgm:t>
        <a:bodyPr/>
        <a:lstStyle/>
        <a:p>
          <a:r>
            <a:rPr lang="uk-UA" sz="2400" dirty="0">
              <a:latin typeface="Arial" panose="020B0604020202020204" pitchFamily="34" charset="0"/>
              <a:cs typeface="Arial" panose="020B0604020202020204" pitchFamily="34" charset="0"/>
            </a:rPr>
            <a:t>Економічні </a:t>
          </a:r>
        </a:p>
        <a:p>
          <a:r>
            <a:rPr lang="uk-UA" sz="1400" dirty="0">
              <a:latin typeface="Arial" panose="020B0604020202020204" pitchFamily="34" charset="0"/>
              <a:cs typeface="Arial" panose="020B0604020202020204" pitchFamily="34" charset="0"/>
            </a:rPr>
            <a:t>(ціни, доступ до фінансових ресурсів, інвестиції)</a:t>
          </a:r>
        </a:p>
      </dgm:t>
    </dgm:pt>
    <dgm:pt modelId="{96B36D4F-DB62-4E73-B621-03F41094341F}" type="parTrans" cxnId="{521B073B-FB96-4B48-8678-0D50BD56E97C}">
      <dgm:prSet/>
      <dgm:spPr/>
      <dgm:t>
        <a:bodyPr/>
        <a:lstStyle/>
        <a:p>
          <a:endParaRPr lang="uk-UA"/>
        </a:p>
      </dgm:t>
    </dgm:pt>
    <dgm:pt modelId="{ED184CFB-92DD-42A0-B7E1-8764B7C9B6F1}" type="sibTrans" cxnId="{521B073B-FB96-4B48-8678-0D50BD56E97C}">
      <dgm:prSet/>
      <dgm:spPr/>
      <dgm:t>
        <a:bodyPr/>
        <a:lstStyle/>
        <a:p>
          <a:endParaRPr lang="uk-UA" sz="2400" baseline="0"/>
        </a:p>
      </dgm:t>
    </dgm:pt>
    <dgm:pt modelId="{58F553F1-71A9-400A-B910-909BC0FA6E67}">
      <dgm:prSet phldrT="[Текст]" custT="1"/>
      <dgm:spPr/>
      <dgm:t>
        <a:bodyPr/>
        <a:lstStyle/>
        <a:p>
          <a:r>
            <a:rPr lang="uk-UA" sz="2000" dirty="0">
              <a:latin typeface="Arial" panose="020B0604020202020204" pitchFamily="34" charset="0"/>
              <a:cs typeface="Arial" panose="020B0604020202020204" pitchFamily="34" charset="0"/>
            </a:rPr>
            <a:t>Екологічні та кліматичні </a:t>
          </a:r>
        </a:p>
        <a:p>
          <a:r>
            <a:rPr lang="uk-UA" sz="1400" dirty="0">
              <a:latin typeface="Arial" panose="020B0604020202020204" pitchFamily="34" charset="0"/>
              <a:cs typeface="Arial" panose="020B0604020202020204" pitchFamily="34" charset="0"/>
            </a:rPr>
            <a:t>(зміна клімату, </a:t>
          </a:r>
          <a:r>
            <a:rPr lang="uk-UA" sz="1400" dirty="0" err="1">
              <a:latin typeface="Arial" panose="020B0604020202020204" pitchFamily="34" charset="0"/>
              <a:cs typeface="Arial" panose="020B0604020202020204" pitchFamily="34" charset="0"/>
            </a:rPr>
            <a:t>рац</a:t>
          </a:r>
          <a:r>
            <a:rPr lang="uk-UA" sz="1400" dirty="0">
              <a:latin typeface="Arial" panose="020B0604020202020204" pitchFamily="34" charset="0"/>
              <a:cs typeface="Arial" panose="020B0604020202020204" pitchFamily="34" charset="0"/>
            </a:rPr>
            <a:t>. використання природних ресурсів, сталий розвиток) </a:t>
          </a:r>
        </a:p>
      </dgm:t>
    </dgm:pt>
    <dgm:pt modelId="{609BD4F9-45CB-42F3-86C5-E8CE00B6650A}" type="parTrans" cxnId="{0A22B00C-249C-4E8D-844B-C02E0A8D3AAD}">
      <dgm:prSet/>
      <dgm:spPr/>
      <dgm:t>
        <a:bodyPr/>
        <a:lstStyle/>
        <a:p>
          <a:endParaRPr lang="uk-UA"/>
        </a:p>
      </dgm:t>
    </dgm:pt>
    <dgm:pt modelId="{4E9841D6-B3A6-4AB6-B09E-6F7137DC68AA}" type="sibTrans" cxnId="{0A22B00C-249C-4E8D-844B-C02E0A8D3AAD}">
      <dgm:prSet/>
      <dgm:spPr/>
      <dgm:t>
        <a:bodyPr/>
        <a:lstStyle/>
        <a:p>
          <a:endParaRPr lang="uk-UA"/>
        </a:p>
      </dgm:t>
    </dgm:pt>
    <dgm:pt modelId="{55F6FE47-AA1A-41C5-82D6-AE4760E43A90}">
      <dgm:prSet phldrT="[Текст]" custT="1"/>
      <dgm:spPr/>
      <dgm:t>
        <a:bodyPr/>
        <a:lstStyle/>
        <a:p>
          <a:r>
            <a:rPr lang="uk-UA" sz="2000" dirty="0">
              <a:latin typeface="Arial" panose="020B0604020202020204" pitchFamily="34" charset="0"/>
              <a:cs typeface="Arial" panose="020B0604020202020204" pitchFamily="34" charset="0"/>
            </a:rPr>
            <a:t>Технологічні </a:t>
          </a:r>
        </a:p>
        <a:p>
          <a:r>
            <a:rPr lang="uk-UA" sz="1400" dirty="0">
              <a:latin typeface="Arial" panose="020B0604020202020204" pitchFamily="34" charset="0"/>
              <a:cs typeface="Arial" panose="020B0604020202020204" pitchFamily="34" charset="0"/>
            </a:rPr>
            <a:t>(цифрові технології, механізація та автоматизація, інновації в аграрних технологіях)</a:t>
          </a:r>
        </a:p>
      </dgm:t>
    </dgm:pt>
    <dgm:pt modelId="{0A6E533D-D8D3-461E-A439-E8A6BBEC1280}" type="parTrans" cxnId="{F21ADCFE-8E46-4CAD-89F3-6A71D609F563}">
      <dgm:prSet/>
      <dgm:spPr/>
      <dgm:t>
        <a:bodyPr/>
        <a:lstStyle/>
        <a:p>
          <a:endParaRPr lang="uk-UA"/>
        </a:p>
      </dgm:t>
    </dgm:pt>
    <dgm:pt modelId="{37D79D14-9642-403F-8E31-BCAFAB1EDC4F}" type="sibTrans" cxnId="{F21ADCFE-8E46-4CAD-89F3-6A71D609F563}">
      <dgm:prSet/>
      <dgm:spPr/>
      <dgm:t>
        <a:bodyPr/>
        <a:lstStyle/>
        <a:p>
          <a:endParaRPr lang="uk-UA"/>
        </a:p>
      </dgm:t>
    </dgm:pt>
    <dgm:pt modelId="{CDCD208A-8F85-4F1D-92D3-4E24418C1D29}">
      <dgm:prSet phldrT="[Текст]" custT="1"/>
      <dgm:spPr/>
      <dgm:t>
        <a:bodyPr/>
        <a:lstStyle/>
        <a:p>
          <a:r>
            <a:rPr lang="uk-UA" sz="2000" dirty="0">
              <a:latin typeface="Arial" panose="020B0604020202020204" pitchFamily="34" charset="0"/>
              <a:cs typeface="Arial" panose="020B0604020202020204" pitchFamily="34" charset="0"/>
            </a:rPr>
            <a:t>Політичні та законодавчі</a:t>
          </a:r>
        </a:p>
        <a:p>
          <a:r>
            <a:rPr lang="uk-UA" sz="1400" dirty="0">
              <a:latin typeface="Arial" panose="020B0604020202020204" pitchFamily="34" charset="0"/>
              <a:cs typeface="Arial" panose="020B0604020202020204" pitchFamily="34" charset="0"/>
            </a:rPr>
            <a:t>(державна підтримка фермерів, міжнародна торгівля та аграрні угоди, податкове та регуляторне </a:t>
          </a:r>
          <a:r>
            <a:rPr lang="uk-UA" sz="1600" dirty="0">
              <a:latin typeface="Arial" panose="020B0604020202020204" pitchFamily="34" charset="0"/>
              <a:cs typeface="Arial" panose="020B0604020202020204" pitchFamily="34" charset="0"/>
            </a:rPr>
            <a:t>середовище)</a:t>
          </a:r>
        </a:p>
      </dgm:t>
    </dgm:pt>
    <dgm:pt modelId="{5420511C-AD5E-4EE2-A50F-D01654987EBC}" type="parTrans" cxnId="{31E858D1-5763-40C2-9614-A9572E8D9913}">
      <dgm:prSet/>
      <dgm:spPr/>
      <dgm:t>
        <a:bodyPr/>
        <a:lstStyle/>
        <a:p>
          <a:endParaRPr lang="uk-UA"/>
        </a:p>
      </dgm:t>
    </dgm:pt>
    <dgm:pt modelId="{9EFD9F0F-BB66-4045-BA98-08023E5213BE}" type="sibTrans" cxnId="{31E858D1-5763-40C2-9614-A9572E8D9913}">
      <dgm:prSet/>
      <dgm:spPr/>
      <dgm:t>
        <a:bodyPr/>
        <a:lstStyle/>
        <a:p>
          <a:endParaRPr lang="uk-UA"/>
        </a:p>
      </dgm:t>
    </dgm:pt>
    <dgm:pt modelId="{226961CC-F304-4589-B6DD-A7097F815A1D}">
      <dgm:prSet phldrT="[Текст]" custT="1"/>
      <dgm:spPr/>
      <dgm:t>
        <a:bodyPr/>
        <a:lstStyle/>
        <a:p>
          <a:r>
            <a:rPr lang="uk-UA" sz="2000" dirty="0">
              <a:latin typeface="Arial" panose="020B0604020202020204" pitchFamily="34" charset="0"/>
              <a:cs typeface="Arial" panose="020B0604020202020204" pitchFamily="34" charset="0"/>
            </a:rPr>
            <a:t>Соціальні </a:t>
          </a:r>
        </a:p>
        <a:p>
          <a:r>
            <a:rPr lang="uk-UA" sz="1400" dirty="0">
              <a:latin typeface="Arial" panose="020B0604020202020204" pitchFamily="34" charset="0"/>
              <a:cs typeface="Arial" panose="020B0604020202020204" pitchFamily="34" charset="0"/>
            </a:rPr>
            <a:t>(старіння сільського населення, демографія, міграція, освіта та підготовка фермерів)</a:t>
          </a:r>
        </a:p>
      </dgm:t>
    </dgm:pt>
    <dgm:pt modelId="{36F71E35-B7BA-46E7-BAB0-836B86421C07}" type="parTrans" cxnId="{3C142A5B-28A1-4941-A03B-85786585FA0E}">
      <dgm:prSet/>
      <dgm:spPr/>
      <dgm:t>
        <a:bodyPr/>
        <a:lstStyle/>
        <a:p>
          <a:endParaRPr lang="uk-UA"/>
        </a:p>
      </dgm:t>
    </dgm:pt>
    <dgm:pt modelId="{4CA8B857-2FE6-4319-8612-22FCA71818CB}" type="sibTrans" cxnId="{3C142A5B-28A1-4941-A03B-85786585FA0E}">
      <dgm:prSet/>
      <dgm:spPr/>
      <dgm:t>
        <a:bodyPr/>
        <a:lstStyle/>
        <a:p>
          <a:endParaRPr lang="uk-UA" sz="2400" baseline="0"/>
        </a:p>
      </dgm:t>
    </dgm:pt>
    <dgm:pt modelId="{95D4012C-979B-482D-A843-51EF70ED7F1C}" type="pres">
      <dgm:prSet presAssocID="{11A303C3-07C0-427C-8AA4-1A6C69414B39}" presName="cycle" presStyleCnt="0">
        <dgm:presLayoutVars>
          <dgm:dir/>
          <dgm:resizeHandles val="exact"/>
        </dgm:presLayoutVars>
      </dgm:prSet>
      <dgm:spPr/>
    </dgm:pt>
    <dgm:pt modelId="{47E3CD66-07AF-46DD-AB52-6A676B485E55}" type="pres">
      <dgm:prSet presAssocID="{911540E6-D32A-4051-BCB8-648ECB84700D}" presName="node" presStyleLbl="node1" presStyleIdx="0" presStyleCnt="5" custScaleX="236905">
        <dgm:presLayoutVars>
          <dgm:bulletEnabled val="1"/>
        </dgm:presLayoutVars>
      </dgm:prSet>
      <dgm:spPr/>
    </dgm:pt>
    <dgm:pt modelId="{9789687F-5203-42F1-B353-2F8A5C677C73}" type="pres">
      <dgm:prSet presAssocID="{911540E6-D32A-4051-BCB8-648ECB84700D}" presName="spNode" presStyleCnt="0"/>
      <dgm:spPr/>
    </dgm:pt>
    <dgm:pt modelId="{EE253123-F055-46FC-B8CF-97A559BA7218}" type="pres">
      <dgm:prSet presAssocID="{ED184CFB-92DD-42A0-B7E1-8764B7C9B6F1}" presName="sibTrans" presStyleLbl="sibTrans1D1" presStyleIdx="0" presStyleCnt="5"/>
      <dgm:spPr/>
    </dgm:pt>
    <dgm:pt modelId="{2F934C09-53A4-4E39-9234-50E51A9FDB29}" type="pres">
      <dgm:prSet presAssocID="{58F553F1-71A9-400A-B910-909BC0FA6E67}" presName="node" presStyleLbl="node1" presStyleIdx="1" presStyleCnt="5" custScaleX="263910" custScaleY="124531" custRadScaleRad="119591" custRadScaleInc="11854">
        <dgm:presLayoutVars>
          <dgm:bulletEnabled val="1"/>
        </dgm:presLayoutVars>
      </dgm:prSet>
      <dgm:spPr/>
    </dgm:pt>
    <dgm:pt modelId="{8E8CE573-2008-47EB-B7D2-80C6912B5D3F}" type="pres">
      <dgm:prSet presAssocID="{58F553F1-71A9-400A-B910-909BC0FA6E67}" presName="spNode" presStyleCnt="0"/>
      <dgm:spPr/>
    </dgm:pt>
    <dgm:pt modelId="{71B70AB0-A52E-44CA-812C-BB690A304FEC}" type="pres">
      <dgm:prSet presAssocID="{4E9841D6-B3A6-4AB6-B09E-6F7137DC68AA}" presName="sibTrans" presStyleLbl="sibTrans1D1" presStyleIdx="1" presStyleCnt="5"/>
      <dgm:spPr/>
    </dgm:pt>
    <dgm:pt modelId="{4822FD45-F8D2-46FA-8131-63717B91629D}" type="pres">
      <dgm:prSet presAssocID="{55F6FE47-AA1A-41C5-82D6-AE4760E43A90}" presName="node" presStyleLbl="node1" presStyleIdx="2" presStyleCnt="5" custScaleX="237733" custRadScaleRad="123602" custRadScaleInc="-155063">
        <dgm:presLayoutVars>
          <dgm:bulletEnabled val="1"/>
        </dgm:presLayoutVars>
      </dgm:prSet>
      <dgm:spPr/>
    </dgm:pt>
    <dgm:pt modelId="{D76DAB33-70EA-4D3D-99A7-FEFCDBF049BD}" type="pres">
      <dgm:prSet presAssocID="{55F6FE47-AA1A-41C5-82D6-AE4760E43A90}" presName="spNode" presStyleCnt="0"/>
      <dgm:spPr/>
    </dgm:pt>
    <dgm:pt modelId="{209A5F3C-4EDC-45F3-9DC1-5FD231184287}" type="pres">
      <dgm:prSet presAssocID="{37D79D14-9642-403F-8E31-BCAFAB1EDC4F}" presName="sibTrans" presStyleLbl="sibTrans1D1" presStyleIdx="2" presStyleCnt="5"/>
      <dgm:spPr/>
    </dgm:pt>
    <dgm:pt modelId="{E518E2E5-8F66-4F6F-B440-BC4CD3704253}" type="pres">
      <dgm:prSet presAssocID="{CDCD208A-8F85-4F1D-92D3-4E24418C1D29}" presName="node" presStyleLbl="node1" presStyleIdx="3" presStyleCnt="5" custScaleX="292001" custRadScaleRad="110503" custRadScaleInc="145682">
        <dgm:presLayoutVars>
          <dgm:bulletEnabled val="1"/>
        </dgm:presLayoutVars>
      </dgm:prSet>
      <dgm:spPr/>
    </dgm:pt>
    <dgm:pt modelId="{2993F60A-B304-4621-B68B-00437559348C}" type="pres">
      <dgm:prSet presAssocID="{CDCD208A-8F85-4F1D-92D3-4E24418C1D29}" presName="spNode" presStyleCnt="0"/>
      <dgm:spPr/>
    </dgm:pt>
    <dgm:pt modelId="{3C68A6DA-517D-45FC-8328-49243627B686}" type="pres">
      <dgm:prSet presAssocID="{9EFD9F0F-BB66-4045-BA98-08023E5213BE}" presName="sibTrans" presStyleLbl="sibTrans1D1" presStyleIdx="3" presStyleCnt="5"/>
      <dgm:spPr/>
    </dgm:pt>
    <dgm:pt modelId="{1EC1CA2E-EDD3-4A51-A91F-2AFBE02E878B}" type="pres">
      <dgm:prSet presAssocID="{226961CC-F304-4589-B6DD-A7097F815A1D}" presName="node" presStyleLbl="node1" presStyleIdx="4" presStyleCnt="5" custScaleX="286113" custScaleY="127433" custRadScaleRad="110748" custRadScaleInc="-7492">
        <dgm:presLayoutVars>
          <dgm:bulletEnabled val="1"/>
        </dgm:presLayoutVars>
      </dgm:prSet>
      <dgm:spPr/>
    </dgm:pt>
    <dgm:pt modelId="{8E66494B-9946-4581-B010-70DE3CC44D9D}" type="pres">
      <dgm:prSet presAssocID="{226961CC-F304-4589-B6DD-A7097F815A1D}" presName="spNode" presStyleCnt="0"/>
      <dgm:spPr/>
    </dgm:pt>
    <dgm:pt modelId="{AB45F516-3158-4309-9E6E-ABF80D52E298}" type="pres">
      <dgm:prSet presAssocID="{4CA8B857-2FE6-4319-8612-22FCA71818CB}" presName="sibTrans" presStyleLbl="sibTrans1D1" presStyleIdx="4" presStyleCnt="5"/>
      <dgm:spPr/>
    </dgm:pt>
  </dgm:ptLst>
  <dgm:cxnLst>
    <dgm:cxn modelId="{A950CB06-D75F-4C13-9E9B-67AC5DD60DAE}" type="presOf" srcId="{11A303C3-07C0-427C-8AA4-1A6C69414B39}" destId="{95D4012C-979B-482D-A843-51EF70ED7F1C}" srcOrd="0" destOrd="0" presId="urn:microsoft.com/office/officeart/2005/8/layout/cycle5"/>
    <dgm:cxn modelId="{5DF3C208-463E-4425-873D-36561FD11CCC}" type="presOf" srcId="{4CA8B857-2FE6-4319-8612-22FCA71818CB}" destId="{AB45F516-3158-4309-9E6E-ABF80D52E298}" srcOrd="0" destOrd="0" presId="urn:microsoft.com/office/officeart/2005/8/layout/cycle5"/>
    <dgm:cxn modelId="{0A22B00C-249C-4E8D-844B-C02E0A8D3AAD}" srcId="{11A303C3-07C0-427C-8AA4-1A6C69414B39}" destId="{58F553F1-71A9-400A-B910-909BC0FA6E67}" srcOrd="1" destOrd="0" parTransId="{609BD4F9-45CB-42F3-86C5-E8CE00B6650A}" sibTransId="{4E9841D6-B3A6-4AB6-B09E-6F7137DC68AA}"/>
    <dgm:cxn modelId="{514C9510-7D14-4810-A7FF-433DEA84230A}" type="presOf" srcId="{55F6FE47-AA1A-41C5-82D6-AE4760E43A90}" destId="{4822FD45-F8D2-46FA-8131-63717B91629D}" srcOrd="0" destOrd="0" presId="urn:microsoft.com/office/officeart/2005/8/layout/cycle5"/>
    <dgm:cxn modelId="{428AFD2A-F2B8-4A88-B593-F56FA1282010}" type="presOf" srcId="{58F553F1-71A9-400A-B910-909BC0FA6E67}" destId="{2F934C09-53A4-4E39-9234-50E51A9FDB29}" srcOrd="0" destOrd="0" presId="urn:microsoft.com/office/officeart/2005/8/layout/cycle5"/>
    <dgm:cxn modelId="{085AA939-8B6C-4B1A-9C63-03C9EA9C3AD6}" type="presOf" srcId="{226961CC-F304-4589-B6DD-A7097F815A1D}" destId="{1EC1CA2E-EDD3-4A51-A91F-2AFBE02E878B}" srcOrd="0" destOrd="0" presId="urn:microsoft.com/office/officeart/2005/8/layout/cycle5"/>
    <dgm:cxn modelId="{521B073B-FB96-4B48-8678-0D50BD56E97C}" srcId="{11A303C3-07C0-427C-8AA4-1A6C69414B39}" destId="{911540E6-D32A-4051-BCB8-648ECB84700D}" srcOrd="0" destOrd="0" parTransId="{96B36D4F-DB62-4E73-B621-03F41094341F}" sibTransId="{ED184CFB-92DD-42A0-B7E1-8764B7C9B6F1}"/>
    <dgm:cxn modelId="{45743D3B-CFDE-4EE4-8EFA-962B92B34D8E}" type="presOf" srcId="{ED184CFB-92DD-42A0-B7E1-8764B7C9B6F1}" destId="{EE253123-F055-46FC-B8CF-97A559BA7218}" srcOrd="0" destOrd="0" presId="urn:microsoft.com/office/officeart/2005/8/layout/cycle5"/>
    <dgm:cxn modelId="{3C142A5B-28A1-4941-A03B-85786585FA0E}" srcId="{11A303C3-07C0-427C-8AA4-1A6C69414B39}" destId="{226961CC-F304-4589-B6DD-A7097F815A1D}" srcOrd="4" destOrd="0" parTransId="{36F71E35-B7BA-46E7-BAB0-836B86421C07}" sibTransId="{4CA8B857-2FE6-4319-8612-22FCA71818CB}"/>
    <dgm:cxn modelId="{71788A92-DFCA-4312-9CBF-1B2F570190A6}" type="presOf" srcId="{37D79D14-9642-403F-8E31-BCAFAB1EDC4F}" destId="{209A5F3C-4EDC-45F3-9DC1-5FD231184287}" srcOrd="0" destOrd="0" presId="urn:microsoft.com/office/officeart/2005/8/layout/cycle5"/>
    <dgm:cxn modelId="{2C3C2197-5894-4B01-9CC0-A04F769B7C47}" type="presOf" srcId="{9EFD9F0F-BB66-4045-BA98-08023E5213BE}" destId="{3C68A6DA-517D-45FC-8328-49243627B686}" srcOrd="0" destOrd="0" presId="urn:microsoft.com/office/officeart/2005/8/layout/cycle5"/>
    <dgm:cxn modelId="{B6DC9CBA-8A53-411F-88B0-F7D9753B2873}" type="presOf" srcId="{4E9841D6-B3A6-4AB6-B09E-6F7137DC68AA}" destId="{71B70AB0-A52E-44CA-812C-BB690A304FEC}" srcOrd="0" destOrd="0" presId="urn:microsoft.com/office/officeart/2005/8/layout/cycle5"/>
    <dgm:cxn modelId="{088EC9CD-AB50-4661-B7A5-2CA2F1A3F157}" type="presOf" srcId="{911540E6-D32A-4051-BCB8-648ECB84700D}" destId="{47E3CD66-07AF-46DD-AB52-6A676B485E55}" srcOrd="0" destOrd="0" presId="urn:microsoft.com/office/officeart/2005/8/layout/cycle5"/>
    <dgm:cxn modelId="{31E858D1-5763-40C2-9614-A9572E8D9913}" srcId="{11A303C3-07C0-427C-8AA4-1A6C69414B39}" destId="{CDCD208A-8F85-4F1D-92D3-4E24418C1D29}" srcOrd="3" destOrd="0" parTransId="{5420511C-AD5E-4EE2-A50F-D01654987EBC}" sibTransId="{9EFD9F0F-BB66-4045-BA98-08023E5213BE}"/>
    <dgm:cxn modelId="{F38747F6-9571-4746-A54A-494456AB582F}" type="presOf" srcId="{CDCD208A-8F85-4F1D-92D3-4E24418C1D29}" destId="{E518E2E5-8F66-4F6F-B440-BC4CD3704253}" srcOrd="0" destOrd="0" presId="urn:microsoft.com/office/officeart/2005/8/layout/cycle5"/>
    <dgm:cxn modelId="{F21ADCFE-8E46-4CAD-89F3-6A71D609F563}" srcId="{11A303C3-07C0-427C-8AA4-1A6C69414B39}" destId="{55F6FE47-AA1A-41C5-82D6-AE4760E43A90}" srcOrd="2" destOrd="0" parTransId="{0A6E533D-D8D3-461E-A439-E8A6BBEC1280}" sibTransId="{37D79D14-9642-403F-8E31-BCAFAB1EDC4F}"/>
    <dgm:cxn modelId="{24829DB3-66F4-4438-B598-79C87D08143B}" type="presParOf" srcId="{95D4012C-979B-482D-A843-51EF70ED7F1C}" destId="{47E3CD66-07AF-46DD-AB52-6A676B485E55}" srcOrd="0" destOrd="0" presId="urn:microsoft.com/office/officeart/2005/8/layout/cycle5"/>
    <dgm:cxn modelId="{85BB8426-8371-4A87-95E7-2B120E690EB5}" type="presParOf" srcId="{95D4012C-979B-482D-A843-51EF70ED7F1C}" destId="{9789687F-5203-42F1-B353-2F8A5C677C73}" srcOrd="1" destOrd="0" presId="urn:microsoft.com/office/officeart/2005/8/layout/cycle5"/>
    <dgm:cxn modelId="{37BA0DB9-9FF4-4676-BE52-6CFFD514DED5}" type="presParOf" srcId="{95D4012C-979B-482D-A843-51EF70ED7F1C}" destId="{EE253123-F055-46FC-B8CF-97A559BA7218}" srcOrd="2" destOrd="0" presId="urn:microsoft.com/office/officeart/2005/8/layout/cycle5"/>
    <dgm:cxn modelId="{E5C09BDF-2710-4464-B495-58FA355C43C5}" type="presParOf" srcId="{95D4012C-979B-482D-A843-51EF70ED7F1C}" destId="{2F934C09-53A4-4E39-9234-50E51A9FDB29}" srcOrd="3" destOrd="0" presId="urn:microsoft.com/office/officeart/2005/8/layout/cycle5"/>
    <dgm:cxn modelId="{60047965-716A-4C4E-906B-009D2A739F0B}" type="presParOf" srcId="{95D4012C-979B-482D-A843-51EF70ED7F1C}" destId="{8E8CE573-2008-47EB-B7D2-80C6912B5D3F}" srcOrd="4" destOrd="0" presId="urn:microsoft.com/office/officeart/2005/8/layout/cycle5"/>
    <dgm:cxn modelId="{DE2ECE18-1173-4E35-9DE6-FE7FAA06E5DF}" type="presParOf" srcId="{95D4012C-979B-482D-A843-51EF70ED7F1C}" destId="{71B70AB0-A52E-44CA-812C-BB690A304FEC}" srcOrd="5" destOrd="0" presId="urn:microsoft.com/office/officeart/2005/8/layout/cycle5"/>
    <dgm:cxn modelId="{D521362F-3910-461B-B048-3E6EDA453974}" type="presParOf" srcId="{95D4012C-979B-482D-A843-51EF70ED7F1C}" destId="{4822FD45-F8D2-46FA-8131-63717B91629D}" srcOrd="6" destOrd="0" presId="urn:microsoft.com/office/officeart/2005/8/layout/cycle5"/>
    <dgm:cxn modelId="{A19C9017-5837-4A88-B5FA-559FFE9222A0}" type="presParOf" srcId="{95D4012C-979B-482D-A843-51EF70ED7F1C}" destId="{D76DAB33-70EA-4D3D-99A7-FEFCDBF049BD}" srcOrd="7" destOrd="0" presId="urn:microsoft.com/office/officeart/2005/8/layout/cycle5"/>
    <dgm:cxn modelId="{EDE9228D-8E13-48D4-9BB7-18A6175E8AAB}" type="presParOf" srcId="{95D4012C-979B-482D-A843-51EF70ED7F1C}" destId="{209A5F3C-4EDC-45F3-9DC1-5FD231184287}" srcOrd="8" destOrd="0" presId="urn:microsoft.com/office/officeart/2005/8/layout/cycle5"/>
    <dgm:cxn modelId="{C1077B1E-AF64-45CD-8579-2CA7C4B8A1CC}" type="presParOf" srcId="{95D4012C-979B-482D-A843-51EF70ED7F1C}" destId="{E518E2E5-8F66-4F6F-B440-BC4CD3704253}" srcOrd="9" destOrd="0" presId="urn:microsoft.com/office/officeart/2005/8/layout/cycle5"/>
    <dgm:cxn modelId="{5F0554ED-8896-42E2-9D7E-B9A806B12AC0}" type="presParOf" srcId="{95D4012C-979B-482D-A843-51EF70ED7F1C}" destId="{2993F60A-B304-4621-B68B-00437559348C}" srcOrd="10" destOrd="0" presId="urn:microsoft.com/office/officeart/2005/8/layout/cycle5"/>
    <dgm:cxn modelId="{C0E78D21-570E-4CA9-A9B6-5C1AAE9E9E50}" type="presParOf" srcId="{95D4012C-979B-482D-A843-51EF70ED7F1C}" destId="{3C68A6DA-517D-45FC-8328-49243627B686}" srcOrd="11" destOrd="0" presId="urn:microsoft.com/office/officeart/2005/8/layout/cycle5"/>
    <dgm:cxn modelId="{D390C27B-221F-4696-9433-67BF16359E91}" type="presParOf" srcId="{95D4012C-979B-482D-A843-51EF70ED7F1C}" destId="{1EC1CA2E-EDD3-4A51-A91F-2AFBE02E878B}" srcOrd="12" destOrd="0" presId="urn:microsoft.com/office/officeart/2005/8/layout/cycle5"/>
    <dgm:cxn modelId="{27A8CAD1-3B3B-4DE5-9621-749582A83AD5}" type="presParOf" srcId="{95D4012C-979B-482D-A843-51EF70ED7F1C}" destId="{8E66494B-9946-4581-B010-70DE3CC44D9D}" srcOrd="13" destOrd="0" presId="urn:microsoft.com/office/officeart/2005/8/layout/cycle5"/>
    <dgm:cxn modelId="{0A862CE2-8DE8-4388-BABB-A1FE53E6B385}" type="presParOf" srcId="{95D4012C-979B-482D-A843-51EF70ED7F1C}" destId="{AB45F516-3158-4309-9E6E-ABF80D52E29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3CD66-07AF-46DD-AB52-6A676B485E55}">
      <dsp:nvSpPr>
        <dsp:cNvPr id="0" name=""/>
        <dsp:cNvSpPr/>
      </dsp:nvSpPr>
      <dsp:spPr>
        <a:xfrm>
          <a:off x="2468323" y="1239"/>
          <a:ext cx="3504070" cy="961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Arial" panose="020B0604020202020204" pitchFamily="34" charset="0"/>
              <a:cs typeface="Arial" panose="020B0604020202020204" pitchFamily="34" charset="0"/>
            </a:rPr>
            <a:t>Економічні </a:t>
          </a:r>
        </a:p>
        <a:p>
          <a:pPr marL="0" lvl="0" indent="0" algn="ctr" defTabSz="10668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(ціни, доступ до фінансових ресурсів, інвестиції)</a:t>
          </a:r>
        </a:p>
      </dsp:txBody>
      <dsp:txXfrm>
        <a:off x="2515256" y="48172"/>
        <a:ext cx="3410204" cy="867551"/>
      </dsp:txXfrm>
    </dsp:sp>
    <dsp:sp modelId="{EE253123-F055-46FC-B8CF-97A559BA7218}">
      <dsp:nvSpPr>
        <dsp:cNvPr id="0" name=""/>
        <dsp:cNvSpPr/>
      </dsp:nvSpPr>
      <dsp:spPr>
        <a:xfrm>
          <a:off x="2239846" y="777814"/>
          <a:ext cx="3846257" cy="3846257"/>
        </a:xfrm>
        <a:custGeom>
          <a:avLst/>
          <a:gdLst/>
          <a:ahLst/>
          <a:cxnLst/>
          <a:rect l="0" t="0" r="0" b="0"/>
          <a:pathLst>
            <a:path>
              <a:moveTo>
                <a:pt x="2827268" y="225791"/>
              </a:moveTo>
              <a:arcTo wR="1923128" hR="1923128" stAng="17882604" swAng="4909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934C09-53A4-4E39-9234-50E51A9FDB29}">
      <dsp:nvSpPr>
        <dsp:cNvPr id="0" name=""/>
        <dsp:cNvSpPr/>
      </dsp:nvSpPr>
      <dsp:spPr>
        <a:xfrm>
          <a:off x="4373012" y="1205181"/>
          <a:ext cx="3903502" cy="1197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Екологічні та кліматичні </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(зміна клімату, </a:t>
          </a:r>
          <a:r>
            <a:rPr lang="uk-UA" sz="1400" kern="1200" dirty="0" err="1">
              <a:latin typeface="Arial" panose="020B0604020202020204" pitchFamily="34" charset="0"/>
              <a:cs typeface="Arial" panose="020B0604020202020204" pitchFamily="34" charset="0"/>
            </a:rPr>
            <a:t>рац</a:t>
          </a:r>
          <a:r>
            <a:rPr lang="uk-UA" sz="1400" kern="1200" dirty="0">
              <a:latin typeface="Arial" panose="020B0604020202020204" pitchFamily="34" charset="0"/>
              <a:cs typeface="Arial" panose="020B0604020202020204" pitchFamily="34" charset="0"/>
            </a:rPr>
            <a:t>. використання природних ресурсів, сталий розвиток) </a:t>
          </a:r>
        </a:p>
      </dsp:txBody>
      <dsp:txXfrm>
        <a:off x="4431458" y="1263627"/>
        <a:ext cx="3786610" cy="1080370"/>
      </dsp:txXfrm>
    </dsp:sp>
    <dsp:sp modelId="{71B70AB0-A52E-44CA-812C-BB690A304FEC}">
      <dsp:nvSpPr>
        <dsp:cNvPr id="0" name=""/>
        <dsp:cNvSpPr/>
      </dsp:nvSpPr>
      <dsp:spPr>
        <a:xfrm>
          <a:off x="3122279" y="1835455"/>
          <a:ext cx="3846257" cy="3846257"/>
        </a:xfrm>
        <a:custGeom>
          <a:avLst/>
          <a:gdLst/>
          <a:ahLst/>
          <a:cxnLst/>
          <a:rect l="0" t="0" r="0" b="0"/>
          <a:pathLst>
            <a:path>
              <a:moveTo>
                <a:pt x="3324916" y="606536"/>
              </a:moveTo>
              <a:arcTo wR="1923128" hR="1923128" stAng="19007706" swAng="2953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822FD45-F8D2-46FA-8131-63717B91629D}">
      <dsp:nvSpPr>
        <dsp:cNvPr id="0" name=""/>
        <dsp:cNvSpPr/>
      </dsp:nvSpPr>
      <dsp:spPr>
        <a:xfrm>
          <a:off x="4737953" y="2610803"/>
          <a:ext cx="3516317" cy="961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Технологічні </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(цифрові технології, механізація та автоматизація, інновації в аграрних технологіях)</a:t>
          </a:r>
        </a:p>
      </dsp:txBody>
      <dsp:txXfrm>
        <a:off x="4784886" y="2657736"/>
        <a:ext cx="3422451" cy="867551"/>
      </dsp:txXfrm>
    </dsp:sp>
    <dsp:sp modelId="{209A5F3C-4EDC-45F3-9DC1-5FD231184287}">
      <dsp:nvSpPr>
        <dsp:cNvPr id="0" name=""/>
        <dsp:cNvSpPr/>
      </dsp:nvSpPr>
      <dsp:spPr>
        <a:xfrm>
          <a:off x="2446708" y="1564711"/>
          <a:ext cx="3846257" cy="3846257"/>
        </a:xfrm>
        <a:custGeom>
          <a:avLst/>
          <a:gdLst/>
          <a:ahLst/>
          <a:cxnLst/>
          <a:rect l="0" t="0" r="0" b="0"/>
          <a:pathLst>
            <a:path>
              <a:moveTo>
                <a:pt x="3660225" y="2748305"/>
              </a:moveTo>
              <a:arcTo wR="1923128" hR="1923128" stAng="1524554" swAng="773888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18E2E5-8F66-4F6F-B440-BC4CD3704253}">
      <dsp:nvSpPr>
        <dsp:cNvPr id="0" name=""/>
        <dsp:cNvSpPr/>
      </dsp:nvSpPr>
      <dsp:spPr>
        <a:xfrm>
          <a:off x="51963" y="2617511"/>
          <a:ext cx="4318997" cy="961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Політичні та законодавчі</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(державна підтримка фермерів, міжнародна торгівля та аграрні угоди, податкове та регуляторне </a:t>
          </a:r>
          <a:r>
            <a:rPr lang="uk-UA" sz="1600" kern="1200" dirty="0">
              <a:latin typeface="Arial" panose="020B0604020202020204" pitchFamily="34" charset="0"/>
              <a:cs typeface="Arial" panose="020B0604020202020204" pitchFamily="34" charset="0"/>
            </a:rPr>
            <a:t>середовище)</a:t>
          </a:r>
        </a:p>
      </dsp:txBody>
      <dsp:txXfrm>
        <a:off x="98896" y="2664444"/>
        <a:ext cx="4225131" cy="867551"/>
      </dsp:txXfrm>
    </dsp:sp>
    <dsp:sp modelId="{3C68A6DA-517D-45FC-8328-49243627B686}">
      <dsp:nvSpPr>
        <dsp:cNvPr id="0" name=""/>
        <dsp:cNvSpPr/>
      </dsp:nvSpPr>
      <dsp:spPr>
        <a:xfrm>
          <a:off x="2089863" y="446631"/>
          <a:ext cx="3846257" cy="3846257"/>
        </a:xfrm>
        <a:custGeom>
          <a:avLst/>
          <a:gdLst/>
          <a:ahLst/>
          <a:cxnLst/>
          <a:rect l="0" t="0" r="0" b="0"/>
          <a:pathLst>
            <a:path>
              <a:moveTo>
                <a:pt x="11399" y="2132211"/>
              </a:moveTo>
              <a:arcTo wR="1923128" hR="1923128" stAng="10425507" swAng="209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C1CA2E-EDD3-4A51-A91F-2AFBE02E878B}">
      <dsp:nvSpPr>
        <dsp:cNvPr id="0" name=""/>
        <dsp:cNvSpPr/>
      </dsp:nvSpPr>
      <dsp:spPr>
        <a:xfrm>
          <a:off x="59165" y="1198224"/>
          <a:ext cx="4231908" cy="12251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Соціальні </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(старіння сільського населення, демографія, міграція, освіта та підготовка фермерів)</a:t>
          </a:r>
        </a:p>
      </dsp:txBody>
      <dsp:txXfrm>
        <a:off x="118973" y="1258032"/>
        <a:ext cx="4112292" cy="1105547"/>
      </dsp:txXfrm>
    </dsp:sp>
    <dsp:sp modelId="{AB45F516-3158-4309-9E6E-ABF80D52E298}">
      <dsp:nvSpPr>
        <dsp:cNvPr id="0" name=""/>
        <dsp:cNvSpPr/>
      </dsp:nvSpPr>
      <dsp:spPr>
        <a:xfrm>
          <a:off x="2417231" y="759723"/>
          <a:ext cx="3846257" cy="3846257"/>
        </a:xfrm>
        <a:custGeom>
          <a:avLst/>
          <a:gdLst/>
          <a:ahLst/>
          <a:cxnLst/>
          <a:rect l="0" t="0" r="0" b="0"/>
          <a:pathLst>
            <a:path>
              <a:moveTo>
                <a:pt x="768680" y="385054"/>
              </a:moveTo>
              <a:arcTo wR="1923128" hR="1923128" stAng="13986529" swAng="46537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18.10.2024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19144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18.10.2024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4488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18.10.2024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0972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18.10.2024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94465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E475D-2B23-470B-AA3C-AB7136334A9E}" type="datetimeFigureOut">
              <a:rPr lang="uk-UA" smtClean="0"/>
              <a:t>18.10.2024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41416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DE475D-2B23-470B-AA3C-AB7136334A9E}" type="datetimeFigureOut">
              <a:rPr lang="uk-UA" smtClean="0"/>
              <a:t>18.10.2024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157094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DE475D-2B23-470B-AA3C-AB7136334A9E}" type="datetimeFigureOut">
              <a:rPr lang="uk-UA" smtClean="0"/>
              <a:t>18.10.2024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41724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DE475D-2B23-470B-AA3C-AB7136334A9E}" type="datetimeFigureOut">
              <a:rPr lang="uk-UA" smtClean="0"/>
              <a:t>18.10.2024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60443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E475D-2B23-470B-AA3C-AB7136334A9E}" type="datetimeFigureOut">
              <a:rPr lang="uk-UA" smtClean="0"/>
              <a:t>18.10.2024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720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DE475D-2B23-470B-AA3C-AB7136334A9E}" type="datetimeFigureOut">
              <a:rPr lang="uk-UA" smtClean="0"/>
              <a:t>18.10.2024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4834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DE475D-2B23-470B-AA3C-AB7136334A9E}" type="datetimeFigureOut">
              <a:rPr lang="uk-UA" smtClean="0"/>
              <a:t>18.10.2024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42158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475D-2B23-470B-AA3C-AB7136334A9E}" type="datetimeFigureOut">
              <a:rPr lang="uk-UA" smtClean="0"/>
              <a:t>18.10.2024</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AECAF-610B-4C1A-89CF-957CFDDC0478}" type="slidenum">
              <a:rPr lang="uk-UA" smtClean="0"/>
              <a:t>‹#›</a:t>
            </a:fld>
            <a:endParaRPr lang="uk-UA"/>
          </a:p>
        </p:txBody>
      </p:sp>
    </p:spTree>
    <p:extLst>
      <p:ext uri="{BB962C8B-B14F-4D97-AF65-F5344CB8AC3E}">
        <p14:creationId xmlns:p14="http://schemas.microsoft.com/office/powerpoint/2010/main" val="1061457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588653"/>
            <a:ext cx="6858000" cy="2248427"/>
          </a:xfrm>
        </p:spPr>
        <p:txBody>
          <a:bodyPr>
            <a:normAutofit fontScale="90000"/>
          </a:bodyPr>
          <a:lstStyle/>
          <a:p>
            <a:br>
              <a:rPr lang="uk-UA" sz="1500" b="1" dirty="0">
                <a:solidFill>
                  <a:srgbClr val="002060"/>
                </a:solidFill>
                <a:latin typeface="Arial" panose="020B0604020202020204" pitchFamily="34" charset="0"/>
                <a:cs typeface="Arial" panose="020B0604020202020204" pitchFamily="34" charset="0"/>
              </a:rPr>
            </a:br>
            <a:br>
              <a:rPr lang="uk-UA" sz="1500" b="1" dirty="0">
                <a:solidFill>
                  <a:srgbClr val="002060"/>
                </a:solidFill>
                <a:latin typeface="Arial" panose="020B0604020202020204" pitchFamily="34" charset="0"/>
                <a:cs typeface="Arial" panose="020B0604020202020204" pitchFamily="34" charset="0"/>
              </a:rPr>
            </a:br>
            <a:r>
              <a:rPr lang="uk-UA" sz="1500" b="1" dirty="0">
                <a:solidFill>
                  <a:srgbClr val="002060"/>
                </a:solidFill>
                <a:latin typeface="Arial" panose="020B0604020202020204" pitchFamily="34" charset="0"/>
                <a:cs typeface="Arial" panose="020B0604020202020204" pitchFamily="34" charset="0"/>
              </a:rPr>
              <a:t>Економічний факультет</a:t>
            </a:r>
            <a:br>
              <a:rPr lang="ru-RU" sz="2400" b="1" dirty="0">
                <a:latin typeface="Arial" panose="020B0604020202020204" pitchFamily="34" charset="0"/>
                <a:cs typeface="Arial" panose="020B0604020202020204" pitchFamily="34" charset="0"/>
              </a:rPr>
            </a:br>
            <a:br>
              <a:rPr lang="uk-UA" sz="2400"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Лекція 6.</a:t>
            </a:r>
            <a:br>
              <a:rPr lang="uk-UA" sz="3600" dirty="0">
                <a:latin typeface="Arial" panose="020B0604020202020204" pitchFamily="34" charset="0"/>
                <a:cs typeface="Arial" panose="020B0604020202020204" pitchFamily="34" charset="0"/>
              </a:rPr>
            </a:br>
            <a:br>
              <a:rPr lang="uk-UA" sz="2400" dirty="0">
                <a:solidFill>
                  <a:srgbClr val="002060"/>
                </a:solidFill>
                <a:latin typeface="Arial" panose="020B0604020202020204" pitchFamily="34" charset="0"/>
                <a:cs typeface="Arial" panose="020B0604020202020204" pitchFamily="34" charset="0"/>
              </a:rPr>
            </a:br>
            <a:r>
              <a:rPr lang="uk-UA"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 та аграрна політика</a:t>
            </a:r>
            <a:endParaRPr lang="ru-RU" sz="360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203690" y="4450925"/>
            <a:ext cx="6858000" cy="1241822"/>
          </a:xfrm>
        </p:spPr>
        <p:txBody>
          <a:bodyPr/>
          <a:lstStyle/>
          <a:p>
            <a:endParaRPr lang="uk-UA" dirty="0"/>
          </a:p>
          <a:p>
            <a:r>
              <a:rPr lang="uk-UA" sz="2100" dirty="0">
                <a:latin typeface="Arial" panose="020B0604020202020204" pitchFamily="34" charset="0"/>
                <a:cs typeface="Arial" panose="020B0604020202020204" pitchFamily="34" charset="0"/>
              </a:rPr>
              <a:t>Лектор – професор Діброва А.Д.</a:t>
            </a:r>
            <a:endParaRPr lang="ru-RU" sz="2100" dirty="0">
              <a:latin typeface="Arial" panose="020B0604020202020204" pitchFamily="34" charset="0"/>
              <a:cs typeface="Arial" panose="020B0604020202020204" pitchFamily="34" charset="0"/>
            </a:endParaRPr>
          </a:p>
        </p:txBody>
      </p:sp>
      <p:sp>
        <p:nvSpPr>
          <p:cNvPr id="4" name="Прямоугольник 3"/>
          <p:cNvSpPr/>
          <p:nvPr/>
        </p:nvSpPr>
        <p:spPr>
          <a:xfrm>
            <a:off x="1000992" y="291707"/>
            <a:ext cx="7500158" cy="1061829"/>
          </a:xfrm>
          <a:prstGeom prst="rect">
            <a:avLst/>
          </a:prstGeom>
        </p:spPr>
        <p:txBody>
          <a:bodyPr wrap="square">
            <a:spAutoFit/>
          </a:bodyPr>
          <a:lstStyle/>
          <a:p>
            <a:pPr algn="ctr"/>
            <a:r>
              <a:rPr lang="uk-UA" sz="2100" b="1" dirty="0">
                <a:solidFill>
                  <a:schemeClr val="accent6">
                    <a:lumMod val="50000"/>
                  </a:schemeClr>
                </a:solidFill>
                <a:latin typeface="Arial" panose="020B0604020202020204" pitchFamily="34" charset="0"/>
                <a:cs typeface="Arial" panose="020B0604020202020204" pitchFamily="34" charset="0"/>
              </a:rPr>
              <a:t>Національний університет біоресурсів і природокористування України</a:t>
            </a:r>
          </a:p>
          <a:p>
            <a:pPr algn="ctr"/>
            <a:endParaRPr lang="ru-RU" sz="2100" b="1" dirty="0">
              <a:solidFill>
                <a:schemeClr val="accent6">
                  <a:lumMod val="50000"/>
                </a:schemeClr>
              </a:solidFill>
              <a:latin typeface="Arial" panose="020B0604020202020204" pitchFamily="34" charset="0"/>
              <a:cs typeface="Arial" panose="020B0604020202020204" pitchFamily="34" charset="0"/>
            </a:endParaRPr>
          </a:p>
        </p:txBody>
      </p:sp>
      <p:pic>
        <p:nvPicPr>
          <p:cNvPr id="5" name="Picture 15" descr="logo - EF"/>
          <p:cNvPicPr>
            <a:picLocks noChangeAspect="1" noChangeArrowheads="1"/>
          </p:cNvPicPr>
          <p:nvPr/>
        </p:nvPicPr>
        <p:blipFill>
          <a:blip r:embed="rId2"/>
          <a:srcRect/>
          <a:stretch>
            <a:fillRect/>
          </a:stretch>
        </p:blipFill>
        <p:spPr bwMode="auto">
          <a:xfrm>
            <a:off x="0" y="81513"/>
            <a:ext cx="561431" cy="572549"/>
          </a:xfrm>
          <a:prstGeom prst="rect">
            <a:avLst/>
          </a:prstGeom>
          <a:noFill/>
          <a:ln w="9525">
            <a:noFill/>
            <a:miter lim="800000"/>
            <a:headEnd/>
            <a:tailEnd/>
          </a:ln>
        </p:spPr>
      </p:pic>
    </p:spTree>
    <p:extLst>
      <p:ext uri="{BB962C8B-B14F-4D97-AF65-F5344CB8AC3E}">
        <p14:creationId xmlns:p14="http://schemas.microsoft.com/office/powerpoint/2010/main" val="75977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448E7-CEA3-4753-6C7B-911BAA819C35}"/>
              </a:ext>
            </a:extLst>
          </p:cNvPr>
          <p:cNvSpPr>
            <a:spLocks noGrp="1"/>
          </p:cNvSpPr>
          <p:nvPr>
            <p:ph type="title"/>
          </p:nvPr>
        </p:nvSpPr>
        <p:spPr>
          <a:xfrm>
            <a:off x="710537" y="0"/>
            <a:ext cx="7886700" cy="856349"/>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Що робити з проблемою старіння сільського населення?</a:t>
            </a:r>
            <a:endParaRPr lang="uk-UA" sz="32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9114337A-7F4B-B9DD-839E-0DF5A806B516}"/>
              </a:ext>
            </a:extLst>
          </p:cNvPr>
          <p:cNvSpPr>
            <a:spLocks noGrp="1"/>
          </p:cNvSpPr>
          <p:nvPr>
            <p:ph idx="1"/>
          </p:nvPr>
        </p:nvSpPr>
        <p:spPr>
          <a:xfrm>
            <a:off x="491319" y="948519"/>
            <a:ext cx="8379725" cy="5228444"/>
          </a:xfrm>
        </p:spPr>
        <p:txBody>
          <a:bodyPr>
            <a:normAutofit fontScale="62500" lnSpcReduction="20000"/>
          </a:bodyPr>
          <a:lstStyle/>
          <a:p>
            <a:pPr marL="0" indent="0">
              <a:buNone/>
            </a:pPr>
            <a:r>
              <a:rPr lang="uk-UA" sz="2900" b="1" dirty="0">
                <a:solidFill>
                  <a:srgbClr val="FF0000"/>
                </a:solidFill>
                <a:latin typeface="Arial" panose="020B0604020202020204" pitchFamily="34" charset="0"/>
                <a:cs typeface="Arial" panose="020B0604020202020204" pitchFamily="34" charset="0"/>
              </a:rPr>
              <a:t>Для подолання цієї проблеми необхідно впроваджувати низку заходів:</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Модернізація сільського господарства.</a:t>
            </a:r>
            <a:r>
              <a:rPr lang="uk-UA" sz="2900" dirty="0">
                <a:latin typeface="Arial" panose="020B0604020202020204" pitchFamily="34" charset="0"/>
                <a:cs typeface="Arial" panose="020B0604020202020204" pitchFamily="34" charset="0"/>
              </a:rPr>
              <a:t> Впровадження технологій та механізації с.-г. виробництва може зменшити залежність від фізичної праці, дозволяючи старшим працівникам більш ефективно працювати та залучати молодь.</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Освіта та професійний розвиток</a:t>
            </a:r>
            <a:r>
              <a:rPr lang="uk-UA" sz="2900" dirty="0">
                <a:latin typeface="Arial" panose="020B0604020202020204" pitchFamily="34" charset="0"/>
                <a:cs typeface="Arial" panose="020B0604020202020204" pitchFamily="34" charset="0"/>
              </a:rPr>
              <a:t>. Потрібно створювати програми навчання для молодих фахівців у сфері сільського господарства та підтримувати їх повернення до сільських громад, пропонуючи роботу, що відповідає сучасним стандартам.</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Стимулювання молоді.</a:t>
            </a:r>
            <a:r>
              <a:rPr lang="uk-UA" sz="2900" dirty="0">
                <a:latin typeface="Arial" panose="020B0604020202020204" pitchFamily="34" charset="0"/>
                <a:cs typeface="Arial" panose="020B0604020202020204" pitchFamily="34" charset="0"/>
              </a:rPr>
              <a:t> Аграрна політика повинна передбачати фінансові стимули для молодих фермерів (гранти, субсидії на розвиток фермерських господарств) та покращення умов життя у сільській місцевості (будівництво житла, розвинена інфраструктура).</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Створення сучасних умов праці.</a:t>
            </a:r>
            <a:r>
              <a:rPr lang="uk-UA" sz="2900" dirty="0">
                <a:latin typeface="Arial" panose="020B0604020202020204" pitchFamily="34" charset="0"/>
                <a:cs typeface="Arial" panose="020B0604020202020204" pitchFamily="34" charset="0"/>
              </a:rPr>
              <a:t> Потрібно інвестувати у створення високотехнологічних аграрних підприємств, що приваблять молодих спеціалістів, які бажають працювати у високотехнологічному середовищі.</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Розвиток соціальної інфраструктури.</a:t>
            </a:r>
            <a:r>
              <a:rPr lang="uk-UA" sz="2900" dirty="0">
                <a:latin typeface="Arial" panose="020B0604020202020204" pitchFamily="34" charset="0"/>
                <a:cs typeface="Arial" panose="020B0604020202020204" pitchFamily="34" charset="0"/>
              </a:rPr>
              <a:t> Забезпечення якісної медичної допомоги, освіти, культурних центрів та розваг може покращити умови проживання у сільських громадах та зменшити бажання молоді мігрувати до міст.</a:t>
            </a:r>
          </a:p>
          <a:p>
            <a:endParaRPr lang="uk-UA" dirty="0"/>
          </a:p>
        </p:txBody>
      </p:sp>
    </p:spTree>
    <p:extLst>
      <p:ext uri="{BB962C8B-B14F-4D97-AF65-F5344CB8AC3E}">
        <p14:creationId xmlns:p14="http://schemas.microsoft.com/office/powerpoint/2010/main" val="137526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FB684-5F9E-E6A6-4830-334D6B419DB1}"/>
              </a:ext>
            </a:extLst>
          </p:cNvPr>
          <p:cNvSpPr>
            <a:spLocks noGrp="1"/>
          </p:cNvSpPr>
          <p:nvPr>
            <p:ph type="title"/>
          </p:nvPr>
        </p:nvSpPr>
        <p:spPr>
          <a:xfrm>
            <a:off x="136478" y="18255"/>
            <a:ext cx="8884692" cy="875673"/>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Як міграційні процеси впливають на розвиток сільських територій?</a:t>
            </a:r>
          </a:p>
        </p:txBody>
      </p:sp>
      <p:sp>
        <p:nvSpPr>
          <p:cNvPr id="3" name="Объект 2">
            <a:extLst>
              <a:ext uri="{FF2B5EF4-FFF2-40B4-BE49-F238E27FC236}">
                <a16:creationId xmlns:a16="http://schemas.microsoft.com/office/drawing/2014/main" id="{8E31E3D8-EEDD-F2B0-1486-ABE80FB957D9}"/>
              </a:ext>
            </a:extLst>
          </p:cNvPr>
          <p:cNvSpPr>
            <a:spLocks noGrp="1"/>
          </p:cNvSpPr>
          <p:nvPr>
            <p:ph idx="1"/>
          </p:nvPr>
        </p:nvSpPr>
        <p:spPr>
          <a:xfrm>
            <a:off x="184245" y="893928"/>
            <a:ext cx="8727743" cy="5283035"/>
          </a:xfrm>
        </p:spPr>
        <p:txBody>
          <a:bodyPr>
            <a:normAutofit/>
          </a:bodyPr>
          <a:lstStyle/>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Відтік молоді</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Молоді люди часто виїжджають з сіл у міста через відсутність роботи, обмежений доступ до освіти, низьку заробітну плату та слабку інфраструктуру. Це сприяє старінню сільського населення та зменшенню кількості економічно активних громадян.</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Проблеми з інфраструктурою</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Через міграцію зменшується населення у сільських районах, що призводить до деградації інфраструктури. Школи, лікарні та інші установи закриваються через брак фінансування, що робить села менш привабливими для життя.</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Позитивний вплив міграцій на ринок праці</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З іншого боку, тимчасова міграція за кордон може приносити дохід до сільських громад у вигляді грошових переказів, що може покращити умови життя сімей та сприяти інвестиціям у місцеві господарства.</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Диверсифікація джерел доходів</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Повернення мігрантів зі знанням сучасних методів ведення бізнесу може сприяти розвитку нових форм аграрної діяльності, зокрема створенню невеликих фермерських підприємств або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агротуризму</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37948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E5EE2-76FA-46A5-9695-74E61C4574AF}"/>
              </a:ext>
            </a:extLst>
          </p:cNvPr>
          <p:cNvSpPr>
            <a:spLocks noGrp="1"/>
          </p:cNvSpPr>
          <p:nvPr>
            <p:ph type="title"/>
          </p:nvPr>
        </p:nvSpPr>
        <p:spPr>
          <a:xfrm>
            <a:off x="286603" y="77172"/>
            <a:ext cx="8666327" cy="603865"/>
          </a:xfrm>
        </p:spPr>
        <p:txBody>
          <a:bodyPr>
            <a:normAutofit fontScale="90000"/>
          </a:bodyPr>
          <a:lstStyle/>
          <a:p>
            <a:r>
              <a:rPr lang="uk-UA" sz="3200" b="1" dirty="0">
                <a:solidFill>
                  <a:srgbClr val="002060"/>
                </a:solidFill>
                <a:latin typeface="Arial" panose="020B0604020202020204" pitchFamily="34" charset="0"/>
                <a:cs typeface="Arial" panose="020B0604020202020204" pitchFamily="34" charset="0"/>
              </a:rPr>
              <a:t>Чи може </a:t>
            </a:r>
            <a:r>
              <a:rPr lang="uk-UA" sz="3200" b="1" dirty="0" err="1">
                <a:solidFill>
                  <a:srgbClr val="002060"/>
                </a:solidFill>
                <a:latin typeface="Arial" panose="020B0604020202020204" pitchFamily="34" charset="0"/>
                <a:cs typeface="Arial" panose="020B0604020202020204" pitchFamily="34" charset="0"/>
              </a:rPr>
              <a:t>цифровізація</a:t>
            </a:r>
            <a:r>
              <a:rPr lang="uk-UA" sz="3200" b="1" dirty="0">
                <a:solidFill>
                  <a:srgbClr val="002060"/>
                </a:solidFill>
                <a:latin typeface="Arial" panose="020B0604020202020204" pitchFamily="34" charset="0"/>
                <a:cs typeface="Arial" panose="020B0604020202020204" pitchFamily="34" charset="0"/>
              </a:rPr>
              <a:t> вирішити частину проблем аграрного сектору?</a:t>
            </a:r>
          </a:p>
        </p:txBody>
      </p:sp>
      <p:sp>
        <p:nvSpPr>
          <p:cNvPr id="3" name="Объект 2">
            <a:extLst>
              <a:ext uri="{FF2B5EF4-FFF2-40B4-BE49-F238E27FC236}">
                <a16:creationId xmlns:a16="http://schemas.microsoft.com/office/drawing/2014/main" id="{85D332E7-5518-AB8A-D6D4-A2F5A217890B}"/>
              </a:ext>
            </a:extLst>
          </p:cNvPr>
          <p:cNvSpPr>
            <a:spLocks noGrp="1"/>
          </p:cNvSpPr>
          <p:nvPr>
            <p:ph idx="1"/>
          </p:nvPr>
        </p:nvSpPr>
        <p:spPr>
          <a:xfrm>
            <a:off x="286603" y="975814"/>
            <a:ext cx="8604913" cy="5315803"/>
          </a:xfrm>
        </p:spPr>
        <p:txBody>
          <a:bodyPr>
            <a:normAutofit fontScale="92500" lnSpcReduction="10000"/>
          </a:bodyPr>
          <a:lstStyle/>
          <a:p>
            <a:pPr marL="0" indent="0" algn="just">
              <a:buNone/>
            </a:pPr>
            <a:r>
              <a:rPr lang="uk-UA" sz="2600" dirty="0" err="1">
                <a:latin typeface="Arial" panose="020B0604020202020204" pitchFamily="34" charset="0"/>
                <a:cs typeface="Arial" panose="020B0604020202020204" pitchFamily="34" charset="0"/>
              </a:rPr>
              <a:t>Цифровізація</a:t>
            </a:r>
            <a:r>
              <a:rPr lang="uk-UA" sz="2600" dirty="0">
                <a:latin typeface="Arial" panose="020B0604020202020204" pitchFamily="34" charset="0"/>
                <a:cs typeface="Arial" panose="020B0604020202020204" pitchFamily="34" charset="0"/>
              </a:rPr>
              <a:t> здатна значною мірою вирішити проблеми аграрного сектору, такі як старіння робочої сили, низька продуктивність, брак кваліфікованих працівників, а також зміни клімату та екологічні виклики. Впровадження цифрових технологій дозволяє:</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Зменшити залежність від фізичної праці</a:t>
            </a:r>
            <a:r>
              <a:rPr lang="uk-UA" sz="2600" dirty="0">
                <a:latin typeface="Arial" panose="020B0604020202020204" pitchFamily="34" charset="0"/>
                <a:cs typeface="Arial" panose="020B0604020202020204" pitchFamily="34" charset="0"/>
              </a:rPr>
              <a:t> через автоматизацію процесів.</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Збільшити продуктивність</a:t>
            </a:r>
            <a:r>
              <a:rPr lang="uk-UA" sz="2600" dirty="0">
                <a:latin typeface="Arial" panose="020B0604020202020204" pitchFamily="34" charset="0"/>
                <a:cs typeface="Arial" panose="020B0604020202020204" pitchFamily="34" charset="0"/>
              </a:rPr>
              <a:t> за рахунок точного землеробства, яке дозволяє оптимізувати використання ресурсів (води, добрив, насіння).</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Покращити прогнозування врожаю</a:t>
            </a:r>
            <a:r>
              <a:rPr lang="uk-UA" sz="2600" dirty="0">
                <a:latin typeface="Arial" panose="020B0604020202020204" pitchFamily="34" charset="0"/>
                <a:cs typeface="Arial" panose="020B0604020202020204" pitchFamily="34" charset="0"/>
              </a:rPr>
              <a:t> та управління ризиками за допомогою аналізу великих даних і моделей штучного інтелекту.</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Забезпечити стійкість до змін клімату</a:t>
            </a:r>
            <a:r>
              <a:rPr lang="uk-UA" sz="2600" dirty="0">
                <a:latin typeface="Arial" panose="020B0604020202020204" pitchFamily="34" charset="0"/>
                <a:cs typeface="Arial" panose="020B0604020202020204" pitchFamily="34" charset="0"/>
              </a:rPr>
              <a:t>, використовуючи </a:t>
            </a:r>
            <a:r>
              <a:rPr lang="uk-UA" sz="2600" dirty="0" err="1">
                <a:latin typeface="Arial" panose="020B0604020202020204" pitchFamily="34" charset="0"/>
                <a:cs typeface="Arial" panose="020B0604020202020204" pitchFamily="34" charset="0"/>
              </a:rPr>
              <a:t>дрони</a:t>
            </a:r>
            <a:r>
              <a:rPr lang="uk-UA" sz="2600" dirty="0">
                <a:latin typeface="Arial" panose="020B0604020202020204" pitchFamily="34" charset="0"/>
                <a:cs typeface="Arial" panose="020B0604020202020204" pitchFamily="34" charset="0"/>
              </a:rPr>
              <a:t> та сенсори для моніторингу стану ґрунтів та рослин.</a:t>
            </a:r>
          </a:p>
          <a:p>
            <a:endParaRPr lang="uk-UA" dirty="0"/>
          </a:p>
        </p:txBody>
      </p:sp>
    </p:spTree>
    <p:extLst>
      <p:ext uri="{BB962C8B-B14F-4D97-AF65-F5344CB8AC3E}">
        <p14:creationId xmlns:p14="http://schemas.microsoft.com/office/powerpoint/2010/main" val="284127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70BCB-4396-39C7-AF3B-42AFF8158AE7}"/>
              </a:ext>
            </a:extLst>
          </p:cNvPr>
          <p:cNvSpPr>
            <a:spLocks noGrp="1"/>
          </p:cNvSpPr>
          <p:nvPr>
            <p:ph type="title"/>
          </p:nvPr>
        </p:nvSpPr>
        <p:spPr>
          <a:xfrm>
            <a:off x="98946" y="0"/>
            <a:ext cx="8946108" cy="863173"/>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Статистика по </a:t>
            </a:r>
            <a:r>
              <a:rPr lang="uk-UA" sz="3200" b="1" dirty="0" err="1">
                <a:solidFill>
                  <a:srgbClr val="002060"/>
                </a:solidFill>
                <a:latin typeface="Arial" panose="020B0604020202020204" pitchFamily="34" charset="0"/>
                <a:cs typeface="Arial" panose="020B0604020202020204" pitchFamily="34" charset="0"/>
              </a:rPr>
              <a:t>цифровізації</a:t>
            </a:r>
            <a:r>
              <a:rPr lang="uk-UA" sz="3200" b="1" dirty="0">
                <a:solidFill>
                  <a:srgbClr val="002060"/>
                </a:solidFill>
                <a:latin typeface="Arial" panose="020B0604020202020204" pitchFamily="34" charset="0"/>
                <a:cs typeface="Arial" panose="020B0604020202020204" pitchFamily="34" charset="0"/>
              </a:rPr>
              <a:t> в аграрному секторі:</a:t>
            </a:r>
          </a:p>
        </p:txBody>
      </p:sp>
      <p:sp>
        <p:nvSpPr>
          <p:cNvPr id="3" name="Объект 2">
            <a:extLst>
              <a:ext uri="{FF2B5EF4-FFF2-40B4-BE49-F238E27FC236}">
                <a16:creationId xmlns:a16="http://schemas.microsoft.com/office/drawing/2014/main" id="{E7876119-AE54-9243-EDC8-D6B042E0AB01}"/>
              </a:ext>
            </a:extLst>
          </p:cNvPr>
          <p:cNvSpPr>
            <a:spLocks noGrp="1"/>
          </p:cNvSpPr>
          <p:nvPr>
            <p:ph idx="1"/>
          </p:nvPr>
        </p:nvSpPr>
        <p:spPr>
          <a:xfrm>
            <a:off x="341194" y="863174"/>
            <a:ext cx="8703860" cy="5701400"/>
          </a:xfrm>
        </p:spPr>
        <p:txBody>
          <a:bodyPr>
            <a:normAutofit fontScale="25000" lnSpcReduction="20000"/>
          </a:bodyPr>
          <a:lstStyle/>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Європейський Союз</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За даними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Європейської комісії</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близько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25% фермерів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 ЄС використовують технології точного землеробства. В країнах, таких як Нідерланди та Німеччина, цей показник сягає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40%</a:t>
            </a:r>
            <a:r>
              <a:rPr lang="uk-UA" sz="5600" kern="1400" spc="0" dirty="0">
                <a:effectLst/>
                <a:latin typeface="Arial" panose="020B0604020202020204" pitchFamily="34" charset="0"/>
                <a:ea typeface="Calibri" panose="020F0502020204030204" pitchFamily="34" charset="0"/>
                <a:cs typeface="Arial" panose="020B0604020202020204" pitchFamily="34" charset="0"/>
              </a:rPr>
              <a:t>.</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Використання </a:t>
            </a:r>
            <a:r>
              <a:rPr lang="uk-UA" sz="5600" kern="1400" spc="0" dirty="0" err="1">
                <a:effectLst/>
                <a:latin typeface="Arial" panose="020B0604020202020204" pitchFamily="34" charset="0"/>
                <a:ea typeface="Calibri" panose="020F0502020204030204" pitchFamily="34" charset="0"/>
                <a:cs typeface="Arial" panose="020B0604020202020204" pitchFamily="34" charset="0"/>
              </a:rPr>
              <a:t>дронів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у сільському господарстві збільшилося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25%</a:t>
            </a:r>
            <a:r>
              <a:rPr lang="uk-UA" sz="5600" kern="1400" spc="0" dirty="0">
                <a:effectLst/>
                <a:latin typeface="Arial" panose="020B0604020202020204" pitchFamily="34" charset="0"/>
                <a:ea typeface="Calibri" panose="020F0502020204030204" pitchFamily="34" charset="0"/>
                <a:cs typeface="Arial" panose="020B0604020202020204" pitchFamily="34" charset="0"/>
              </a:rPr>
              <a:t> у 2020 році, що дозволяє ефективніше контролювати поля та врожаї.</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США</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За даними </a:t>
            </a:r>
            <a:r>
              <a:rPr lang="uk-UA" sz="5600" b="1" kern="1400" spc="0" dirty="0" err="1">
                <a:effectLst/>
                <a:latin typeface="Arial" panose="020B0604020202020204" pitchFamily="34" charset="0"/>
                <a:ea typeface="Calibri" panose="020F0502020204030204" pitchFamily="34" charset="0"/>
                <a:cs typeface="Arial" panose="020B0604020202020204" pitchFamily="34" charset="0"/>
              </a:rPr>
              <a:t>USDA</a:t>
            </a:r>
            <a:r>
              <a:rPr lang="uk-UA" sz="5600" kern="1400" spc="0" dirty="0">
                <a:effectLst/>
                <a:latin typeface="Arial" panose="020B0604020202020204" pitchFamily="34" charset="0"/>
                <a:ea typeface="Calibri" panose="020F0502020204030204" pitchFamily="34" charset="0"/>
                <a:cs typeface="Arial" panose="020B0604020202020204" pitchFamily="34" charset="0"/>
              </a:rPr>
              <a:t>, у 2021 році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47% американських фермерів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використовували цифрові технології для управління фермерськими господарствами, включаючи точне землеробство та моніторинг за допомогою </a:t>
            </a:r>
            <a:r>
              <a:rPr lang="uk-UA" sz="5600" kern="1400" spc="0" dirty="0" err="1">
                <a:effectLst/>
                <a:latin typeface="Arial" panose="020B0604020202020204" pitchFamily="34" charset="0"/>
                <a:ea typeface="Calibri" panose="020F0502020204030204" pitchFamily="34" charset="0"/>
                <a:cs typeface="Arial" panose="020B0604020202020204" pitchFamily="34" charset="0"/>
              </a:rPr>
              <a:t>дронів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Використання роботів для збору врожаю збільшило продуктивність праці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30%</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 порівнянні з традиційними методами.</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Індія</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У рамках програми </a:t>
            </a:r>
            <a:r>
              <a:rPr lang="uk-UA" sz="5600" kern="1400" spc="0" dirty="0" err="1">
                <a:effectLst/>
                <a:latin typeface="Arial" panose="020B0604020202020204" pitchFamily="34" charset="0"/>
                <a:ea typeface="Calibri" panose="020F0502020204030204" pitchFamily="34" charset="0"/>
                <a:cs typeface="Arial" panose="020B0604020202020204" pitchFamily="34" charset="0"/>
              </a:rPr>
              <a:t>цифровізації</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аграрного сектору Індії, близько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12 мільйонів фермерів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вже зареєстровані в електронних платформах для торгівлі с.-</a:t>
            </a:r>
            <a:r>
              <a:rPr lang="uk-UA" sz="5600" kern="1400" dirty="0">
                <a:latin typeface="Arial" panose="020B0604020202020204" pitchFamily="34" charset="0"/>
                <a:ea typeface="Calibri" panose="020F0502020204030204" pitchFamily="34" charset="0"/>
                <a:cs typeface="Arial" panose="020B0604020202020204" pitchFamily="34" charset="0"/>
              </a:rPr>
              <a:t>г. </a:t>
            </a:r>
            <a:r>
              <a:rPr lang="uk-UA" sz="5600" kern="1400" spc="0" dirty="0">
                <a:effectLst/>
                <a:latin typeface="Arial" panose="020B0604020202020204" pitchFamily="34" charset="0"/>
                <a:ea typeface="Calibri" panose="020F0502020204030204" pitchFamily="34" charset="0"/>
                <a:cs typeface="Arial" panose="020B0604020202020204" pitchFamily="34" charset="0"/>
              </a:rPr>
              <a:t>продукцією, що полегшує доступ до ринків і знижує витрати.</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Використання мобільних додатків для моніторингу врожаю та кліматичних умов допомогло збільшити врожайність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15-20%</a:t>
            </a:r>
            <a:r>
              <a:rPr lang="uk-UA" sz="5600" kern="1400" spc="0" dirty="0">
                <a:effectLst/>
                <a:latin typeface="Arial" panose="020B0604020202020204" pitchFamily="34" charset="0"/>
                <a:ea typeface="Calibri" panose="020F0502020204030204" pitchFamily="34" charset="0"/>
                <a:cs typeface="Arial" panose="020B0604020202020204" pitchFamily="34" charset="0"/>
              </a:rPr>
              <a:t>.</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Бразилія</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Згідно з даними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Бразильського аграрного дослідного інституту</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використання точного землеробства зросло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35%</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за останні 5 років. Це допомогло знизити використання пестицидів та добрив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20%</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при збереженні високої врожайності.</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47061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4A9B72-9091-C288-D5B2-7BF84F5B919D}"/>
              </a:ext>
            </a:extLst>
          </p:cNvPr>
          <p:cNvSpPr>
            <a:spLocks noGrp="1"/>
          </p:cNvSpPr>
          <p:nvPr>
            <p:ph type="title"/>
          </p:nvPr>
        </p:nvSpPr>
        <p:spPr>
          <a:xfrm>
            <a:off x="116006" y="119468"/>
            <a:ext cx="8891516" cy="658456"/>
          </a:xfrm>
        </p:spPr>
        <p:txBody>
          <a:bodyPr>
            <a:normAutofit fontScale="90000"/>
          </a:bodyPr>
          <a:lstStyle/>
          <a:p>
            <a:pPr algn="ctr"/>
            <a:r>
              <a:rPr lang="uk-UA" sz="2800" b="1" dirty="0">
                <a:solidFill>
                  <a:srgbClr val="002060"/>
                </a:solidFill>
                <a:latin typeface="Arial" panose="020B0604020202020204" pitchFamily="34" charset="0"/>
                <a:cs typeface="Arial" panose="020B0604020202020204" pitchFamily="34" charset="0"/>
              </a:rPr>
              <a:t>Приклади успішного використання нових технологій в сільському господарстві</a:t>
            </a:r>
          </a:p>
        </p:txBody>
      </p:sp>
      <p:sp>
        <p:nvSpPr>
          <p:cNvPr id="3" name="Объект 2">
            <a:extLst>
              <a:ext uri="{FF2B5EF4-FFF2-40B4-BE49-F238E27FC236}">
                <a16:creationId xmlns:a16="http://schemas.microsoft.com/office/drawing/2014/main" id="{CE825B37-C804-0C0C-32D3-F3346A62B807}"/>
              </a:ext>
            </a:extLst>
          </p:cNvPr>
          <p:cNvSpPr>
            <a:spLocks noGrp="1"/>
          </p:cNvSpPr>
          <p:nvPr>
            <p:ph idx="1"/>
          </p:nvPr>
        </p:nvSpPr>
        <p:spPr>
          <a:xfrm>
            <a:off x="484497" y="941696"/>
            <a:ext cx="8393372" cy="5235267"/>
          </a:xfrm>
        </p:spPr>
        <p:txBody>
          <a:bodyPr>
            <a:normAutofit fontScale="92500" lnSpcReduction="20000"/>
          </a:bodyPr>
          <a:lstStyle/>
          <a:p>
            <a:pPr algn="just">
              <a:lnSpc>
                <a:spcPct val="107000"/>
              </a:lnSpc>
              <a:spcAft>
                <a:spcPts val="800"/>
              </a:spcAft>
            </a:pPr>
            <a:r>
              <a:rPr lang="ru-UA" sz="1800" kern="100" dirty="0">
                <a:effectLst/>
                <a:latin typeface="Arial" panose="020B0604020202020204" pitchFamily="34" charset="0"/>
                <a:ea typeface="Calibri" panose="020F0502020204030204" pitchFamily="34" charset="0"/>
                <a:cs typeface="Times New Roman" panose="02020603050405020304" pitchFamily="18" charset="0"/>
              </a:rPr>
              <a:t>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Україна</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Деякі великі аграрні холдинги, такі як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Kernel</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МХП</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вже активно використовують системи точного землеробства та безпілотники для моніторингу стану полів. Це допомогло знизити витрати на пестициди і добрива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10-15%</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підвищити ефективність використання земельних ресурсів.</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Нідерланди</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Відомі своїми високотехнологічними аграрними підприємствами. Використання точного землеробства, систем автоматичного зрошення та тепличних технологій дозволяє вирощувати продукцію цілий рік, навіть на обмежених площах. Наприклад, компанії використовують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роботизовані</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 системи збору врожаю</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дрони</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для моніторингу стану рослин. Це дозволило збільшити врожайність овочів та фруктів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25-30%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Ізраїль</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Один із лідерів у використанні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систем крапельного зрошення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цифрових сенсорів для управління водними ресурсами в умовах посухи. Це дозволяє збільшити ефективність використання води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40-50%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США</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Компанія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John</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Deere</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активно впроваджує рішення для точного землеробства. Її трактори та комбайни обладнані системами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GPS</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датчиками, що дозволяють точно вимірювати вологість ґрунту, рівень добрив та стан рослин, що збільшує врожайність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15-20%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 знижує витрати на ресурси.</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44985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392E0B-F7E7-083D-B018-47AEBA574DDC}"/>
              </a:ext>
            </a:extLst>
          </p:cNvPr>
          <p:cNvSpPr>
            <a:spLocks noGrp="1"/>
          </p:cNvSpPr>
          <p:nvPr>
            <p:ph type="title"/>
          </p:nvPr>
        </p:nvSpPr>
        <p:spPr>
          <a:xfrm>
            <a:off x="105770" y="0"/>
            <a:ext cx="8932460" cy="774462"/>
          </a:xfrm>
        </p:spPr>
        <p:txBody>
          <a:bodyPr>
            <a:noAutofit/>
          </a:bodyPr>
          <a:lstStyle/>
          <a:p>
            <a:pPr algn="ctr"/>
            <a:r>
              <a:rPr lang="uk-UA" sz="2800" b="1" dirty="0">
                <a:solidFill>
                  <a:srgbClr val="002060"/>
                </a:solidFill>
                <a:latin typeface="Arial" panose="020B0604020202020204" pitchFamily="34" charset="0"/>
                <a:cs typeface="Arial" panose="020B0604020202020204" pitchFamily="34" charset="0"/>
              </a:rPr>
              <a:t>Як аграрна політика може сприяти впровадженню цифрових рішень?</a:t>
            </a:r>
          </a:p>
        </p:txBody>
      </p:sp>
      <p:sp>
        <p:nvSpPr>
          <p:cNvPr id="3" name="Объект 2">
            <a:extLst>
              <a:ext uri="{FF2B5EF4-FFF2-40B4-BE49-F238E27FC236}">
                <a16:creationId xmlns:a16="http://schemas.microsoft.com/office/drawing/2014/main" id="{422F8ED9-52F3-AB35-76C7-2FC0CD8A8063}"/>
              </a:ext>
            </a:extLst>
          </p:cNvPr>
          <p:cNvSpPr>
            <a:spLocks noGrp="1"/>
          </p:cNvSpPr>
          <p:nvPr>
            <p:ph idx="1"/>
          </p:nvPr>
        </p:nvSpPr>
        <p:spPr>
          <a:xfrm>
            <a:off x="313899" y="887104"/>
            <a:ext cx="8724331" cy="5289859"/>
          </a:xfrm>
        </p:spPr>
        <p:txBody>
          <a:bodyPr>
            <a:normAutofit fontScale="85000" lnSpcReduction="20000"/>
          </a:bodyPr>
          <a:lstStyle/>
          <a:p>
            <a:pPr indent="0" algn="just">
              <a:lnSpc>
                <a:spcPct val="107000"/>
              </a:lnSpc>
              <a:spcAft>
                <a:spcPts val="800"/>
              </a:spcAft>
              <a:buNone/>
            </a:pP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Фінансова підтримка та субсидії</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Уряди можуть стимулювати впровадження цифрових технологій через надання фінансової підтримки фермерам, які переходять на точне землеробство чи впроваджують автоматизовані системи. Наприклад, у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Франції</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Німеччині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фермери отримують субсидії на купівлю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дронів</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цифрових систем моніторингу.</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Інвестиції в інфраструктуру</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багатьох країнах сільська місцевість має недостатню цифрову інфраструктуру (наприклад, швидкісний інтернет). Уряди можуть інвестувати в розвиток інфраструктури, щоб забезпечити доступ до технологій для фермерів.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Європейський Союз</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через програму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CAP</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Common</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Agricultural</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Policy</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підтримує розвиток цифрової інфраструктури в сільських регіонах.</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Освіта та навчання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Аграрна політика повинна включати програми навчання фермерів роботі з новими технологіями. Наприклад, у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Канаді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існують програми державного фінансування, які забезпечують безкоштовні курси з точного землеробства для фермерів.</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Податкові пільги</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Уряди можуть надавати податкові пільги фермерам, які інвестують у цифрові технології. У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США</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фермери можуть отримати податкові знижки на придбання обладнання для точного землеробства.</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Підтримка інновацій</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Створення державних та приватних ініціатив для розвитку стартапів у сфері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агротехнологій</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Наприклад, в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Ізраїлі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уряд підтримує стартапи, що займаються розробкою нових рішень для сільського господарства, таких як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роботизовані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системи збору врожаю або технології зрошення.</a:t>
            </a:r>
            <a:endParaRPr lang="uk-UA" dirty="0"/>
          </a:p>
        </p:txBody>
      </p:sp>
    </p:spTree>
    <p:extLst>
      <p:ext uri="{BB962C8B-B14F-4D97-AF65-F5344CB8AC3E}">
        <p14:creationId xmlns:p14="http://schemas.microsoft.com/office/powerpoint/2010/main" val="105545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63F4BC-A91F-234A-2D1A-42239D513046}"/>
              </a:ext>
            </a:extLst>
          </p:cNvPr>
          <p:cNvSpPr>
            <a:spLocks noGrp="1"/>
          </p:cNvSpPr>
          <p:nvPr>
            <p:ph type="title"/>
          </p:nvPr>
        </p:nvSpPr>
        <p:spPr>
          <a:xfrm>
            <a:off x="628650" y="85348"/>
            <a:ext cx="7886700" cy="685751"/>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Як глобальні політичні та економічні кризи впливають на аграрний сектор?</a:t>
            </a:r>
            <a:endParaRPr lang="uk-UA" sz="32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D702AA8-7274-B8B3-7643-960E69856F6A}"/>
              </a:ext>
            </a:extLst>
          </p:cNvPr>
          <p:cNvSpPr>
            <a:spLocks noGrp="1"/>
          </p:cNvSpPr>
          <p:nvPr>
            <p:ph idx="1"/>
          </p:nvPr>
        </p:nvSpPr>
        <p:spPr>
          <a:xfrm>
            <a:off x="354842" y="918047"/>
            <a:ext cx="8611736" cy="4841308"/>
          </a:xfrm>
        </p:spPr>
        <p:txBody>
          <a:bodyPr>
            <a:normAutofit fontScale="62500" lnSpcReduction="20000"/>
          </a:bodyPr>
          <a:lstStyle/>
          <a:p>
            <a:pPr marL="0" indent="0" algn="just">
              <a:buNone/>
            </a:pPr>
            <a:r>
              <a:rPr lang="uk-UA" sz="2600" b="1" dirty="0">
                <a:solidFill>
                  <a:srgbClr val="FF0000"/>
                </a:solidFill>
                <a:latin typeface="Arial" panose="020B0604020202020204" pitchFamily="34" charset="0"/>
                <a:cs typeface="Arial" panose="020B0604020202020204" pitchFamily="34" charset="0"/>
              </a:rPr>
              <a:t>Глобальні кризи, такі як пандемія COVID-19 та війни, суттєво впливають на аграрний сектор, викликаючи ланцюгові реакції у виробництві, торгівлі, постачанні ресурсів і продовольчій безпеці</a:t>
            </a:r>
            <a:r>
              <a:rPr lang="uk-UA" sz="2600" dirty="0">
                <a:latin typeface="Arial" panose="020B0604020202020204" pitchFamily="34" charset="0"/>
                <a:cs typeface="Arial" panose="020B0604020202020204" pitchFamily="34" charset="0"/>
              </a:rPr>
              <a:t>.</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Пандемія COVID-19</a:t>
            </a:r>
            <a:r>
              <a:rPr lang="uk-UA" sz="2600" dirty="0">
                <a:latin typeface="Arial" panose="020B0604020202020204" pitchFamily="34" charset="0"/>
                <a:cs typeface="Arial" panose="020B0604020202020204" pitchFamily="34" charset="0"/>
              </a:rPr>
              <a:t>:</a:t>
            </a:r>
          </a:p>
          <a:p>
            <a:pPr marL="742950" lvl="1" indent="-285750">
              <a:lnSpc>
                <a:spcPct val="170000"/>
              </a:lnSpc>
              <a:buFont typeface="Arial" panose="020B0604020202020204" pitchFamily="34" charset="0"/>
              <a:buChar char="•"/>
            </a:pPr>
            <a:r>
              <a:rPr lang="uk-UA" sz="2600" dirty="0">
                <a:latin typeface="Arial" panose="020B0604020202020204" pitchFamily="34" charset="0"/>
                <a:cs typeface="Arial" panose="020B0604020202020204" pitchFamily="34" charset="0"/>
              </a:rPr>
              <a:t>За даними </a:t>
            </a:r>
            <a:r>
              <a:rPr lang="uk-UA" sz="2600" b="1" dirty="0" err="1">
                <a:latin typeface="Arial" panose="020B0604020202020204" pitchFamily="34" charset="0"/>
                <a:cs typeface="Arial" panose="020B0604020202020204" pitchFamily="34" charset="0"/>
              </a:rPr>
              <a:t>FAO</a:t>
            </a:r>
            <a:r>
              <a:rPr lang="uk-UA" sz="2600" dirty="0">
                <a:latin typeface="Arial" panose="020B0604020202020204" pitchFamily="34" charset="0"/>
                <a:cs typeface="Arial" panose="020B0604020202020204" pitchFamily="34" charset="0"/>
              </a:rPr>
              <a:t>, пандемія спричинила серйозні перебої у світових ланцюгах постачання продуктів харчування. Проблеми з транспортуванням і обмеженням мобільності призвели до </a:t>
            </a:r>
            <a:r>
              <a:rPr lang="uk-UA" sz="2600" b="1" dirty="0">
                <a:latin typeface="Arial" panose="020B0604020202020204" pitchFamily="34" charset="0"/>
                <a:cs typeface="Arial" panose="020B0604020202020204" pitchFamily="34" charset="0"/>
              </a:rPr>
              <a:t>подорожчання перевезень</a:t>
            </a:r>
            <a:r>
              <a:rPr lang="uk-UA" sz="2600" dirty="0">
                <a:latin typeface="Arial" panose="020B0604020202020204" pitchFamily="34" charset="0"/>
                <a:cs typeface="Arial" panose="020B0604020202020204" pitchFamily="34" charset="0"/>
              </a:rPr>
              <a:t> на </a:t>
            </a:r>
            <a:r>
              <a:rPr lang="uk-UA" sz="2600" b="1" dirty="0">
                <a:latin typeface="Arial" panose="020B0604020202020204" pitchFamily="34" charset="0"/>
                <a:cs typeface="Arial" panose="020B0604020202020204" pitchFamily="34" charset="0"/>
              </a:rPr>
              <a:t>30-40%</a:t>
            </a:r>
            <a:r>
              <a:rPr lang="uk-UA" sz="2600" dirty="0">
                <a:latin typeface="Arial" panose="020B0604020202020204" pitchFamily="34" charset="0"/>
                <a:cs typeface="Arial" panose="020B0604020202020204" pitchFamily="34" charset="0"/>
              </a:rPr>
              <a:t> і до нестачі робочої сили для збору врожаю.</a:t>
            </a:r>
          </a:p>
          <a:p>
            <a:pPr marL="742950" lvl="1" indent="-285750">
              <a:lnSpc>
                <a:spcPct val="170000"/>
              </a:lnSpc>
              <a:buFont typeface="Arial" panose="020B0604020202020204" pitchFamily="34" charset="0"/>
              <a:buChar char="•"/>
            </a:pPr>
            <a:r>
              <a:rPr lang="uk-UA" sz="2600" dirty="0">
                <a:latin typeface="Arial" panose="020B0604020202020204" pitchFamily="34" charset="0"/>
                <a:cs typeface="Arial" panose="020B0604020202020204" pitchFamily="34" charset="0"/>
              </a:rPr>
              <a:t>У </a:t>
            </a:r>
            <a:r>
              <a:rPr lang="uk-UA" sz="2600" b="1" dirty="0">
                <a:latin typeface="Arial" panose="020B0604020202020204" pitchFamily="34" charset="0"/>
                <a:cs typeface="Arial" panose="020B0604020202020204" pitchFamily="34" charset="0"/>
              </a:rPr>
              <a:t>2020 році</a:t>
            </a:r>
            <a:r>
              <a:rPr lang="uk-UA" sz="2600" dirty="0">
                <a:latin typeface="Arial" panose="020B0604020202020204" pitchFamily="34" charset="0"/>
                <a:cs typeface="Arial" panose="020B0604020202020204" pitchFamily="34" charset="0"/>
              </a:rPr>
              <a:t> світова продовольча інфляція сягнула </a:t>
            </a:r>
            <a:r>
              <a:rPr lang="uk-UA" sz="2600" b="1" dirty="0">
                <a:latin typeface="Arial" panose="020B0604020202020204" pitchFamily="34" charset="0"/>
                <a:cs typeface="Arial" panose="020B0604020202020204" pitchFamily="34" charset="0"/>
              </a:rPr>
              <a:t>3.5%</a:t>
            </a:r>
            <a:r>
              <a:rPr lang="uk-UA" sz="2600" dirty="0">
                <a:latin typeface="Arial" panose="020B0604020202020204" pitchFamily="34" charset="0"/>
                <a:cs typeface="Arial" panose="020B0604020202020204" pitchFamily="34" charset="0"/>
              </a:rPr>
              <a:t>, а в деяких регіонах, таких як Латинська Америка та Африка, цей показник перевищив </a:t>
            </a:r>
            <a:r>
              <a:rPr lang="uk-UA" sz="2600" b="1" dirty="0">
                <a:latin typeface="Arial" panose="020B0604020202020204" pitchFamily="34" charset="0"/>
                <a:cs typeface="Arial" panose="020B0604020202020204" pitchFamily="34" charset="0"/>
              </a:rPr>
              <a:t>5%</a:t>
            </a:r>
            <a:r>
              <a:rPr lang="uk-UA" sz="2600" dirty="0">
                <a:latin typeface="Arial" panose="020B0604020202020204" pitchFamily="34" charset="0"/>
                <a:cs typeface="Arial" panose="020B0604020202020204" pitchFamily="34" charset="0"/>
              </a:rPr>
              <a:t>, що призвело до нестачі продовольства вразливих верств населення.</a:t>
            </a:r>
          </a:p>
          <a:p>
            <a:pPr marL="742950" lvl="1" indent="-285750">
              <a:lnSpc>
                <a:spcPct val="170000"/>
              </a:lnSpc>
              <a:buFont typeface="Arial" panose="020B0604020202020204" pitchFamily="34" charset="0"/>
              <a:buChar char="•"/>
            </a:pPr>
            <a:r>
              <a:rPr lang="uk-UA" sz="2600" dirty="0">
                <a:latin typeface="Arial" panose="020B0604020202020204" pitchFamily="34" charset="0"/>
                <a:cs typeface="Arial" panose="020B0604020202020204" pitchFamily="34" charset="0"/>
              </a:rPr>
              <a:t>У </a:t>
            </a:r>
            <a:r>
              <a:rPr lang="uk-UA" sz="2600" b="1" dirty="0">
                <a:latin typeface="Arial" panose="020B0604020202020204" pitchFamily="34" charset="0"/>
                <a:cs typeface="Arial" panose="020B0604020202020204" pitchFamily="34" charset="0"/>
              </a:rPr>
              <a:t>ЄС</a:t>
            </a:r>
            <a:r>
              <a:rPr lang="uk-UA" sz="2600" dirty="0">
                <a:latin typeface="Arial" panose="020B0604020202020204" pitchFamily="34" charset="0"/>
                <a:cs typeface="Arial" panose="020B0604020202020204" pitchFamily="34" charset="0"/>
              </a:rPr>
              <a:t> та </a:t>
            </a:r>
            <a:r>
              <a:rPr lang="uk-UA" sz="2600" b="1" dirty="0">
                <a:latin typeface="Arial" panose="020B0604020202020204" pitchFamily="34" charset="0"/>
                <a:cs typeface="Arial" panose="020B0604020202020204" pitchFamily="34" charset="0"/>
              </a:rPr>
              <a:t>США</a:t>
            </a:r>
            <a:r>
              <a:rPr lang="uk-UA" sz="2600" dirty="0">
                <a:latin typeface="Arial" panose="020B0604020202020204" pitchFamily="34" charset="0"/>
                <a:cs typeface="Arial" panose="020B0604020202020204" pitchFamily="34" charset="0"/>
              </a:rPr>
              <a:t> через пандемію скоротилася кількість сільськогосподарських робітників. У ЄС проблема з закриттям кордонів призвела до дефіциту сезонних працівників, що вплинуло на </a:t>
            </a:r>
            <a:r>
              <a:rPr lang="uk-UA" sz="2600" b="1" dirty="0">
                <a:latin typeface="Arial" panose="020B0604020202020204" pitchFamily="34" charset="0"/>
                <a:cs typeface="Arial" panose="020B0604020202020204" pitchFamily="34" charset="0"/>
              </a:rPr>
              <a:t>скорочення врожаїв</a:t>
            </a:r>
            <a:r>
              <a:rPr lang="uk-UA" sz="2600" dirty="0">
                <a:latin typeface="Arial" panose="020B0604020202020204" pitchFamily="34" charset="0"/>
                <a:cs typeface="Arial" panose="020B0604020202020204" pitchFamily="34" charset="0"/>
              </a:rPr>
              <a:t> овочів та фруктів на </a:t>
            </a:r>
            <a:r>
              <a:rPr lang="uk-UA" sz="2600" b="1" dirty="0">
                <a:latin typeface="Arial" panose="020B0604020202020204" pitchFamily="34" charset="0"/>
                <a:cs typeface="Arial" panose="020B0604020202020204" pitchFamily="34" charset="0"/>
              </a:rPr>
              <a:t>15-20%</a:t>
            </a:r>
            <a:r>
              <a:rPr lang="uk-UA" sz="2600" dirty="0">
                <a:latin typeface="Arial" panose="020B0604020202020204" pitchFamily="34" charset="0"/>
                <a:cs typeface="Arial" panose="020B0604020202020204" pitchFamily="34" charset="0"/>
              </a:rPr>
              <a:t>.</a:t>
            </a:r>
          </a:p>
          <a:p>
            <a:endParaRPr lang="uk-UA" dirty="0"/>
          </a:p>
        </p:txBody>
      </p:sp>
    </p:spTree>
    <p:extLst>
      <p:ext uri="{BB962C8B-B14F-4D97-AF65-F5344CB8AC3E}">
        <p14:creationId xmlns:p14="http://schemas.microsoft.com/office/powerpoint/2010/main" val="317218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9B281-E455-F5FF-A823-425E656AC892}"/>
              </a:ext>
            </a:extLst>
          </p:cNvPr>
          <p:cNvSpPr>
            <a:spLocks noGrp="1"/>
          </p:cNvSpPr>
          <p:nvPr>
            <p:ph type="title"/>
          </p:nvPr>
        </p:nvSpPr>
        <p:spPr>
          <a:xfrm>
            <a:off x="628650" y="344655"/>
            <a:ext cx="7886700" cy="569746"/>
          </a:xfrm>
        </p:spPr>
        <p:txBody>
          <a:bodyPr>
            <a:normAutofit/>
          </a:bodyPr>
          <a:lstStyle/>
          <a:p>
            <a:pPr algn="ctr"/>
            <a:r>
              <a:rPr lang="uk-UA" sz="3200" b="1" dirty="0">
                <a:solidFill>
                  <a:srgbClr val="002060"/>
                </a:solidFill>
                <a:latin typeface="Arial" panose="020B0604020202020204" pitchFamily="34" charset="0"/>
                <a:cs typeface="Arial" panose="020B0604020202020204" pitchFamily="34" charset="0"/>
              </a:rPr>
              <a:t>Економічна криза</a:t>
            </a:r>
            <a:r>
              <a:rPr lang="uk-UA" sz="3200" dirty="0">
                <a:solidFill>
                  <a:srgbClr val="002060"/>
                </a:solidFill>
                <a:latin typeface="Arial" panose="020B0604020202020204" pitchFamily="34" charset="0"/>
                <a:cs typeface="Arial" panose="020B0604020202020204" pitchFamily="34" charset="0"/>
              </a:rPr>
              <a:t>:</a:t>
            </a:r>
          </a:p>
        </p:txBody>
      </p:sp>
      <p:sp>
        <p:nvSpPr>
          <p:cNvPr id="3" name="Объект 2">
            <a:extLst>
              <a:ext uri="{FF2B5EF4-FFF2-40B4-BE49-F238E27FC236}">
                <a16:creationId xmlns:a16="http://schemas.microsoft.com/office/drawing/2014/main" id="{F41070DC-E9BD-A504-89E9-C79733CB02FA}"/>
              </a:ext>
            </a:extLst>
          </p:cNvPr>
          <p:cNvSpPr>
            <a:spLocks noGrp="1"/>
          </p:cNvSpPr>
          <p:nvPr>
            <p:ph idx="1"/>
          </p:nvPr>
        </p:nvSpPr>
        <p:spPr>
          <a:xfrm>
            <a:off x="628650" y="989463"/>
            <a:ext cx="7886700" cy="5187500"/>
          </a:xfrm>
        </p:spPr>
        <p:txBody>
          <a:bodyPr/>
          <a:lstStyle/>
          <a:p>
            <a:pPr algn="just">
              <a:lnSpc>
                <a:spcPct val="150000"/>
              </a:lnSpc>
              <a:spcAft>
                <a:spcPts val="800"/>
              </a:spcAft>
              <a:buFont typeface="Wingdings" panose="05000000000000000000" pitchFamily="2" charset="2"/>
              <a:buChar char="§"/>
            </a:pPr>
            <a:r>
              <a:rPr lang="uk-UA" sz="1800" kern="100" dirty="0">
                <a:effectLst/>
                <a:latin typeface="Arial" panose="020B0604020202020204" pitchFamily="34" charset="0"/>
                <a:ea typeface="Calibri" panose="020F0502020204030204" pitchFamily="34" charset="0"/>
                <a:cs typeface="Times New Roman" panose="02020603050405020304" pitchFamily="18" charset="0"/>
              </a:rPr>
              <a:t>Глобальні економічні кризи, такі як фінансова криза 2008 року, впливають на доступ до фінансування та інвестицій в аграрний сектор. За даними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Світового банку</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під час фінансової кризи у 2008-2009 роках аграрні інвестиції скоротилися на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25%</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що призвело до зменшення виробництва та експорту продуктів харчування.</a:t>
            </a: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uk-UA" sz="1800" kern="100" dirty="0">
                <a:effectLst/>
                <a:latin typeface="Arial" panose="020B0604020202020204" pitchFamily="34" charset="0"/>
                <a:ea typeface="Calibri" panose="020F0502020204030204" pitchFamily="34" charset="0"/>
                <a:cs typeface="Times New Roman" panose="02020603050405020304" pitchFamily="18" charset="0"/>
              </a:rPr>
              <a:t>Через інфляцію та економічні санкції у 2023 році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ціни на продовольство</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у світі зросли на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12%</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що знову підкреслило вразливість аграрного сектору до глобальних економічних потрясінь.</a:t>
            </a: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56846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772925-EF83-33C2-0872-B874676B7870}"/>
              </a:ext>
            </a:extLst>
          </p:cNvPr>
          <p:cNvSpPr>
            <a:spLocks noGrp="1"/>
          </p:cNvSpPr>
          <p:nvPr>
            <p:ph type="title"/>
          </p:nvPr>
        </p:nvSpPr>
        <p:spPr>
          <a:xfrm>
            <a:off x="628650" y="85347"/>
            <a:ext cx="7886700" cy="651632"/>
          </a:xfrm>
        </p:spPr>
        <p:txBody>
          <a:bodyPr>
            <a:normAutofit fontScale="90000"/>
          </a:bodyPr>
          <a:lstStyle/>
          <a:p>
            <a:pPr algn="ctr"/>
            <a:r>
              <a:rPr lang="uk-UA" b="1" dirty="0">
                <a:solidFill>
                  <a:srgbClr val="002060"/>
                </a:solidFill>
                <a:latin typeface="Arial" panose="020B0604020202020204" pitchFamily="34" charset="0"/>
                <a:cs typeface="Arial" panose="020B0604020202020204" pitchFamily="34" charset="0"/>
              </a:rPr>
              <a:t>Війна </a:t>
            </a:r>
            <a:r>
              <a:rPr lang="uk-UA" b="1" dirty="0" err="1">
                <a:solidFill>
                  <a:srgbClr val="002060"/>
                </a:solidFill>
                <a:latin typeface="Arial" panose="020B0604020202020204" pitchFamily="34" charset="0"/>
                <a:cs typeface="Arial" panose="020B0604020202020204" pitchFamily="34" charset="0"/>
              </a:rPr>
              <a:t>рф</a:t>
            </a:r>
            <a:r>
              <a:rPr lang="uk-UA" b="1" dirty="0">
                <a:solidFill>
                  <a:srgbClr val="002060"/>
                </a:solidFill>
                <a:latin typeface="Arial" panose="020B0604020202020204" pitchFamily="34" charset="0"/>
                <a:cs typeface="Arial" panose="020B0604020202020204" pitchFamily="34" charset="0"/>
              </a:rPr>
              <a:t> з Україною:</a:t>
            </a:r>
          </a:p>
        </p:txBody>
      </p:sp>
      <p:sp>
        <p:nvSpPr>
          <p:cNvPr id="3" name="Объект 2">
            <a:extLst>
              <a:ext uri="{FF2B5EF4-FFF2-40B4-BE49-F238E27FC236}">
                <a16:creationId xmlns:a16="http://schemas.microsoft.com/office/drawing/2014/main" id="{91B97C16-B223-60FE-67D1-F25189C9AE3A}"/>
              </a:ext>
            </a:extLst>
          </p:cNvPr>
          <p:cNvSpPr>
            <a:spLocks noGrp="1"/>
          </p:cNvSpPr>
          <p:nvPr>
            <p:ph idx="1"/>
          </p:nvPr>
        </p:nvSpPr>
        <p:spPr>
          <a:xfrm>
            <a:off x="436729" y="812042"/>
            <a:ext cx="8407020" cy="5364921"/>
          </a:xfrm>
        </p:spPr>
        <p:txBody>
          <a:bodyPr>
            <a:normAutofit lnSpcReduction="10000"/>
          </a:bodyPr>
          <a:lstStyle/>
          <a:p>
            <a:pPr marL="342900" lvl="0" indent="-342900" algn="just">
              <a:lnSpc>
                <a:spcPct val="150000"/>
              </a:lnSpc>
              <a:buFont typeface="Symbol" panose="05050102010706020507" pitchFamily="18" charset="2"/>
              <a:buChar char=""/>
            </a:pP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Війна суттєво вплинула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глобальні ринки зернових та олійних культур</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адже Україна та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росія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є ключовими експортерами пшениці, кукурудзи та соняшникової олії. За даними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Міжнародної продовольчої організації</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блокування портів і руйнування інфраструктури в Україні зменшило експорт зерна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50%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2022 році.</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Через війну глобальні ціни на пшеницю зросли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70-80%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період з 2021 до 2022 року, що призвело до продовольчої кризи у країнах, які залежать від імпорту зерна з регіону, таких як Єгипет, Ліван та країни Африки.</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Війна також викликала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дефіцит добрив</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оскільки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росія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є провідним світовим виробником азотних та фосфорних добрив. Через це ціни на добрива зросли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100-150%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2022 році, що вплинуло на аграрну продуктивність по всьому світу.</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17775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0E36A-E477-E1A5-E02D-4AA5AE272A58}"/>
              </a:ext>
            </a:extLst>
          </p:cNvPr>
          <p:cNvSpPr>
            <a:spLocks noGrp="1"/>
          </p:cNvSpPr>
          <p:nvPr>
            <p:ph type="title"/>
          </p:nvPr>
        </p:nvSpPr>
        <p:spPr>
          <a:xfrm>
            <a:off x="201168" y="118239"/>
            <a:ext cx="8769096" cy="860170"/>
          </a:xfrm>
        </p:spPr>
        <p:txBody>
          <a:bodyPr>
            <a:noAutofit/>
          </a:bodyPr>
          <a:lstStyle/>
          <a:p>
            <a:pPr algn="ctr"/>
            <a:r>
              <a:rPr lang="uk-UA" sz="3200" b="1" dirty="0">
                <a:solidFill>
                  <a:srgbClr val="002060"/>
                </a:solidFill>
                <a:latin typeface="Arial" panose="020B0604020202020204" pitchFamily="34" charset="0"/>
                <a:cs typeface="Arial" panose="020B0604020202020204" pitchFamily="34" charset="0"/>
              </a:rPr>
              <a:t>Втрати та збитки сільському господарстві України внаслідок військової агресії</a:t>
            </a:r>
          </a:p>
        </p:txBody>
      </p:sp>
      <p:sp>
        <p:nvSpPr>
          <p:cNvPr id="3" name="Объект 2">
            <a:extLst>
              <a:ext uri="{FF2B5EF4-FFF2-40B4-BE49-F238E27FC236}">
                <a16:creationId xmlns:a16="http://schemas.microsoft.com/office/drawing/2014/main" id="{53E51ABB-114D-47A1-326F-B5504C2255C1}"/>
              </a:ext>
            </a:extLst>
          </p:cNvPr>
          <p:cNvSpPr>
            <a:spLocks noGrp="1"/>
          </p:cNvSpPr>
          <p:nvPr>
            <p:ph idx="1"/>
          </p:nvPr>
        </p:nvSpPr>
        <p:spPr>
          <a:xfrm>
            <a:off x="365760" y="1216152"/>
            <a:ext cx="8604504" cy="5404104"/>
          </a:xfrm>
        </p:spPr>
        <p:txBody>
          <a:bodyPr>
            <a:normAutofit fontScale="92500" lnSpcReduction="10000"/>
          </a:bodyPr>
          <a:lstStyle/>
          <a:p>
            <a:pPr marL="0" indent="0">
              <a:lnSpc>
                <a:spcPct val="107000"/>
              </a:lnSpc>
              <a:spcAft>
                <a:spcPts val="800"/>
              </a:spcAft>
              <a:buNone/>
            </a:pPr>
            <a:r>
              <a:rPr lang="uk-UA" sz="1900" kern="100" dirty="0">
                <a:effectLst/>
                <a:latin typeface="Arial" panose="020B0604020202020204" pitchFamily="34" charset="0"/>
                <a:ea typeface="Calibri" panose="020F0502020204030204" pitchFamily="34" charset="0"/>
                <a:cs typeface="Arial" panose="020B0604020202020204" pitchFamily="34" charset="0"/>
              </a:rPr>
              <a:t>1. </a:t>
            </a:r>
            <a:r>
              <a:rPr lang="uk-UA" sz="1900" b="1" kern="100" dirty="0">
                <a:effectLst/>
                <a:latin typeface="Arial" panose="020B0604020202020204" pitchFamily="34" charset="0"/>
                <a:ea typeface="Calibri" panose="020F0502020204030204" pitchFamily="34" charset="0"/>
                <a:cs typeface="Arial" panose="020B0604020202020204" pitchFamily="34" charset="0"/>
              </a:rPr>
              <a:t>Прямі матеріальні збитки</a:t>
            </a:r>
            <a:r>
              <a:rPr lang="uk-UA" sz="1900" kern="100" dirty="0">
                <a:effectLst/>
                <a:latin typeface="Arial" panose="020B0604020202020204" pitchFamily="34" charset="0"/>
                <a:ea typeface="Calibri" panose="020F0502020204030204" pitchFamily="34" charset="0"/>
                <a:cs typeface="Arial" panose="020B0604020202020204" pitchFamily="34" charset="0"/>
              </a:rPr>
              <a:t>:</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Руйнування сільськогосподарської техніки, елеваторів, складських приміщень, та сільськогосподарської інфраструктури. За оцінками, кількість знищених тракторів, комбайнів, елеваторів та інших активів досягає сотень одиниць.</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Знищення та пошкодження полів і врожаїв через обстріли, мінування та бойові дії на сільськогосподарських територіях.</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900" kern="100" dirty="0">
                <a:effectLst/>
                <a:latin typeface="Arial" panose="020B0604020202020204" pitchFamily="34" charset="0"/>
                <a:ea typeface="Calibri" panose="020F0502020204030204" pitchFamily="34" charset="0"/>
                <a:cs typeface="Arial" panose="020B0604020202020204" pitchFamily="34" charset="0"/>
              </a:rPr>
              <a:t>2. </a:t>
            </a:r>
            <a:r>
              <a:rPr lang="uk-UA" sz="1900" b="1" kern="100" dirty="0">
                <a:effectLst/>
                <a:latin typeface="Arial" panose="020B0604020202020204" pitchFamily="34" charset="0"/>
                <a:ea typeface="Calibri" panose="020F0502020204030204" pitchFamily="34" charset="0"/>
                <a:cs typeface="Arial" panose="020B0604020202020204" pitchFamily="34" charset="0"/>
              </a:rPr>
              <a:t>Зниження виробництва та експорту</a:t>
            </a:r>
            <a:r>
              <a:rPr lang="uk-UA" sz="1900" kern="100" dirty="0">
                <a:effectLst/>
                <a:latin typeface="Arial" panose="020B0604020202020204" pitchFamily="34" charset="0"/>
                <a:ea typeface="Calibri" panose="020F0502020204030204" pitchFamily="34" charset="0"/>
                <a:cs typeface="Arial" panose="020B0604020202020204" pitchFamily="34" charset="0"/>
              </a:rPr>
              <a:t>:</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У 2022 році через бойові дії та блокування чорноморських портів експорт зернових культур та іншої сільськогосподарської продукції значно скоротився. Через логістичні обмеження та неможливість експорту через порти, українські фермери не могли вивезти продукцію на зовнішні ринки.</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Зниження врожайності: у 2022 році Україна втратила понад 30% врожаю зернових культур через бойові дії та обмежений доступ до полів, які були під окупацією або зруйновані.</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spTree>
    <p:extLst>
      <p:ext uri="{BB962C8B-B14F-4D97-AF65-F5344CB8AC3E}">
        <p14:creationId xmlns:p14="http://schemas.microsoft.com/office/powerpoint/2010/main" val="421607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latin typeface="Arial" panose="020B0604020202020204" pitchFamily="34" charset="0"/>
                <a:cs typeface="Arial" panose="020B0604020202020204" pitchFamily="34" charset="0"/>
              </a:rPr>
              <a:t>ЗМІСТ</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28650" y="1562670"/>
            <a:ext cx="8335302" cy="3927304"/>
          </a:xfrm>
        </p:spPr>
        <p:txBody>
          <a:bodyPr>
            <a:normAutofit/>
          </a:bodyPr>
          <a:lstStyle/>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 та Аграрна політика</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Фактори впливу на розвиток аграрної політики. </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Кліматичні зміни та економічна ефективність сільськогосподарського виробництва. </a:t>
            </a:r>
          </a:p>
          <a:p>
            <a:pPr marL="385763" indent="-385763">
              <a:buFont typeface="+mj-lt"/>
              <a:buAutoNum type="arabicPeriod"/>
            </a:pPr>
            <a:r>
              <a:rPr lang="uk-UA" sz="2400" b="1" dirty="0">
                <a:latin typeface="Arial" panose="020B0604020202020204" pitchFamily="34" charset="0"/>
                <a:cs typeface="Arial" panose="020B0604020202020204" pitchFamily="34" charset="0"/>
              </a:rPr>
              <a:t>Європейський зелений курс (</a:t>
            </a:r>
            <a:r>
              <a:rPr lang="en-US" sz="2400" b="1" dirty="0">
                <a:latin typeface="Arial" panose="020B0604020202020204" pitchFamily="34" charset="0"/>
                <a:cs typeface="Arial" panose="020B0604020202020204" pitchFamily="34" charset="0"/>
              </a:rPr>
              <a:t>European Green Deal</a:t>
            </a:r>
            <a:r>
              <a:rPr lang="uk-UA" sz="2400" b="1"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33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0FC0-A2BB-B172-0038-71FDAF51783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FEF51-AD8B-1672-BD69-7BF613E86139}"/>
              </a:ext>
            </a:extLst>
          </p:cNvPr>
          <p:cNvSpPr>
            <a:spLocks noGrp="1"/>
          </p:cNvSpPr>
          <p:nvPr>
            <p:ph type="title"/>
          </p:nvPr>
        </p:nvSpPr>
        <p:spPr>
          <a:xfrm>
            <a:off x="201168" y="118239"/>
            <a:ext cx="8769096" cy="860170"/>
          </a:xfrm>
        </p:spPr>
        <p:txBody>
          <a:bodyPr>
            <a:noAutofit/>
          </a:bodyPr>
          <a:lstStyle/>
          <a:p>
            <a:pPr algn="ctr"/>
            <a:r>
              <a:rPr lang="uk-UA" sz="3200" b="1" dirty="0">
                <a:solidFill>
                  <a:srgbClr val="002060"/>
                </a:solidFill>
                <a:latin typeface="Arial" panose="020B0604020202020204" pitchFamily="34" charset="0"/>
                <a:cs typeface="Arial" panose="020B0604020202020204" pitchFamily="34" charset="0"/>
              </a:rPr>
              <a:t>Втрати та збитки сільському господарстві України внаслідок військової агресії</a:t>
            </a:r>
          </a:p>
        </p:txBody>
      </p:sp>
      <p:sp>
        <p:nvSpPr>
          <p:cNvPr id="3" name="Объект 2">
            <a:extLst>
              <a:ext uri="{FF2B5EF4-FFF2-40B4-BE49-F238E27FC236}">
                <a16:creationId xmlns:a16="http://schemas.microsoft.com/office/drawing/2014/main" id="{E0B3B5CF-DFF9-8FF6-AF5A-9DF98BD1887A}"/>
              </a:ext>
            </a:extLst>
          </p:cNvPr>
          <p:cNvSpPr>
            <a:spLocks noGrp="1"/>
          </p:cNvSpPr>
          <p:nvPr>
            <p:ph idx="1"/>
          </p:nvPr>
        </p:nvSpPr>
        <p:spPr>
          <a:xfrm>
            <a:off x="201168" y="1142999"/>
            <a:ext cx="8769096" cy="5596761"/>
          </a:xfrm>
        </p:spPr>
        <p:txBody>
          <a:bodyPr>
            <a:normAutofit fontScale="92500" lnSpcReduction="10000"/>
          </a:bodyPr>
          <a:lstStyle/>
          <a:p>
            <a:pPr marL="0" indent="0">
              <a:lnSpc>
                <a:spcPct val="107000"/>
              </a:lnSpc>
              <a:spcAft>
                <a:spcPts val="800"/>
              </a:spcAft>
              <a:buNone/>
            </a:pPr>
            <a:r>
              <a:rPr lang="uk-UA" sz="1800" kern="100" dirty="0">
                <a:latin typeface="Times New Roman" panose="02020603050405020304" pitchFamily="18" charset="0"/>
                <a:ea typeface="Calibri" panose="020F0502020204030204" pitchFamily="34" charset="0"/>
                <a:cs typeface="Times New Roman" panose="02020603050405020304" pitchFamily="18" charset="0"/>
              </a:rPr>
              <a:t>3</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kern="100" dirty="0">
                <a:effectLst/>
                <a:latin typeface="Arial" panose="020B0604020202020204" pitchFamily="34" charset="0"/>
                <a:ea typeface="Calibri" panose="020F0502020204030204" pitchFamily="34" charset="0"/>
                <a:cs typeface="Arial" panose="020B0604020202020204" pitchFamily="34" charset="0"/>
              </a:rPr>
              <a:t>Довгострокові втрати</a:t>
            </a:r>
            <a:r>
              <a:rPr lang="uk-UA" sz="1800" kern="100" dirty="0">
                <a:effectLst/>
                <a:latin typeface="Arial" panose="020B0604020202020204" pitchFamily="34" charset="0"/>
                <a:ea typeface="Calibri" panose="020F0502020204030204" pitchFamily="34" charset="0"/>
                <a:cs typeface="Arial" panose="020B0604020202020204" pitchFamily="34" charset="0"/>
              </a:rPr>
              <a:t>:</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Забруднення земель і полів мінами, нерозірваними снарядами, та забрудненням ґрунтів хімічними речовинами, які викидалися під час обстрілів.</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Деградація агропромислового потенціалу на окупованих або тимчасово недоступних територіях, що ускладнює відновлення нормальної сільськогосподарської діяльності.</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800" b="1" kern="100" dirty="0">
                <a:latin typeface="Arial" panose="020B0604020202020204" pitchFamily="34" charset="0"/>
                <a:ea typeface="Calibri" panose="020F0502020204030204" pitchFamily="34" charset="0"/>
                <a:cs typeface="Arial" panose="020B0604020202020204" pitchFamily="34" charset="0"/>
              </a:rPr>
              <a:t>4. </a:t>
            </a:r>
            <a:r>
              <a:rPr lang="uk-UA" sz="1800" b="1" kern="100" dirty="0">
                <a:effectLst/>
                <a:latin typeface="Arial" panose="020B0604020202020204" pitchFamily="34" charset="0"/>
                <a:ea typeface="Calibri" panose="020F0502020204030204" pitchFamily="34" charset="0"/>
                <a:cs typeface="Arial" panose="020B0604020202020204" pitchFamily="34" charset="0"/>
              </a:rPr>
              <a:t>Фінансові збитки</a:t>
            </a:r>
            <a:r>
              <a:rPr lang="uk-UA" sz="1800" kern="100" dirty="0">
                <a:effectLst/>
                <a:latin typeface="Arial" panose="020B0604020202020204" pitchFamily="34" charset="0"/>
                <a:ea typeface="Calibri" panose="020F0502020204030204" pitchFamily="34" charset="0"/>
                <a:cs typeface="Arial" panose="020B0604020202020204" pitchFamily="34" charset="0"/>
              </a:rPr>
              <a:t>:</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За даними Мінагрополітики та міжнародних експертів, загальні збитки аграрного сектору України від війни перевищують 20 мільярдів доларів, включаючи як прямі втрати активів, так і втрати через зниження виробництва та експорту.</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800" b="1" kern="100" dirty="0">
                <a:latin typeface="Arial" panose="020B0604020202020204" pitchFamily="34" charset="0"/>
                <a:ea typeface="Calibri" panose="020F0502020204030204" pitchFamily="34" charset="0"/>
                <a:cs typeface="Arial" panose="020B0604020202020204" pitchFamily="34" charset="0"/>
              </a:rPr>
              <a:t>5. </a:t>
            </a:r>
            <a:r>
              <a:rPr lang="uk-UA" sz="1800" b="1" kern="100" dirty="0">
                <a:effectLst/>
                <a:latin typeface="Arial" panose="020B0604020202020204" pitchFamily="34" charset="0"/>
                <a:ea typeface="Calibri" panose="020F0502020204030204" pitchFamily="34" charset="0"/>
                <a:cs typeface="Arial" panose="020B0604020202020204" pitchFamily="34" charset="0"/>
              </a:rPr>
              <a:t>Вплив на продовольчу безпеку</a:t>
            </a:r>
            <a:r>
              <a:rPr lang="uk-UA" sz="1800" kern="100" dirty="0">
                <a:effectLst/>
                <a:latin typeface="Arial" panose="020B0604020202020204" pitchFamily="34" charset="0"/>
                <a:ea typeface="Calibri" panose="020F0502020204030204" pitchFamily="34" charset="0"/>
                <a:cs typeface="Arial" panose="020B0604020202020204" pitchFamily="34" charset="0"/>
              </a:rPr>
              <a:t>:</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Україна є однією з найбільших країн-експортерів зерна у світі, і війна суттєво вплинула на світові продовольчі ринки. Зниження експорту українських зернових спричинило підвищення цін на продовольство у світі, особливо в країнах, які залежать від імпорту українського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зерна.</a:t>
            </a: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78814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3D3CCC-62C2-CB82-E62B-9191D7D3C481}"/>
              </a:ext>
            </a:extLst>
          </p:cNvPr>
          <p:cNvSpPr>
            <a:spLocks noGrp="1"/>
          </p:cNvSpPr>
          <p:nvPr>
            <p:ph type="title"/>
          </p:nvPr>
        </p:nvSpPr>
        <p:spPr>
          <a:xfrm>
            <a:off x="628650" y="92171"/>
            <a:ext cx="7886700" cy="856349"/>
          </a:xfrm>
        </p:spPr>
        <p:txBody>
          <a:bodyPr>
            <a:noAutofit/>
          </a:bodyPr>
          <a:lstStyle/>
          <a:p>
            <a:pPr algn="ctr"/>
            <a:r>
              <a:rPr lang="uk-UA" sz="2800" b="1" dirty="0">
                <a:solidFill>
                  <a:srgbClr val="002060"/>
                </a:solidFill>
                <a:latin typeface="Arial" panose="020B0604020202020204" pitchFamily="34" charset="0"/>
                <a:cs typeface="Arial" panose="020B0604020202020204" pitchFamily="34" charset="0"/>
              </a:rPr>
              <a:t>Як аграрна політика може сприяти стійкості аграрного сектору в умовах криз?</a:t>
            </a:r>
            <a:endParaRPr lang="uk-UA" sz="28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C2D1D3C-ABB1-2CC0-78FB-EFD52DA2CFD4}"/>
              </a:ext>
            </a:extLst>
          </p:cNvPr>
          <p:cNvSpPr>
            <a:spLocks noGrp="1"/>
          </p:cNvSpPr>
          <p:nvPr>
            <p:ph idx="1"/>
          </p:nvPr>
        </p:nvSpPr>
        <p:spPr>
          <a:xfrm>
            <a:off x="88711" y="948519"/>
            <a:ext cx="8932460" cy="5817309"/>
          </a:xfrm>
        </p:spPr>
        <p:txBody>
          <a:bodyPr>
            <a:normAutofit fontScale="25000" lnSpcReduction="20000"/>
          </a:bodyPr>
          <a:lstStyle/>
          <a:p>
            <a:pPr marL="0" indent="0" algn="just">
              <a:lnSpc>
                <a:spcPct val="120000"/>
              </a:lnSpc>
              <a:spcBef>
                <a:spcPts val="0"/>
              </a:spcBef>
              <a:buNone/>
            </a:pPr>
            <a:r>
              <a:rPr lang="uk-UA" sz="56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Фінансова підтримка фермерів під час криз</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Держави можуть запроваджувати програми </a:t>
            </a:r>
            <a:r>
              <a:rPr lang="uk-UA" sz="5200" b="1" dirty="0">
                <a:latin typeface="Arial" panose="020B0604020202020204" pitchFamily="34" charset="0"/>
                <a:cs typeface="Arial" panose="020B0604020202020204" pitchFamily="34" charset="0"/>
              </a:rPr>
              <a:t>субсидій і пільгових кредитів</a:t>
            </a:r>
            <a:r>
              <a:rPr lang="uk-UA" sz="5200" dirty="0">
                <a:latin typeface="Arial" panose="020B0604020202020204" pitchFamily="34" charset="0"/>
                <a:cs typeface="Arial" panose="020B0604020202020204" pitchFamily="34" charset="0"/>
              </a:rPr>
              <a:t> для фермерів, щоб підтримати їх у кризові часи. Наприклад, у період пандемії COVID-19 уряд США надав понад </a:t>
            </a:r>
            <a:r>
              <a:rPr lang="en-US" sz="5200" dirty="0">
                <a:latin typeface="Arial" panose="020B0604020202020204" pitchFamily="34" charset="0"/>
                <a:cs typeface="Arial" panose="020B0604020202020204" pitchFamily="34" charset="0"/>
              </a:rPr>
              <a:t>$</a:t>
            </a:r>
            <a:r>
              <a:rPr lang="uk-UA" sz="5200" b="1" dirty="0">
                <a:latin typeface="Arial" panose="020B0604020202020204" pitchFamily="34" charset="0"/>
                <a:cs typeface="Arial" panose="020B0604020202020204" pitchFamily="34" charset="0"/>
              </a:rPr>
              <a:t>19 мільярдів</a:t>
            </a:r>
            <a:r>
              <a:rPr lang="uk-UA" sz="5200" dirty="0">
                <a:latin typeface="Arial" panose="020B0604020202020204" pitchFamily="34" charset="0"/>
                <a:cs typeface="Arial" panose="020B0604020202020204" pitchFamily="34" charset="0"/>
              </a:rPr>
              <a:t> допомоги фермерам для підтримки аграрного сектору.</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У </a:t>
            </a:r>
            <a:r>
              <a:rPr lang="uk-UA" sz="5200" b="1" dirty="0">
                <a:latin typeface="Arial" panose="020B0604020202020204" pitchFamily="34" charset="0"/>
                <a:cs typeface="Arial" panose="020B0604020202020204" pitchFamily="34" charset="0"/>
              </a:rPr>
              <a:t>ЄС</a:t>
            </a:r>
            <a:r>
              <a:rPr lang="uk-UA" sz="5200" dirty="0">
                <a:latin typeface="Arial" panose="020B0604020202020204" pitchFamily="34" charset="0"/>
                <a:cs typeface="Arial" panose="020B0604020202020204" pitchFamily="34" charset="0"/>
              </a:rPr>
              <a:t> у 2020 році було </a:t>
            </a:r>
            <a:r>
              <a:rPr lang="uk-UA" sz="5200" dirty="0">
                <a:solidFill>
                  <a:schemeClr val="tx1">
                    <a:lumMod val="95000"/>
                    <a:lumOff val="5000"/>
                  </a:schemeClr>
                </a:solidFill>
                <a:latin typeface="Arial" panose="020B0604020202020204" pitchFamily="34" charset="0"/>
                <a:cs typeface="Arial" panose="020B0604020202020204" pitchFamily="34" charset="0"/>
              </a:rPr>
              <a:t>виділено </a:t>
            </a:r>
            <a:r>
              <a:rPr lang="ru-UA" sz="5200" b="0" i="0" dirty="0">
                <a:solidFill>
                  <a:schemeClr val="tx1">
                    <a:lumMod val="95000"/>
                    <a:lumOff val="5000"/>
                  </a:schemeClr>
                </a:solidFill>
                <a:effectLst/>
                <a:latin typeface="Arial" panose="020B0604020202020204" pitchFamily="34" charset="0"/>
                <a:cs typeface="Arial" panose="020B0604020202020204" pitchFamily="34" charset="0"/>
              </a:rPr>
              <a:t>€ </a:t>
            </a:r>
            <a:r>
              <a:rPr lang="uk-UA" sz="5200" b="1" dirty="0">
                <a:solidFill>
                  <a:schemeClr val="tx1">
                    <a:lumMod val="95000"/>
                    <a:lumOff val="5000"/>
                  </a:schemeClr>
                </a:solidFill>
                <a:latin typeface="Arial" panose="020B0604020202020204" pitchFamily="34" charset="0"/>
                <a:cs typeface="Arial" panose="020B0604020202020204" pitchFamily="34" charset="0"/>
              </a:rPr>
              <a:t>7,5 </a:t>
            </a:r>
            <a:r>
              <a:rPr lang="uk-UA" sz="5200" b="1" dirty="0">
                <a:latin typeface="Arial" panose="020B0604020202020204" pitchFamily="34" charset="0"/>
                <a:cs typeface="Arial" panose="020B0604020202020204" pitchFamily="34" charset="0"/>
              </a:rPr>
              <a:t>мільярда </a:t>
            </a:r>
            <a:r>
              <a:rPr lang="uk-UA" sz="5200" dirty="0">
                <a:latin typeface="Arial" panose="020B0604020202020204" pitchFamily="34" charset="0"/>
                <a:cs typeface="Arial" panose="020B0604020202020204" pitchFamily="34" charset="0"/>
              </a:rPr>
              <a:t>для допомоги с.-г. виробникам, постраждалим через COVID-19.</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Розвиток внутрішніх ринків та зменшення залежності від імпорту</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В умовах глобальних криз, таких як війна чи пандемія, аграрна політика повинна сприяти розвитку </a:t>
            </a:r>
            <a:r>
              <a:rPr lang="uk-UA" sz="5200" b="1" dirty="0">
                <a:latin typeface="Arial" panose="020B0604020202020204" pitchFamily="34" charset="0"/>
                <a:cs typeface="Arial" panose="020B0604020202020204" pitchFamily="34" charset="0"/>
              </a:rPr>
              <a:t>внутрішнього виробництва</a:t>
            </a:r>
            <a:r>
              <a:rPr lang="uk-UA" sz="5200" dirty="0">
                <a:latin typeface="Arial" panose="020B0604020202020204" pitchFamily="34" charset="0"/>
                <a:cs typeface="Arial" panose="020B0604020202020204" pitchFamily="34" charset="0"/>
              </a:rPr>
              <a:t> продовольства, щоб зменшити залежність від імпорту. Наприклад, після початку війни в Україні країни, такі як Єгипет та Індія, почали активно розвивати власне виробництво зерна, щоб забезпечити продовольчу безпеку.</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Резерви продовольства</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Для запобігання продовольчим кризам, уряди можуть створювати </a:t>
            </a:r>
            <a:r>
              <a:rPr lang="uk-UA" sz="5200" b="1" dirty="0">
                <a:latin typeface="Arial" panose="020B0604020202020204" pitchFamily="34" charset="0"/>
                <a:cs typeface="Arial" panose="020B0604020202020204" pitchFamily="34" charset="0"/>
              </a:rPr>
              <a:t>резерви продовольства</a:t>
            </a:r>
            <a:r>
              <a:rPr lang="uk-UA" sz="5200" dirty="0">
                <a:latin typeface="Arial" panose="020B0604020202020204" pitchFamily="34" charset="0"/>
                <a:cs typeface="Arial" panose="020B0604020202020204" pitchFamily="34" charset="0"/>
              </a:rPr>
              <a:t>, які можна використовувати під час кризових ситуацій. Наприклад, </a:t>
            </a:r>
            <a:r>
              <a:rPr lang="uk-UA" sz="5200" b="1" dirty="0">
                <a:latin typeface="Arial" panose="020B0604020202020204" pitchFamily="34" charset="0"/>
                <a:cs typeface="Arial" panose="020B0604020202020204" pitchFamily="34" charset="0"/>
              </a:rPr>
              <a:t>Китай</a:t>
            </a:r>
            <a:r>
              <a:rPr lang="uk-UA" sz="5200" dirty="0">
                <a:latin typeface="Arial" panose="020B0604020202020204" pitchFamily="34" charset="0"/>
                <a:cs typeface="Arial" panose="020B0604020202020204" pitchFamily="34" charset="0"/>
              </a:rPr>
              <a:t> активно накопичує запаси зерна та олійних культур, щоб мати резерв на випадок глобальних потрясінь.</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Інвестиції в інновації та цифрові рішення</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Під час криз аграрна політика має сприяти </a:t>
            </a:r>
            <a:r>
              <a:rPr lang="uk-UA" sz="5200" b="1" dirty="0">
                <a:latin typeface="Arial" panose="020B0604020202020204" pitchFamily="34" charset="0"/>
                <a:cs typeface="Arial" panose="020B0604020202020204" pitchFamily="34" charset="0"/>
              </a:rPr>
              <a:t>впровадженню цифрових технологій</a:t>
            </a:r>
            <a:r>
              <a:rPr lang="uk-UA" sz="5200" dirty="0">
                <a:latin typeface="Arial" panose="020B0604020202020204" pitchFamily="34" charset="0"/>
                <a:cs typeface="Arial" panose="020B0604020202020204" pitchFamily="34" charset="0"/>
              </a:rPr>
              <a:t>, таких як автоматизація процесів, точне землеробство та інтелектуальні системи управління. Це дозволяє оптимізувати використання ресурсів та зменшити залежність від людської праці.</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Адаптація до зміни клімату</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Аграрна політика повинна також включати заходи з </a:t>
            </a:r>
            <a:r>
              <a:rPr lang="uk-UA" sz="5200" b="1" dirty="0">
                <a:latin typeface="Arial" panose="020B0604020202020204" pitchFamily="34" charset="0"/>
                <a:cs typeface="Arial" panose="020B0604020202020204" pitchFamily="34" charset="0"/>
              </a:rPr>
              <a:t>адаптації до змін клімату</a:t>
            </a:r>
            <a:r>
              <a:rPr lang="uk-UA" sz="5200" dirty="0">
                <a:latin typeface="Arial" panose="020B0604020202020204" pitchFamily="34" charset="0"/>
                <a:cs typeface="Arial" panose="020B0604020202020204" pitchFamily="34" charset="0"/>
              </a:rPr>
              <a:t>, що дозволить зменшити вплив екстремальних погодних умов на аграрний сектор. Наприклад, в Австралії та США існують </a:t>
            </a:r>
            <a:r>
              <a:rPr lang="uk-UA" sz="5200" b="1" dirty="0">
                <a:latin typeface="Arial" panose="020B0604020202020204" pitchFamily="34" charset="0"/>
                <a:cs typeface="Arial" panose="020B0604020202020204" pitchFamily="34" charset="0"/>
              </a:rPr>
              <a:t>програми страхування врожаїв</a:t>
            </a:r>
            <a:r>
              <a:rPr lang="uk-UA" sz="5200" dirty="0">
                <a:latin typeface="Arial" panose="020B0604020202020204" pitchFamily="34" charset="0"/>
                <a:cs typeface="Arial" panose="020B0604020202020204" pitchFamily="34" charset="0"/>
              </a:rPr>
              <a:t>, які захищають фермерів від фінансових втрат у випадку стихійних лих або неврожаю.</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Створення стратегічних </a:t>
            </a:r>
            <a:r>
              <a:rPr lang="uk-UA" sz="5200" b="1" dirty="0" err="1">
                <a:solidFill>
                  <a:srgbClr val="C00000"/>
                </a:solidFill>
                <a:latin typeface="Arial" panose="020B0604020202020204" pitchFamily="34" charset="0"/>
                <a:cs typeface="Arial" panose="020B0604020202020204" pitchFamily="34" charset="0"/>
              </a:rPr>
              <a:t>партнерств</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Аграрна політика може сприяти міжнародній співпраці та створенню </a:t>
            </a:r>
            <a:r>
              <a:rPr lang="uk-UA" sz="5200" b="1" dirty="0">
                <a:latin typeface="Arial" panose="020B0604020202020204" pitchFamily="34" charset="0"/>
                <a:cs typeface="Arial" panose="020B0604020202020204" pitchFamily="34" charset="0"/>
              </a:rPr>
              <a:t>стратегічних </a:t>
            </a:r>
            <a:r>
              <a:rPr lang="uk-UA" sz="5200" b="1" dirty="0" err="1">
                <a:latin typeface="Arial" panose="020B0604020202020204" pitchFamily="34" charset="0"/>
                <a:cs typeface="Arial" panose="020B0604020202020204" pitchFamily="34" charset="0"/>
              </a:rPr>
              <a:t>партнерств</a:t>
            </a:r>
            <a:r>
              <a:rPr lang="uk-UA" sz="5200" dirty="0">
                <a:latin typeface="Arial" panose="020B0604020202020204" pitchFamily="34" charset="0"/>
                <a:cs typeface="Arial" panose="020B0604020202020204" pitchFamily="34" charset="0"/>
              </a:rPr>
              <a:t> для підтримки глобальної продовольчої безпеки під час криз. Після війни в Україні ЄС та інші країни створили </a:t>
            </a:r>
            <a:r>
              <a:rPr lang="uk-UA" sz="5200" b="1" dirty="0">
                <a:latin typeface="Arial" panose="020B0604020202020204" pitchFamily="34" charset="0"/>
                <a:cs typeface="Arial" panose="020B0604020202020204" pitchFamily="34" charset="0"/>
              </a:rPr>
              <a:t>"зерновий коридор"</a:t>
            </a:r>
            <a:r>
              <a:rPr lang="uk-UA" sz="5200" dirty="0">
                <a:latin typeface="Arial" panose="020B0604020202020204" pitchFamily="34" charset="0"/>
                <a:cs typeface="Arial" panose="020B0604020202020204" pitchFamily="34" charset="0"/>
              </a:rPr>
              <a:t>, щоб забезпечити експорт зернових культур з України, що допомогло запобігти глобальній продовольчій кризі.</a:t>
            </a:r>
          </a:p>
          <a:p>
            <a:pPr marL="0" indent="0">
              <a:buNone/>
            </a:pPr>
            <a:endParaRPr lang="uk-UA" dirty="0"/>
          </a:p>
        </p:txBody>
      </p:sp>
    </p:spTree>
    <p:extLst>
      <p:ext uri="{BB962C8B-B14F-4D97-AF65-F5344CB8AC3E}">
        <p14:creationId xmlns:p14="http://schemas.microsoft.com/office/powerpoint/2010/main" val="275100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EB49E-6097-0FAF-35E0-FB6DD6714C9F}"/>
              </a:ext>
            </a:extLst>
          </p:cNvPr>
          <p:cNvSpPr>
            <a:spLocks noGrp="1"/>
          </p:cNvSpPr>
          <p:nvPr>
            <p:ph type="title"/>
          </p:nvPr>
        </p:nvSpPr>
        <p:spPr>
          <a:xfrm>
            <a:off x="221776" y="78524"/>
            <a:ext cx="8700447" cy="876820"/>
          </a:xfrm>
        </p:spPr>
        <p:txBody>
          <a:bodyPr>
            <a:normAutofit fontScale="90000"/>
          </a:bodyPr>
          <a:lstStyle/>
          <a:p>
            <a:pPr algn="ctr"/>
            <a:r>
              <a:rPr lang="uk-UA"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Фактори впливу на розвиток аграрної політики</a:t>
            </a:r>
            <a:endParaRPr lang="uk-UA" sz="3200" b="1" dirty="0">
              <a:solidFill>
                <a:srgbClr val="002060"/>
              </a:solidFill>
              <a:latin typeface="Arial" panose="020B0604020202020204" pitchFamily="34" charset="0"/>
              <a:cs typeface="Arial" panose="020B0604020202020204" pitchFamily="34" charset="0"/>
            </a:endParaRPr>
          </a:p>
        </p:txBody>
      </p:sp>
      <p:graphicFrame>
        <p:nvGraphicFramePr>
          <p:cNvPr id="5" name="Объект 4">
            <a:extLst>
              <a:ext uri="{FF2B5EF4-FFF2-40B4-BE49-F238E27FC236}">
                <a16:creationId xmlns:a16="http://schemas.microsoft.com/office/drawing/2014/main" id="{AD099571-F847-A756-4D11-F9ED01457997}"/>
              </a:ext>
            </a:extLst>
          </p:cNvPr>
          <p:cNvGraphicFramePr>
            <a:graphicFrameLocks noGrp="1"/>
          </p:cNvGraphicFramePr>
          <p:nvPr>
            <p:ph idx="1"/>
            <p:extLst>
              <p:ext uri="{D42A27DB-BD31-4B8C-83A1-F6EECF244321}">
                <p14:modId xmlns:p14="http://schemas.microsoft.com/office/powerpoint/2010/main" val="2286374083"/>
              </p:ext>
            </p:extLst>
          </p:nvPr>
        </p:nvGraphicFramePr>
        <p:xfrm>
          <a:off x="533114" y="890753"/>
          <a:ext cx="8276515" cy="450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22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5CB2FF-E88B-28DD-F057-A382464E7C4C}"/>
              </a:ext>
            </a:extLst>
          </p:cNvPr>
          <p:cNvSpPr>
            <a:spLocks noGrp="1"/>
          </p:cNvSpPr>
          <p:nvPr>
            <p:ph type="title"/>
          </p:nvPr>
        </p:nvSpPr>
        <p:spPr>
          <a:xfrm>
            <a:off x="112594" y="58053"/>
            <a:ext cx="8918812" cy="863172"/>
          </a:xfrm>
        </p:spPr>
        <p:txBody>
          <a:bodyPr>
            <a:noAutofit/>
          </a:bodyPr>
          <a:lstStyle/>
          <a:p>
            <a:pPr algn="ctr"/>
            <a:r>
              <a:rPr lang="uk-UA" sz="3200" b="1" dirty="0">
                <a:solidFill>
                  <a:srgbClr val="002060"/>
                </a:solidFill>
                <a:latin typeface="Arial" panose="020B0604020202020204" pitchFamily="34" charset="0"/>
                <a:cs typeface="Arial" panose="020B0604020202020204" pitchFamily="34" charset="0"/>
              </a:rPr>
              <a:t>3. </a:t>
            </a:r>
            <a:r>
              <a:rPr lang="uk-UA"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Кліматичні зміни та економічна ефективність с.-г. виробництва</a:t>
            </a:r>
            <a:endParaRPr lang="uk-UA" sz="32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BDA8BB7-9E46-3A09-389F-B8B3B666CB54}"/>
              </a:ext>
            </a:extLst>
          </p:cNvPr>
          <p:cNvSpPr>
            <a:spLocks noGrp="1"/>
          </p:cNvSpPr>
          <p:nvPr>
            <p:ph idx="1"/>
          </p:nvPr>
        </p:nvSpPr>
        <p:spPr>
          <a:xfrm>
            <a:off x="180832" y="981006"/>
            <a:ext cx="8850574" cy="5679770"/>
          </a:xfrm>
        </p:spPr>
        <p:txBody>
          <a:bodyPr>
            <a:normAutofit fontScale="92500" lnSpcReduction="20000"/>
          </a:bodyPr>
          <a:lstStyle/>
          <a:p>
            <a:pPr marL="0" indent="0">
              <a:buNone/>
            </a:pPr>
            <a:r>
              <a:rPr lang="uk-UA" b="1" dirty="0">
                <a:latin typeface="Arial" panose="020B0604020202020204" pitchFamily="34" charset="0"/>
                <a:cs typeface="Arial" panose="020B0604020202020204" pitchFamily="34" charset="0"/>
              </a:rPr>
              <a:t>Вплив кліматичних змін на сільське господарство</a:t>
            </a:r>
          </a:p>
          <a:p>
            <a:pPr>
              <a:buFont typeface="+mj-lt"/>
              <a:buAutoNum type="arabicPeriod"/>
            </a:pPr>
            <a:r>
              <a:rPr lang="uk-UA" b="1" dirty="0">
                <a:latin typeface="Arial" panose="020B0604020202020204" pitchFamily="34" charset="0"/>
                <a:cs typeface="Arial" panose="020B0604020202020204" pitchFamily="34" charset="0"/>
              </a:rPr>
              <a:t>Температурні зміни</a:t>
            </a:r>
            <a:r>
              <a:rPr lang="uk-UA" dirty="0">
                <a:latin typeface="Arial" panose="020B0604020202020204" pitchFamily="34" charset="0"/>
                <a:cs typeface="Arial" panose="020B0604020202020204" pitchFamily="34" charset="0"/>
              </a:rPr>
              <a:t>:</a:t>
            </a:r>
          </a:p>
          <a:p>
            <a:pPr marL="742950" lvl="1" indent="-285750">
              <a:buFont typeface="+mj-lt"/>
              <a:buAutoNum type="arabicPeriod"/>
            </a:pPr>
            <a:r>
              <a:rPr lang="uk-UA" dirty="0">
                <a:latin typeface="Arial" panose="020B0604020202020204" pitchFamily="34" charset="0"/>
                <a:cs typeface="Arial" panose="020B0604020202020204" pitchFamily="34" charset="0"/>
              </a:rPr>
              <a:t>За даними </a:t>
            </a:r>
            <a:r>
              <a:rPr lang="uk-UA" b="1" dirty="0">
                <a:latin typeface="Arial" panose="020B0604020202020204" pitchFamily="34" charset="0"/>
                <a:cs typeface="Arial" panose="020B0604020202020204" pitchFamily="34" charset="0"/>
              </a:rPr>
              <a:t>Міжурядової групи експертів зі зміни клімату</a:t>
            </a:r>
            <a:r>
              <a:rPr lang="uk-UA" dirty="0">
                <a:latin typeface="Arial" panose="020B0604020202020204" pitchFamily="34" charset="0"/>
                <a:cs typeface="Arial" panose="020B0604020202020204" pitchFamily="34" charset="0"/>
              </a:rPr>
              <a:t>, середня глобальна температура зросла на </a:t>
            </a:r>
            <a:r>
              <a:rPr lang="uk-UA" b="1" dirty="0">
                <a:latin typeface="Arial" panose="020B0604020202020204" pitchFamily="34" charset="0"/>
                <a:cs typeface="Arial" panose="020B0604020202020204" pitchFamily="34" charset="0"/>
              </a:rPr>
              <a:t>1,1°C</a:t>
            </a:r>
            <a:r>
              <a:rPr lang="uk-UA" dirty="0">
                <a:latin typeface="Arial" panose="020B0604020202020204" pitchFamily="34" charset="0"/>
                <a:cs typeface="Arial" panose="020B0604020202020204" pitchFamily="34" charset="0"/>
              </a:rPr>
              <a:t> з </a:t>
            </a:r>
            <a:r>
              <a:rPr lang="uk-UA" dirty="0" err="1">
                <a:latin typeface="Arial" panose="020B0604020202020204" pitchFamily="34" charset="0"/>
                <a:cs typeface="Arial" panose="020B0604020202020204" pitchFamily="34" charset="0"/>
              </a:rPr>
              <a:t>доіндустріальних</a:t>
            </a:r>
            <a:r>
              <a:rPr lang="uk-UA" dirty="0">
                <a:latin typeface="Arial" panose="020B0604020202020204" pitchFamily="34" charset="0"/>
                <a:cs typeface="Arial" panose="020B0604020202020204" pitchFamily="34" charset="0"/>
              </a:rPr>
              <a:t> часів.</a:t>
            </a:r>
          </a:p>
          <a:p>
            <a:pPr marL="742950" lvl="1" indent="-285750">
              <a:buFont typeface="+mj-lt"/>
              <a:buAutoNum type="arabicPeriod"/>
            </a:pPr>
            <a:r>
              <a:rPr lang="uk-UA" dirty="0">
                <a:latin typeface="Arial" panose="020B0604020202020204" pitchFamily="34" charset="0"/>
                <a:cs typeface="Arial" panose="020B0604020202020204" pitchFamily="34" charset="0"/>
              </a:rPr>
              <a:t>Цей ріст температури вже призвів до зменшення врожайності в деяких регіонах на </a:t>
            </a:r>
            <a:r>
              <a:rPr lang="uk-UA" b="1" dirty="0">
                <a:latin typeface="Arial" panose="020B0604020202020204" pitchFamily="34" charset="0"/>
                <a:cs typeface="Arial" panose="020B0604020202020204" pitchFamily="34" charset="0"/>
              </a:rPr>
              <a:t>5-10%</a:t>
            </a:r>
            <a:r>
              <a:rPr lang="uk-UA" dirty="0">
                <a:latin typeface="Arial" panose="020B0604020202020204" pitchFamily="34" charset="0"/>
                <a:cs typeface="Arial" panose="020B0604020202020204" pitchFamily="34" charset="0"/>
              </a:rPr>
              <a:t>.</a:t>
            </a:r>
          </a:p>
          <a:p>
            <a:pPr>
              <a:buFont typeface="+mj-lt"/>
              <a:buAutoNum type="arabicPeriod"/>
            </a:pPr>
            <a:r>
              <a:rPr lang="uk-UA" b="1" dirty="0">
                <a:latin typeface="Arial" panose="020B0604020202020204" pitchFamily="34" charset="0"/>
                <a:cs typeface="Arial" panose="020B0604020202020204" pitchFamily="34" charset="0"/>
              </a:rPr>
              <a:t>Зниження продуктивності</a:t>
            </a:r>
            <a:r>
              <a:rPr lang="uk-UA" dirty="0">
                <a:latin typeface="Arial" panose="020B0604020202020204" pitchFamily="34" charset="0"/>
                <a:cs typeface="Arial" panose="020B0604020202020204" pitchFamily="34" charset="0"/>
              </a:rPr>
              <a:t>:</a:t>
            </a:r>
          </a:p>
          <a:p>
            <a:pPr marL="742950" lvl="1" indent="-285750">
              <a:buFont typeface="+mj-lt"/>
              <a:buAutoNum type="arabicPeriod"/>
            </a:pPr>
            <a:r>
              <a:rPr lang="uk-UA" dirty="0">
                <a:latin typeface="Arial" panose="020B0604020202020204" pitchFamily="34" charset="0"/>
                <a:cs typeface="Arial" panose="020B0604020202020204" pitchFamily="34" charset="0"/>
              </a:rPr>
              <a:t>За даними </a:t>
            </a:r>
            <a:r>
              <a:rPr lang="uk-UA" b="1" dirty="0" err="1">
                <a:latin typeface="Arial" panose="020B0604020202020204" pitchFamily="34" charset="0"/>
                <a:cs typeface="Arial" panose="020B0604020202020204" pitchFamily="34" charset="0"/>
              </a:rPr>
              <a:t>FAO</a:t>
            </a:r>
            <a:r>
              <a:rPr lang="uk-UA" dirty="0">
                <a:latin typeface="Arial" panose="020B0604020202020204" pitchFamily="34" charset="0"/>
                <a:cs typeface="Arial" panose="020B0604020202020204" pitchFamily="34" charset="0"/>
              </a:rPr>
              <a:t>, до 2050 року через зміни клімату врожайність кукурудзи може знизитися на </a:t>
            </a:r>
            <a:r>
              <a:rPr lang="uk-UA" b="1" dirty="0">
                <a:latin typeface="Arial" panose="020B0604020202020204" pitchFamily="34" charset="0"/>
                <a:cs typeface="Arial" panose="020B0604020202020204" pitchFamily="34" charset="0"/>
              </a:rPr>
              <a:t>10-20%</a:t>
            </a:r>
            <a:r>
              <a:rPr lang="uk-UA" dirty="0">
                <a:latin typeface="Arial" panose="020B0604020202020204" pitchFamily="34" charset="0"/>
                <a:cs typeface="Arial" panose="020B0604020202020204" pitchFamily="34" charset="0"/>
              </a:rPr>
              <a:t> у багатьох регіонах Африки та Південної Азії.</a:t>
            </a:r>
          </a:p>
          <a:p>
            <a:pPr marL="742950" lvl="1" indent="-285750">
              <a:buFont typeface="+mj-lt"/>
              <a:buAutoNum type="arabicPeriod"/>
            </a:pPr>
            <a:r>
              <a:rPr lang="uk-UA" dirty="0">
                <a:latin typeface="Arial" panose="020B0604020202020204" pitchFamily="34" charset="0"/>
                <a:cs typeface="Arial" panose="020B0604020202020204" pitchFamily="34" charset="0"/>
              </a:rPr>
              <a:t>У регіонах, які залежать від зрошення, зменшення доступу до води може знизити продуктивність на </a:t>
            </a:r>
            <a:r>
              <a:rPr lang="uk-UA" b="1" dirty="0">
                <a:latin typeface="Arial" panose="020B0604020202020204" pitchFamily="34" charset="0"/>
                <a:cs typeface="Arial" panose="020B0604020202020204" pitchFamily="34" charset="0"/>
              </a:rPr>
              <a:t>30%</a:t>
            </a:r>
            <a:r>
              <a:rPr lang="uk-UA" dirty="0">
                <a:latin typeface="Arial" panose="020B0604020202020204" pitchFamily="34" charset="0"/>
                <a:cs typeface="Arial" panose="020B0604020202020204" pitchFamily="34" charset="0"/>
              </a:rPr>
              <a:t>.</a:t>
            </a:r>
          </a:p>
          <a:p>
            <a:pPr>
              <a:buFont typeface="+mj-lt"/>
              <a:buAutoNum type="arabicPeriod"/>
            </a:pPr>
            <a:r>
              <a:rPr lang="uk-UA" b="1" dirty="0">
                <a:latin typeface="Arial" panose="020B0604020202020204" pitchFamily="34" charset="0"/>
                <a:cs typeface="Arial" panose="020B0604020202020204" pitchFamily="34" charset="0"/>
              </a:rPr>
              <a:t>Посухи і зниження рівня води</a:t>
            </a:r>
            <a:r>
              <a:rPr lang="uk-UA" dirty="0">
                <a:latin typeface="Arial" panose="020B0604020202020204" pitchFamily="34" charset="0"/>
                <a:cs typeface="Arial" panose="020B0604020202020204" pitchFamily="34" charset="0"/>
              </a:rPr>
              <a:t>:</a:t>
            </a:r>
          </a:p>
          <a:p>
            <a:pPr marL="742950" lvl="1" indent="-285750">
              <a:buFont typeface="+mj-lt"/>
              <a:buAutoNum type="arabicPeriod"/>
            </a:pPr>
            <a:r>
              <a:rPr lang="uk-UA" dirty="0">
                <a:latin typeface="Arial" panose="020B0604020202020204" pitchFamily="34" charset="0"/>
                <a:cs typeface="Arial" panose="020B0604020202020204" pitchFamily="34" charset="0"/>
              </a:rPr>
              <a:t>У 2021 році посухи в Європі та Північній Америці призвели до втрат урожаю зернових на </a:t>
            </a:r>
            <a:r>
              <a:rPr lang="uk-UA" b="1" dirty="0">
                <a:latin typeface="Arial" panose="020B0604020202020204" pitchFamily="34" charset="0"/>
                <a:cs typeface="Arial" panose="020B0604020202020204" pitchFamily="34" charset="0"/>
              </a:rPr>
              <a:t>5-15%</a:t>
            </a:r>
            <a:r>
              <a:rPr lang="uk-UA" dirty="0">
                <a:latin typeface="Arial" panose="020B0604020202020204" pitchFamily="34" charset="0"/>
                <a:cs typeface="Arial" panose="020B0604020202020204" pitchFamily="34" charset="0"/>
              </a:rPr>
              <a:t> у порівнянні з попередніми роками.</a:t>
            </a:r>
          </a:p>
          <a:p>
            <a:pPr marL="742950" lvl="1" indent="-285750">
              <a:buFont typeface="+mj-lt"/>
              <a:buAutoNum type="arabicPeriod"/>
            </a:pPr>
            <a:r>
              <a:rPr lang="uk-UA" dirty="0">
                <a:latin typeface="Arial" panose="020B0604020202020204" pitchFamily="34" charset="0"/>
                <a:cs typeface="Arial" panose="020B0604020202020204" pitchFamily="34" charset="0"/>
              </a:rPr>
              <a:t>Дефіцит води через посухи в Індії та Пакистані вже знизив рівень продуктивності в цих країнах на </a:t>
            </a:r>
            <a:r>
              <a:rPr lang="uk-UA" b="1" dirty="0">
                <a:latin typeface="Arial" panose="020B0604020202020204" pitchFamily="34" charset="0"/>
                <a:cs typeface="Arial" panose="020B0604020202020204" pitchFamily="34" charset="0"/>
              </a:rPr>
              <a:t>10-25%</a:t>
            </a:r>
            <a:r>
              <a:rPr lang="uk-UA" dirty="0">
                <a:latin typeface="Arial" panose="020B0604020202020204" pitchFamily="34" charset="0"/>
                <a:cs typeface="Arial" panose="020B0604020202020204" pitchFamily="34" charset="0"/>
              </a:rPr>
              <a:t>.</a:t>
            </a:r>
          </a:p>
          <a:p>
            <a:endParaRPr lang="uk-UA" dirty="0"/>
          </a:p>
        </p:txBody>
      </p:sp>
    </p:spTree>
    <p:extLst>
      <p:ext uri="{BB962C8B-B14F-4D97-AF65-F5344CB8AC3E}">
        <p14:creationId xmlns:p14="http://schemas.microsoft.com/office/powerpoint/2010/main" val="25494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D7CC0-CB41-09AC-4107-71C7F27F107F}"/>
              </a:ext>
            </a:extLst>
          </p:cNvPr>
          <p:cNvSpPr>
            <a:spLocks noGrp="1"/>
          </p:cNvSpPr>
          <p:nvPr>
            <p:ph type="title"/>
          </p:nvPr>
        </p:nvSpPr>
        <p:spPr>
          <a:xfrm>
            <a:off x="188259" y="141008"/>
            <a:ext cx="8821269" cy="638921"/>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Економічна ефективність сільськогосподарського виробництва</a:t>
            </a:r>
          </a:p>
        </p:txBody>
      </p:sp>
      <p:sp>
        <p:nvSpPr>
          <p:cNvPr id="3" name="Объект 2">
            <a:extLst>
              <a:ext uri="{FF2B5EF4-FFF2-40B4-BE49-F238E27FC236}">
                <a16:creationId xmlns:a16="http://schemas.microsoft.com/office/drawing/2014/main" id="{BD461ED6-5AC1-AA71-7456-454CC7F50230}"/>
              </a:ext>
            </a:extLst>
          </p:cNvPr>
          <p:cNvSpPr>
            <a:spLocks noGrp="1"/>
          </p:cNvSpPr>
          <p:nvPr>
            <p:ph idx="1"/>
          </p:nvPr>
        </p:nvSpPr>
        <p:spPr>
          <a:xfrm>
            <a:off x="286871" y="1004046"/>
            <a:ext cx="8650941" cy="5712946"/>
          </a:xfrm>
        </p:spPr>
        <p:txBody>
          <a:bodyPr>
            <a:normAutofit fontScale="85000" lnSpcReduction="20000"/>
          </a:bodyPr>
          <a:lstStyle/>
          <a:p>
            <a:pPr>
              <a:buFont typeface="+mj-lt"/>
              <a:buAutoNum type="arabicPeriod"/>
            </a:pPr>
            <a:r>
              <a:rPr lang="uk-UA" b="1" dirty="0"/>
              <a:t>Витрати на виробництво</a:t>
            </a:r>
            <a:r>
              <a:rPr lang="uk-UA" dirty="0"/>
              <a:t>:</a:t>
            </a:r>
          </a:p>
          <a:p>
            <a:pPr marL="742950" lvl="1" indent="-285750" algn="just">
              <a:buFont typeface="+mj-lt"/>
              <a:buAutoNum type="arabicPeriod"/>
            </a:pPr>
            <a:r>
              <a:rPr lang="uk-UA" dirty="0"/>
              <a:t>За даними </a:t>
            </a:r>
            <a:r>
              <a:rPr lang="uk-UA" b="1" dirty="0"/>
              <a:t>Світового банку</a:t>
            </a:r>
            <a:r>
              <a:rPr lang="uk-UA" dirty="0"/>
              <a:t>, збільшення цін на добрива через кліматичні та політичні кризи спричинило ріст собівартості виробництва аграрної продукції на </a:t>
            </a:r>
            <a:r>
              <a:rPr lang="uk-UA" b="1" dirty="0"/>
              <a:t>15-20%</a:t>
            </a:r>
            <a:r>
              <a:rPr lang="uk-UA" dirty="0"/>
              <a:t> у 2022 році.</a:t>
            </a:r>
          </a:p>
          <a:p>
            <a:pPr marL="742950" lvl="1" indent="-285750" algn="just">
              <a:buFont typeface="+mj-lt"/>
              <a:buAutoNum type="arabicPeriod"/>
            </a:pPr>
            <a:r>
              <a:rPr lang="uk-UA" dirty="0"/>
              <a:t>Використання нових кліматично стійких технологій (наприклад, зрошення, </a:t>
            </a:r>
            <a:r>
              <a:rPr lang="uk-UA" dirty="0" err="1"/>
              <a:t>дрони</a:t>
            </a:r>
            <a:r>
              <a:rPr lang="uk-UA" dirty="0"/>
              <a:t>, датчики) може зменшити витрати на </a:t>
            </a:r>
            <a:r>
              <a:rPr lang="uk-UA" b="1" dirty="0"/>
              <a:t>10-15%</a:t>
            </a:r>
            <a:r>
              <a:rPr lang="uk-UA" dirty="0"/>
              <a:t>.</a:t>
            </a:r>
          </a:p>
          <a:p>
            <a:pPr>
              <a:buFont typeface="+mj-lt"/>
              <a:buAutoNum type="arabicPeriod"/>
            </a:pPr>
            <a:r>
              <a:rPr lang="uk-UA" b="1" dirty="0"/>
              <a:t>Залежність від екстремальних погодних умов</a:t>
            </a:r>
            <a:r>
              <a:rPr lang="uk-UA" dirty="0"/>
              <a:t>:</a:t>
            </a:r>
          </a:p>
          <a:p>
            <a:pPr marL="742950" lvl="1" indent="-285750" algn="just">
              <a:buFont typeface="+mj-lt"/>
              <a:buAutoNum type="arabicPeriod"/>
            </a:pPr>
            <a:r>
              <a:rPr lang="uk-UA" dirty="0"/>
              <a:t>За оцінками </a:t>
            </a:r>
            <a:r>
              <a:rPr lang="uk-UA" b="1" dirty="0"/>
              <a:t>ОЕСР</a:t>
            </a:r>
            <a:r>
              <a:rPr lang="uk-UA" dirty="0"/>
              <a:t>, аграрні підприємства, які впровадили стратегії адаптації до кліматичних змін, підвищили свою продуктивність на </a:t>
            </a:r>
            <a:r>
              <a:rPr lang="uk-UA" b="1" dirty="0"/>
              <a:t>10-12%</a:t>
            </a:r>
            <a:r>
              <a:rPr lang="uk-UA" dirty="0"/>
              <a:t> порівняно з підприємствами, що ігнорують кліматичні загрози.</a:t>
            </a:r>
          </a:p>
          <a:p>
            <a:pPr marL="742950" lvl="1" indent="-285750" algn="just">
              <a:buFont typeface="+mj-lt"/>
              <a:buAutoNum type="arabicPeriod"/>
            </a:pPr>
            <a:r>
              <a:rPr lang="uk-UA" dirty="0"/>
              <a:t>Впровадження цифрових рішень дозволяє фермерам підвищувати ефективність використання ресурсів на </a:t>
            </a:r>
            <a:r>
              <a:rPr lang="uk-UA" b="1" dirty="0"/>
              <a:t>15-20%</a:t>
            </a:r>
            <a:r>
              <a:rPr lang="uk-UA" dirty="0"/>
              <a:t>, що дозволяє краще адаптуватися до змін клімату.</a:t>
            </a:r>
          </a:p>
          <a:p>
            <a:pPr algn="just">
              <a:buFont typeface="+mj-lt"/>
              <a:buAutoNum type="arabicPeriod"/>
            </a:pPr>
            <a:r>
              <a:rPr lang="uk-UA" b="1" dirty="0"/>
              <a:t>Нідерланди</a:t>
            </a:r>
            <a:r>
              <a:rPr lang="uk-UA" dirty="0"/>
              <a:t>: Використання технологій точного землеробства дозволяє скоротити використання води та добрив на </a:t>
            </a:r>
            <a:r>
              <a:rPr lang="uk-UA" b="1" dirty="0"/>
              <a:t>25-30%</a:t>
            </a:r>
            <a:r>
              <a:rPr lang="uk-UA" dirty="0"/>
              <a:t>, що позитивно впливає на стійкість аграрного сектора до кліматичних змін.</a:t>
            </a:r>
          </a:p>
          <a:p>
            <a:pPr algn="just">
              <a:buFont typeface="+mj-lt"/>
              <a:buAutoNum type="arabicPeriod"/>
            </a:pPr>
            <a:r>
              <a:rPr lang="uk-UA" b="1" dirty="0"/>
              <a:t>Ізраїль</a:t>
            </a:r>
            <a:r>
              <a:rPr lang="uk-UA" dirty="0"/>
              <a:t>: Використання технологій крапельного зрошення дозволило підвищити продуктивність сільського господарства на </a:t>
            </a:r>
            <a:r>
              <a:rPr lang="uk-UA" b="1" dirty="0"/>
              <a:t>35-40%</a:t>
            </a:r>
            <a:r>
              <a:rPr lang="uk-UA" dirty="0"/>
              <a:t> в умовах дефіциту води.</a:t>
            </a:r>
          </a:p>
          <a:p>
            <a:endParaRPr lang="uk-UA" dirty="0"/>
          </a:p>
        </p:txBody>
      </p:sp>
    </p:spTree>
    <p:extLst>
      <p:ext uri="{BB962C8B-B14F-4D97-AF65-F5344CB8AC3E}">
        <p14:creationId xmlns:p14="http://schemas.microsoft.com/office/powerpoint/2010/main" val="410902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2D085-639B-4B0D-A14C-96DFF0FEB886}"/>
              </a:ext>
            </a:extLst>
          </p:cNvPr>
          <p:cNvSpPr>
            <a:spLocks noGrp="1"/>
          </p:cNvSpPr>
          <p:nvPr>
            <p:ph type="title"/>
          </p:nvPr>
        </p:nvSpPr>
        <p:spPr>
          <a:xfrm>
            <a:off x="41563" y="77161"/>
            <a:ext cx="9060874" cy="523203"/>
          </a:xfrm>
        </p:spPr>
        <p:txBody>
          <a:bodyPr>
            <a:noAutofit/>
          </a:bodyPr>
          <a:lstStyle/>
          <a:p>
            <a:pPr algn="r"/>
            <a:r>
              <a:rPr lang="uk-UA" sz="2400" b="1" dirty="0">
                <a:solidFill>
                  <a:schemeClr val="accent1">
                    <a:lumMod val="50000"/>
                  </a:schemeClr>
                </a:solidFill>
                <a:latin typeface="Arial" panose="020B0604020202020204" pitchFamily="34" charset="0"/>
                <a:cs typeface="Arial" panose="020B0604020202020204" pitchFamily="34" charset="0"/>
              </a:rPr>
              <a:t>4. Європейський зелений курс (</a:t>
            </a:r>
            <a:r>
              <a:rPr lang="en-US" sz="2400" b="1" dirty="0">
                <a:solidFill>
                  <a:schemeClr val="accent1">
                    <a:lumMod val="50000"/>
                  </a:schemeClr>
                </a:solidFill>
                <a:latin typeface="Arial" panose="020B0604020202020204" pitchFamily="34" charset="0"/>
                <a:cs typeface="Arial" panose="020B0604020202020204" pitchFamily="34" charset="0"/>
              </a:rPr>
              <a:t>European Green Deal</a:t>
            </a:r>
            <a:r>
              <a:rPr lang="uk-UA" sz="2400" b="1" dirty="0">
                <a:solidFill>
                  <a:schemeClr val="accent1">
                    <a:lumMod val="50000"/>
                  </a:schemeClr>
                </a:solidFill>
                <a:latin typeface="Arial" panose="020B0604020202020204" pitchFamily="34" charset="0"/>
                <a:cs typeface="Arial" panose="020B0604020202020204" pitchFamily="34" charset="0"/>
              </a:rPr>
              <a:t>) </a:t>
            </a:r>
            <a:r>
              <a:rPr lang="uk-UA" sz="2400" dirty="0">
                <a:solidFill>
                  <a:schemeClr val="accent1">
                    <a:lumMod val="50000"/>
                  </a:schemeClr>
                </a:solidFill>
                <a:latin typeface="Arial" panose="020B0604020202020204" pitchFamily="34" charset="0"/>
                <a:cs typeface="Arial" panose="020B0604020202020204" pitchFamily="34" charset="0"/>
              </a:rPr>
              <a:t>–</a:t>
            </a:r>
          </a:p>
        </p:txBody>
      </p:sp>
      <p:sp>
        <p:nvSpPr>
          <p:cNvPr id="5" name="Прямоугольник 4">
            <a:extLst>
              <a:ext uri="{FF2B5EF4-FFF2-40B4-BE49-F238E27FC236}">
                <a16:creationId xmlns:a16="http://schemas.microsoft.com/office/drawing/2014/main" id="{87F50787-A511-4D78-9445-48C1A9D277BB}"/>
              </a:ext>
            </a:extLst>
          </p:cNvPr>
          <p:cNvSpPr/>
          <p:nvPr/>
        </p:nvSpPr>
        <p:spPr>
          <a:xfrm>
            <a:off x="41563" y="2012550"/>
            <a:ext cx="9060874" cy="707886"/>
          </a:xfrm>
          <a:prstGeom prst="rect">
            <a:avLst/>
          </a:prstGeom>
          <a:solidFill>
            <a:schemeClr val="accent6">
              <a:lumMod val="40000"/>
              <a:lumOff val="60000"/>
            </a:schemeClr>
          </a:solidFill>
        </p:spPr>
        <p:txBody>
          <a:bodyPr wrap="square">
            <a:spAutoFit/>
          </a:bodyPr>
          <a:lstStyle/>
          <a:p>
            <a:pPr marL="342900" indent="-342900" algn="just">
              <a:buFont typeface="Wingdings" panose="05000000000000000000" pitchFamily="2" charset="2"/>
              <a:buChar char="q"/>
            </a:pPr>
            <a:r>
              <a:rPr lang="uk-UA" sz="2000" b="1" dirty="0">
                <a:latin typeface="Arial" panose="020B0604020202020204" pitchFamily="34" charset="0"/>
                <a:cs typeface="Arial" panose="020B0604020202020204" pitchFamily="34" charset="0"/>
              </a:rPr>
              <a:t>11 грудня 2019 року прийнято Комюніке Європейської Комісії «Європейський зелений курс» (</a:t>
            </a:r>
            <a:r>
              <a:rPr lang="en-US" sz="2000" b="1" dirty="0">
                <a:latin typeface="Arial" panose="020B0604020202020204" pitchFamily="34" charset="0"/>
                <a:cs typeface="Arial" panose="020B0604020202020204" pitchFamily="34" charset="0"/>
              </a:rPr>
              <a:t>European Green Deal</a:t>
            </a:r>
            <a:r>
              <a:rPr lang="uk-UA" sz="2000" b="1" dirty="0">
                <a:latin typeface="Arial" panose="020B0604020202020204" pitchFamily="34" charset="0"/>
                <a:cs typeface="Arial" panose="020B0604020202020204" pitchFamily="34" charset="0"/>
              </a:rPr>
              <a:t>). </a:t>
            </a:r>
          </a:p>
        </p:txBody>
      </p:sp>
      <p:sp>
        <p:nvSpPr>
          <p:cNvPr id="6" name="Прямоугольник 5">
            <a:extLst>
              <a:ext uri="{FF2B5EF4-FFF2-40B4-BE49-F238E27FC236}">
                <a16:creationId xmlns:a16="http://schemas.microsoft.com/office/drawing/2014/main" id="{C0EE7F93-E34C-4515-915A-5CAF128EE9BA}"/>
              </a:ext>
            </a:extLst>
          </p:cNvPr>
          <p:cNvSpPr/>
          <p:nvPr/>
        </p:nvSpPr>
        <p:spPr>
          <a:xfrm>
            <a:off x="41563" y="689095"/>
            <a:ext cx="9060874" cy="1323439"/>
          </a:xfrm>
          <a:prstGeom prst="rect">
            <a:avLst/>
          </a:prstGeom>
          <a:solidFill>
            <a:schemeClr val="accent6">
              <a:lumMod val="40000"/>
              <a:lumOff val="60000"/>
            </a:schemeClr>
          </a:solidFill>
        </p:spPr>
        <p:txBody>
          <a:bodyPr wrap="square">
            <a:spAutoFit/>
          </a:bodyPr>
          <a:lstStyle/>
          <a:p>
            <a:pPr marL="342900" indent="-342900">
              <a:buFont typeface="Wingdings" panose="05000000000000000000" pitchFamily="2" charset="2"/>
              <a:buChar char="q"/>
            </a:pPr>
            <a:r>
              <a:rPr lang="uk-UA" sz="2000" b="1" dirty="0">
                <a:latin typeface="Arial" panose="020B0604020202020204" pitchFamily="34" charset="0"/>
                <a:cs typeface="Arial" panose="020B0604020202020204" pitchFamily="34" charset="0"/>
              </a:rPr>
              <a:t>нова стратегія зростання, яка має на меті перетворити ЄС у чесне та процвітаюче суспільство з сучасною, </a:t>
            </a:r>
            <a:r>
              <a:rPr lang="uk-UA" sz="2000" b="1" dirty="0" err="1">
                <a:latin typeface="Arial" panose="020B0604020202020204" pitchFamily="34" charset="0"/>
                <a:cs typeface="Arial" panose="020B0604020202020204" pitchFamily="34" charset="0"/>
              </a:rPr>
              <a:t>ресурсо</a:t>
            </a:r>
            <a:r>
              <a:rPr lang="uk-UA" sz="2000" b="1" dirty="0">
                <a:latin typeface="Arial" panose="020B0604020202020204" pitchFamily="34" charset="0"/>
                <a:cs typeface="Arial" panose="020B0604020202020204" pitchFamily="34" charset="0"/>
              </a:rPr>
              <a:t>-ефективною та конкурентною економікою.</a:t>
            </a:r>
          </a:p>
          <a:p>
            <a:pPr marL="342900" indent="-342900">
              <a:buFont typeface="Wingdings" panose="05000000000000000000" pitchFamily="2" charset="2"/>
              <a:buChar char="q"/>
            </a:pPr>
            <a:r>
              <a:rPr lang="uk-UA" sz="2000" b="1" dirty="0">
                <a:latin typeface="Arial" panose="020B0604020202020204" pitchFamily="34" charset="0"/>
                <a:cs typeface="Arial" panose="020B0604020202020204" pitchFamily="34" charset="0"/>
              </a:rPr>
              <a:t>Основна мета </a:t>
            </a:r>
            <a:r>
              <a:rPr lang="uk-UA" sz="2000" b="1" dirty="0" err="1">
                <a:latin typeface="Arial" panose="020B0604020202020204" pitchFamily="34" charset="0"/>
                <a:cs typeface="Arial" panose="020B0604020202020204" pitchFamily="34" charset="0"/>
              </a:rPr>
              <a:t>ЄЗК</a:t>
            </a:r>
            <a:r>
              <a:rPr lang="uk-UA" sz="2000" b="1" dirty="0">
                <a:latin typeface="Arial" panose="020B0604020202020204" pitchFamily="34" charset="0"/>
                <a:cs typeface="Arial" panose="020B0604020202020204" pitchFamily="34" charset="0"/>
              </a:rPr>
              <a:t> – кліматично нейтральна Європа до 2050 року.</a:t>
            </a:r>
          </a:p>
        </p:txBody>
      </p:sp>
      <p:sp>
        <p:nvSpPr>
          <p:cNvPr id="7" name="Заголовок 1">
            <a:extLst>
              <a:ext uri="{FF2B5EF4-FFF2-40B4-BE49-F238E27FC236}">
                <a16:creationId xmlns:a16="http://schemas.microsoft.com/office/drawing/2014/main" id="{EE89BFEB-F8F9-4D8D-B968-800AB99752F1}"/>
              </a:ext>
            </a:extLst>
          </p:cNvPr>
          <p:cNvSpPr txBox="1">
            <a:spLocks/>
          </p:cNvSpPr>
          <p:nvPr/>
        </p:nvSpPr>
        <p:spPr>
          <a:xfrm>
            <a:off x="800101" y="2720436"/>
            <a:ext cx="7886700" cy="97414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rgbClr val="FF0000"/>
                </a:solidFill>
                <a:latin typeface="Arial" panose="020B0604020202020204" pitchFamily="34" charset="0"/>
                <a:cs typeface="Arial" panose="020B0604020202020204" pitchFamily="34" charset="0"/>
              </a:rPr>
              <a:t>Ключові показники, яких ЄС планує досягти у 2030 р.:</a:t>
            </a:r>
          </a:p>
        </p:txBody>
      </p:sp>
      <p:pic>
        <p:nvPicPr>
          <p:cNvPr id="2050" name="Picture 2" descr="European Green Deal Call: €1 billion investment to boost the green and  digital transition | EURAXESS">
            <a:extLst>
              <a:ext uri="{FF2B5EF4-FFF2-40B4-BE49-F238E27FC236}">
                <a16:creationId xmlns:a16="http://schemas.microsoft.com/office/drawing/2014/main" id="{0228CA5F-FCE5-4A26-A40A-6366BF690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D569996-3520-4239-84DB-21C8613553DF}"/>
              </a:ext>
            </a:extLst>
          </p:cNvPr>
          <p:cNvSpPr txBox="1"/>
          <p:nvPr/>
        </p:nvSpPr>
        <p:spPr>
          <a:xfrm>
            <a:off x="41563" y="3694583"/>
            <a:ext cx="9060874" cy="3046988"/>
          </a:xfrm>
          <a:prstGeom prst="rect">
            <a:avLst/>
          </a:prstGeom>
          <a:noFill/>
        </p:spPr>
        <p:txBody>
          <a:bodyPr wrap="square">
            <a:spAutoFit/>
          </a:bodyPr>
          <a:lstStyle/>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скорочення викидів парникових газів ЄС до 50% (менше на 55% порівняно з 1990 р.)</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30% інвестиційного фонду ЄС піде на боротьбу зі зміною клімату</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1 млн громадських зарядних станцій для електромобілів до 2025 р.</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на 90% зменшення викидів парникових газів від транспортного сектору</a:t>
            </a:r>
          </a:p>
        </p:txBody>
      </p:sp>
    </p:spTree>
    <p:extLst>
      <p:ext uri="{BB962C8B-B14F-4D97-AF65-F5344CB8AC3E}">
        <p14:creationId xmlns:p14="http://schemas.microsoft.com/office/powerpoint/2010/main" val="118928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347D5-84AB-4256-AEFE-3D675E6ACADA}"/>
              </a:ext>
            </a:extLst>
          </p:cNvPr>
          <p:cNvSpPr>
            <a:spLocks noGrp="1"/>
          </p:cNvSpPr>
          <p:nvPr>
            <p:ph type="title"/>
          </p:nvPr>
        </p:nvSpPr>
        <p:spPr>
          <a:xfrm>
            <a:off x="640484" y="1"/>
            <a:ext cx="8244897" cy="1071418"/>
          </a:xfrm>
        </p:spPr>
        <p:txBody>
          <a:bodyPr>
            <a:normAutofit fontScale="90000"/>
          </a:bodyPr>
          <a:lstStyle/>
          <a:p>
            <a:pPr algn="ctr"/>
            <a:r>
              <a:rPr lang="uk-UA" sz="4000" b="1" dirty="0">
                <a:solidFill>
                  <a:schemeClr val="accent1">
                    <a:lumMod val="50000"/>
                  </a:schemeClr>
                </a:solidFill>
                <a:latin typeface="Arial" panose="020B0604020202020204" pitchFamily="34" charset="0"/>
                <a:cs typeface="Arial" panose="020B0604020202020204" pitchFamily="34" charset="0"/>
              </a:rPr>
              <a:t>Європейський зелений курс – позитивний вплив на життя людей</a:t>
            </a:r>
            <a:endParaRPr lang="uk-UA" sz="4000" dirty="0"/>
          </a:p>
        </p:txBody>
      </p:sp>
      <p:pic>
        <p:nvPicPr>
          <p:cNvPr id="5" name="Picture 2" descr="European Green Deal Call: €1 billion investment to boost the green and  digital transition | EURAXESS">
            <a:extLst>
              <a:ext uri="{FF2B5EF4-FFF2-40B4-BE49-F238E27FC236}">
                <a16:creationId xmlns:a16="http://schemas.microsoft.com/office/drawing/2014/main" id="{2A2A5EEE-DBB9-4EC7-A9DA-9AD2239C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C18783E-5F84-49FE-AA9D-FCD78F80B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37" y="1217997"/>
            <a:ext cx="5620145" cy="5521929"/>
          </a:xfrm>
          <a:prstGeom prst="rect">
            <a:avLst/>
          </a:prstGeom>
        </p:spPr>
      </p:pic>
    </p:spTree>
    <p:extLst>
      <p:ext uri="{BB962C8B-B14F-4D97-AF65-F5344CB8AC3E}">
        <p14:creationId xmlns:p14="http://schemas.microsoft.com/office/powerpoint/2010/main" val="3555086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347D5-84AB-4256-AEFE-3D675E6ACADA}"/>
              </a:ext>
            </a:extLst>
          </p:cNvPr>
          <p:cNvSpPr>
            <a:spLocks noGrp="1"/>
          </p:cNvSpPr>
          <p:nvPr>
            <p:ph type="title"/>
          </p:nvPr>
        </p:nvSpPr>
        <p:spPr>
          <a:xfrm>
            <a:off x="640485" y="1"/>
            <a:ext cx="7886700" cy="1071418"/>
          </a:xfrm>
        </p:spPr>
        <p:txBody>
          <a:bodyPr>
            <a:normAutofit fontScale="90000"/>
          </a:bodyPr>
          <a:lstStyle/>
          <a:p>
            <a:pPr algn="ctr"/>
            <a:r>
              <a:rPr lang="uk-UA" sz="4000" b="1" dirty="0">
                <a:solidFill>
                  <a:schemeClr val="accent1">
                    <a:lumMod val="50000"/>
                  </a:schemeClr>
                </a:solidFill>
                <a:latin typeface="Arial" panose="020B0604020202020204" pitchFamily="34" charset="0"/>
                <a:cs typeface="Arial" panose="020B0604020202020204" pitchFamily="34" charset="0"/>
              </a:rPr>
              <a:t>Трансформація економіки для стійкого майбутнього</a:t>
            </a:r>
            <a:endParaRPr lang="uk-UA" sz="4000" dirty="0"/>
          </a:p>
        </p:txBody>
      </p:sp>
      <p:pic>
        <p:nvPicPr>
          <p:cNvPr id="4" name="Рисунок 3">
            <a:extLst>
              <a:ext uri="{FF2B5EF4-FFF2-40B4-BE49-F238E27FC236}">
                <a16:creationId xmlns:a16="http://schemas.microsoft.com/office/drawing/2014/main" id="{854B0B82-BEBE-47F3-A29F-0BBDCE1B24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80" y="1163783"/>
            <a:ext cx="9062510" cy="5580060"/>
          </a:xfrm>
          <a:prstGeom prst="rect">
            <a:avLst/>
          </a:prstGeom>
          <a:noFill/>
          <a:ln>
            <a:noFill/>
          </a:ln>
        </p:spPr>
      </p:pic>
      <p:pic>
        <p:nvPicPr>
          <p:cNvPr id="5" name="Picture 2" descr="European Green Deal Call: €1 billion investment to boost the green and  digital transition | EURAXESS">
            <a:extLst>
              <a:ext uri="{FF2B5EF4-FFF2-40B4-BE49-F238E27FC236}">
                <a16:creationId xmlns:a16="http://schemas.microsoft.com/office/drawing/2014/main" id="{2A2A5EEE-DBB9-4EC7-A9DA-9AD2239CD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9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A5F2F-86C1-4A3C-A412-09C7B62CAB3A}"/>
              </a:ext>
            </a:extLst>
          </p:cNvPr>
          <p:cNvSpPr>
            <a:spLocks noGrp="1"/>
          </p:cNvSpPr>
          <p:nvPr>
            <p:ph type="title"/>
          </p:nvPr>
        </p:nvSpPr>
        <p:spPr>
          <a:xfrm>
            <a:off x="859559" y="18255"/>
            <a:ext cx="7886700" cy="1325563"/>
          </a:xfrm>
        </p:spPr>
        <p:txBody>
          <a:bodyPr/>
          <a:lstStyle/>
          <a:p>
            <a:pPr algn="ctr"/>
            <a:r>
              <a:rPr lang="uk-UA" sz="4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Стратегія «Від ферми до виделки»</a:t>
            </a:r>
            <a:endParaRPr lang="uk-UA" dirty="0"/>
          </a:p>
        </p:txBody>
      </p:sp>
      <p:sp>
        <p:nvSpPr>
          <p:cNvPr id="3" name="Объект 2">
            <a:extLst>
              <a:ext uri="{FF2B5EF4-FFF2-40B4-BE49-F238E27FC236}">
                <a16:creationId xmlns:a16="http://schemas.microsoft.com/office/drawing/2014/main" id="{3D208A67-7270-44C4-83D2-D3FA218C16AE}"/>
              </a:ext>
            </a:extLst>
          </p:cNvPr>
          <p:cNvSpPr>
            <a:spLocks noGrp="1"/>
          </p:cNvSpPr>
          <p:nvPr>
            <p:ph idx="1"/>
          </p:nvPr>
        </p:nvSpPr>
        <p:spPr>
          <a:xfrm>
            <a:off x="73892" y="1228435"/>
            <a:ext cx="8885381" cy="5611310"/>
          </a:xfrm>
        </p:spPr>
        <p:txBody>
          <a:bodyPr>
            <a:normAutofit fontScale="47500" lnSpcReduction="20000"/>
          </a:bodyPr>
          <a:lstStyle/>
          <a:p>
            <a:pPr algn="just"/>
            <a:endParaRPr lang="uk-UA" b="0" i="0" dirty="0">
              <a:solidFill>
                <a:srgbClr val="000000"/>
              </a:solidFill>
              <a:effectLst/>
              <a:latin typeface="Roboto" panose="02000000000000000000" pitchFamily="2" charset="0"/>
            </a:endParaRP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перегляд САП ЄС;</a:t>
            </a: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передбачає перегляд застарілої системи дотацій для с.-г. виробництва. До 30% коштів буде спрямовано саме на ці заходи. </a:t>
            </a:r>
            <a:endParaRPr lang="ru-UA" sz="40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uk-UA" sz="4000" b="1" dirty="0">
                <a:latin typeface="Arial" panose="020B0604020202020204" pitchFamily="34" charset="0"/>
                <a:ea typeface="Times New Roman" panose="02020603050405020304" pitchFamily="18" charset="0"/>
                <a:cs typeface="Arial" panose="020B0604020202020204" pitchFamily="34" charset="0"/>
              </a:rPr>
              <a:t>10%</a:t>
            </a:r>
            <a:r>
              <a:rPr lang="uk-UA" sz="4000" dirty="0">
                <a:latin typeface="Arial" panose="020B0604020202020204" pitchFamily="34" charset="0"/>
                <a:ea typeface="Times New Roman" panose="02020603050405020304" pitchFamily="18" charset="0"/>
                <a:cs typeface="Arial" panose="020B0604020202020204" pitchFamily="34" charset="0"/>
              </a:rPr>
              <a:t> с.-г. угідь ЄС мають бути виведені з сільськогосподарського обробітку</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зниження на </a:t>
            </a:r>
            <a:r>
              <a:rPr lang="uk-UA" sz="4000" b="1" dirty="0">
                <a:latin typeface="Arial" panose="020B0604020202020204" pitchFamily="34" charset="0"/>
                <a:ea typeface="Times New Roman" panose="02020603050405020304" pitchFamily="18" charset="0"/>
                <a:cs typeface="Arial" panose="020B0604020202020204" pitchFamily="34" charset="0"/>
              </a:rPr>
              <a:t>20%</a:t>
            </a:r>
            <a:r>
              <a:rPr lang="uk-UA" sz="4000" dirty="0">
                <a:latin typeface="Arial" panose="020B0604020202020204" pitchFamily="34" charset="0"/>
                <a:ea typeface="Times New Roman" panose="02020603050405020304" pitchFamily="18" charset="0"/>
                <a:cs typeface="Arial" panose="020B0604020202020204" pitchFamily="34" charset="0"/>
              </a:rPr>
              <a:t> використання мінеральних добрив та пестицидів;</a:t>
            </a: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суттєве збільшення частки органічного виробництва (щонайменше до 25%);</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в межах боротьби з резистентністю мікробів зниження на </a:t>
            </a:r>
            <a:r>
              <a:rPr lang="uk-UA" sz="4000" b="1" dirty="0">
                <a:latin typeface="Arial" panose="020B0604020202020204" pitchFamily="34" charset="0"/>
                <a:ea typeface="Times New Roman" panose="02020603050405020304" pitchFamily="18" charset="0"/>
                <a:cs typeface="Arial" panose="020B0604020202020204" pitchFamily="34" charset="0"/>
              </a:rPr>
              <a:t>50%</a:t>
            </a:r>
            <a:r>
              <a:rPr lang="uk-UA" sz="4000" dirty="0">
                <a:latin typeface="Arial" panose="020B0604020202020204" pitchFamily="34" charset="0"/>
                <a:ea typeface="Times New Roman" panose="02020603050405020304" pitchFamily="18" charset="0"/>
                <a:cs typeface="Arial" panose="020B0604020202020204" pitchFamily="34" charset="0"/>
              </a:rPr>
              <a:t> використання антибіотиків та інших засобів боротьби з мікроорганізмами</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заохочення застосування аграріями біологічних </a:t>
            </a:r>
            <a:r>
              <a:rPr lang="uk-UA" sz="4000" dirty="0" err="1">
                <a:latin typeface="Arial" panose="020B0604020202020204" pitchFamily="34" charset="0"/>
                <a:ea typeface="Times New Roman" panose="02020603050405020304" pitchFamily="18" charset="0"/>
                <a:cs typeface="Arial" panose="020B0604020202020204" pitchFamily="34" charset="0"/>
              </a:rPr>
              <a:t>ЗЗР</a:t>
            </a:r>
            <a:endParaRPr lang="uk-UA" sz="40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п</a:t>
            </a:r>
            <a:r>
              <a:rPr lang="uk-UA" sz="4000" b="0" i="0" dirty="0">
                <a:solidFill>
                  <a:srgbClr val="000000"/>
                </a:solidFill>
                <a:effectLst/>
                <a:latin typeface="Arial" panose="020B0604020202020204" pitchFamily="34" charset="0"/>
                <a:cs typeface="Arial" panose="020B0604020202020204" pitchFamily="34" charset="0"/>
              </a:rPr>
              <a:t>окриття всього ланцюжка створення вартості;</a:t>
            </a:r>
          </a:p>
          <a:p>
            <a:pPr>
              <a:buFont typeface="Wingdings" panose="05000000000000000000" pitchFamily="2" charset="2"/>
              <a:buChar char="q"/>
            </a:pPr>
            <a:r>
              <a:rPr lang="uk-UA" sz="4000" dirty="0">
                <a:effectLst/>
                <a:latin typeface="Arial" panose="020B0604020202020204" pitchFamily="34" charset="0"/>
                <a:ea typeface="Times New Roman" panose="02020603050405020304" pitchFamily="18" charset="0"/>
                <a:cs typeface="Arial" panose="020B0604020202020204" pitchFamily="34" charset="0"/>
              </a:rPr>
              <a:t>Єврокомісія виділяє додатково 1 млрд євро в рамках європейської програми наукових досліджень </a:t>
            </a:r>
            <a:r>
              <a:rPr lang="uk-UA" sz="4000" dirty="0" err="1">
                <a:effectLst/>
                <a:latin typeface="Arial" panose="020B0604020202020204" pitchFamily="34" charset="0"/>
                <a:ea typeface="Times New Roman" panose="02020603050405020304" pitchFamily="18" charset="0"/>
                <a:cs typeface="Arial" panose="020B0604020202020204" pitchFamily="34" charset="0"/>
              </a:rPr>
              <a:t>HORIZON</a:t>
            </a:r>
            <a:r>
              <a:rPr lang="uk-UA" sz="4000" dirty="0">
                <a:effectLst/>
                <a:latin typeface="Arial" panose="020B0604020202020204" pitchFamily="34" charset="0"/>
                <a:ea typeface="Times New Roman" panose="02020603050405020304" pitchFamily="18" charset="0"/>
                <a:cs typeface="Arial" panose="020B0604020202020204" pitchFamily="34" charset="0"/>
              </a:rPr>
              <a:t> 2020 для фінансування досліджень згідно з пріоритетами кліматичного курсу;</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забезпечення гідного життя фермерів;</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 забезпечення європейців поживною, доступною та безпечною їжею;</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збереження сільських територій та інвестування у їхнє майбутнє.</a:t>
            </a:r>
          </a:p>
          <a:p>
            <a:pPr algn="just">
              <a:buFont typeface="Wingdings" panose="05000000000000000000" pitchFamily="2" charset="2"/>
              <a:buChar char="q"/>
            </a:pPr>
            <a:endParaRPr lang="uk-UA"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C212B2AC-51D4-45D9-9F71-7126703C7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3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AC67B-016A-4AA4-AB28-F8300945D42A}"/>
              </a:ext>
            </a:extLst>
          </p:cNvPr>
          <p:cNvSpPr>
            <a:spLocks noGrp="1"/>
          </p:cNvSpPr>
          <p:nvPr>
            <p:ph type="title"/>
          </p:nvPr>
        </p:nvSpPr>
        <p:spPr>
          <a:xfrm>
            <a:off x="702541" y="116973"/>
            <a:ext cx="8256732" cy="817129"/>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Україна підтримує амбіції ЄС щодо досягнення кліматичної нейтральності</a:t>
            </a:r>
          </a:p>
        </p:txBody>
      </p:sp>
      <p:sp>
        <p:nvSpPr>
          <p:cNvPr id="3" name="Объект 2">
            <a:extLst>
              <a:ext uri="{FF2B5EF4-FFF2-40B4-BE49-F238E27FC236}">
                <a16:creationId xmlns:a16="http://schemas.microsoft.com/office/drawing/2014/main" id="{2B1C7E60-3F88-4B41-947B-AF3AFB683B92}"/>
              </a:ext>
            </a:extLst>
          </p:cNvPr>
          <p:cNvSpPr>
            <a:spLocks noGrp="1"/>
          </p:cNvSpPr>
          <p:nvPr>
            <p:ph idx="1"/>
          </p:nvPr>
        </p:nvSpPr>
        <p:spPr>
          <a:xfrm>
            <a:off x="157018" y="1265382"/>
            <a:ext cx="8903855" cy="4911581"/>
          </a:xfrm>
        </p:spPr>
        <p:txBody>
          <a:bodyPr>
            <a:normAutofit/>
          </a:bodyPr>
          <a:lstStyle/>
          <a:p>
            <a:pPr algn="just"/>
            <a:r>
              <a:rPr lang="uk-UA" sz="2000" b="1" dirty="0">
                <a:solidFill>
                  <a:schemeClr val="accent1">
                    <a:lumMod val="50000"/>
                  </a:schemeClr>
                </a:solidFill>
                <a:latin typeface="Arial" panose="020B0604020202020204" pitchFamily="34" charset="0"/>
                <a:cs typeface="Arial" panose="020B0604020202020204" pitchFamily="34" charset="0"/>
              </a:rPr>
              <a:t>Концепція “зеленого” енергетичного переходу України до 2050 р.</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Ukraine</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Green</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Deal</a:t>
            </a:r>
            <a:r>
              <a:rPr lang="uk-UA" sz="2000" dirty="0">
                <a:latin typeface="Arial" panose="020B0604020202020204" pitchFamily="34" charset="0"/>
                <a:cs typeface="Arial" panose="020B0604020202020204" pitchFamily="34" charset="0"/>
              </a:rPr>
              <a:t>”)</a:t>
            </a:r>
            <a:endParaRPr lang="uk-UA" sz="2000" dirty="0">
              <a:solidFill>
                <a:srgbClr val="212529"/>
              </a:solidFill>
              <a:latin typeface="Arial" panose="020B0604020202020204" pitchFamily="34" charset="0"/>
              <a:ea typeface="Calibri" panose="020F0502020204030204" pitchFamily="34" charset="0"/>
              <a:cs typeface="Arial" panose="020B0604020202020204" pitchFamily="34" charset="0"/>
            </a:endParaRP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333333"/>
                </a:solidFill>
                <a:effectLst/>
                <a:latin typeface="Arial" panose="020B0604020202020204" pitchFamily="34" charset="0"/>
                <a:cs typeface="Arial" panose="020B0604020202020204" pitchFamily="34" charset="0"/>
              </a:rPr>
              <a:t>від 24 січня 2020 р. № 33 </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a:t>
            </a:r>
            <a:r>
              <a:rPr lang="uk-UA" sz="2000" b="1" i="0" dirty="0">
                <a:solidFill>
                  <a:schemeClr val="accent1">
                    <a:lumMod val="50000"/>
                  </a:schemeClr>
                </a:solidFill>
                <a:effectLst/>
                <a:latin typeface="Arial" panose="020B0604020202020204" pitchFamily="34" charset="0"/>
                <a:cs typeface="Arial" panose="020B0604020202020204" pitchFamily="34" charset="0"/>
              </a:rPr>
              <a:t>Про утворення міжвідомчої робочої групи з питань координації подолання наслідків зміни клімату в рамках ініціативи Європейської Комісії “Європейський зелений курс</a:t>
            </a:r>
            <a:r>
              <a:rPr lang="uk-UA" sz="2000" i="0" dirty="0">
                <a:solidFill>
                  <a:srgbClr val="333333"/>
                </a:solidFill>
                <a:effectLst/>
                <a:latin typeface="Arial" panose="020B0604020202020204" pitchFamily="34" charset="0"/>
                <a:cs typeface="Arial" panose="020B0604020202020204" pitchFamily="34" charset="0"/>
              </a:rPr>
              <a:t>”»</a:t>
            </a: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333333"/>
                </a:solidFill>
                <a:effectLst/>
                <a:latin typeface="Arial" panose="020B0604020202020204" pitchFamily="34" charset="0"/>
                <a:cs typeface="Arial" panose="020B0604020202020204" pitchFamily="34" charset="0"/>
              </a:rPr>
              <a:t>від 24 березня 2021 р. № 265  «</a:t>
            </a:r>
            <a:r>
              <a:rPr lang="uk-UA" sz="2000" b="1" i="0" dirty="0">
                <a:solidFill>
                  <a:schemeClr val="accent1">
                    <a:lumMod val="50000"/>
                  </a:schemeClr>
                </a:solidFill>
                <a:effectLst/>
                <a:latin typeface="Arial" panose="020B0604020202020204" pitchFamily="34" charset="0"/>
                <a:cs typeface="Arial" panose="020B0604020202020204" pitchFamily="34" charset="0"/>
              </a:rPr>
              <a:t>Про утворення робочої групи для узгодження підходу щодо застосування до України механізму коригування вуглецю на кордоні для проведення консультацій з Європейською Комісією</a:t>
            </a:r>
            <a:r>
              <a:rPr lang="uk-UA" sz="2000" i="0" dirty="0">
                <a:solidFill>
                  <a:srgbClr val="333333"/>
                </a:solidFill>
                <a:effectLst/>
                <a:latin typeface="Arial" panose="020B0604020202020204" pitchFamily="34" charset="0"/>
                <a:cs typeface="Arial" panose="020B0604020202020204" pitchFamily="34" charset="0"/>
              </a:rPr>
              <a:t>»</a:t>
            </a: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1D1D1B"/>
                </a:solidFill>
                <a:effectLst/>
                <a:latin typeface="Arial" panose="020B0604020202020204" pitchFamily="34" charset="0"/>
                <a:cs typeface="Arial" panose="020B0604020202020204" pitchFamily="34" charset="0"/>
              </a:rPr>
              <a:t>від 03 березня 2021 р. № 179 «</a:t>
            </a:r>
            <a:r>
              <a:rPr lang="uk-UA" sz="2000" b="1" i="0" dirty="0">
                <a:solidFill>
                  <a:schemeClr val="accent1">
                    <a:lumMod val="50000"/>
                  </a:schemeClr>
                </a:solidFill>
                <a:effectLst/>
                <a:latin typeface="Arial" panose="020B0604020202020204" pitchFamily="34" charset="0"/>
                <a:cs typeface="Arial" panose="020B0604020202020204" pitchFamily="34" charset="0"/>
              </a:rPr>
              <a:t>Про затвердження Національної економічної стратегії на період до 2030 року</a:t>
            </a:r>
            <a:r>
              <a:rPr lang="uk-UA" sz="2000" b="1" i="0" dirty="0">
                <a:solidFill>
                  <a:srgbClr val="333333"/>
                </a:solidFill>
                <a:effectLst/>
                <a:latin typeface="Arial" panose="020B0604020202020204" pitchFamily="34" charset="0"/>
                <a:cs typeface="Arial" panose="020B0604020202020204" pitchFamily="34" charset="0"/>
              </a:rPr>
              <a:t>»</a:t>
            </a:r>
          </a:p>
          <a:p>
            <a:pPr marL="0" indent="0" algn="just">
              <a:buNone/>
            </a:pPr>
            <a:endParaRPr lang="uk-UA" sz="2000" i="0" dirty="0">
              <a:solidFill>
                <a:srgbClr val="333333"/>
              </a:solidFill>
              <a:effectLst/>
              <a:latin typeface="Arial" panose="020B0604020202020204" pitchFamily="34" charset="0"/>
              <a:cs typeface="Arial" panose="020B0604020202020204" pitchFamily="34" charset="0"/>
            </a:endParaRPr>
          </a:p>
          <a:p>
            <a:pPr marL="0" indent="0" algn="just">
              <a:buNone/>
            </a:pPr>
            <a:endParaRPr lang="uk-UA" sz="20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980FBA66-D640-4CAD-8BBC-CEE00EB9C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4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942687" y="269081"/>
            <a:ext cx="7886700" cy="588169"/>
          </a:xfrm>
        </p:spPr>
        <p:txBody>
          <a:bodyPr>
            <a:normAutofit fontScale="90000"/>
          </a:bodyPr>
          <a:lstStyle/>
          <a:p>
            <a:pPr algn="ctr" eaLnBrk="1" hangingPunct="1"/>
            <a:r>
              <a:rPr lang="uk-UA" b="1" dirty="0">
                <a:solidFill>
                  <a:srgbClr val="003399"/>
                </a:solidFill>
                <a:latin typeface="Arial" charset="0"/>
                <a:cs typeface="Arial" charset="0"/>
              </a:rPr>
              <a:t>Рекомендована література:</a:t>
            </a:r>
            <a:endParaRPr lang="ru-RU" b="1" dirty="0">
              <a:solidFill>
                <a:srgbClr val="003399"/>
              </a:solidFill>
              <a:latin typeface="Arial" charset="0"/>
              <a:cs typeface="Arial" charset="0"/>
            </a:endParaRPr>
          </a:p>
        </p:txBody>
      </p:sp>
      <p:sp>
        <p:nvSpPr>
          <p:cNvPr id="18434" name="Объект 2"/>
          <p:cNvSpPr>
            <a:spLocks noGrp="1"/>
          </p:cNvSpPr>
          <p:nvPr>
            <p:ph idx="1"/>
          </p:nvPr>
        </p:nvSpPr>
        <p:spPr>
          <a:xfrm>
            <a:off x="210741" y="1034473"/>
            <a:ext cx="8742759" cy="5384800"/>
          </a:xfrm>
        </p:spPr>
        <p:txBody>
          <a:bodyPr/>
          <a:lstStyle/>
          <a:p>
            <a:pPr marL="400050" indent="-400050">
              <a:lnSpc>
                <a:spcPct val="70000"/>
              </a:lnSpc>
              <a:buFont typeface="Arial" charset="0"/>
              <a:buAutoNum type="arabicPeriod"/>
            </a:pPr>
            <a:r>
              <a:rPr lang="uk-UA" sz="1800" dirty="0">
                <a:latin typeface="Arial" panose="020B0604020202020204" pitchFamily="34" charset="0"/>
                <a:cs typeface="Arial" panose="020B0604020202020204" pitchFamily="34" charset="0"/>
              </a:rPr>
              <a:t>Кваша С.М., Діброва А.Д., </a:t>
            </a:r>
            <a:r>
              <a:rPr lang="uk-UA" sz="1800" dirty="0" err="1">
                <a:latin typeface="Arial" panose="020B0604020202020204" pitchFamily="34" charset="0"/>
                <a:cs typeface="Arial" panose="020B0604020202020204" pitchFamily="34" charset="0"/>
              </a:rPr>
              <a:t>Жемойда</a:t>
            </a:r>
            <a:r>
              <a:rPr lang="uk-UA" sz="1800" dirty="0">
                <a:latin typeface="Arial" panose="020B0604020202020204" pitchFamily="34" charset="0"/>
                <a:cs typeface="Arial" panose="020B0604020202020204" pitchFamily="34" charset="0"/>
              </a:rPr>
              <a:t> О.В. Аграрна політика: навчальний посібник. – К.: Вид-во Ліра-К, 2018. – 388 с.</a:t>
            </a:r>
          </a:p>
          <a:p>
            <a:pPr marL="400050" indent="-400050">
              <a:lnSpc>
                <a:spcPct val="70000"/>
              </a:lnSpc>
              <a:buFont typeface="Arial" charset="0"/>
              <a:buAutoNum type="arabicPeriod"/>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Johan </a:t>
            </a:r>
            <a:r>
              <a:rPr lang="en-US" sz="1800" dirty="0" err="1">
                <a:solidFill>
                  <a:srgbClr val="000000"/>
                </a:solidFill>
                <a:latin typeface="Arial" panose="020B0604020202020204" pitchFamily="34" charset="0"/>
                <a:ea typeface="Calibri" panose="020F0502020204030204" pitchFamily="34" charset="0"/>
                <a:cs typeface="Arial" panose="020B0604020202020204" pitchFamily="34" charset="0"/>
              </a:rPr>
              <a:t>Swinnen</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The Political Economy of Agricultural and Food Policies (Palgrave Studies in Agricultural Economics and Food Policy). 2018. 276 p.</a:t>
            </a:r>
            <a:endParaRPr lang="ru-UA" sz="1800" dirty="0">
              <a:latin typeface="Arial" panose="020B0604020202020204" pitchFamily="34" charset="0"/>
              <a:ea typeface="Calibri" panose="020F0502020204030204" pitchFamily="34" charset="0"/>
              <a:cs typeface="Arial" panose="020B0604020202020204" pitchFamily="34" charset="0"/>
            </a:endParaRPr>
          </a:p>
          <a:p>
            <a:pPr marL="257175" indent="-257175" algn="just">
              <a:buFont typeface="+mj-lt"/>
              <a:buAutoNum type="arabicPeriod" startAt="3"/>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John W. W. Mellor. Agricultural Development and Economic Transformation: Promoting Growth with Poverty Reduction (Palgrave Studies in Agricultural Economics and Food Policy). 2017. 280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latin typeface="Arial" panose="020B0604020202020204" pitchFamily="34" charset="0"/>
                <a:ea typeface="Times New Roman" panose="02020603050405020304" pitchFamily="18" charset="0"/>
                <a:cs typeface="Arial" panose="020B0604020202020204" pitchFamily="34" charset="0"/>
              </a:rPr>
              <a:t>Kym Anderson. Agricultural Trade, Policy Reforms, and Global Food Security (Palgrave Studies in Agricultural Economics and Food Policy),  Publisher: Palgrave Macmillan; 1st ed. 2016 edition. 370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Ronald Kay, William Edwards, Patricia Duffy. Loose Leaf for Farm Management 9th Edition Publisher: McGraw-Hill Education; 9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editio</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2019, 496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latin typeface="Arial" panose="020B0604020202020204" pitchFamily="34" charset="0"/>
                <a:ea typeface="Calibri" panose="020F0502020204030204" pitchFamily="34" charset="0"/>
                <a:cs typeface="Arial" panose="020B0604020202020204" pitchFamily="34" charset="0"/>
              </a:rPr>
              <a:t>Vincent H. Smith, Ed., Joseph W. Glauber, Ed., Barry K. Goodwin, Ed. Agricultural Policy in disarray. </a:t>
            </a:r>
            <a:r>
              <a:rPr lang="en-US" sz="1800" cap="all" dirty="0">
                <a:latin typeface="Arial" panose="020B0604020202020204" pitchFamily="34" charset="0"/>
                <a:ea typeface="Calibri" panose="020F0502020204030204" pitchFamily="34" charset="0"/>
                <a:cs typeface="Arial" panose="020B0604020202020204" pitchFamily="34" charset="0"/>
              </a:rPr>
              <a:t>AMERICAN ENTERPRISE INSTITUTE (AEI)/ 2018. 298 P.</a:t>
            </a:r>
            <a:endParaRPr lang="ru-UA" sz="1800" dirty="0">
              <a:latin typeface="Arial" panose="020B0604020202020204" pitchFamily="34" charset="0"/>
              <a:ea typeface="Calibri" panose="020F0502020204030204" pitchFamily="34" charset="0"/>
              <a:cs typeface="Arial" panose="020B0604020202020204" pitchFamily="34" charset="0"/>
            </a:endParaRPr>
          </a:p>
          <a:p>
            <a:pPr marL="0" indent="0">
              <a:lnSpc>
                <a:spcPct val="70000"/>
              </a:lnSpc>
              <a:buNone/>
            </a:pPr>
            <a:endParaRPr lang="uk-UA" sz="1950" dirty="0">
              <a:latin typeface="Arial" charset="0"/>
              <a:cs typeface="Arial" charset="0"/>
            </a:endParaRPr>
          </a:p>
          <a:p>
            <a:pPr marL="400050" indent="-400050">
              <a:lnSpc>
                <a:spcPct val="70000"/>
              </a:lnSpc>
              <a:buFont typeface="Arial" charset="0"/>
              <a:buAutoNum type="arabicPeriod"/>
            </a:pPr>
            <a:endParaRPr lang="ru-RU" sz="1950" dirty="0">
              <a:latin typeface="Arial" charset="0"/>
            </a:endParaRPr>
          </a:p>
          <a:p>
            <a:pPr marL="400050" indent="-400050">
              <a:lnSpc>
                <a:spcPct val="70000"/>
              </a:lnSpc>
              <a:buNone/>
            </a:pPr>
            <a:endParaRPr lang="uk-UA" sz="1650" dirty="0"/>
          </a:p>
          <a:p>
            <a:pPr marL="400050" indent="-400050">
              <a:lnSpc>
                <a:spcPct val="70000"/>
              </a:lnSpc>
            </a:pPr>
            <a:endParaRPr lang="ru-RU" sz="1650" dirty="0"/>
          </a:p>
          <a:p>
            <a:pPr marL="400050" indent="-400050">
              <a:lnSpc>
                <a:spcPct val="70000"/>
              </a:lnSpc>
              <a:buFont typeface="Arial" charset="0"/>
              <a:buAutoNum type="arabicPeriod"/>
            </a:pPr>
            <a:endParaRPr lang="ru-RU" sz="1650" dirty="0">
              <a:latin typeface="Arial" charset="0"/>
              <a:cs typeface="Arial" charset="0"/>
            </a:endParaRPr>
          </a:p>
        </p:txBody>
      </p:sp>
      <p:pic>
        <p:nvPicPr>
          <p:cNvPr id="18435" name="Picture 15" descr="logo - EF"/>
          <p:cNvPicPr>
            <a:picLocks noChangeAspect="1" noChangeArrowheads="1"/>
          </p:cNvPicPr>
          <p:nvPr/>
        </p:nvPicPr>
        <p:blipFill>
          <a:blip r:embed="rId2"/>
          <a:srcRect/>
          <a:stretch>
            <a:fillRect/>
          </a:stretch>
        </p:blipFill>
        <p:spPr bwMode="auto">
          <a:xfrm>
            <a:off x="0" y="121444"/>
            <a:ext cx="721519" cy="73580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B2D0CC-8715-4784-9AA6-2500FD11355F}"/>
              </a:ext>
            </a:extLst>
          </p:cNvPr>
          <p:cNvSpPr>
            <a:spLocks noGrp="1"/>
          </p:cNvSpPr>
          <p:nvPr>
            <p:ph type="title"/>
          </p:nvPr>
        </p:nvSpPr>
        <p:spPr>
          <a:xfrm>
            <a:off x="175490" y="157019"/>
            <a:ext cx="8793020" cy="1441307"/>
          </a:xfrm>
        </p:spPr>
        <p:txBody>
          <a:bodyPr>
            <a:normAutofit fontScale="90000"/>
          </a:bodyPr>
          <a:lstStyle/>
          <a:p>
            <a:pPr algn="ctr"/>
            <a:r>
              <a:rPr lang="uk-UA" sz="3600" b="1" dirty="0">
                <a:latin typeface="Arial" panose="020B0604020202020204" pitchFamily="34" charset="0"/>
                <a:cs typeface="Arial" panose="020B0604020202020204" pitchFamily="34" charset="0"/>
              </a:rPr>
              <a:t>Порівняльна характеристика продуктивності та використання ресурсів в сільському господарстві, 2018 р.</a:t>
            </a:r>
          </a:p>
        </p:txBody>
      </p:sp>
      <p:graphicFrame>
        <p:nvGraphicFramePr>
          <p:cNvPr id="4" name="Таблица 4">
            <a:extLst>
              <a:ext uri="{FF2B5EF4-FFF2-40B4-BE49-F238E27FC236}">
                <a16:creationId xmlns:a16="http://schemas.microsoft.com/office/drawing/2014/main" id="{A6EA9E7F-605E-46FF-935A-5727C2168083}"/>
              </a:ext>
            </a:extLst>
          </p:cNvPr>
          <p:cNvGraphicFramePr>
            <a:graphicFrameLocks noGrp="1"/>
          </p:cNvGraphicFramePr>
          <p:nvPr>
            <p:ph idx="1"/>
            <p:extLst>
              <p:ext uri="{D42A27DB-BD31-4B8C-83A1-F6EECF244321}">
                <p14:modId xmlns:p14="http://schemas.microsoft.com/office/powerpoint/2010/main" val="771042335"/>
              </p:ext>
            </p:extLst>
          </p:nvPr>
        </p:nvGraphicFramePr>
        <p:xfrm>
          <a:off x="92364" y="1825625"/>
          <a:ext cx="8950036" cy="2926080"/>
        </p:xfrm>
        <a:graphic>
          <a:graphicData uri="http://schemas.openxmlformats.org/drawingml/2006/table">
            <a:tbl>
              <a:tblPr firstRow="1" bandRow="1">
                <a:tableStyleId>{5C22544A-7EE6-4342-B048-85BDC9FD1C3A}</a:tableStyleId>
              </a:tblPr>
              <a:tblGrid>
                <a:gridCol w="3509818">
                  <a:extLst>
                    <a:ext uri="{9D8B030D-6E8A-4147-A177-3AD203B41FA5}">
                      <a16:colId xmlns:a16="http://schemas.microsoft.com/office/drawing/2014/main" val="3551448811"/>
                    </a:ext>
                  </a:extLst>
                </a:gridCol>
                <a:gridCol w="1644073">
                  <a:extLst>
                    <a:ext uri="{9D8B030D-6E8A-4147-A177-3AD203B41FA5}">
                      <a16:colId xmlns:a16="http://schemas.microsoft.com/office/drawing/2014/main" val="2262763872"/>
                    </a:ext>
                  </a:extLst>
                </a:gridCol>
                <a:gridCol w="2050472">
                  <a:extLst>
                    <a:ext uri="{9D8B030D-6E8A-4147-A177-3AD203B41FA5}">
                      <a16:colId xmlns:a16="http://schemas.microsoft.com/office/drawing/2014/main" val="1656731663"/>
                    </a:ext>
                  </a:extLst>
                </a:gridCol>
                <a:gridCol w="1745673">
                  <a:extLst>
                    <a:ext uri="{9D8B030D-6E8A-4147-A177-3AD203B41FA5}">
                      <a16:colId xmlns:a16="http://schemas.microsoft.com/office/drawing/2014/main" val="2455445924"/>
                    </a:ext>
                  </a:extLst>
                </a:gridCol>
              </a:tblGrid>
              <a:tr h="370840">
                <a:tc>
                  <a:txBody>
                    <a:bodyPr/>
                    <a:lstStyle/>
                    <a:p>
                      <a:pPr algn="ctr"/>
                      <a:endParaRPr lang="uk-UA" sz="24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Україна</a:t>
                      </a: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США</a:t>
                      </a: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ЄС</a:t>
                      </a:r>
                    </a:p>
                  </a:txBody>
                  <a:tcPr>
                    <a:solidFill>
                      <a:schemeClr val="accent2">
                        <a:lumMod val="60000"/>
                        <a:lumOff val="40000"/>
                      </a:schemeClr>
                    </a:solidFill>
                  </a:tcPr>
                </a:tc>
                <a:extLst>
                  <a:ext uri="{0D108BD9-81ED-4DB2-BD59-A6C34878D82A}">
                    <a16:rowId xmlns:a16="http://schemas.microsoft.com/office/drawing/2014/main" val="1647180833"/>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Урожайність кукурудзи, т/га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7,8</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11,8</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8,4</a:t>
                      </a:r>
                    </a:p>
                  </a:txBody>
                  <a:tcPr/>
                </a:tc>
                <a:extLst>
                  <a:ext uri="{0D108BD9-81ED-4DB2-BD59-A6C34878D82A}">
                    <a16:rowId xmlns:a16="http://schemas.microsoft.com/office/drawing/2014/main" val="3624657503"/>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Внесення мінеральних (азотних) добрив, кг/га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42</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73</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3799582055"/>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Внесення пестицидів, кг/га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0,75</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2,5</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608894411"/>
                  </a:ext>
                </a:extLst>
              </a:tr>
            </a:tbl>
          </a:graphicData>
        </a:graphic>
      </p:graphicFrame>
      <p:pic>
        <p:nvPicPr>
          <p:cNvPr id="5" name="Picture 2" descr="European Green Deal Call: €1 billion investment to boost the green and  digital transition | EURAXESS">
            <a:extLst>
              <a:ext uri="{FF2B5EF4-FFF2-40B4-BE49-F238E27FC236}">
                <a16:creationId xmlns:a16="http://schemas.microsoft.com/office/drawing/2014/main" id="{CB588051-1D1E-427A-AA6E-86A35B2FB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2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r="444" b="21555"/>
          <a:stretch/>
        </p:blipFill>
        <p:spPr>
          <a:xfrm>
            <a:off x="0" y="34696"/>
            <a:ext cx="4736975" cy="3732483"/>
          </a:xfrm>
          <a:prstGeom prst="rect">
            <a:avLst/>
          </a:prstGeom>
        </p:spPr>
      </p:pic>
      <p:sp>
        <p:nvSpPr>
          <p:cNvPr id="4" name="Объект 3"/>
          <p:cNvSpPr>
            <a:spLocks noGrp="1"/>
          </p:cNvSpPr>
          <p:nvPr>
            <p:ph idx="1"/>
          </p:nvPr>
        </p:nvSpPr>
        <p:spPr>
          <a:xfrm>
            <a:off x="42421" y="3853260"/>
            <a:ext cx="9059158" cy="2693045"/>
          </a:xfrm>
          <a:prstGeom prst="rect">
            <a:avLst/>
          </a:prstGeom>
          <a:solidFill>
            <a:schemeClr val="bg1"/>
          </a:solidFill>
          <a:ln>
            <a:solidFill>
              <a:schemeClr val="accent6"/>
            </a:solidFill>
          </a:ln>
        </p:spPr>
        <p:txBody>
          <a:bodyPr wrap="square">
            <a:spAutoFit/>
          </a:bodyPr>
          <a:lstStyle/>
          <a:p>
            <a:pPr marL="0" indent="0">
              <a:buNone/>
            </a:pPr>
            <a:r>
              <a:rPr lang="uk-UA" sz="2000" dirty="0">
                <a:solidFill>
                  <a:srgbClr val="000000"/>
                </a:solidFill>
              </a:rPr>
              <a:t>За даними </a:t>
            </a:r>
            <a:r>
              <a:rPr lang="uk-UA" sz="2000" dirty="0" err="1">
                <a:solidFill>
                  <a:srgbClr val="000000"/>
                </a:solidFill>
              </a:rPr>
              <a:t>Євростату</a:t>
            </a:r>
            <a:r>
              <a:rPr lang="uk-UA" sz="2000" dirty="0">
                <a:solidFill>
                  <a:srgbClr val="000000"/>
                </a:solidFill>
              </a:rPr>
              <a:t>, Україна займає друге місце серед експортерів органічної продукції до ЄС:</a:t>
            </a:r>
          </a:p>
          <a:p>
            <a:pPr marL="0" indent="0">
              <a:buNone/>
            </a:pPr>
            <a:r>
              <a:rPr lang="uk-UA" sz="2000" dirty="0">
                <a:solidFill>
                  <a:srgbClr val="000000"/>
                </a:solidFill>
              </a:rPr>
              <a:t>2019р.: 469 000 </a:t>
            </a:r>
            <a:r>
              <a:rPr lang="uk-UA" sz="2000" dirty="0" err="1">
                <a:solidFill>
                  <a:srgbClr val="000000"/>
                </a:solidFill>
              </a:rPr>
              <a:t>тонн</a:t>
            </a:r>
            <a:r>
              <a:rPr lang="uk-UA" sz="2000" dirty="0">
                <a:solidFill>
                  <a:srgbClr val="000000"/>
                </a:solidFill>
              </a:rPr>
              <a:t> – загальний обсяг експорту, з них 72%  (338 000 </a:t>
            </a:r>
            <a:r>
              <a:rPr lang="uk-UA" sz="2000" dirty="0" err="1">
                <a:solidFill>
                  <a:srgbClr val="000000"/>
                </a:solidFill>
              </a:rPr>
              <a:t>тонн</a:t>
            </a:r>
            <a:r>
              <a:rPr lang="uk-UA" sz="2000" dirty="0">
                <a:solidFill>
                  <a:srgbClr val="000000"/>
                </a:solidFill>
              </a:rPr>
              <a:t> ) ринок ЄС;      </a:t>
            </a:r>
          </a:p>
          <a:p>
            <a:pPr marL="0" indent="0">
              <a:buNone/>
            </a:pPr>
            <a:r>
              <a:rPr lang="uk-UA" sz="2000" dirty="0">
                <a:solidFill>
                  <a:srgbClr val="000000"/>
                </a:solidFill>
              </a:rPr>
              <a:t>189 млн. </a:t>
            </a:r>
            <a:r>
              <a:rPr lang="uk-UA" sz="2000" dirty="0" err="1">
                <a:solidFill>
                  <a:srgbClr val="000000"/>
                </a:solidFill>
              </a:rPr>
              <a:t>дол</a:t>
            </a:r>
            <a:r>
              <a:rPr lang="uk-UA" sz="2000" dirty="0">
                <a:solidFill>
                  <a:srgbClr val="000000"/>
                </a:solidFill>
              </a:rPr>
              <a:t>. – загальний обсяг експорту, з них близько 130 млн </a:t>
            </a:r>
            <a:r>
              <a:rPr lang="uk-UA" sz="2000" dirty="0" err="1">
                <a:solidFill>
                  <a:srgbClr val="000000"/>
                </a:solidFill>
              </a:rPr>
              <a:t>дол</a:t>
            </a:r>
            <a:r>
              <a:rPr lang="uk-UA" sz="2000" dirty="0">
                <a:solidFill>
                  <a:srgbClr val="000000"/>
                </a:solidFill>
              </a:rPr>
              <a:t>. – ринок ЄС</a:t>
            </a:r>
          </a:p>
          <a:p>
            <a:pPr marL="0" indent="0">
              <a:buNone/>
            </a:pPr>
            <a:r>
              <a:rPr lang="uk-UA" sz="2000" dirty="0"/>
              <a:t>Близько 12% органічної продукції Україна експортувала до Швейцарії та трохи більше 10% до США; ще 6% експортувались до інших країн, зокрема, азійських та африканських.</a:t>
            </a:r>
            <a:endParaRPr lang="uk-UA" sz="2000" dirty="0">
              <a:solidFill>
                <a:srgbClr val="000000"/>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974" y="-655"/>
            <a:ext cx="4407025" cy="3592639"/>
          </a:xfrm>
          <a:prstGeom prst="rect">
            <a:avLst/>
          </a:prstGeom>
        </p:spPr>
      </p:pic>
    </p:spTree>
    <p:extLst>
      <p:ext uri="{BB962C8B-B14F-4D97-AF65-F5344CB8AC3E}">
        <p14:creationId xmlns:p14="http://schemas.microsoft.com/office/powerpoint/2010/main" val="176182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A9ECCF-752F-4165-A521-9483220540FF}"/>
              </a:ext>
            </a:extLst>
          </p:cNvPr>
          <p:cNvSpPr>
            <a:spLocks noGrp="1"/>
          </p:cNvSpPr>
          <p:nvPr>
            <p:ph type="title"/>
          </p:nvPr>
        </p:nvSpPr>
        <p:spPr>
          <a:xfrm>
            <a:off x="628650" y="0"/>
            <a:ext cx="8404514" cy="1011092"/>
          </a:xfrm>
        </p:spPr>
        <p:txBody>
          <a:bodyPr>
            <a:normAutofit fontScale="90000"/>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a:t>
            </a:r>
            <a:r>
              <a:rPr lang="uk-UA" sz="3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изики та загрози для українських експортерів </a:t>
            </a:r>
            <a:r>
              <a:rPr lang="uk-UA" sz="36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endParaRPr lang="uk-UA" sz="3600" dirty="0"/>
          </a:p>
        </p:txBody>
      </p:sp>
      <p:sp>
        <p:nvSpPr>
          <p:cNvPr id="3" name="Объект 2">
            <a:extLst>
              <a:ext uri="{FF2B5EF4-FFF2-40B4-BE49-F238E27FC236}">
                <a16:creationId xmlns:a16="http://schemas.microsoft.com/office/drawing/2014/main" id="{B688A30C-2DF8-4832-8A95-884174798085}"/>
              </a:ext>
            </a:extLst>
          </p:cNvPr>
          <p:cNvSpPr>
            <a:spLocks noGrp="1"/>
          </p:cNvSpPr>
          <p:nvPr>
            <p:ph idx="1"/>
          </p:nvPr>
        </p:nvSpPr>
        <p:spPr>
          <a:xfrm>
            <a:off x="110836" y="1274618"/>
            <a:ext cx="8922328" cy="4902345"/>
          </a:xfrm>
        </p:spPr>
        <p:txBody>
          <a:bodyPr>
            <a:normAutofit/>
          </a:bodyPr>
          <a:lstStyle/>
          <a:p>
            <a:pPr>
              <a:buFont typeface="Wingdings" panose="05000000000000000000" pitchFamily="2" charset="2"/>
              <a:buChar char="q"/>
            </a:pPr>
            <a:r>
              <a:rPr lang="uk-UA" sz="2400" dirty="0">
                <a:effectLst/>
                <a:latin typeface="Arial" panose="020B0604020202020204" pitchFamily="34" charset="0"/>
                <a:ea typeface="Times New Roman" panose="02020603050405020304" pitchFamily="18" charset="0"/>
                <a:cs typeface="Arial" panose="020B0604020202020204" pitchFamily="34" charset="0"/>
              </a:rPr>
              <a:t>Ключова загроза – обмеження доступу українських товарів на ринки ЄС та нові нетарифні бар’єри у торгівлі</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uk-UA" sz="2400" dirty="0">
                <a:effectLst/>
                <a:latin typeface="Arial" panose="020B0604020202020204" pitchFamily="34" charset="0"/>
                <a:ea typeface="Times New Roman" panose="02020603050405020304" pitchFamily="18" charset="0"/>
                <a:cs typeface="Arial" panose="020B0604020202020204" pitchFamily="34" charset="0"/>
              </a:rPr>
              <a:t>Високі вимоги до харчових продуктів та дотримання екологічних стандартів при їх виробництві можуть стати перепоною для подальшого експорту української с/г продукції на ринок ЄС</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buFont typeface="Wingdings" panose="05000000000000000000" pitchFamily="2" charset="2"/>
              <a:buChar char="q"/>
            </a:pPr>
            <a:r>
              <a:rPr lang="uk-UA"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З</a:t>
            </a:r>
            <a:r>
              <a:rPr lang="uk-U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меншується до 2030 року обсяги використання хімічних пестицидів в агросекторі на 50%. Це відобразиться на імпорті </a:t>
            </a:r>
            <a:r>
              <a:rPr lang="uk-UA"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r>
              <a:rPr lang="uk-U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виникає ризик торговельного бар’єра та збільшення вимог до залишкових рівнів хімічних препаратів у продукції рослинництва.</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D049A259-DB4A-49CC-B308-D633F500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7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B5786-3E68-4702-A00B-8F768E7A997A}"/>
              </a:ext>
            </a:extLst>
          </p:cNvPr>
          <p:cNvSpPr>
            <a:spLocks noGrp="1"/>
          </p:cNvSpPr>
          <p:nvPr>
            <p:ph type="title"/>
          </p:nvPr>
        </p:nvSpPr>
        <p:spPr>
          <a:xfrm>
            <a:off x="628650" y="0"/>
            <a:ext cx="8284441" cy="1038801"/>
          </a:xfrm>
        </p:spPr>
        <p:txBody>
          <a:bodyPr>
            <a:noAutofit/>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a:t>
            </a:r>
            <a:r>
              <a:rPr lang="uk-UA" sz="3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изики та загрози для українських експортерів </a:t>
            </a:r>
            <a:r>
              <a:rPr lang="uk-UA" sz="36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endParaRPr lang="uk-UA"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F542144-3662-4B28-84D6-F9555E11DC11}"/>
              </a:ext>
            </a:extLst>
          </p:cNvPr>
          <p:cNvSpPr>
            <a:spLocks noGrp="1"/>
          </p:cNvSpPr>
          <p:nvPr>
            <p:ph idx="1"/>
          </p:nvPr>
        </p:nvSpPr>
        <p:spPr>
          <a:xfrm>
            <a:off x="221673" y="1131164"/>
            <a:ext cx="8691417" cy="5592908"/>
          </a:xfrm>
        </p:spPr>
        <p:txBody>
          <a:bodyPr>
            <a:normAutofit fontScale="77500" lnSpcReduction="20000"/>
          </a:bodyPr>
          <a:lstStyle/>
          <a:p>
            <a:pPr algn="just">
              <a:lnSpc>
                <a:spcPct val="107000"/>
              </a:lnSpc>
              <a:spcAft>
                <a:spcPts val="750"/>
              </a:spcAft>
              <a:buFont typeface="Wingdings" panose="05000000000000000000" pitchFamily="2" charset="2"/>
              <a:buChar char="q"/>
            </a:pPr>
            <a:r>
              <a:rPr lang="uk-UA" sz="26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uk-UA" sz="3100" dirty="0">
                <a:solidFill>
                  <a:srgbClr val="333333"/>
                </a:solidFill>
                <a:latin typeface="Arial" panose="020B0604020202020204" pitchFamily="34" charset="0"/>
                <a:ea typeface="Times New Roman" panose="02020603050405020304" pitchFamily="18" charset="0"/>
                <a:cs typeface="Arial" panose="020B0604020202020204" pitchFamily="34" charset="0"/>
              </a:rPr>
              <a:t>Посилення вимог д</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 європейського тваринництва. Агросектор у ЄС відповідальний за 11% парникових викидів, до того ж 50% їх припадає на тваринництво. Ця сфера може потрапити під законодавчі обмеження через необхідність зменшення викидів вуглецю. Зокрема, може йтися про встановлення контролю на ринку ЄС за виробництвом і дистрибуцією кормових добавок на основі сої.</a:t>
            </a:r>
            <a:endParaRPr lang="ru-UA" sz="3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buFont typeface="Wingdings" panose="05000000000000000000" pitchFamily="2" charset="2"/>
              <a:buChar char="q"/>
            </a:pP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3100" dirty="0">
                <a:solidFill>
                  <a:srgbClr val="333333"/>
                </a:solidFill>
                <a:latin typeface="Arial" panose="020B0604020202020204" pitchFamily="34" charset="0"/>
                <a:ea typeface="Times New Roman" panose="02020603050405020304" pitchFamily="18" charset="0"/>
                <a:cs typeface="Arial" panose="020B0604020202020204" pitchFamily="34" charset="0"/>
              </a:rPr>
              <a:t>П</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роблема посилення резистентності шкідливих мікроорганізмів від неправильного застосування антибіотиків у вирощуванні тварин і виробництві м’ясопродуктів. У рамках цієї концепції ЄС вимагатиме від </a:t>
            </a:r>
            <a:r>
              <a:rPr lang="uk-UA" sz="31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агровиробників</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скорочення застосування антибіотиків у тваринництві на 50% до 2030 року. Відповідно,  передбачається посилення контролю залишкових рівнів антибіотиків у м’ясі тварин.</a:t>
            </a:r>
            <a:endParaRPr lang="ru-UA" sz="310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4135119E-C6EC-4ABC-9E29-6013E054D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6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46DB5-62A3-430B-B872-AE65582EA8D1}"/>
              </a:ext>
            </a:extLst>
          </p:cNvPr>
          <p:cNvSpPr>
            <a:spLocks noGrp="1"/>
          </p:cNvSpPr>
          <p:nvPr>
            <p:ph type="title"/>
          </p:nvPr>
        </p:nvSpPr>
        <p:spPr>
          <a:xfrm>
            <a:off x="628650" y="18255"/>
            <a:ext cx="7886700" cy="1145527"/>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Потенційні ризики та загрози для аграрного сектору економіки України</a:t>
            </a:r>
          </a:p>
        </p:txBody>
      </p:sp>
      <p:sp>
        <p:nvSpPr>
          <p:cNvPr id="3" name="Объект 2">
            <a:extLst>
              <a:ext uri="{FF2B5EF4-FFF2-40B4-BE49-F238E27FC236}">
                <a16:creationId xmlns:a16="http://schemas.microsoft.com/office/drawing/2014/main" id="{B7ECFF87-EA15-450E-B4FA-915C0C783B84}"/>
              </a:ext>
            </a:extLst>
          </p:cNvPr>
          <p:cNvSpPr>
            <a:spLocks noGrp="1"/>
          </p:cNvSpPr>
          <p:nvPr>
            <p:ph idx="1"/>
          </p:nvPr>
        </p:nvSpPr>
        <p:spPr>
          <a:xfrm>
            <a:off x="92365" y="1163782"/>
            <a:ext cx="8894618" cy="5504873"/>
          </a:xfrm>
        </p:spPr>
        <p:txBody>
          <a:bodyPr>
            <a:noAutofit/>
          </a:bodyPr>
          <a:lstStyle/>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Поки, що немає поки чітких часових рамок ухвалення відповідних актів Єврокомісією.</a:t>
            </a:r>
            <a:endParaRPr lang="ru-U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сертифікація вилучення вуглецю. Фермерські господарства, </a:t>
            </a:r>
            <a:r>
              <a:rPr lang="uk-UA" sz="1600" dirty="0" err="1">
                <a:effectLst/>
                <a:latin typeface="Arial" panose="020B0604020202020204" pitchFamily="34" charset="0"/>
                <a:ea typeface="Times New Roman" panose="02020603050405020304" pitchFamily="18" charset="0"/>
                <a:cs typeface="Arial" panose="020B0604020202020204" pitchFamily="34" charset="0"/>
              </a:rPr>
              <a:t>агрокомпанії</a:t>
            </a:r>
            <a:r>
              <a:rPr lang="uk-UA" sz="1600" dirty="0">
                <a:effectLst/>
                <a:latin typeface="Arial" panose="020B0604020202020204" pitchFamily="34" charset="0"/>
                <a:ea typeface="Times New Roman" panose="02020603050405020304" pitchFamily="18" charset="0"/>
                <a:cs typeface="Arial" panose="020B0604020202020204" pitchFamily="34" charset="0"/>
              </a:rPr>
              <a:t> перевірятимуть на те, які техніки застосовуються, щоб обмежити рівень викидів вуглецю. Поки що методологія скорочення викидів не відома. </a:t>
            </a:r>
          </a:p>
          <a:p>
            <a:pPr algn="just">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нові вимоги до маркування харчових продуктів, що створить додатковий адміністративний бар’єр. </a:t>
            </a: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запровадження критерію знеліснення, тобто, наскільки той чи інший продукт (наприклад, ріпак, кукурудза або тваринний продукт) виробляли на шкоду площ лісів, руйнування заплав річок, інших екосистем, що важливі для зменшення вуглецевих викидів.</a:t>
            </a: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вимоги зі скорочення викидів СО</a:t>
            </a:r>
            <a:r>
              <a:rPr lang="uk-UA" sz="1600" baseline="-25000" dirty="0">
                <a:effectLst/>
                <a:latin typeface="Arial" panose="020B0604020202020204" pitchFamily="34" charset="0"/>
                <a:ea typeface="Times New Roman" panose="02020603050405020304" pitchFamily="18" charset="0"/>
                <a:cs typeface="Arial" panose="020B0604020202020204" pitchFamily="34" charset="0"/>
              </a:rPr>
              <a:t>2</a:t>
            </a:r>
            <a:r>
              <a:rPr lang="uk-UA" sz="1600" dirty="0">
                <a:effectLst/>
                <a:latin typeface="Arial" panose="020B0604020202020204" pitchFamily="34" charset="0"/>
                <a:ea typeface="Times New Roman" panose="02020603050405020304" pitchFamily="18" charset="0"/>
                <a:cs typeface="Arial" panose="020B0604020202020204" pitchFamily="34" charset="0"/>
              </a:rPr>
              <a:t>  – це не обов'язково про те, що такі викиди є у сільськогосподарському виробництві. Поки що ніхто чітко не розуміє, але є припущення, що цей карбоновий податок, можливо, буде працювати у вигляді якихось прямих додаткових витрат або матиме якусь акумулятивну форму. Наприклад, якщо ви використовуєте електроенергію з викопних видів палива і вона посідає значну частку собівартості продукції, на таку продукцію (теоретично) може поширюватися податок.</a:t>
            </a:r>
            <a:endParaRPr lang="uk-UA" sz="16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90F18BC0-F1C5-47A7-A63E-A2BA004BB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46DB5-62A3-430B-B872-AE65582EA8D1}"/>
              </a:ext>
            </a:extLst>
          </p:cNvPr>
          <p:cNvSpPr>
            <a:spLocks noGrp="1"/>
          </p:cNvSpPr>
          <p:nvPr>
            <p:ph type="title"/>
          </p:nvPr>
        </p:nvSpPr>
        <p:spPr>
          <a:xfrm>
            <a:off x="628650" y="18255"/>
            <a:ext cx="7886700" cy="1145527"/>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Потенційні ризики та загрози для аграрного сектору економіки України</a:t>
            </a:r>
          </a:p>
        </p:txBody>
      </p:sp>
      <p:sp>
        <p:nvSpPr>
          <p:cNvPr id="3" name="Объект 2">
            <a:extLst>
              <a:ext uri="{FF2B5EF4-FFF2-40B4-BE49-F238E27FC236}">
                <a16:creationId xmlns:a16="http://schemas.microsoft.com/office/drawing/2014/main" id="{B7ECFF87-EA15-450E-B4FA-915C0C783B84}"/>
              </a:ext>
            </a:extLst>
          </p:cNvPr>
          <p:cNvSpPr>
            <a:spLocks noGrp="1"/>
          </p:cNvSpPr>
          <p:nvPr>
            <p:ph idx="1"/>
          </p:nvPr>
        </p:nvSpPr>
        <p:spPr>
          <a:xfrm>
            <a:off x="92365" y="1163782"/>
            <a:ext cx="8894618" cy="5504873"/>
          </a:xfrm>
        </p:spPr>
        <p:txBody>
          <a:bodyPr>
            <a:noAutofit/>
          </a:bodyPr>
          <a:lstStyle/>
          <a:p>
            <a:r>
              <a:rPr lang="uk-UA" sz="2000" dirty="0">
                <a:effectLst/>
                <a:latin typeface="Arial" panose="020B0604020202020204" pitchFamily="34" charset="0"/>
                <a:ea typeface="Times New Roman" panose="02020603050405020304" pitchFamily="18" charset="0"/>
                <a:cs typeface="Arial" panose="020B0604020202020204" pitchFamily="34" charset="0"/>
              </a:rPr>
              <a:t>Пропозиція запровадити імпортні мита для вирівнювання вуглецевого сліду товарів здатна вплинути на функціонування СОТ і перенести європейський підхід на глобальний рівень, ввівши його у систему правил світової торгівлі. Відповідні політичні консультації можуть розпочатися вже наступного року, відразу після остаточного формування і затвердження Європейського зеленого курсу.</a:t>
            </a:r>
          </a:p>
          <a:p>
            <a:r>
              <a:rPr lang="uk-UA" sz="2000" dirty="0">
                <a:effectLst/>
                <a:latin typeface="Arial" panose="020B0604020202020204" pitchFamily="34" charset="0"/>
                <a:ea typeface="Times New Roman" panose="02020603050405020304" pitchFamily="18" charset="0"/>
                <a:cs typeface="Arial" panose="020B0604020202020204" pitchFamily="34" charset="0"/>
              </a:rPr>
              <a:t>Одним з інструментів цієї нової кліматичної політики розглядається запровадження так званого механізму прикордонного вуглецевого коригування (</a:t>
            </a:r>
            <a:r>
              <a:rPr lang="uk-UA" sz="2000" dirty="0" err="1">
                <a:effectLst/>
                <a:latin typeface="Arial" panose="020B0604020202020204" pitchFamily="34" charset="0"/>
                <a:ea typeface="Times New Roman" panose="02020603050405020304" pitchFamily="18" charset="0"/>
                <a:cs typeface="Arial" panose="020B0604020202020204" pitchFamily="34" charset="0"/>
              </a:rPr>
              <a:t>Carbon</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Border</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Adjustment</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Mechanism</a:t>
            </a:r>
            <a:r>
              <a:rPr lang="uk-UA" sz="2000" dirty="0">
                <a:effectLst/>
                <a:latin typeface="Arial" panose="020B0604020202020204" pitchFamily="34" charset="0"/>
                <a:ea typeface="Times New Roman" panose="02020603050405020304" pitchFamily="18" charset="0"/>
                <a:cs typeface="Arial" panose="020B0604020202020204" pitchFamily="34" charset="0"/>
              </a:rPr>
              <a:t> або </a:t>
            </a:r>
            <a:r>
              <a:rPr lang="uk-UA" sz="2000" dirty="0" err="1">
                <a:effectLst/>
                <a:latin typeface="Arial" panose="020B0604020202020204" pitchFamily="34" charset="0"/>
                <a:ea typeface="Times New Roman" panose="02020603050405020304" pitchFamily="18" charset="0"/>
                <a:cs typeface="Arial" panose="020B0604020202020204" pitchFamily="34" charset="0"/>
              </a:rPr>
              <a:t>СВАМ</a:t>
            </a:r>
            <a:r>
              <a:rPr lang="uk-UA" sz="2000" dirty="0">
                <a:effectLst/>
                <a:latin typeface="Arial" panose="020B0604020202020204" pitchFamily="34" charset="0"/>
                <a:ea typeface="Times New Roman" panose="02020603050405020304" pitchFamily="18" charset="0"/>
                <a:cs typeface="Arial" panose="020B0604020202020204" pitchFamily="34" charset="0"/>
              </a:rPr>
              <a:t>). По суті, це спеціальний податок на викиди вуглецю, який планується застосовувати до продукції, що імпортується у ЄС із країн, які не приділяють належної уваги зменшенню викидів парникових газів.</a:t>
            </a:r>
            <a:endParaRPr lang="ru-UA"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endParaRPr lang="uk-UA" sz="16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F6FCA855-EFAE-4124-B2B2-4EC2AD7E0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79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880F41-F51A-4DE4-B762-98310B158937}"/>
              </a:ext>
            </a:extLst>
          </p:cNvPr>
          <p:cNvSpPr>
            <a:spLocks noGrp="1"/>
          </p:cNvSpPr>
          <p:nvPr>
            <p:ph type="title"/>
          </p:nvPr>
        </p:nvSpPr>
        <p:spPr>
          <a:xfrm>
            <a:off x="697923" y="124980"/>
            <a:ext cx="7886700" cy="844838"/>
          </a:xfrm>
        </p:spPr>
        <p:txBody>
          <a:bodyPr>
            <a:normAutofit fontScale="90000"/>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Як виробити правила, сприятливі для України</a:t>
            </a:r>
            <a:endParaRPr lang="uk-UA"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D841A44-53AC-454F-9A5A-C2CAB6CC4DF5}"/>
              </a:ext>
            </a:extLst>
          </p:cNvPr>
          <p:cNvSpPr>
            <a:spLocks noGrp="1"/>
          </p:cNvSpPr>
          <p:nvPr>
            <p:ph idx="1"/>
          </p:nvPr>
        </p:nvSpPr>
        <p:spPr>
          <a:xfrm>
            <a:off x="101600" y="1145310"/>
            <a:ext cx="8931563" cy="5454072"/>
          </a:xfrm>
        </p:spPr>
        <p:txBody>
          <a:bodyPr>
            <a:normAutofit fontScale="47500" lnSpcReduction="20000"/>
          </a:bodyPr>
          <a:lstStyle/>
          <a:p>
            <a:pPr marL="342900" lvl="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Необхідно </a:t>
            </a:r>
            <a:r>
              <a:rPr lang="uk-UA" sz="3400" dirty="0">
                <a:effectLst/>
                <a:latin typeface="Arial" panose="020B0604020202020204" pitchFamily="34" charset="0"/>
                <a:ea typeface="Times New Roman" panose="02020603050405020304" pitchFamily="18" charset="0"/>
                <a:cs typeface="Arial" panose="020B0604020202020204" pitchFamily="34" charset="0"/>
              </a:rPr>
              <a:t>чітко окреслити, якими мають бути ключові критерії залучення України до „Зеленого курсу”. </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Необхідно доводити своїм партнерам, що Україна не є звичайною третьою державою у відносинах із ЄС, у нас існують міцні угоди з ЄС, тому нас не мають стосуватися торговельні бар’єри. Угода про асоціацію з ЄС і діалог з урядами дає нам можливість активно захищати свою позицію.</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Визначити які конкретно виклики стоять перед різними галузями виробництва, а також – ключові інструменти, які знадобляться для конструктивної реакції на ці виклики і які поки що не прописані. П</a:t>
            </a:r>
            <a:r>
              <a:rPr lang="uk-UA" sz="3400" dirty="0">
                <a:effectLst/>
                <a:latin typeface="Arial" panose="020B0604020202020204" pitchFamily="34" charset="0"/>
                <a:ea typeface="Times New Roman" panose="02020603050405020304" pitchFamily="18" charset="0"/>
                <a:cs typeface="Arial" panose="020B0604020202020204" pitchFamily="34" charset="0"/>
              </a:rPr>
              <a:t>еревірити ключові </a:t>
            </a:r>
            <a:r>
              <a:rPr lang="uk-UA" sz="3400" dirty="0" err="1">
                <a:effectLst/>
                <a:latin typeface="Arial" panose="020B0604020202020204" pitchFamily="34" charset="0"/>
                <a:ea typeface="Times New Roman" panose="02020603050405020304" pitchFamily="18" charset="0"/>
                <a:cs typeface="Arial" panose="020B0604020202020204" pitchFamily="34" charset="0"/>
              </a:rPr>
              <a:t>експортоорієнтовані</a:t>
            </a:r>
            <a:r>
              <a:rPr lang="uk-UA" sz="3400" dirty="0">
                <a:effectLst/>
                <a:latin typeface="Arial" panose="020B0604020202020204" pitchFamily="34" charset="0"/>
                <a:ea typeface="Times New Roman" panose="02020603050405020304" pitchFamily="18" charset="0"/>
                <a:cs typeface="Arial" panose="020B0604020202020204" pitchFamily="34" charset="0"/>
              </a:rPr>
              <a:t> галузі на відповідність новим вимогам і розробити чіткі кроки з модернізації виробничих </a:t>
            </a:r>
            <a:r>
              <a:rPr lang="uk-UA" sz="3400" dirty="0" err="1">
                <a:effectLst/>
                <a:latin typeface="Arial" panose="020B0604020202020204" pitchFamily="34" charset="0"/>
                <a:ea typeface="Times New Roman" panose="02020603050405020304" pitchFamily="18" charset="0"/>
                <a:cs typeface="Arial" panose="020B0604020202020204" pitchFamily="34" charset="0"/>
              </a:rPr>
              <a:t>потужностей</a:t>
            </a:r>
            <a:r>
              <a:rPr lang="uk-UA" sz="3400" dirty="0">
                <a:effectLst/>
                <a:latin typeface="Arial" panose="020B0604020202020204" pitchFamily="34" charset="0"/>
                <a:ea typeface="Times New Roman" panose="02020603050405020304" pitchFamily="18" charset="0"/>
                <a:cs typeface="Arial" panose="020B0604020202020204" pitchFamily="34" charset="0"/>
              </a:rPr>
              <a:t>, щоб зменшити шкідливі викиди.</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Розробка </a:t>
            </a:r>
            <a:r>
              <a:rPr lang="uk-UA" sz="3400" dirty="0">
                <a:effectLst/>
                <a:latin typeface="Arial" panose="020B0604020202020204" pitchFamily="34" charset="0"/>
                <a:ea typeface="Times New Roman" panose="02020603050405020304" pitchFamily="18" charset="0"/>
                <a:cs typeface="Arial" panose="020B0604020202020204" pitchFamily="34" charset="0"/>
              </a:rPr>
              <a:t>прогнозів ймовірних ризиків для окремих видів агропродовольчої продукції — зернові культури чи олійні, </a:t>
            </a:r>
            <a:r>
              <a:rPr lang="uk-UA" sz="3400" dirty="0" err="1">
                <a:effectLst/>
                <a:latin typeface="Arial" panose="020B0604020202020204" pitchFamily="34" charset="0"/>
                <a:ea typeface="Times New Roman" panose="02020603050405020304" pitchFamily="18" charset="0"/>
                <a:cs typeface="Arial" panose="020B0604020202020204" pitchFamily="34" charset="0"/>
              </a:rPr>
              <a:t>молокопродукція</a:t>
            </a:r>
            <a:r>
              <a:rPr lang="uk-UA" sz="3400" dirty="0">
                <a:effectLst/>
                <a:latin typeface="Arial" panose="020B0604020202020204" pitchFamily="34" charset="0"/>
                <a:ea typeface="Times New Roman" panose="02020603050405020304" pitchFamily="18" charset="0"/>
                <a:cs typeface="Arial" panose="020B0604020202020204" pitchFamily="34" charset="0"/>
              </a:rPr>
              <a:t> чи м’ясо птиці. </a:t>
            </a: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На основі додатків до Угоди про асоціацію з ЄС, які регулюють наші зобов’язання про використання пестицидів або органічне виробництво, слід пропонувати відповідні зміни з тим, щоб наш агросектор міг адаптуватися, слід чітко формулювати перехідні періоди для наших виробників.</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Ми повинні розміняти свою готовність підтримати їх рамкову угоду на додаткові преференції для наших експортерів.</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2FD5FF05-ED4A-4D73-96B4-44DA98915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13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51993" y="2887541"/>
            <a:ext cx="7834312" cy="754808"/>
          </a:xfrm>
        </p:spPr>
        <p:txBody>
          <a:bodyPr/>
          <a:lstStyle/>
          <a:p>
            <a:pPr algn="ctr" eaLnBrk="1" hangingPunct="1"/>
            <a:r>
              <a:rPr lang="uk-UA" altLang="ru-RU" b="1" dirty="0">
                <a:solidFill>
                  <a:schemeClr val="accent1">
                    <a:lumMod val="50000"/>
                  </a:schemeClr>
                </a:solidFill>
                <a:latin typeface="Arial" panose="020B0604020202020204" pitchFamily="34" charset="0"/>
                <a:cs typeface="Arial" panose="020B0604020202020204" pitchFamily="34" charset="0"/>
              </a:rPr>
              <a:t>Дякую за увагу!</a:t>
            </a:r>
          </a:p>
        </p:txBody>
      </p:sp>
      <p:sp>
        <p:nvSpPr>
          <p:cNvPr id="2" name="AutoShape 2" descr="Ð ÐµÐ·ÑÐ»ÑÑÐ°Ñ Ð¿Ð¾ÑÑÐºÑ Ð·Ð¾Ð±ÑÐ°Ð¶ÐµÐ½Ñ Ð·Ð° Ð·Ð°Ð¿Ð¸ÑÐ¾Ð¼ &quot;e-mai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 name="Рисунок 2"/>
          <p:cNvPicPr>
            <a:picLocks noChangeAspect="1"/>
          </p:cNvPicPr>
          <p:nvPr/>
        </p:nvPicPr>
        <p:blipFill>
          <a:blip r:embed="rId2"/>
          <a:stretch>
            <a:fillRect/>
          </a:stretch>
        </p:blipFill>
        <p:spPr>
          <a:xfrm>
            <a:off x="971600" y="5136461"/>
            <a:ext cx="1584176" cy="1577135"/>
          </a:xfrm>
          <a:prstGeom prst="rect">
            <a:avLst/>
          </a:prstGeom>
        </p:spPr>
      </p:pic>
      <p:sp>
        <p:nvSpPr>
          <p:cNvPr id="10" name="Rectangle 2"/>
          <p:cNvSpPr txBox="1">
            <a:spLocks noChangeArrowheads="1"/>
          </p:cNvSpPr>
          <p:nvPr/>
        </p:nvSpPr>
        <p:spPr bwMode="auto">
          <a:xfrm>
            <a:off x="3131840" y="5473299"/>
            <a:ext cx="5040560" cy="75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ru-RU" sz="3200" dirty="0">
                <a:solidFill>
                  <a:schemeClr val="tx1"/>
                </a:solidFill>
                <a:latin typeface="Arial" panose="020B0604020202020204" pitchFamily="34" charset="0"/>
                <a:cs typeface="Arial" panose="020B0604020202020204" pitchFamily="34" charset="0"/>
              </a:rPr>
              <a:t>dibrova@nubip.edu.ua</a:t>
            </a:r>
            <a:endParaRPr lang="uk-UA" altLang="ru-RU" dirty="0">
              <a:solidFill>
                <a:schemeClr val="tx1"/>
              </a:solidFill>
              <a:latin typeface="Arial" panose="020B0604020202020204" pitchFamily="34" charset="0"/>
              <a:cs typeface="Arial" panose="020B0604020202020204" pitchFamily="34" charset="0"/>
            </a:endParaRPr>
          </a:p>
        </p:txBody>
      </p:sp>
      <p:pic>
        <p:nvPicPr>
          <p:cNvPr id="8" name="Picture 2" descr="European Green Deal Call: €1 billion investment to boost the green and  digital transition | EURAXESS">
            <a:extLst>
              <a:ext uri="{FF2B5EF4-FFF2-40B4-BE49-F238E27FC236}">
                <a16:creationId xmlns:a16="http://schemas.microsoft.com/office/drawing/2014/main" id="{9D2AB025-C1D5-4A1A-86A9-1FE5BEF51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DD35A7-17FC-8515-5DB8-F70EB0FA4F8B}"/>
              </a:ext>
            </a:extLst>
          </p:cNvPr>
          <p:cNvSpPr>
            <a:spLocks noGrp="1"/>
          </p:cNvSpPr>
          <p:nvPr>
            <p:ph type="title"/>
          </p:nvPr>
        </p:nvSpPr>
        <p:spPr>
          <a:xfrm>
            <a:off x="628650" y="191391"/>
            <a:ext cx="7886700" cy="659002"/>
          </a:xfrm>
        </p:spPr>
        <p:txBody>
          <a:bodyPr>
            <a:normAutofit/>
          </a:bodyPr>
          <a:lstStyle/>
          <a:p>
            <a:pPr algn="ctr"/>
            <a:r>
              <a:rPr lang="uk-UA"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a:t>
            </a:r>
            <a:endParaRPr lang="uk-UA" sz="32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079AB07-EB3D-CE4B-5387-527CC152AEB0}"/>
              </a:ext>
            </a:extLst>
          </p:cNvPr>
          <p:cNvSpPr>
            <a:spLocks noGrp="1"/>
          </p:cNvSpPr>
          <p:nvPr>
            <p:ph idx="1"/>
          </p:nvPr>
        </p:nvSpPr>
        <p:spPr>
          <a:xfrm>
            <a:off x="628650" y="1143000"/>
            <a:ext cx="7886700" cy="5033963"/>
          </a:xfrm>
        </p:spPr>
        <p:txBody>
          <a:bodyPr/>
          <a:lstStyle/>
          <a:p>
            <a:r>
              <a:rPr lang="uk-UA" dirty="0"/>
              <a:t>Кліматичні зміни</a:t>
            </a:r>
          </a:p>
          <a:p>
            <a:r>
              <a:rPr lang="uk-UA" dirty="0"/>
              <a:t>Демографічні зміни</a:t>
            </a:r>
          </a:p>
          <a:p>
            <a:r>
              <a:rPr lang="uk-UA" dirty="0"/>
              <a:t>Політичні та фінансово-економічні кризи</a:t>
            </a:r>
          </a:p>
          <a:p>
            <a:r>
              <a:rPr lang="uk-UA" dirty="0"/>
              <a:t>Війна </a:t>
            </a:r>
            <a:r>
              <a:rPr lang="uk-UA" dirty="0" err="1"/>
              <a:t>рф</a:t>
            </a:r>
            <a:r>
              <a:rPr lang="uk-UA" dirty="0"/>
              <a:t> з Україною</a:t>
            </a:r>
          </a:p>
          <a:p>
            <a:endParaRPr lang="uk-UA" dirty="0"/>
          </a:p>
        </p:txBody>
      </p:sp>
    </p:spTree>
    <p:extLst>
      <p:ext uri="{BB962C8B-B14F-4D97-AF65-F5344CB8AC3E}">
        <p14:creationId xmlns:p14="http://schemas.microsoft.com/office/powerpoint/2010/main" val="389535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0CDCA-FA23-9171-81B4-76D946962A53}"/>
              </a:ext>
            </a:extLst>
          </p:cNvPr>
          <p:cNvSpPr>
            <a:spLocks noGrp="1"/>
          </p:cNvSpPr>
          <p:nvPr>
            <p:ph type="title"/>
          </p:nvPr>
        </p:nvSpPr>
        <p:spPr>
          <a:xfrm>
            <a:off x="0" y="0"/>
            <a:ext cx="8988552" cy="914400"/>
          </a:xfrm>
        </p:spPr>
        <p:txBody>
          <a:bodyPr>
            <a:noAutofit/>
          </a:bodyPr>
          <a:lstStyle/>
          <a:p>
            <a:pPr marL="0" indent="0" algn="ctr">
              <a:buNone/>
            </a:pPr>
            <a:r>
              <a:rPr lang="uk-UA" sz="3200" b="1" dirty="0">
                <a:solidFill>
                  <a:srgbClr val="002060"/>
                </a:solidFill>
                <a:latin typeface="Arial" panose="020B0604020202020204" pitchFamily="34" charset="0"/>
                <a:cs typeface="Arial" panose="020B0604020202020204" pitchFamily="34" charset="0"/>
              </a:rPr>
              <a:t>Як глобальні екологічні зміни впливають на розвиток сільського господарства?</a:t>
            </a:r>
          </a:p>
        </p:txBody>
      </p:sp>
      <p:sp>
        <p:nvSpPr>
          <p:cNvPr id="3" name="Объект 2">
            <a:extLst>
              <a:ext uri="{FF2B5EF4-FFF2-40B4-BE49-F238E27FC236}">
                <a16:creationId xmlns:a16="http://schemas.microsoft.com/office/drawing/2014/main" id="{7BBA2B42-9951-51C1-E482-A3DEA6CF8064}"/>
              </a:ext>
            </a:extLst>
          </p:cNvPr>
          <p:cNvSpPr>
            <a:spLocks noGrp="1"/>
          </p:cNvSpPr>
          <p:nvPr>
            <p:ph idx="1"/>
          </p:nvPr>
        </p:nvSpPr>
        <p:spPr>
          <a:xfrm>
            <a:off x="466344" y="1124712"/>
            <a:ext cx="8412480" cy="5513832"/>
          </a:xfrm>
        </p:spPr>
        <p:txBody>
          <a:bodyPr>
            <a:normAutofit/>
          </a:bodyPr>
          <a:lstStyle/>
          <a:p>
            <a:pPr marL="0" indent="0">
              <a:spcBef>
                <a:spcPts val="0"/>
              </a:spcBef>
              <a:buNone/>
            </a:pPr>
            <a:r>
              <a:rPr lang="uk-UA" sz="2200" b="1" dirty="0">
                <a:latin typeface="Arial" panose="020B0604020202020204" pitchFamily="34" charset="0"/>
                <a:cs typeface="Arial" panose="020B0604020202020204" pitchFamily="34" charset="0"/>
              </a:rPr>
              <a:t>	1.Кліматичні зміни</a:t>
            </a:r>
            <a:r>
              <a:rPr lang="uk-UA" sz="2200" dirty="0">
                <a:latin typeface="Arial" panose="020B0604020202020204" pitchFamily="34" charset="0"/>
                <a:cs typeface="Arial" panose="020B0604020202020204" pitchFamily="34" charset="0"/>
              </a:rPr>
              <a:t> - основні наслідки включають:</a:t>
            </a:r>
          </a:p>
          <a:p>
            <a:pPr marL="0" lvl="1" indent="216000">
              <a:lnSpc>
                <a:spcPct val="150000"/>
              </a:lnSpc>
              <a:spcBef>
                <a:spcPts val="0"/>
              </a:spcBef>
              <a:buFont typeface="Arial" panose="020B0604020202020204" pitchFamily="34" charset="0"/>
              <a:buChar char="•"/>
            </a:pPr>
            <a:r>
              <a:rPr lang="uk-UA" sz="2200" dirty="0">
                <a:latin typeface="Arial" panose="020B0604020202020204" pitchFamily="34" charset="0"/>
                <a:cs typeface="Arial" panose="020B0604020202020204" pitchFamily="34" charset="0"/>
              </a:rPr>
              <a:t>збільшення </a:t>
            </a:r>
            <a:r>
              <a:rPr lang="uk-UA" sz="2200" b="1" dirty="0">
                <a:latin typeface="Arial" panose="020B0604020202020204" pitchFamily="34" charset="0"/>
                <a:cs typeface="Arial" panose="020B0604020202020204" pitchFamily="34" charset="0"/>
              </a:rPr>
              <a:t>середньорічної температури</a:t>
            </a:r>
            <a:r>
              <a:rPr lang="uk-UA" sz="2200" dirty="0">
                <a:latin typeface="Arial" panose="020B0604020202020204" pitchFamily="34" charset="0"/>
                <a:cs typeface="Arial" panose="020B0604020202020204" pitchFamily="34" charset="0"/>
              </a:rPr>
              <a:t>, що призводить до скорочення вегетаційного періоду деяких культур або зміщення зон їх вирощування.</a:t>
            </a:r>
          </a:p>
          <a:p>
            <a:pPr marL="0" lvl="1" indent="216000">
              <a:lnSpc>
                <a:spcPct val="150000"/>
              </a:lnSpc>
              <a:spcBef>
                <a:spcPts val="0"/>
              </a:spcBef>
              <a:buFont typeface="Arial" panose="020B0604020202020204" pitchFamily="34" charset="0"/>
              <a:buChar char="•"/>
            </a:pPr>
            <a:r>
              <a:rPr lang="uk-UA" sz="2200" b="1" dirty="0">
                <a:latin typeface="Arial" panose="020B0604020202020204" pitchFamily="34" charset="0"/>
                <a:cs typeface="Arial" panose="020B0604020202020204" pitchFamily="34" charset="0"/>
              </a:rPr>
              <a:t>зміна режиму опадів</a:t>
            </a:r>
            <a:r>
              <a:rPr lang="uk-UA" sz="2200" dirty="0">
                <a:latin typeface="Arial" panose="020B0604020202020204" pitchFamily="34" charset="0"/>
                <a:cs typeface="Arial" panose="020B0604020202020204" pitchFamily="34" charset="0"/>
              </a:rPr>
              <a:t> – посухи, повені, ерозія ґрунтів, що впливає на урожайність та доступність водних ресурсів.</a:t>
            </a:r>
          </a:p>
          <a:p>
            <a:pPr marL="0" lvl="1" indent="216000">
              <a:lnSpc>
                <a:spcPct val="150000"/>
              </a:lnSpc>
              <a:spcBef>
                <a:spcPts val="0"/>
              </a:spcBef>
              <a:buFont typeface="Arial" panose="020B0604020202020204" pitchFamily="34" charset="0"/>
              <a:buChar char="•"/>
            </a:pPr>
            <a:r>
              <a:rPr lang="uk-UA" sz="2200" dirty="0">
                <a:latin typeface="Arial" panose="020B0604020202020204" pitchFamily="34" charset="0"/>
                <a:cs typeface="Arial" panose="020B0604020202020204" pitchFamily="34" charset="0"/>
              </a:rPr>
              <a:t>зростання частоти та інтенсивності </a:t>
            </a:r>
            <a:r>
              <a:rPr lang="uk-UA" sz="2200" b="1" dirty="0">
                <a:latin typeface="Arial" panose="020B0604020202020204" pitchFamily="34" charset="0"/>
                <a:cs typeface="Arial" panose="020B0604020202020204" pitchFamily="34" charset="0"/>
              </a:rPr>
              <a:t>екстремальних погодних явищ</a:t>
            </a:r>
            <a:r>
              <a:rPr lang="uk-UA" sz="2200" dirty="0">
                <a:latin typeface="Arial" panose="020B0604020202020204" pitchFamily="34" charset="0"/>
                <a:cs typeface="Arial" panose="020B0604020202020204" pitchFamily="34" charset="0"/>
              </a:rPr>
              <a:t>, таких як буревії, град, посухи, що можуть призводити до повної втрати врожаю.</a:t>
            </a:r>
          </a:p>
          <a:p>
            <a:pPr marL="0" lvl="1" indent="216000">
              <a:lnSpc>
                <a:spcPct val="150000"/>
              </a:lnSpc>
              <a:spcBef>
                <a:spcPts val="0"/>
              </a:spcBef>
              <a:buFont typeface="Arial" panose="020B0604020202020204" pitchFamily="34" charset="0"/>
              <a:buChar char="•"/>
            </a:pPr>
            <a:r>
              <a:rPr lang="uk-UA" sz="2200" dirty="0">
                <a:latin typeface="Arial" panose="020B0604020202020204" pitchFamily="34" charset="0"/>
                <a:cs typeface="Arial" panose="020B0604020202020204" pitchFamily="34" charset="0"/>
              </a:rPr>
              <a:t>збільшення кількості </a:t>
            </a:r>
            <a:r>
              <a:rPr lang="uk-UA" sz="2200" b="1" dirty="0">
                <a:latin typeface="Arial" panose="020B0604020202020204" pitchFamily="34" charset="0"/>
                <a:cs typeface="Arial" panose="020B0604020202020204" pitchFamily="34" charset="0"/>
              </a:rPr>
              <a:t>шкідників та </a:t>
            </a:r>
            <a:r>
              <a:rPr lang="uk-UA" sz="2200" b="1" dirty="0" err="1">
                <a:latin typeface="Arial" panose="020B0604020202020204" pitchFamily="34" charset="0"/>
                <a:cs typeface="Arial" panose="020B0604020202020204" pitchFamily="34" charset="0"/>
              </a:rPr>
              <a:t>хвороб</a:t>
            </a:r>
            <a:r>
              <a:rPr lang="uk-UA" sz="2200" b="1" dirty="0">
                <a:latin typeface="Arial" panose="020B0604020202020204" pitchFamily="34" charset="0"/>
                <a:cs typeface="Arial" panose="020B0604020202020204" pitchFamily="34" charset="0"/>
              </a:rPr>
              <a:t> рослин</a:t>
            </a:r>
            <a:r>
              <a:rPr lang="uk-UA" sz="2200" dirty="0">
                <a:latin typeface="Arial" panose="020B0604020202020204" pitchFamily="34" charset="0"/>
                <a:cs typeface="Arial" panose="020B0604020202020204" pitchFamily="34" charset="0"/>
              </a:rPr>
              <a:t>, оскільки тепліша погода сприяє їх поширенню.</a:t>
            </a:r>
          </a:p>
          <a:p>
            <a:endParaRPr lang="uk-UA" dirty="0"/>
          </a:p>
        </p:txBody>
      </p:sp>
    </p:spTree>
    <p:extLst>
      <p:ext uri="{BB962C8B-B14F-4D97-AF65-F5344CB8AC3E}">
        <p14:creationId xmlns:p14="http://schemas.microsoft.com/office/powerpoint/2010/main" val="262067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090800-2737-5D24-7585-38E88CC2EC2A}"/>
              </a:ext>
            </a:extLst>
          </p:cNvPr>
          <p:cNvSpPr>
            <a:spLocks noGrp="1"/>
          </p:cNvSpPr>
          <p:nvPr>
            <p:ph type="title"/>
          </p:nvPr>
        </p:nvSpPr>
        <p:spPr>
          <a:xfrm>
            <a:off x="628650" y="118239"/>
            <a:ext cx="7886700" cy="869313"/>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Які є інструменти аграрної політики для протидії зміни клімату?</a:t>
            </a:r>
          </a:p>
        </p:txBody>
      </p:sp>
      <p:sp>
        <p:nvSpPr>
          <p:cNvPr id="3" name="Объект 2">
            <a:extLst>
              <a:ext uri="{FF2B5EF4-FFF2-40B4-BE49-F238E27FC236}">
                <a16:creationId xmlns:a16="http://schemas.microsoft.com/office/drawing/2014/main" id="{F5BD9716-1B7D-64DD-7ECD-1C30EA860998}"/>
              </a:ext>
            </a:extLst>
          </p:cNvPr>
          <p:cNvSpPr>
            <a:spLocks noGrp="1"/>
          </p:cNvSpPr>
          <p:nvPr>
            <p:ph idx="1"/>
          </p:nvPr>
        </p:nvSpPr>
        <p:spPr>
          <a:xfrm>
            <a:off x="493776" y="1124712"/>
            <a:ext cx="8339328" cy="5615049"/>
          </a:xfrm>
        </p:spPr>
        <p:txBody>
          <a:bodyPr>
            <a:normAutofit/>
          </a:bodyPr>
          <a:lstStyle/>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Фінансові стимули</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для фермерів за використання сталих практик землеробства, таких як органічне землеробство, мінімізація обробки ґрунту, використання природних добрив.</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Розвиток "зелених" технологій</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зокрема, сприяння впровадженню альтернативних джерел енергії (сонячні панелі, біогазові установки) на фермерських господарствах.</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Програми адаптації до кліматичних змін</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які підтримують фермерів у переході на вирощування стійких до посухи або інших екстремальних умов культур.</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Екологічна сертифікація</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продукції та запровадження системи винагород за виробництво екологічно чистих продуктів харчування.</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Підтримка наукових досліджень</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у сфері агрономії та селекції, зокрема щодо виведення нових сортів рослин, стійких до змін клімату.</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Удосконалення водного менеджменту</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зокрема, інвестиції у системи зрошення та зберігання води, оскільки це допомагає зменшити вплив нестабільного водопостачання через зміну клімату.</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spTree>
    <p:extLst>
      <p:ext uri="{BB962C8B-B14F-4D97-AF65-F5344CB8AC3E}">
        <p14:creationId xmlns:p14="http://schemas.microsoft.com/office/powerpoint/2010/main" val="271044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A73BA-F557-6B5C-1BB2-2E4E714EF9C5}"/>
              </a:ext>
            </a:extLst>
          </p:cNvPr>
          <p:cNvSpPr>
            <a:spLocks noGrp="1"/>
          </p:cNvSpPr>
          <p:nvPr>
            <p:ph type="title"/>
          </p:nvPr>
        </p:nvSpPr>
        <p:spPr>
          <a:xfrm>
            <a:off x="365760" y="0"/>
            <a:ext cx="8604504" cy="941833"/>
          </a:xfrm>
        </p:spPr>
        <p:txBody>
          <a:bodyPr>
            <a:noAutofit/>
          </a:bodyPr>
          <a:lstStyle/>
          <a:p>
            <a:pPr algn="ctr"/>
            <a:r>
              <a:rPr lang="uk-UA" sz="2800" b="1" dirty="0">
                <a:solidFill>
                  <a:srgbClr val="002060"/>
                </a:solidFill>
                <a:latin typeface="Arial" panose="020B0604020202020204" pitchFamily="34" charset="0"/>
                <a:cs typeface="Arial" panose="020B0604020202020204" pitchFamily="34" charset="0"/>
              </a:rPr>
              <a:t>Як адаптація до кліматичних змін може бути інтегрована в стратегії аграрної політики?</a:t>
            </a:r>
            <a:endParaRPr lang="uk-UA" sz="28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1CB2F9CD-C2C7-62E0-F24D-21C93C4D9E83}"/>
              </a:ext>
            </a:extLst>
          </p:cNvPr>
          <p:cNvSpPr>
            <a:spLocks noGrp="1"/>
          </p:cNvSpPr>
          <p:nvPr>
            <p:ph idx="1"/>
          </p:nvPr>
        </p:nvSpPr>
        <p:spPr>
          <a:xfrm>
            <a:off x="173736" y="941832"/>
            <a:ext cx="8631936" cy="5806439"/>
          </a:xfrm>
        </p:spPr>
        <p:txBody>
          <a:bodyPr>
            <a:noAutofit/>
          </a:bodyPr>
          <a:lstStyle/>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Інтеграція кліматичних ризиків</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у національні та регіональні стратегії розвитку сільського господарства, що передбачає оцінку можливих наслідків кліматичних змін та адаптацію до них за допомогою планування.</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Прогнозування та управління ризиками</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створення систем раннього попередження для аграріїв, які допомагають швидко реагувати на зміни погоди та екологічні умови (наприклад, попередження про засухи чи надмірні опади).</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Диверсифікація сільськогосподарського виробництва</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аграрна політика повинна сприяти вирощуванню більш стійких до кліматичних змін культур і тваринництва, а також підтримувати перехід на </a:t>
            </a:r>
            <a:r>
              <a:rPr lang="uk-UA" sz="1800" kern="1400" spc="0" dirty="0" err="1">
                <a:effectLst/>
                <a:latin typeface="Arial" panose="020B0604020202020204" pitchFamily="34" charset="0"/>
                <a:ea typeface="Calibri" panose="020F0502020204030204" pitchFamily="34" charset="0"/>
                <a:cs typeface="Arial" panose="020B0604020202020204" pitchFamily="34" charset="0"/>
              </a:rPr>
              <a:t>нішеві</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культури, які менш залежні від кліматичних умов.</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Залучення міжнародних інвестицій та підтримка</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багато міжнародних фінансових організацій надають гранти та кредити для проектів, спрямованих на зменшення впливу сільського господарства на навколишнє середовище та адаптацію до кліматичних змін.</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Освіта та підвищення обізнаності</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фермерів щодо екологічних ризиків та можливостей для впровадження адаптаційних заходів. Створення платформ для обміну досвідом та технологіями.</a:t>
            </a: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Підтримка малих і середніх фермерських господарств</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у впровадженні сучасних технологій, що дозволяють зменшити залежність від змінних кліматичних умов, наприклад, системи автоматизованого зрошення або захисту від шкідників.</a:t>
            </a:r>
            <a:endParaRPr lang="uk-UA" sz="1800" dirty="0"/>
          </a:p>
        </p:txBody>
      </p:sp>
    </p:spTree>
    <p:extLst>
      <p:ext uri="{BB962C8B-B14F-4D97-AF65-F5344CB8AC3E}">
        <p14:creationId xmlns:p14="http://schemas.microsoft.com/office/powerpoint/2010/main" val="355434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BFF74-1938-F136-5641-83912A1C811A}"/>
              </a:ext>
            </a:extLst>
          </p:cNvPr>
          <p:cNvSpPr>
            <a:spLocks noGrp="1"/>
          </p:cNvSpPr>
          <p:nvPr>
            <p:ph type="title"/>
          </p:nvPr>
        </p:nvSpPr>
        <p:spPr>
          <a:xfrm>
            <a:off x="628650" y="90807"/>
            <a:ext cx="7886700" cy="878458"/>
          </a:xfrm>
        </p:spPr>
        <p:txBody>
          <a:bodyPr>
            <a:normAutofit fontScale="90000"/>
          </a:bodyPr>
          <a:lstStyle/>
          <a:p>
            <a:r>
              <a:rPr lang="uk-UA" sz="3600" b="1" dirty="0">
                <a:solidFill>
                  <a:srgbClr val="002060"/>
                </a:solidFill>
                <a:latin typeface="Arial" panose="020B0604020202020204" pitchFamily="34" charset="0"/>
                <a:cs typeface="Arial" panose="020B0604020202020204" pitchFamily="34" charset="0"/>
              </a:rPr>
              <a:t>Як впливає демографічна ситуація на сільське господарство?</a:t>
            </a:r>
            <a:endParaRPr lang="uk-UA" sz="36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2E5CF01-04DC-705D-9B63-65543DABC35C}"/>
              </a:ext>
            </a:extLst>
          </p:cNvPr>
          <p:cNvSpPr>
            <a:spLocks noGrp="1"/>
          </p:cNvSpPr>
          <p:nvPr>
            <p:ph idx="1"/>
          </p:nvPr>
        </p:nvSpPr>
        <p:spPr>
          <a:xfrm>
            <a:off x="246888" y="1106423"/>
            <a:ext cx="8723376" cy="5660769"/>
          </a:xfrm>
        </p:spPr>
        <p:txBody>
          <a:bodyPr>
            <a:normAutofit fontScale="92500" lnSpcReduction="10000"/>
          </a:bodyPr>
          <a:lstStyle/>
          <a:p>
            <a:pPr>
              <a:buFont typeface="Arial" panose="020B0604020202020204" pitchFamily="34" charset="0"/>
              <a:buChar char="•"/>
            </a:pPr>
            <a:r>
              <a:rPr lang="uk-UA" sz="2600" b="1" dirty="0">
                <a:latin typeface="Arial" panose="020B0604020202020204" pitchFamily="34" charset="0"/>
                <a:cs typeface="Arial" panose="020B0604020202020204" pitchFamily="34" charset="0"/>
              </a:rPr>
              <a:t>Скорочення робочої сили.</a:t>
            </a:r>
            <a:r>
              <a:rPr lang="uk-UA" sz="2600" dirty="0">
                <a:latin typeface="Arial" panose="020B0604020202020204" pitchFamily="34" charset="0"/>
                <a:cs typeface="Arial" panose="020B0604020202020204" pitchFamily="34" charset="0"/>
              </a:rPr>
              <a:t> Через міграцію молодих людей у міста та за кордон, сільське господарство стикається з дефіцитом робочої сили. Це зменшує можливості для розширення виробництва та впровадження нових технологій.</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Зниження рівня освіти та кваліфікації.</a:t>
            </a:r>
            <a:r>
              <a:rPr lang="uk-UA" sz="2600" dirty="0">
                <a:latin typeface="Arial" panose="020B0604020202020204" pitchFamily="34" charset="0"/>
                <a:cs typeface="Arial" panose="020B0604020202020204" pitchFamily="34" charset="0"/>
              </a:rPr>
              <a:t> Міграція молодих, освічених фахівців призводить до браку кваліфікованих працівників у сільському господарстві, що ускладнює впровадження сучасних </a:t>
            </a:r>
            <a:r>
              <a:rPr lang="uk-UA" sz="2600" dirty="0" err="1">
                <a:latin typeface="Arial" panose="020B0604020202020204" pitchFamily="34" charset="0"/>
                <a:cs typeface="Arial" panose="020B0604020202020204" pitchFamily="34" charset="0"/>
              </a:rPr>
              <a:t>агротехнологій</a:t>
            </a:r>
            <a:r>
              <a:rPr lang="uk-UA" sz="2600" dirty="0">
                <a:latin typeface="Arial" panose="020B0604020202020204" pitchFamily="34" charset="0"/>
                <a:cs typeface="Arial" panose="020B0604020202020204" pitchFamily="34" charset="0"/>
              </a:rPr>
              <a:t>.</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Падіння продуктивності.</a:t>
            </a:r>
            <a:r>
              <a:rPr lang="uk-UA" sz="2600" dirty="0">
                <a:latin typeface="Arial" panose="020B0604020202020204" pitchFamily="34" charset="0"/>
                <a:cs typeface="Arial" panose="020B0604020202020204" pitchFamily="34" charset="0"/>
              </a:rPr>
              <a:t> Старіння населення призводить до зниження фізичної здатності працювати на землі, що зменшує загальну продуктивність сільськогосподарського сектору.</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Деградація сільських громад.</a:t>
            </a:r>
            <a:r>
              <a:rPr lang="uk-UA" sz="2600" dirty="0">
                <a:latin typeface="Arial" panose="020B0604020202020204" pitchFamily="34" charset="0"/>
                <a:cs typeface="Arial" panose="020B0604020202020204" pitchFamily="34" charset="0"/>
              </a:rPr>
              <a:t> Через демографічну кризу зменшується кількість населення у селах, що веде до закриття шкіл, лікарень, зниження рівня життя, та зменшення інфраструктурних можливостей.</a:t>
            </a:r>
          </a:p>
          <a:p>
            <a:endParaRPr lang="uk-UA" dirty="0"/>
          </a:p>
        </p:txBody>
      </p:sp>
    </p:spTree>
    <p:extLst>
      <p:ext uri="{BB962C8B-B14F-4D97-AF65-F5344CB8AC3E}">
        <p14:creationId xmlns:p14="http://schemas.microsoft.com/office/powerpoint/2010/main" val="33444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6212CF-AC85-4FFD-774F-8DC214DABDE2}"/>
              </a:ext>
            </a:extLst>
          </p:cNvPr>
          <p:cNvSpPr>
            <a:spLocks noGrp="1"/>
          </p:cNvSpPr>
          <p:nvPr>
            <p:ph type="title"/>
          </p:nvPr>
        </p:nvSpPr>
        <p:spPr>
          <a:xfrm>
            <a:off x="116006" y="47766"/>
            <a:ext cx="8911988" cy="487475"/>
          </a:xfrm>
        </p:spPr>
        <p:txBody>
          <a:bodyPr>
            <a:noAutofit/>
          </a:bodyPr>
          <a:lstStyle/>
          <a:p>
            <a:pPr algn="ctr"/>
            <a:r>
              <a:rPr lang="uk-UA" sz="2200" b="1" dirty="0">
                <a:solidFill>
                  <a:srgbClr val="002060"/>
                </a:solidFill>
                <a:latin typeface="Arial" panose="020B0604020202020204" pitchFamily="34" charset="0"/>
                <a:cs typeface="Arial" panose="020B0604020202020204" pitchFamily="34" charset="0"/>
              </a:rPr>
              <a:t>Вплив демографії на сільське господарство деяких країн</a:t>
            </a:r>
          </a:p>
        </p:txBody>
      </p:sp>
      <p:sp>
        <p:nvSpPr>
          <p:cNvPr id="3" name="Объект 2">
            <a:extLst>
              <a:ext uri="{FF2B5EF4-FFF2-40B4-BE49-F238E27FC236}">
                <a16:creationId xmlns:a16="http://schemas.microsoft.com/office/drawing/2014/main" id="{EB4C45FA-2C54-3507-7FAB-33F5E2E0F547}"/>
              </a:ext>
            </a:extLst>
          </p:cNvPr>
          <p:cNvSpPr>
            <a:spLocks noGrp="1"/>
          </p:cNvSpPr>
          <p:nvPr>
            <p:ph idx="1"/>
          </p:nvPr>
        </p:nvSpPr>
        <p:spPr>
          <a:xfrm>
            <a:off x="274319" y="457200"/>
            <a:ext cx="8801441" cy="6172199"/>
          </a:xfrm>
        </p:spPr>
        <p:txBody>
          <a:bodyPr>
            <a:noAutofit/>
          </a:bodyPr>
          <a:lstStyle/>
          <a:p>
            <a:pPr marL="0" indent="0">
              <a:lnSpc>
                <a:spcPct val="100000"/>
              </a:lnSpc>
              <a:buNone/>
            </a:pPr>
            <a:r>
              <a:rPr lang="uk-UA" sz="1200" b="1" dirty="0">
                <a:latin typeface="Arial" panose="020B0604020202020204" pitchFamily="34" charset="0"/>
                <a:cs typeface="Arial" panose="020B0604020202020204" pitchFamily="34" charset="0"/>
              </a:rPr>
              <a:t>1. </a:t>
            </a:r>
            <a:r>
              <a:rPr lang="uk-UA" sz="1200" b="1" dirty="0">
                <a:solidFill>
                  <a:srgbClr val="FF0000"/>
                </a:solidFill>
                <a:latin typeface="Arial" panose="020B0604020202020204" pitchFamily="34" charset="0"/>
                <a:cs typeface="Arial" panose="020B0604020202020204" pitchFamily="34" charset="0"/>
              </a:rPr>
              <a:t>Україна. </a:t>
            </a:r>
            <a:r>
              <a:rPr lang="uk-UA" sz="1200" dirty="0">
                <a:latin typeface="Arial" panose="020B0604020202020204" pitchFamily="34" charset="0"/>
                <a:cs typeface="Arial" panose="020B0604020202020204" pitchFamily="34" charset="0"/>
              </a:rPr>
              <a:t>За даними </a:t>
            </a:r>
            <a:r>
              <a:rPr lang="uk-UA" sz="1200" b="1" dirty="0">
                <a:latin typeface="Arial" panose="020B0604020202020204" pitchFamily="34" charset="0"/>
                <a:cs typeface="Arial" panose="020B0604020202020204" pitchFamily="34" charset="0"/>
              </a:rPr>
              <a:t>Державної служби статистики України</a:t>
            </a:r>
            <a:r>
              <a:rPr lang="uk-UA" sz="1200" dirty="0">
                <a:latin typeface="Arial" panose="020B0604020202020204" pitchFamily="34" charset="0"/>
                <a:cs typeface="Arial" panose="020B0604020202020204" pitchFamily="34" charset="0"/>
              </a:rPr>
              <a:t>:</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Сільське населення в Україні стабільно зменшується, і у 2022 році його частка становила приблизно </a:t>
            </a:r>
            <a:r>
              <a:rPr lang="uk-UA" sz="1200" b="1" dirty="0">
                <a:latin typeface="Arial" panose="020B0604020202020204" pitchFamily="34" charset="0"/>
                <a:cs typeface="Arial" panose="020B0604020202020204" pitchFamily="34" charset="0"/>
              </a:rPr>
              <a:t>29%</a:t>
            </a:r>
            <a:r>
              <a:rPr lang="uk-UA" sz="1200" dirty="0">
                <a:latin typeface="Arial" panose="020B0604020202020204" pitchFamily="34" charset="0"/>
                <a:cs typeface="Arial" panose="020B0604020202020204" pitchFamily="34" charset="0"/>
              </a:rPr>
              <a:t> від загальної чисельності населення, тоді як у 1990 році цей показник був близько </a:t>
            </a:r>
            <a:r>
              <a:rPr lang="uk-UA" sz="1200" b="1" dirty="0">
                <a:latin typeface="Arial" panose="020B0604020202020204" pitchFamily="34" charset="0"/>
                <a:cs typeface="Arial" panose="020B0604020202020204" pitchFamily="34" charset="0"/>
              </a:rPr>
              <a:t>37%</a:t>
            </a:r>
            <a:r>
              <a:rPr lang="uk-UA" sz="1200" dirty="0">
                <a:latin typeface="Arial" panose="020B0604020202020204" pitchFamily="34" charset="0"/>
                <a:cs typeface="Arial" panose="020B0604020202020204" pitchFamily="34" charset="0"/>
              </a:rPr>
              <a:t>.</a:t>
            </a:r>
          </a:p>
          <a:p>
            <a:pPr marL="285750" indent="-285750">
              <a:lnSpc>
                <a:spcPct val="100000"/>
              </a:lnSpc>
              <a:spcBef>
                <a:spcPts val="600"/>
              </a:spcBef>
            </a:pPr>
            <a:r>
              <a:rPr lang="uk-UA" sz="1200" b="1" dirty="0">
                <a:latin typeface="Arial" panose="020B0604020202020204" pitchFamily="34" charset="0"/>
                <a:cs typeface="Arial" panose="020B0604020202020204" pitchFamily="34" charset="0"/>
              </a:rPr>
              <a:t>Середній вік сільського населення</a:t>
            </a:r>
            <a:r>
              <a:rPr lang="uk-UA" sz="1200" dirty="0">
                <a:latin typeface="Arial" panose="020B0604020202020204" pitchFamily="34" charset="0"/>
                <a:cs typeface="Arial" panose="020B0604020202020204" pitchFamily="34" charset="0"/>
              </a:rPr>
              <a:t> значно вищий за середній вік міського населення: станом на 2021 рік, середній вік сільських мешканців становить </a:t>
            </a:r>
            <a:r>
              <a:rPr lang="uk-UA" sz="1200" b="1" dirty="0">
                <a:latin typeface="Arial" panose="020B0604020202020204" pitchFamily="34" charset="0"/>
                <a:cs typeface="Arial" panose="020B0604020202020204" pitchFamily="34" charset="0"/>
              </a:rPr>
              <a:t>43 роки</a:t>
            </a:r>
            <a:r>
              <a:rPr lang="uk-UA" sz="1200" dirty="0">
                <a:latin typeface="Arial" panose="020B0604020202020204" pitchFamily="34" charset="0"/>
                <a:cs typeface="Arial" panose="020B0604020202020204" pitchFamily="34" charset="0"/>
              </a:rPr>
              <a:t>.</a:t>
            </a:r>
          </a:p>
          <a:p>
            <a:pPr marL="0" indent="0">
              <a:lnSpc>
                <a:spcPct val="100000"/>
              </a:lnSpc>
              <a:spcBef>
                <a:spcPts val="600"/>
              </a:spcBef>
              <a:buNone/>
            </a:pPr>
            <a:r>
              <a:rPr lang="uk-UA" sz="1200" b="1" dirty="0">
                <a:latin typeface="Arial" panose="020B0604020202020204" pitchFamily="34" charset="0"/>
                <a:cs typeface="Arial" panose="020B0604020202020204" pitchFamily="34" charset="0"/>
              </a:rPr>
              <a:t>2. </a:t>
            </a:r>
            <a:r>
              <a:rPr lang="uk-UA" sz="1200" b="1" dirty="0">
                <a:solidFill>
                  <a:srgbClr val="FF0000"/>
                </a:solidFill>
                <a:latin typeface="Arial" panose="020B0604020202020204" pitchFamily="34" charset="0"/>
                <a:cs typeface="Arial" panose="020B0604020202020204" pitchFamily="34" charset="0"/>
              </a:rPr>
              <a:t>Європейський Союз</a:t>
            </a:r>
            <a:r>
              <a:rPr lang="uk-UA" sz="1200" b="1" dirty="0">
                <a:latin typeface="Arial" panose="020B0604020202020204" pitchFamily="34" charset="0"/>
                <a:cs typeface="Arial" panose="020B0604020202020204" pitchFamily="34" charset="0"/>
              </a:rPr>
              <a:t>. </a:t>
            </a:r>
            <a:r>
              <a:rPr lang="uk-UA" sz="1200" dirty="0">
                <a:latin typeface="Arial" panose="020B0604020202020204" pitchFamily="34" charset="0"/>
                <a:cs typeface="Arial" panose="020B0604020202020204" pitchFamily="34" charset="0"/>
              </a:rPr>
              <a:t>За даними </a:t>
            </a:r>
            <a:r>
              <a:rPr lang="uk-UA" sz="1200" b="1" dirty="0">
                <a:latin typeface="Arial" panose="020B0604020202020204" pitchFamily="34" charset="0"/>
                <a:cs typeface="Arial" panose="020B0604020202020204" pitchFamily="34" charset="0"/>
              </a:rPr>
              <a:t>Європейської комісії</a:t>
            </a:r>
            <a:r>
              <a:rPr lang="uk-UA" sz="1200" dirty="0">
                <a:latin typeface="Arial" panose="020B0604020202020204" pitchFamily="34" charset="0"/>
                <a:cs typeface="Arial" panose="020B0604020202020204" pitchFamily="34" charset="0"/>
              </a:rPr>
              <a:t>:</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ЄС</a:t>
            </a:r>
            <a:r>
              <a:rPr lang="uk-UA" sz="1200" dirty="0">
                <a:latin typeface="Arial" panose="020B0604020202020204" pitchFamily="34" charset="0"/>
                <a:cs typeface="Arial" panose="020B0604020202020204" pitchFamily="34" charset="0"/>
              </a:rPr>
              <a:t> частка сільського населення зменшується і становить близько </a:t>
            </a:r>
            <a:r>
              <a:rPr lang="uk-UA" sz="1200" b="1" dirty="0">
                <a:latin typeface="Arial" panose="020B0604020202020204" pitchFamily="34" charset="0"/>
                <a:cs typeface="Arial" panose="020B0604020202020204" pitchFamily="34" charset="0"/>
              </a:rPr>
              <a:t>25%</a:t>
            </a:r>
            <a:r>
              <a:rPr lang="uk-UA" sz="1200" dirty="0">
                <a:latin typeface="Arial" panose="020B0604020202020204" pitchFamily="34" charset="0"/>
                <a:cs typeface="Arial" panose="020B0604020202020204" pitchFamily="34" charset="0"/>
              </a:rPr>
              <a:t> від загальної чисельності населення у 2020 р. В деяких країнах, таких як Болгарія і Румунія, цей показник все ще високий, але темпи старіння там значно вищі.</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Франції</a:t>
            </a:r>
            <a:r>
              <a:rPr lang="uk-UA" sz="1200" dirty="0">
                <a:latin typeface="Arial" panose="020B0604020202020204" pitchFamily="34" charset="0"/>
                <a:cs typeface="Arial" panose="020B0604020202020204" pitchFamily="34" charset="0"/>
              </a:rPr>
              <a:t> середній вік фермерів становить понад </a:t>
            </a:r>
            <a:r>
              <a:rPr lang="uk-UA" sz="1200" b="1" dirty="0">
                <a:latin typeface="Arial" panose="020B0604020202020204" pitchFamily="34" charset="0"/>
                <a:cs typeface="Arial" panose="020B0604020202020204" pitchFamily="34" charset="0"/>
              </a:rPr>
              <a:t>50 років</a:t>
            </a:r>
            <a:r>
              <a:rPr lang="uk-UA" sz="1200" dirty="0">
                <a:latin typeface="Arial" panose="020B0604020202020204" pitchFamily="34" charset="0"/>
                <a:cs typeface="Arial" panose="020B0604020202020204" pitchFamily="34" charset="0"/>
              </a:rPr>
              <a:t>, і тільки близько </a:t>
            </a:r>
            <a:r>
              <a:rPr lang="uk-UA" sz="1200" b="1" dirty="0">
                <a:latin typeface="Arial" panose="020B0604020202020204" pitchFamily="34" charset="0"/>
                <a:cs typeface="Arial" panose="020B0604020202020204" pitchFamily="34" charset="0"/>
              </a:rPr>
              <a:t>7%</a:t>
            </a:r>
            <a:r>
              <a:rPr lang="uk-UA" sz="1200" dirty="0">
                <a:latin typeface="Arial" panose="020B0604020202020204" pitchFamily="34" charset="0"/>
                <a:cs typeface="Arial" panose="020B0604020202020204" pitchFamily="34" charset="0"/>
              </a:rPr>
              <a:t> фермерів молодші за 35 років.</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У багатьох країнах ЄС, зокрема в Німеччині та Італії, старіння сільського населення призвело до закриття малих фермерських господарств. За останні 10 років кількість фермерських господарств у Німеччині скоротилася на </a:t>
            </a:r>
            <a:r>
              <a:rPr lang="uk-UA" sz="1200" b="1" dirty="0">
                <a:latin typeface="Arial" panose="020B0604020202020204" pitchFamily="34" charset="0"/>
                <a:cs typeface="Arial" panose="020B0604020202020204" pitchFamily="34" charset="0"/>
              </a:rPr>
              <a:t>24%</a:t>
            </a:r>
            <a:r>
              <a:rPr lang="uk-UA" sz="1200" dirty="0">
                <a:latin typeface="Arial" panose="020B0604020202020204" pitchFamily="34" charset="0"/>
                <a:cs typeface="Arial" panose="020B0604020202020204" pitchFamily="34" charset="0"/>
              </a:rPr>
              <a:t>.</a:t>
            </a:r>
          </a:p>
          <a:p>
            <a:pPr marL="0" indent="0">
              <a:lnSpc>
                <a:spcPct val="100000"/>
              </a:lnSpc>
              <a:spcBef>
                <a:spcPts val="600"/>
              </a:spcBef>
              <a:buNone/>
            </a:pPr>
            <a:r>
              <a:rPr lang="uk-UA" sz="1200" b="1" dirty="0">
                <a:latin typeface="Arial" panose="020B0604020202020204" pitchFamily="34" charset="0"/>
                <a:cs typeface="Arial" panose="020B0604020202020204" pitchFamily="34" charset="0"/>
              </a:rPr>
              <a:t>3. </a:t>
            </a:r>
            <a:r>
              <a:rPr lang="uk-UA" sz="1200" b="1" dirty="0">
                <a:solidFill>
                  <a:srgbClr val="FF0000"/>
                </a:solidFill>
                <a:latin typeface="Arial" panose="020B0604020202020204" pitchFamily="34" charset="0"/>
                <a:cs typeface="Arial" panose="020B0604020202020204" pitchFamily="34" charset="0"/>
              </a:rPr>
              <a:t>США. </a:t>
            </a:r>
            <a:r>
              <a:rPr lang="uk-UA" sz="1200" dirty="0">
                <a:latin typeface="Arial" panose="020B0604020202020204" pitchFamily="34" charset="0"/>
                <a:cs typeface="Arial" panose="020B0604020202020204" pitchFamily="34" charset="0"/>
              </a:rPr>
              <a:t>За даними </a:t>
            </a:r>
            <a:r>
              <a:rPr lang="uk-UA" sz="1200" b="1" dirty="0" err="1">
                <a:latin typeface="Arial" panose="020B0604020202020204" pitchFamily="34" charset="0"/>
                <a:cs typeface="Arial" panose="020B0604020202020204" pitchFamily="34" charset="0"/>
              </a:rPr>
              <a:t>USDA</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United</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States</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Department</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of</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Agriculture</a:t>
            </a:r>
            <a:r>
              <a:rPr lang="uk-UA" sz="1200" b="1" dirty="0">
                <a:latin typeface="Arial" panose="020B0604020202020204" pitchFamily="34" charset="0"/>
                <a:cs typeface="Arial" panose="020B0604020202020204" pitchFamily="34" charset="0"/>
              </a:rPr>
              <a:t>)</a:t>
            </a:r>
            <a:r>
              <a:rPr lang="uk-UA" sz="1200" dirty="0">
                <a:latin typeface="Arial" panose="020B0604020202020204" pitchFamily="34" charset="0"/>
                <a:cs typeface="Arial" panose="020B0604020202020204" pitchFamily="34" charset="0"/>
              </a:rPr>
              <a:t>:</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США</a:t>
            </a:r>
            <a:r>
              <a:rPr lang="uk-UA" sz="1200" dirty="0">
                <a:latin typeface="Arial" panose="020B0604020202020204" pitchFamily="34" charset="0"/>
                <a:cs typeface="Arial" panose="020B0604020202020204" pitchFamily="34" charset="0"/>
              </a:rPr>
              <a:t> спостерігається зменшення кількості молодих фермерів: лише </a:t>
            </a:r>
            <a:r>
              <a:rPr lang="uk-UA" sz="1200" b="1" dirty="0">
                <a:latin typeface="Arial" panose="020B0604020202020204" pitchFamily="34" charset="0"/>
                <a:cs typeface="Arial" panose="020B0604020202020204" pitchFamily="34" charset="0"/>
              </a:rPr>
              <a:t>8%</a:t>
            </a:r>
            <a:r>
              <a:rPr lang="uk-UA" sz="1200" dirty="0">
                <a:latin typeface="Arial" panose="020B0604020202020204" pitchFamily="34" charset="0"/>
                <a:cs typeface="Arial" panose="020B0604020202020204" pitchFamily="34" charset="0"/>
              </a:rPr>
              <a:t> фермерів віком до 35 років.</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Середній вік американського фермера у 2020 році становив </a:t>
            </a:r>
            <a:r>
              <a:rPr lang="uk-UA" sz="1200" b="1" dirty="0">
                <a:latin typeface="Arial" panose="020B0604020202020204" pitchFamily="34" charset="0"/>
                <a:cs typeface="Arial" panose="020B0604020202020204" pitchFamily="34" charset="0"/>
              </a:rPr>
              <a:t>58 років</a:t>
            </a:r>
            <a:r>
              <a:rPr lang="uk-UA" sz="1200" dirty="0">
                <a:latin typeface="Arial" panose="020B0604020202020204" pitchFamily="34" charset="0"/>
                <a:cs typeface="Arial" panose="020B0604020202020204" pitchFamily="34" charset="0"/>
              </a:rPr>
              <a:t>.</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Оскільки сільське населення скорочується, аграрний сектор у США покладається на </a:t>
            </a:r>
            <a:r>
              <a:rPr lang="uk-UA" sz="1200" b="1" dirty="0">
                <a:latin typeface="Arial" panose="020B0604020202020204" pitchFamily="34" charset="0"/>
                <a:cs typeface="Arial" panose="020B0604020202020204" pitchFamily="34" charset="0"/>
              </a:rPr>
              <a:t>високий рівень механізації</a:t>
            </a:r>
            <a:r>
              <a:rPr lang="uk-UA" sz="1200" dirty="0">
                <a:latin typeface="Arial" panose="020B0604020202020204" pitchFamily="34" charset="0"/>
                <a:cs typeface="Arial" panose="020B0604020202020204" pitchFamily="34" charset="0"/>
              </a:rPr>
              <a:t> та використання передових технологій, щоб компенсувати дефіцит робочої сили.</a:t>
            </a:r>
          </a:p>
          <a:p>
            <a:pPr marL="0" indent="0">
              <a:lnSpc>
                <a:spcPct val="120000"/>
              </a:lnSpc>
              <a:buNone/>
            </a:pPr>
            <a:r>
              <a:rPr lang="uk-UA" sz="1200" b="1" dirty="0">
                <a:latin typeface="Arial" panose="020B0604020202020204" pitchFamily="34" charset="0"/>
                <a:cs typeface="Arial" panose="020B0604020202020204" pitchFamily="34" charset="0"/>
              </a:rPr>
              <a:t>4. </a:t>
            </a:r>
            <a:r>
              <a:rPr lang="uk-UA" sz="1200" b="1" dirty="0">
                <a:solidFill>
                  <a:srgbClr val="FF0000"/>
                </a:solidFill>
                <a:latin typeface="Arial" panose="020B0604020202020204" pitchFamily="34" charset="0"/>
                <a:cs typeface="Arial" panose="020B0604020202020204" pitchFamily="34" charset="0"/>
              </a:rPr>
              <a:t>Японія. </a:t>
            </a:r>
            <a:r>
              <a:rPr lang="uk-UA" sz="1200" dirty="0">
                <a:latin typeface="Arial" panose="020B0604020202020204" pitchFamily="34" charset="0"/>
                <a:cs typeface="Arial" panose="020B0604020202020204" pitchFamily="34" charset="0"/>
              </a:rPr>
              <a:t>За даними </a:t>
            </a:r>
            <a:r>
              <a:rPr lang="uk-UA" sz="1200" b="1" dirty="0">
                <a:latin typeface="Arial" panose="020B0604020202020204" pitchFamily="34" charset="0"/>
                <a:cs typeface="Arial" panose="020B0604020202020204" pitchFamily="34" charset="0"/>
              </a:rPr>
              <a:t>Міністерства сільського господарства Японії</a:t>
            </a:r>
            <a:r>
              <a:rPr lang="uk-UA" sz="1200" dirty="0">
                <a:latin typeface="Arial" panose="020B0604020202020204" pitchFamily="34" charset="0"/>
                <a:cs typeface="Arial" panose="020B0604020202020204" pitchFamily="34" charset="0"/>
              </a:rPr>
              <a:t>:</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Японії</a:t>
            </a:r>
            <a:r>
              <a:rPr lang="uk-UA" sz="1200" dirty="0">
                <a:latin typeface="Arial" panose="020B0604020202020204" pitchFamily="34" charset="0"/>
                <a:cs typeface="Arial" panose="020B0604020202020204" pitchFamily="34" charset="0"/>
              </a:rPr>
              <a:t> середній вік фермерів у 2020 р. перевищував </a:t>
            </a:r>
            <a:r>
              <a:rPr lang="uk-UA" sz="1200" b="1" dirty="0">
                <a:latin typeface="Arial" panose="020B0604020202020204" pitchFamily="34" charset="0"/>
                <a:cs typeface="Arial" panose="020B0604020202020204" pitchFamily="34" charset="0"/>
              </a:rPr>
              <a:t>67 років</a:t>
            </a:r>
            <a:r>
              <a:rPr lang="uk-UA" sz="1200" dirty="0">
                <a:latin typeface="Arial" panose="020B0604020202020204" pitchFamily="34" charset="0"/>
                <a:cs typeface="Arial" panose="020B0604020202020204" pitchFamily="34" charset="0"/>
              </a:rPr>
              <a:t>, і понад </a:t>
            </a:r>
            <a:r>
              <a:rPr lang="uk-UA" sz="1200" b="1" dirty="0">
                <a:latin typeface="Arial" panose="020B0604020202020204" pitchFamily="34" charset="0"/>
                <a:cs typeface="Arial" panose="020B0604020202020204" pitchFamily="34" charset="0"/>
              </a:rPr>
              <a:t>65%</a:t>
            </a:r>
            <a:r>
              <a:rPr lang="uk-UA" sz="1200" dirty="0">
                <a:latin typeface="Arial" panose="020B0604020202020204" pitchFamily="34" charset="0"/>
                <a:cs typeface="Arial" panose="020B0604020202020204" pitchFamily="34" charset="0"/>
              </a:rPr>
              <a:t> фермерів старші за 65 років.</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Кількість молодих людей, які зацікавлені в роботі в сільському господарстві, зменшується, що призводить до </a:t>
            </a:r>
            <a:r>
              <a:rPr lang="uk-UA" sz="1200" b="1" dirty="0">
                <a:latin typeface="Arial" panose="020B0604020202020204" pitchFamily="34" charset="0"/>
                <a:cs typeface="Arial" panose="020B0604020202020204" pitchFamily="34" charset="0"/>
              </a:rPr>
              <a:t>деградації сільських районів</a:t>
            </a:r>
            <a:r>
              <a:rPr lang="uk-UA" sz="1200" dirty="0">
                <a:latin typeface="Arial" panose="020B0604020202020204" pitchFamily="34" charset="0"/>
                <a:cs typeface="Arial" panose="020B0604020202020204" pitchFamily="34" charset="0"/>
              </a:rPr>
              <a:t> та зниження обсягів сільськогосподарського виробництва.</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Через відтік молоді з сільських районів Японія активно впроваджує роботи та автоматизацію для підтримки продуктивності фермерських господарств</a:t>
            </a:r>
            <a:endParaRPr lang="uk-UA" sz="1200" dirty="0"/>
          </a:p>
        </p:txBody>
      </p:sp>
    </p:spTree>
    <p:extLst>
      <p:ext uri="{BB962C8B-B14F-4D97-AF65-F5344CB8AC3E}">
        <p14:creationId xmlns:p14="http://schemas.microsoft.com/office/powerpoint/2010/main" val="1913281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4777</Words>
  <Application>Microsoft Office PowerPoint</Application>
  <PresentationFormat>Экран (4:3)</PresentationFormat>
  <Paragraphs>255</Paragraphs>
  <Slides>37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Calibri Light</vt:lpstr>
      <vt:lpstr>Roboto</vt:lpstr>
      <vt:lpstr>Symbol</vt:lpstr>
      <vt:lpstr>Times New Roman</vt:lpstr>
      <vt:lpstr>Wingdings</vt:lpstr>
      <vt:lpstr>Тема Office</vt:lpstr>
      <vt:lpstr>  Економічний факультет  Лекція 6.  Сучасні виклики суспільства та аграрна політика</vt:lpstr>
      <vt:lpstr>ЗМІСТ</vt:lpstr>
      <vt:lpstr>Рекомендована література:</vt:lpstr>
      <vt:lpstr>Сучасні виклики суспільства</vt:lpstr>
      <vt:lpstr>Як глобальні екологічні зміни впливають на розвиток сільського господарства?</vt:lpstr>
      <vt:lpstr>Які є інструменти аграрної політики для протидії зміни клімату?</vt:lpstr>
      <vt:lpstr>Як адаптація до кліматичних змін може бути інтегрована в стратегії аграрної політики?</vt:lpstr>
      <vt:lpstr>Як впливає демографічна ситуація на сільське господарство?</vt:lpstr>
      <vt:lpstr>Вплив демографії на сільське господарство деяких країн</vt:lpstr>
      <vt:lpstr>Що робити з проблемою старіння сільського населення?</vt:lpstr>
      <vt:lpstr>Як міграційні процеси впливають на розвиток сільських територій?</vt:lpstr>
      <vt:lpstr>Чи може цифровізація вирішити частину проблем аграрного сектору?</vt:lpstr>
      <vt:lpstr>Статистика по цифровізації в аграрному секторі:</vt:lpstr>
      <vt:lpstr>Приклади успішного використання нових технологій в сільському господарстві</vt:lpstr>
      <vt:lpstr>Як аграрна політика може сприяти впровадженню цифрових рішень?</vt:lpstr>
      <vt:lpstr>Як глобальні політичні та економічні кризи впливають на аграрний сектор?</vt:lpstr>
      <vt:lpstr>Економічна криза:</vt:lpstr>
      <vt:lpstr>Війна рф з Україною:</vt:lpstr>
      <vt:lpstr>Втрати та збитки сільському господарстві України внаслідок військової агресії</vt:lpstr>
      <vt:lpstr>Втрати та збитки сільському господарстві України внаслідок військової агресії</vt:lpstr>
      <vt:lpstr>Як аграрна політика може сприяти стійкості аграрного сектору в умовах криз?</vt:lpstr>
      <vt:lpstr>Фактори впливу на розвиток аграрної політики</vt:lpstr>
      <vt:lpstr>3. Кліматичні зміни та економічна ефективність с.-г. виробництва</vt:lpstr>
      <vt:lpstr>Економічна ефективність сільськогосподарського виробництва</vt:lpstr>
      <vt:lpstr>4. Європейський зелений курс (European Green Deal) –</vt:lpstr>
      <vt:lpstr>Європейський зелений курс – позитивний вплив на життя людей</vt:lpstr>
      <vt:lpstr>Трансформація економіки для стійкого майбутнього</vt:lpstr>
      <vt:lpstr>Стратегія «Від ферми до виделки»</vt:lpstr>
      <vt:lpstr>Україна підтримує амбіції ЄС щодо досягнення кліматичної нейтральності</vt:lpstr>
      <vt:lpstr>Порівняльна характеристика продуктивності та використання ресурсів в сільському господарстві, 2018 р.</vt:lpstr>
      <vt:lpstr>Презентация PowerPoint</vt:lpstr>
      <vt:lpstr>Ризики та загрози для українських експортерів агропродукції</vt:lpstr>
      <vt:lpstr>Ризики та загрози для українських експортерів агропродукції</vt:lpstr>
      <vt:lpstr>Потенційні ризики та загрози для аграрного сектору економіки України</vt:lpstr>
      <vt:lpstr>Потенційні ризики та загрози для аграрного сектору економіки України</vt:lpstr>
      <vt:lpstr>Як виробити правила, сприятливі для України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Європейський зелений курс: потенційні можливості та виклики для розвитку аграрного сектору економіки України</dc:title>
  <dc:creator>bogdan32d pro dibrova</dc:creator>
  <cp:lastModifiedBy>Anatolii Dibrova</cp:lastModifiedBy>
  <cp:revision>118</cp:revision>
  <dcterms:created xsi:type="dcterms:W3CDTF">2021-10-02T15:33:41Z</dcterms:created>
  <dcterms:modified xsi:type="dcterms:W3CDTF">2024-10-18T20:04:42Z</dcterms:modified>
</cp:coreProperties>
</file>