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91" r:id="rId3"/>
    <p:sldId id="292" r:id="rId4"/>
    <p:sldId id="308" r:id="rId5"/>
    <p:sldId id="311" r:id="rId6"/>
    <p:sldId id="314" r:id="rId7"/>
    <p:sldId id="316" r:id="rId8"/>
    <p:sldId id="318" r:id="rId9"/>
    <p:sldId id="320" r:id="rId10"/>
    <p:sldId id="321" r:id="rId11"/>
    <p:sldId id="322" r:id="rId12"/>
    <p:sldId id="325" r:id="rId13"/>
    <p:sldId id="327" r:id="rId14"/>
    <p:sldId id="328" r:id="rId15"/>
    <p:sldId id="326" r:id="rId16"/>
    <p:sldId id="323" r:id="rId17"/>
    <p:sldId id="324" r:id="rId18"/>
    <p:sldId id="330" r:id="rId19"/>
    <p:sldId id="332" r:id="rId20"/>
    <p:sldId id="333" r:id="rId21"/>
    <p:sldId id="338" r:id="rId22"/>
    <p:sldId id="339" r:id="rId23"/>
    <p:sldId id="335" r:id="rId24"/>
    <p:sldId id="341" r:id="rId25"/>
    <p:sldId id="343" r:id="rId26"/>
    <p:sldId id="349" r:id="rId27"/>
    <p:sldId id="351" r:id="rId28"/>
    <p:sldId id="353" r:id="rId29"/>
    <p:sldId id="355" r:id="rId30"/>
    <p:sldId id="361" r:id="rId31"/>
    <p:sldId id="362" r:id="rId32"/>
    <p:sldId id="365" r:id="rId33"/>
    <p:sldId id="360" r:id="rId34"/>
    <p:sldId id="367" r:id="rId35"/>
    <p:sldId id="369" r:id="rId36"/>
    <p:sldId id="371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2" r:id="rId46"/>
    <p:sldId id="384" r:id="rId47"/>
    <p:sldId id="385" r:id="rId48"/>
    <p:sldId id="386" r:id="rId49"/>
    <p:sldId id="387" r:id="rId50"/>
  </p:sldIdLst>
  <p:sldSz cx="9144000" cy="5143500" type="screen16x9"/>
  <p:notesSz cx="6858000" cy="9144000"/>
  <p:embeddedFontLst>
    <p:embeddedFont>
      <p:font typeface="Oswald" panose="020B0604020202020204" charset="-52"/>
      <p:regular r:id="rId52"/>
      <p:bold r:id="rId53"/>
    </p:embeddedFont>
    <p:embeddedFont>
      <p:font typeface="Source Sans Pro" panose="020B060402020202020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5126" autoAdjust="0"/>
  </p:normalViewPr>
  <p:slideViewPr>
    <p:cSldViewPr snapToGrid="0">
      <p:cViewPr varScale="1">
        <p:scale>
          <a:sx n="92" d="100"/>
          <a:sy n="9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57.wmf"/><Relationship Id="rId4" Type="http://schemas.openxmlformats.org/officeDocument/2006/relationships/image" Target="../media/image6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58.wmf"/><Relationship Id="rId4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487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28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455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863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79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992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525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610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09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05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77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781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877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055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467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841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082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94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994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57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2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696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6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20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22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39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79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186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56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11.03.2022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2C4B-8924-43B0-A497-305F2B800A2B}" type="datetime1">
              <a:rPr lang="uk-UA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М.Д.Ганаба, ас. к-ри статистики та економічного аналізу НАУ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DBCC-E908-4900-B6AD-47661DAFE04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7460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56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4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7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8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90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182418" y="123097"/>
            <a:ext cx="782241" cy="270272"/>
          </a:xfrm>
        </p:spPr>
        <p:txBody>
          <a:bodyPr spcFirstLastPara="1" wrap="square" lIns="69056" tIns="34528" rIns="69056" bIns="34528" anchor="b" anchorCtr="0">
            <a:noAutofit/>
          </a:bodyPr>
          <a:lstStyle/>
          <a:p>
            <a:pPr eaLnBrk="1" hangingPunct="1"/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П.1</a:t>
            </a:r>
            <a:endParaRPr lang="en-US" altLang="uk-UA" sz="21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340" name="Object 131"/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1547813" y="3174207"/>
          <a:ext cx="267891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4" name="Формула" r:id="rId3" imgW="139639" imgH="190417" progId="Equation.3">
                  <p:embed/>
                </p:oleObj>
              </mc:Choice>
              <mc:Fallback>
                <p:oleObj name="Формула" r:id="rId3" imgW="139639" imgH="190417" progId="Equation.3">
                  <p:embed/>
                  <p:pic>
                    <p:nvPicPr>
                      <p:cNvPr id="1434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174207"/>
                        <a:ext cx="267891" cy="37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3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800975" y="2571750"/>
          <a:ext cx="200025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5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14341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975" y="2571750"/>
                        <a:ext cx="200025" cy="37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14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0808" y="350390"/>
            <a:ext cx="8626763" cy="1756735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6000" indent="0" algn="just" eaLnBrk="1" hangingPunct="1">
              <a:buFont typeface="Arial" panose="020B0604020202020204" pitchFamily="34" charset="0"/>
              <a:buNone/>
            </a:pPr>
            <a:r>
              <a:rPr lang="uk-UA" altLang="uk-UA" sz="2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</a:t>
            </a:r>
            <a:r>
              <a:rPr lang="en-US" altLang="uk-UA" sz="2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altLang="uk-UA" sz="2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uk-UA" sz="2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двох векторів незалежних змінних, містить </a:t>
            </a:r>
            <a:r>
              <a:rPr lang="uk-UA" altLang="uk-UA" sz="2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одиниць.</a:t>
            </a:r>
            <a:r>
              <a:rPr lang="uk-UA" altLang="uk-UA" sz="2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Він дописується в цій матриці ліворуч тоді, коли </a:t>
            </a:r>
            <a:r>
              <a:rPr lang="uk-UA" altLang="uk-UA" sz="21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lang="uk-UA" altLang="uk-UA" sz="2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має вільний член. Не дописуючи такого </a:t>
            </a:r>
            <a:r>
              <a:rPr lang="uk-UA" altLang="uk-UA" sz="21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altLang="uk-UA" sz="2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одиниць, вільний член можна обчислити, скориставшись рівністю:</a:t>
            </a:r>
            <a:endParaRPr lang="en-US" altLang="uk-UA" sz="21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altLang="uk-UA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 значення </a:t>
            </a:r>
            <a:r>
              <a:rPr lang="uk-UA" altLang="uk-UA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залежної 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змінної;      </a:t>
            </a:r>
            <a:endParaRPr lang="uk-UA" alt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altLang="uk-UA" sz="21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ередні</a:t>
            </a:r>
            <a:r>
              <a:rPr lang="uk-UA" altLang="uk-UA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значення </a:t>
            </a:r>
            <a:r>
              <a:rPr lang="uk-UA" altLang="uk-UA" sz="21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 змінних 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altLang="uk-UA" sz="21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altLang="uk-UA" sz="21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uk-UA" altLang="uk-UA" sz="2100" b="1" i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21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оператором оцінювання знайдемо:</a:t>
            </a:r>
            <a:endParaRPr lang="ru-RU" altLang="uk-UA" sz="21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5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44" name="Rectangle 97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45" name="Rectangle 99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46" name="Rectangle 101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47" name="Rectangle 103"/>
          <p:cNvSpPr>
            <a:spLocks noChangeArrowheads="1"/>
          </p:cNvSpPr>
          <p:nvPr/>
        </p:nvSpPr>
        <p:spPr bwMode="auto">
          <a:xfrm>
            <a:off x="1143000" y="230799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48" name="Rectangle 106"/>
          <p:cNvSpPr>
            <a:spLocks noChangeArrowheads="1"/>
          </p:cNvSpPr>
          <p:nvPr/>
        </p:nvSpPr>
        <p:spPr bwMode="auto">
          <a:xfrm>
            <a:off x="1143000" y="22246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49" name="Rectangle 108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50" name="Rectangle 114"/>
          <p:cNvSpPr>
            <a:spLocks noChangeArrowheads="1"/>
          </p:cNvSpPr>
          <p:nvPr/>
        </p:nvSpPr>
        <p:spPr bwMode="auto">
          <a:xfrm>
            <a:off x="1385888" y="2324664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51" name="Rectangle 118"/>
          <p:cNvSpPr>
            <a:spLocks noChangeArrowheads="1"/>
          </p:cNvSpPr>
          <p:nvPr/>
        </p:nvSpPr>
        <p:spPr bwMode="auto">
          <a:xfrm>
            <a:off x="2303860" y="237943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52" name="Rectangle 121"/>
          <p:cNvSpPr>
            <a:spLocks noChangeArrowheads="1"/>
          </p:cNvSpPr>
          <p:nvPr/>
        </p:nvSpPr>
        <p:spPr bwMode="auto">
          <a:xfrm>
            <a:off x="1143000" y="237943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4353" name="Object 129"/>
          <p:cNvGraphicFramePr>
            <a:graphicFrameLocks noChangeAspect="1"/>
          </p:cNvGraphicFramePr>
          <p:nvPr/>
        </p:nvGraphicFramePr>
        <p:xfrm>
          <a:off x="-3292078" y="3288507"/>
          <a:ext cx="135731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" name="Формула" r:id="rId7" imgW="177569" imgH="215619" progId="Equation.3">
                  <p:embed/>
                </p:oleObj>
              </mc:Choice>
              <mc:Fallback>
                <p:oleObj name="Формула" r:id="rId7" imgW="177569" imgH="215619" progId="Equation.3">
                  <p:embed/>
                  <p:pic>
                    <p:nvPicPr>
                      <p:cNvPr id="14353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92078" y="3288507"/>
                        <a:ext cx="135731" cy="16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Rectangle 133"/>
          <p:cNvSpPr>
            <a:spLocks noChangeArrowheads="1"/>
          </p:cNvSpPr>
          <p:nvPr/>
        </p:nvSpPr>
        <p:spPr bwMode="auto">
          <a:xfrm>
            <a:off x="-2403873" y="1325633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uk-UA" sz="1800">
              <a:latin typeface="Times New Roman" panose="02020603050405020304" pitchFamily="18" charset="0"/>
            </a:endParaRPr>
          </a:p>
        </p:txBody>
      </p:sp>
      <p:sp>
        <p:nvSpPr>
          <p:cNvPr id="14355" name="Rectangle 134"/>
          <p:cNvSpPr>
            <a:spLocks noChangeArrowheads="1"/>
          </p:cNvSpPr>
          <p:nvPr/>
        </p:nvSpPr>
        <p:spPr bwMode="auto">
          <a:xfrm>
            <a:off x="-3294235" y="2294169"/>
            <a:ext cx="363881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1050">
                <a:latin typeface="Times New Roman" panose="02020603050405020304" pitchFamily="18" charset="0"/>
                <a:cs typeface="Times New Roman" panose="02020603050405020304" pitchFamily="18" charset="0"/>
              </a:rPr>
              <a:t> (3),</a:t>
            </a:r>
            <a:endParaRPr kumimoji="1"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14356" name="Rectangle 135"/>
          <p:cNvSpPr>
            <a:spLocks noChangeArrowheads="1"/>
          </p:cNvSpPr>
          <p:nvPr/>
        </p:nvSpPr>
        <p:spPr bwMode="auto">
          <a:xfrm>
            <a:off x="-3293404" y="2665644"/>
            <a:ext cx="274113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105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kumimoji="1"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14357" name="Rectangle 136"/>
          <p:cNvSpPr>
            <a:spLocks noChangeArrowheads="1"/>
          </p:cNvSpPr>
          <p:nvPr/>
        </p:nvSpPr>
        <p:spPr bwMode="auto">
          <a:xfrm>
            <a:off x="-3293078" y="3058550"/>
            <a:ext cx="206787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1"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14358" name="Rectangle 145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4359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016727"/>
              </p:ext>
            </p:extLst>
          </p:nvPr>
        </p:nvGraphicFramePr>
        <p:xfrm>
          <a:off x="2557573" y="2434662"/>
          <a:ext cx="2807494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" name="Формула" r:id="rId9" imgW="1282700" imgH="228600" progId="Equation.3">
                  <p:embed/>
                </p:oleObj>
              </mc:Choice>
              <mc:Fallback>
                <p:oleObj name="Формула" r:id="rId9" imgW="1282700" imgH="228600" progId="Equation.3">
                  <p:embed/>
                  <p:pic>
                    <p:nvPicPr>
                      <p:cNvPr id="14359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573" y="2434662"/>
                        <a:ext cx="2807494" cy="6238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0" name="Rectangle 147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61" name="Rectangle 149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4362" name="Rectangle 151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4363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028894"/>
              </p:ext>
            </p:extLst>
          </p:nvPr>
        </p:nvGraphicFramePr>
        <p:xfrm>
          <a:off x="1547813" y="3551636"/>
          <a:ext cx="31313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" name="Формула" r:id="rId11" imgW="177569" imgH="215619" progId="Equation.3">
                  <p:embed/>
                </p:oleObj>
              </mc:Choice>
              <mc:Fallback>
                <p:oleObj name="Формула" r:id="rId11" imgW="177569" imgH="215619" progId="Equation.3">
                  <p:embed/>
                  <p:pic>
                    <p:nvPicPr>
                      <p:cNvPr id="14363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51636"/>
                        <a:ext cx="31313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4" name="Rectangle 154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4365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08719"/>
              </p:ext>
            </p:extLst>
          </p:nvPr>
        </p:nvGraphicFramePr>
        <p:xfrm>
          <a:off x="714375" y="3552826"/>
          <a:ext cx="428625" cy="48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" name="Формула" r:id="rId12" imgW="164885" imgH="215619" progId="Equation.3">
                  <p:embed/>
                </p:oleObj>
              </mc:Choice>
              <mc:Fallback>
                <p:oleObj name="Формула" r:id="rId12" imgW="164885" imgH="215619" progId="Equation.3">
                  <p:embed/>
                  <p:pic>
                    <p:nvPicPr>
                      <p:cNvPr id="14365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552826"/>
                        <a:ext cx="428625" cy="484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oogle Shape;1478;p41"/>
          <p:cNvGrpSpPr/>
          <p:nvPr/>
        </p:nvGrpSpPr>
        <p:grpSpPr>
          <a:xfrm>
            <a:off x="8111037" y="3759921"/>
            <a:ext cx="835739" cy="445734"/>
            <a:chOff x="4607809" y="5664627"/>
            <a:chExt cx="742883" cy="594312"/>
          </a:xfrm>
        </p:grpSpPr>
        <p:sp>
          <p:nvSpPr>
            <p:cNvPr id="32" name="Google Shape;1479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80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81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82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83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84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85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86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759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4"/>
          <p:cNvSpPr>
            <a:spLocks noGrp="1" noChangeArrowheads="1"/>
          </p:cNvSpPr>
          <p:nvPr>
            <p:ph type="title"/>
          </p:nvPr>
        </p:nvSpPr>
        <p:spPr>
          <a:xfrm>
            <a:off x="278758" y="0"/>
            <a:ext cx="620316" cy="573881"/>
          </a:xfrm>
          <a:noFill/>
        </p:spPr>
        <p:txBody>
          <a:bodyPr spcFirstLastPara="1" wrap="square" lIns="69056" tIns="34528" rIns="69056" bIns="34528" anchor="b" anchorCtr="0">
            <a:noAutofit/>
          </a:bodyPr>
          <a:lstStyle/>
          <a:p>
            <a:pPr eaLnBrk="1" hangingPunct="1"/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</a:t>
            </a:r>
            <a:endParaRPr lang="en-US" altLang="uk-UA" sz="21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542"/>
          <p:cNvSpPr>
            <a:spLocks noGrp="1" noChangeArrowheads="1"/>
          </p:cNvSpPr>
          <p:nvPr>
            <p:ph idx="1"/>
          </p:nvPr>
        </p:nvSpPr>
        <p:spPr>
          <a:xfrm>
            <a:off x="1143000" y="411956"/>
            <a:ext cx="6182916" cy="393501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1)(Х'Х) =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16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 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4162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  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74,5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4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162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1601562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23271,2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74,5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23271,2 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436,69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altLang="uk-UA" sz="21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Rectangle 101"/>
          <p:cNvSpPr>
            <a:spLocks noChangeArrowheads="1"/>
          </p:cNvSpPr>
          <p:nvPr/>
        </p:nvSpPr>
        <p:spPr bwMode="auto">
          <a:xfrm>
            <a:off x="7016839" y="1489939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Rectangle 107"/>
          <p:cNvSpPr>
            <a:spLocks noChangeArrowheads="1"/>
          </p:cNvSpPr>
          <p:nvPr/>
        </p:nvSpPr>
        <p:spPr bwMode="auto">
          <a:xfrm>
            <a:off x="1143000" y="2253226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67" name="Rectangle 110"/>
          <p:cNvSpPr>
            <a:spLocks noChangeArrowheads="1"/>
          </p:cNvSpPr>
          <p:nvPr/>
        </p:nvSpPr>
        <p:spPr bwMode="auto">
          <a:xfrm>
            <a:off x="1143000" y="2238939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68" name="Rectangle 112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69" name="Rectangle 114"/>
          <p:cNvSpPr>
            <a:spLocks noChangeArrowheads="1"/>
          </p:cNvSpPr>
          <p:nvPr/>
        </p:nvSpPr>
        <p:spPr bwMode="auto">
          <a:xfrm>
            <a:off x="1143000" y="2253226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70" name="Rectangle 116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71" name="Rectangle 119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72" name="Rectangle 121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73" name="Rectangle 127"/>
          <p:cNvSpPr>
            <a:spLocks noChangeArrowheads="1"/>
          </p:cNvSpPr>
          <p:nvPr/>
        </p:nvSpPr>
        <p:spPr bwMode="auto">
          <a:xfrm>
            <a:off x="1143000" y="215559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74" name="Rectangle 129"/>
          <p:cNvSpPr>
            <a:spLocks noChangeArrowheads="1"/>
          </p:cNvSpPr>
          <p:nvPr/>
        </p:nvSpPr>
        <p:spPr bwMode="auto">
          <a:xfrm>
            <a:off x="1143000" y="2353239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75" name="AutoShape 532"/>
          <p:cNvSpPr>
            <a:spLocks/>
          </p:cNvSpPr>
          <p:nvPr/>
        </p:nvSpPr>
        <p:spPr bwMode="auto">
          <a:xfrm>
            <a:off x="3339703" y="482204"/>
            <a:ext cx="108347" cy="916781"/>
          </a:xfrm>
          <a:prstGeom prst="leftBracket">
            <a:avLst>
              <a:gd name="adj" fmla="val 540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76" name="AutoShape 533"/>
          <p:cNvSpPr>
            <a:spLocks/>
          </p:cNvSpPr>
          <p:nvPr/>
        </p:nvSpPr>
        <p:spPr bwMode="auto">
          <a:xfrm>
            <a:off x="6929438" y="482204"/>
            <a:ext cx="107156" cy="857250"/>
          </a:xfrm>
          <a:prstGeom prst="rightBracket">
            <a:avLst>
              <a:gd name="adj" fmla="val 5403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77" name="Rectangle 545"/>
          <p:cNvSpPr>
            <a:spLocks noChangeArrowheads="1"/>
          </p:cNvSpPr>
          <p:nvPr/>
        </p:nvSpPr>
        <p:spPr bwMode="auto">
          <a:xfrm>
            <a:off x="2465785" y="1600489"/>
            <a:ext cx="5023247" cy="90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en-US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      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0,314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- 0,00017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-0,0446</a:t>
            </a:r>
            <a:endParaRPr kumimoji="1" lang="ru-RU" altLang="uk-UA" sz="1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-0,00017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0,00003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-0,00012</a:t>
            </a:r>
            <a:endParaRPr kumimoji="1" lang="ru-RU" altLang="uk-UA" sz="1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-0,0446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-0,00012 </a:t>
            </a:r>
            <a:r>
              <a:rPr kumimoji="1" lang="ru-RU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0,0165 </a:t>
            </a:r>
            <a:endParaRPr kumimoji="1" lang="uk-UA" altLang="uk-UA" sz="1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8" name="Rectangle 546"/>
          <p:cNvSpPr>
            <a:spLocks noChangeArrowheads="1"/>
          </p:cNvSpPr>
          <p:nvPr/>
        </p:nvSpPr>
        <p:spPr bwMode="auto">
          <a:xfrm flipH="1">
            <a:off x="1946672" y="1762126"/>
            <a:ext cx="1437084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2 )(Х'Х) </a:t>
            </a:r>
            <a:r>
              <a:rPr kumimoji="1" lang="en-US" altLang="uk-UA" sz="2100" baseline="30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en-US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1" lang="ru-RU" altLang="uk-UA" sz="21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AutoShape 547"/>
          <p:cNvSpPr>
            <a:spLocks/>
          </p:cNvSpPr>
          <p:nvPr/>
        </p:nvSpPr>
        <p:spPr bwMode="auto">
          <a:xfrm>
            <a:off x="3437335" y="1707357"/>
            <a:ext cx="108347" cy="756047"/>
          </a:xfrm>
          <a:prstGeom prst="leftBracket">
            <a:avLst>
              <a:gd name="adj" fmla="val 581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80" name="AutoShape 548"/>
          <p:cNvSpPr>
            <a:spLocks/>
          </p:cNvSpPr>
          <p:nvPr/>
        </p:nvSpPr>
        <p:spPr bwMode="auto">
          <a:xfrm>
            <a:off x="7056835" y="1653778"/>
            <a:ext cx="57150" cy="756047"/>
          </a:xfrm>
          <a:prstGeom prst="rightBracket">
            <a:avLst>
              <a:gd name="adj" fmla="val 11024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5381" name="Rectangle 550"/>
          <p:cNvSpPr>
            <a:spLocks noChangeArrowheads="1"/>
          </p:cNvSpPr>
          <p:nvPr/>
        </p:nvSpPr>
        <p:spPr bwMode="auto">
          <a:xfrm>
            <a:off x="1143000" y="216512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5382" name="Object 549"/>
          <p:cNvGraphicFramePr>
            <a:graphicFrameLocks noChangeAspect="1"/>
          </p:cNvGraphicFramePr>
          <p:nvPr/>
        </p:nvGraphicFramePr>
        <p:xfrm>
          <a:off x="1678781" y="3214688"/>
          <a:ext cx="2224088" cy="114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Формула" r:id="rId3" imgW="1091726" imgH="558558" progId="Equation.3">
                  <p:embed/>
                </p:oleObj>
              </mc:Choice>
              <mc:Fallback>
                <p:oleObj name="Формула" r:id="rId3" imgW="1091726" imgH="558558" progId="Equation.3">
                  <p:embed/>
                  <p:pic>
                    <p:nvPicPr>
                      <p:cNvPr id="15382" name="Object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81" y="3214688"/>
                        <a:ext cx="2224088" cy="1146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3" name="Rectangle 552"/>
          <p:cNvSpPr>
            <a:spLocks noChangeArrowheads="1"/>
          </p:cNvSpPr>
          <p:nvPr/>
        </p:nvSpPr>
        <p:spPr bwMode="auto">
          <a:xfrm>
            <a:off x="1143000" y="216571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5384" name="Object 551"/>
          <p:cNvGraphicFramePr>
            <a:graphicFrameLocks noChangeAspect="1"/>
          </p:cNvGraphicFramePr>
          <p:nvPr/>
        </p:nvGraphicFramePr>
        <p:xfrm>
          <a:off x="4893469" y="3107532"/>
          <a:ext cx="1682354" cy="124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Формула" r:id="rId5" imgW="927100" imgH="711200" progId="Equation.3">
                  <p:embed/>
                </p:oleObj>
              </mc:Choice>
              <mc:Fallback>
                <p:oleObj name="Формула" r:id="rId5" imgW="927100" imgH="711200" progId="Equation.3">
                  <p:embed/>
                  <p:pic>
                    <p:nvPicPr>
                      <p:cNvPr id="15384" name="Object 5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469" y="3107532"/>
                        <a:ext cx="1682354" cy="1246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Rectangle 553"/>
          <p:cNvSpPr>
            <a:spLocks noChangeArrowheads="1"/>
          </p:cNvSpPr>
          <p:nvPr/>
        </p:nvSpPr>
        <p:spPr bwMode="auto">
          <a:xfrm>
            <a:off x="3977879" y="3627706"/>
            <a:ext cx="48577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kumimoji="1" lang="ru-RU" altLang="uk-UA" sz="135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86" name="Rectangle 554"/>
          <p:cNvSpPr>
            <a:spLocks noChangeArrowheads="1"/>
          </p:cNvSpPr>
          <p:nvPr/>
        </p:nvSpPr>
        <p:spPr bwMode="auto">
          <a:xfrm>
            <a:off x="6678216" y="3588415"/>
            <a:ext cx="647700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(5).</a:t>
            </a:r>
            <a:r>
              <a:rPr kumimoji="1" lang="ru-RU" altLang="uk-UA" sz="135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 542"/>
          <p:cNvSpPr txBox="1">
            <a:spLocks noChangeArrowheads="1"/>
          </p:cNvSpPr>
          <p:nvPr/>
        </p:nvSpPr>
        <p:spPr>
          <a:xfrm>
            <a:off x="1143000" y="411956"/>
            <a:ext cx="6182916" cy="393501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1)(Х'Х) =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 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16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     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4162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      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74,5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kumimoji="1" lang="en-US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4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162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1601562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23271,2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74,5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23271,2 </a:t>
            </a:r>
            <a:r>
              <a:rPr kumimoji="1" lang="ru-RU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436,69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ru-RU" altLang="uk-UA" sz="21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oogle Shape;1461;p41"/>
          <p:cNvGrpSpPr/>
          <p:nvPr/>
        </p:nvGrpSpPr>
        <p:grpSpPr>
          <a:xfrm>
            <a:off x="143275" y="832971"/>
            <a:ext cx="727159" cy="566014"/>
            <a:chOff x="8095060" y="5664590"/>
            <a:chExt cx="497404" cy="594389"/>
          </a:xfrm>
        </p:grpSpPr>
        <p:grpSp>
          <p:nvGrpSpPr>
            <p:cNvPr id="29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42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39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36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33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1478;p41"/>
          <p:cNvGrpSpPr/>
          <p:nvPr/>
        </p:nvGrpSpPr>
        <p:grpSpPr>
          <a:xfrm>
            <a:off x="8058716" y="4244339"/>
            <a:ext cx="835739" cy="445734"/>
            <a:chOff x="4607809" y="5664627"/>
            <a:chExt cx="742883" cy="594312"/>
          </a:xfrm>
        </p:grpSpPr>
        <p:sp>
          <p:nvSpPr>
            <p:cNvPr id="46" name="Google Shape;1479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0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81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82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83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84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85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86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1512;p41"/>
          <p:cNvGrpSpPr/>
          <p:nvPr/>
        </p:nvGrpSpPr>
        <p:grpSpPr>
          <a:xfrm>
            <a:off x="139983" y="4218869"/>
            <a:ext cx="788705" cy="446036"/>
            <a:chOff x="6332670" y="5663946"/>
            <a:chExt cx="856627" cy="594715"/>
          </a:xfrm>
        </p:grpSpPr>
        <p:grpSp>
          <p:nvGrpSpPr>
            <p:cNvPr id="55" name="Google Shape;1513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62" name="Google Shape;151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51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1516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60" name="Google Shape;151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51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1519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58" name="Google Shape;152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52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" name="Google Shape;1487;p41"/>
          <p:cNvGrpSpPr/>
          <p:nvPr/>
        </p:nvGrpSpPr>
        <p:grpSpPr>
          <a:xfrm>
            <a:off x="7748380" y="866544"/>
            <a:ext cx="1079865" cy="445620"/>
            <a:chOff x="2571250" y="5664711"/>
            <a:chExt cx="1439820" cy="594160"/>
          </a:xfrm>
        </p:grpSpPr>
        <p:sp>
          <p:nvSpPr>
            <p:cNvPr id="65" name="Google Shape;1488;p4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489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490;p4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491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492;p4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493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494;p4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495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496;p4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497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498;p4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499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00;p4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01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02;p4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03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04;p4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505;p4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506;p4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507;p4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508;p4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509;p4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510;p4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511;p4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75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295835" y="-369332"/>
            <a:ext cx="8588188" cy="327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uk-UA" altLang="uk-UA" sz="135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latin typeface="Arial" panose="020B0604020202020204" pitchFamily="34" charset="0"/>
              </a:rPr>
              <a:t> </a:t>
            </a:r>
            <a:endParaRPr kumimoji="1" lang="uk-UA" altLang="uk-UA" sz="24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Отже</a:t>
            </a:r>
            <a:r>
              <a:rPr kumimoji="1" lang="uk-UA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uk-UA" altLang="uk-UA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економетрична</a:t>
            </a:r>
            <a:r>
              <a:rPr kumimoji="1" lang="uk-UA" altLang="uk-UA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модель </a:t>
            </a:r>
            <a:r>
              <a:rPr kumimoji="1" lang="uk-UA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має вигляд: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           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uk-UA" altLang="uk-UA" sz="1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uk-UA" altLang="uk-UA" sz="2400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Знайдені </a:t>
            </a:r>
            <a:r>
              <a:rPr kumimoji="1" lang="uk-UA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за 1МНК оцінки параметрів такі: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uk-UA" altLang="uk-UA" sz="1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1350" b="1" dirty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kumimoji="1" lang="uk-UA" altLang="uk-UA" sz="135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kumimoji="1" lang="uk-UA" altLang="uk-UA" sz="135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101183"/>
              </p:ext>
            </p:extLst>
          </p:nvPr>
        </p:nvGraphicFramePr>
        <p:xfrm>
          <a:off x="857250" y="696516"/>
          <a:ext cx="6710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" name="Формула" r:id="rId4" imgW="2298700" imgH="215900" progId="Equation.3">
                  <p:embed/>
                </p:oleObj>
              </mc:Choice>
              <mc:Fallback>
                <p:oleObj name="Формула" r:id="rId4" imgW="2298700" imgH="215900" progId="Equation.3">
                  <p:embed/>
                  <p:pic>
                    <p:nvPicPr>
                      <p:cNvPr id="1639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696516"/>
                        <a:ext cx="6710363" cy="5429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58059"/>
              </p:ext>
            </p:extLst>
          </p:nvPr>
        </p:nvGraphicFramePr>
        <p:xfrm>
          <a:off x="857250" y="2010982"/>
          <a:ext cx="2141934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0" name="Формула" r:id="rId6" imgW="787400" imgH="228600" progId="Equation.3">
                  <p:embed/>
                </p:oleObj>
              </mc:Choice>
              <mc:Fallback>
                <p:oleObj name="Формула" r:id="rId6" imgW="787400" imgH="228600" progId="Equation.3">
                  <p:embed/>
                  <p:pic>
                    <p:nvPicPr>
                      <p:cNvPr id="16398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010982"/>
                        <a:ext cx="2141934" cy="59293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50128"/>
              </p:ext>
            </p:extLst>
          </p:nvPr>
        </p:nvGraphicFramePr>
        <p:xfrm>
          <a:off x="4212431" y="2010982"/>
          <a:ext cx="2538413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1" name="Формула" r:id="rId8" imgW="799753" imgH="215806" progId="Equation.3">
                  <p:embed/>
                </p:oleObj>
              </mc:Choice>
              <mc:Fallback>
                <p:oleObj name="Формула" r:id="rId8" imgW="799753" imgH="215806" progId="Equation.3">
                  <p:embed/>
                  <p:pic>
                    <p:nvPicPr>
                      <p:cNvPr id="1640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431" y="2010982"/>
                        <a:ext cx="2538413" cy="59293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26899"/>
              </p:ext>
            </p:extLst>
          </p:nvPr>
        </p:nvGraphicFramePr>
        <p:xfrm>
          <a:off x="857249" y="3202813"/>
          <a:ext cx="23764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2" name="Формула" r:id="rId10" imgW="812447" imgH="215806" progId="Equation.3">
                  <p:embed/>
                </p:oleObj>
              </mc:Choice>
              <mc:Fallback>
                <p:oleObj name="Формула" r:id="rId10" imgW="812447" imgH="215806" progId="Equation.3">
                  <p:embed/>
                  <p:pic>
                    <p:nvPicPr>
                      <p:cNvPr id="16402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49" y="3202813"/>
                        <a:ext cx="2376488" cy="57626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4002427" y="3340014"/>
            <a:ext cx="902490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endParaRPr kumimoji="1" lang="ru-RU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225517"/>
              </p:ext>
            </p:extLst>
          </p:nvPr>
        </p:nvGraphicFramePr>
        <p:xfrm>
          <a:off x="5644753" y="2908969"/>
          <a:ext cx="2212181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" name="Формула" r:id="rId12" imgW="889000" imgH="558800" progId="Equation.3">
                  <p:embed/>
                </p:oleObj>
              </mc:Choice>
              <mc:Fallback>
                <p:oleObj name="Формула" r:id="rId12" imgW="889000" imgH="558800" progId="Equation.3">
                  <p:embed/>
                  <p:pic>
                    <p:nvPicPr>
                      <p:cNvPr id="16386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753" y="2908969"/>
                        <a:ext cx="2212181" cy="13906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oogle Shape;1461;p41"/>
          <p:cNvGrpSpPr/>
          <p:nvPr/>
        </p:nvGrpSpPr>
        <p:grpSpPr>
          <a:xfrm>
            <a:off x="8219075" y="3559545"/>
            <a:ext cx="727159" cy="566014"/>
            <a:chOff x="8095060" y="5664590"/>
            <a:chExt cx="497404" cy="594389"/>
          </a:xfrm>
        </p:grpSpPr>
        <p:grpSp>
          <p:nvGrpSpPr>
            <p:cNvPr id="1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" name="Google Shape;1478;p41"/>
          <p:cNvGrpSpPr/>
          <p:nvPr/>
        </p:nvGrpSpPr>
        <p:grpSpPr>
          <a:xfrm>
            <a:off x="8110492" y="745111"/>
            <a:ext cx="835739" cy="445734"/>
            <a:chOff x="4607809" y="5664627"/>
            <a:chExt cx="742883" cy="594312"/>
          </a:xfrm>
        </p:grpSpPr>
        <p:sp>
          <p:nvSpPr>
            <p:cNvPr id="33" name="Google Shape;1479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80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81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82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83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84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85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86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80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9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189308" y="71507"/>
            <a:ext cx="646510" cy="323850"/>
          </a:xfrm>
        </p:spPr>
        <p:txBody>
          <a:bodyPr spcFirstLastPara="1" wrap="square" lIns="69056" tIns="34528" rIns="69056" bIns="34528" rtlCol="0" anchor="b" anchorCtr="0">
            <a:noAutofit/>
          </a:bodyPr>
          <a:lstStyle/>
          <a:p>
            <a:pPr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П.2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71"/>
          <p:cNvSpPr>
            <a:spLocks noGrp="1" noChangeArrowheads="1"/>
          </p:cNvSpPr>
          <p:nvPr>
            <p:ph type="subTitle" idx="1"/>
          </p:nvPr>
        </p:nvSpPr>
        <p:spPr>
          <a:xfrm>
            <a:off x="986118" y="238684"/>
            <a:ext cx="7924800" cy="4904816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uk-UA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У класичній регресійній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моделі </a:t>
            </a: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У = ХА + 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u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вектор </a:t>
            </a:r>
            <a:r>
              <a:rPr lang="en-US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u</a:t>
            </a:r>
            <a:r>
              <a:rPr lang="uk-UA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= (</a:t>
            </a:r>
            <a:r>
              <a:rPr lang="en-US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u</a:t>
            </a:r>
            <a:r>
              <a:rPr lang="uk-UA" altLang="uk-UA" sz="24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uk-UA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u</a:t>
            </a:r>
            <a:r>
              <a:rPr lang="uk-UA" altLang="uk-UA" sz="24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uk-UA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,...,</a:t>
            </a:r>
            <a:r>
              <a:rPr lang="en-US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u</a:t>
            </a:r>
            <a:r>
              <a:rPr lang="en-US" altLang="uk-UA" sz="24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</a:t>
            </a:r>
            <a:r>
              <a:rPr lang="uk-UA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)</a:t>
            </a:r>
            <a:r>
              <a:rPr lang="uk-UA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'</a:t>
            </a:r>
            <a:r>
              <a:rPr lang="uk-UA" alt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і залежний від нього вектор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У </a:t>
            </a:r>
            <a:r>
              <a:rPr lang="uk-UA" altLang="uk-UA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= (у</a:t>
            </a:r>
            <a:r>
              <a:rPr lang="en-US" altLang="uk-UA" sz="2400" b="1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uk-UA" altLang="uk-UA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en-US" altLang="uk-UA" sz="2400" b="1" i="1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,…, </a:t>
            </a:r>
            <a:r>
              <a:rPr lang="en-US" alt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US" altLang="uk-UA" sz="2400" b="1" i="1" baseline="-25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n</a:t>
            </a: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)'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є випадковими змінними. 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uk-UA" altLang="uk-UA" sz="21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До оператора оцінювання 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        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входить вектор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У  (      =     (Х ’Х)</a:t>
            </a:r>
            <a:r>
              <a:rPr lang="en-US" altLang="uk-UA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uk-UA" sz="2400" i="1" baseline="30000" dirty="0">
                <a:solidFill>
                  <a:srgbClr val="000066"/>
                </a:solidFill>
                <a:latin typeface="Times New Roman" panose="02020603050405020304" pitchFamily="18" charset="0"/>
              </a:rPr>
              <a:t>-1</a:t>
            </a: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Х'У),   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а, отже, оператор  також можна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вважати </a:t>
            </a: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випадковою функцією оцінювання параметрів моделі</a:t>
            </a:r>
            <a:r>
              <a:rPr lang="uk-UA" alt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en-US" altLang="uk-UA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Відомо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, що для характеристики випадкових змінних</a:t>
            </a: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 ,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поряд з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математичним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сподіванням, застосовуються також </a:t>
            </a: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дисперсія  і </a:t>
            </a:r>
            <a:r>
              <a:rPr lang="uk-UA" altLang="uk-UA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коваріація</a:t>
            </a:r>
            <a:r>
              <a:rPr lang="uk-UA" alt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Істинні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(справжні) значення цих параметрів класичної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економетричної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моделі утворюють</a:t>
            </a:r>
            <a:r>
              <a:rPr lang="uk-UA" alt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дисперсійно-</a:t>
            </a:r>
            <a:r>
              <a:rPr lang="uk-UA" altLang="uk-UA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коваріаційну</a:t>
            </a:r>
            <a:r>
              <a:rPr lang="uk-UA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матрицю.</a:t>
            </a:r>
            <a:endParaRPr lang="ru-RU" altLang="uk-UA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4502238" y="234133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350" b="1">
              <a:latin typeface="Arial" panose="020B0604020202020204" pitchFamily="34" charset="0"/>
            </a:endParaRP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15" name="Rectangle 18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16" name="Rectangle 21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17" name="Rectangle 23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18" name="Rectangle 29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19" name="Rectangle 33"/>
          <p:cNvSpPr>
            <a:spLocks noChangeArrowheads="1"/>
          </p:cNvSpPr>
          <p:nvPr/>
        </p:nvSpPr>
        <p:spPr bwMode="auto">
          <a:xfrm>
            <a:off x="1143000" y="234133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20" name="Rectangle 35"/>
          <p:cNvSpPr>
            <a:spLocks noChangeArrowheads="1"/>
          </p:cNvSpPr>
          <p:nvPr/>
        </p:nvSpPr>
        <p:spPr bwMode="auto">
          <a:xfrm>
            <a:off x="1143000" y="234133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21" name="Rectangle 37"/>
          <p:cNvSpPr>
            <a:spLocks noChangeArrowheads="1"/>
          </p:cNvSpPr>
          <p:nvPr/>
        </p:nvSpPr>
        <p:spPr bwMode="auto">
          <a:xfrm>
            <a:off x="1143000" y="234133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22" name="Rectangle 45"/>
          <p:cNvSpPr>
            <a:spLocks noChangeArrowheads="1"/>
          </p:cNvSpPr>
          <p:nvPr/>
        </p:nvSpPr>
        <p:spPr bwMode="auto">
          <a:xfrm>
            <a:off x="1143000" y="235562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23" name="Rectangle 50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24" name="Rectangle 54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25" name="Rectangle 58"/>
          <p:cNvSpPr>
            <a:spLocks noChangeArrowheads="1"/>
          </p:cNvSpPr>
          <p:nvPr/>
        </p:nvSpPr>
        <p:spPr bwMode="auto">
          <a:xfrm>
            <a:off x="1143000" y="235562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26" name="Rectangle 63"/>
          <p:cNvSpPr>
            <a:spLocks noChangeArrowheads="1"/>
          </p:cNvSpPr>
          <p:nvPr/>
        </p:nvSpPr>
        <p:spPr bwMode="auto">
          <a:xfrm>
            <a:off x="1143000" y="231871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7427" name="Rectangle 66"/>
          <p:cNvSpPr>
            <a:spLocks noChangeArrowheads="1"/>
          </p:cNvSpPr>
          <p:nvPr/>
        </p:nvSpPr>
        <p:spPr bwMode="auto">
          <a:xfrm>
            <a:off x="2627710" y="2569970"/>
            <a:ext cx="214802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b="1" dirty="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1" lang="en-US" altLang="uk-UA" sz="21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17428" name="Rectangle 73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7429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19182"/>
              </p:ext>
            </p:extLst>
          </p:nvPr>
        </p:nvGraphicFramePr>
        <p:xfrm>
          <a:off x="1665090" y="2028122"/>
          <a:ext cx="248840" cy="42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Формула" r:id="rId3" imgW="152268" imgH="203024" progId="Equation.3">
                  <p:embed/>
                </p:oleObj>
              </mc:Choice>
              <mc:Fallback>
                <p:oleObj name="Формула" r:id="rId3" imgW="152268" imgH="203024" progId="Equation.3">
                  <p:embed/>
                  <p:pic>
                    <p:nvPicPr>
                      <p:cNvPr id="17429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090" y="2028122"/>
                        <a:ext cx="248840" cy="426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75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7431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23774"/>
              </p:ext>
            </p:extLst>
          </p:nvPr>
        </p:nvGraphicFramePr>
        <p:xfrm>
          <a:off x="4502238" y="1748434"/>
          <a:ext cx="331694" cy="3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Формула" r:id="rId5" imgW="152268" imgH="203024" progId="Equation.3">
                  <p:embed/>
                </p:oleObj>
              </mc:Choice>
              <mc:Fallback>
                <p:oleObj name="Формула" r:id="rId5" imgW="152268" imgH="203024" progId="Equation.3">
                  <p:embed/>
                  <p:pic>
                    <p:nvPicPr>
                      <p:cNvPr id="17431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238" y="1748434"/>
                        <a:ext cx="331694" cy="3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oogle Shape;1461;p41"/>
          <p:cNvGrpSpPr/>
          <p:nvPr/>
        </p:nvGrpSpPr>
        <p:grpSpPr>
          <a:xfrm>
            <a:off x="64402" y="4418886"/>
            <a:ext cx="727159" cy="566014"/>
            <a:chOff x="8095060" y="5664590"/>
            <a:chExt cx="497404" cy="594389"/>
          </a:xfrm>
        </p:grpSpPr>
        <p:grpSp>
          <p:nvGrpSpPr>
            <p:cNvPr id="25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38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35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32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9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" name="Google Shape;1478;p41"/>
          <p:cNvGrpSpPr/>
          <p:nvPr/>
        </p:nvGrpSpPr>
        <p:grpSpPr>
          <a:xfrm>
            <a:off x="64402" y="506056"/>
            <a:ext cx="781447" cy="445734"/>
            <a:chOff x="4607809" y="5664627"/>
            <a:chExt cx="742883" cy="594312"/>
          </a:xfrm>
        </p:grpSpPr>
        <p:sp>
          <p:nvSpPr>
            <p:cNvPr id="42" name="Google Shape;1479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80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81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82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83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4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85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86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526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4" name="Rectangle 34"/>
          <p:cNvSpPr>
            <a:spLocks noGrp="1" noChangeArrowheads="1"/>
          </p:cNvSpPr>
          <p:nvPr>
            <p:ph type="title"/>
          </p:nvPr>
        </p:nvSpPr>
        <p:spPr>
          <a:xfrm>
            <a:off x="412376" y="2749365"/>
            <a:ext cx="8211671" cy="1707356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en-US" sz="3000" dirty="0"/>
              <a:t/>
            </a:r>
            <a:br>
              <a:rPr lang="en-US" sz="3000" dirty="0"/>
            </a:br>
            <a:r>
              <a:rPr lang="uk-UA" sz="2700" dirty="0">
                <a:solidFill>
                  <a:srgbClr val="000066"/>
                </a:solidFill>
                <a:latin typeface="Times New Roman" pitchFamily="18" charset="0"/>
              </a:rPr>
              <a:t>Оцінки </a:t>
            </a:r>
            <a:r>
              <a:rPr lang="uk-UA" sz="2700" dirty="0" err="1">
                <a:solidFill>
                  <a:srgbClr val="000066"/>
                </a:solidFill>
                <a:latin typeface="Times New Roman" pitchFamily="18" charset="0"/>
              </a:rPr>
              <a:t>коваріаційної</a:t>
            </a:r>
            <a:r>
              <a:rPr lang="uk-UA" sz="2700" dirty="0">
                <a:solidFill>
                  <a:srgbClr val="000066"/>
                </a:solidFill>
                <a:latin typeface="Times New Roman" pitchFamily="18" charset="0"/>
              </a:rPr>
              <a:t> матриці</a:t>
            </a:r>
            <a:r>
              <a:rPr lang="en-US" sz="27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sz="2700" dirty="0">
                <a:solidFill>
                  <a:srgbClr val="000066"/>
                </a:solidFill>
                <a:latin typeface="Times New Roman" pitchFamily="18" charset="0"/>
              </a:rPr>
              <a:t>використовуються для </a:t>
            </a:r>
            <a:r>
              <a:rPr lang="uk-UA" sz="27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знаходження стандартних помилок та обчислення довірчих інтервалів оцінок параметрів ,  й при перевірці їх статистичної значущості.</a:t>
            </a:r>
            <a:endParaRPr lang="ru-RU" sz="27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437" name="Rectangle 21"/>
          <p:cNvSpPr>
            <a:spLocks noChangeArrowheads="1"/>
          </p:cNvSpPr>
          <p:nvPr/>
        </p:nvSpPr>
        <p:spPr bwMode="auto">
          <a:xfrm>
            <a:off x="1766887" y="-1780"/>
            <a:ext cx="6234113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kumimoji="1" lang="uk-UA" altLang="uk-UA" sz="21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36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843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234270"/>
              </p:ext>
            </p:extLst>
          </p:nvPr>
        </p:nvGraphicFramePr>
        <p:xfrm>
          <a:off x="979884" y="194668"/>
          <a:ext cx="7455903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Формула" r:id="rId3" imgW="3505200" imgH="990600" progId="Equation.3">
                  <p:embed/>
                </p:oleObj>
              </mc:Choice>
              <mc:Fallback>
                <p:oleObj name="Формула" r:id="rId3" imgW="3505200" imgH="990600" progId="Equation.3">
                  <p:embed/>
                  <p:pic>
                    <p:nvPicPr>
                      <p:cNvPr id="1843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884" y="194668"/>
                        <a:ext cx="7455903" cy="22479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oogle Shape;1512;p41"/>
          <p:cNvGrpSpPr/>
          <p:nvPr/>
        </p:nvGrpSpPr>
        <p:grpSpPr>
          <a:xfrm>
            <a:off x="86195" y="668846"/>
            <a:ext cx="788705" cy="446036"/>
            <a:chOff x="6332670" y="5663946"/>
            <a:chExt cx="856627" cy="594715"/>
          </a:xfrm>
        </p:grpSpPr>
        <p:grpSp>
          <p:nvGrpSpPr>
            <p:cNvPr id="9" name="Google Shape;1513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" name="Google Shape;151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51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516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" name="Google Shape;151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1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519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" name="Google Shape;152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52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59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766"/>
          <p:cNvSpPr txBox="1">
            <a:spLocks noChangeArrowheads="1"/>
          </p:cNvSpPr>
          <p:nvPr/>
        </p:nvSpPr>
        <p:spPr>
          <a:xfrm>
            <a:off x="475489" y="735685"/>
            <a:ext cx="7982617" cy="2478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just"/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головній діагоналі матриці </a:t>
            </a:r>
            <a:r>
              <a:rPr lang="uk-UA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 оцінки </a:t>
            </a:r>
            <a:r>
              <a:rPr lang="uk-UA" altLang="uk-UA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дисперсій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ої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оцінки параметрів, що ж до елементів</a:t>
            </a:r>
            <a:r>
              <a:rPr lang="uk-UA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розміщені поза головною діагоналлю, то вони є </a:t>
            </a:r>
            <a:r>
              <a:rPr lang="uk-UA" altLang="uk-UA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 </a:t>
            </a:r>
            <a:r>
              <a:rPr lang="uk-UA" altLang="uk-UA" sz="28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коваріації</a:t>
            </a:r>
            <a:r>
              <a:rPr lang="uk-UA" altLang="uk-UA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</a:t>
            </a:r>
            <a:r>
              <a:rPr lang="uk-UA" altLang="uk-UA" sz="3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uk-UA" sz="3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uk-UA" sz="3000" i="1" dirty="0" smtClean="0">
                <a:solidFill>
                  <a:schemeClr val="accent2"/>
                </a:solidFill>
              </a:rPr>
              <a:t/>
            </a:r>
            <a:br>
              <a:rPr lang="en-US" altLang="uk-UA" sz="3000" i="1" dirty="0" smtClean="0">
                <a:solidFill>
                  <a:schemeClr val="accent2"/>
                </a:solidFill>
              </a:rPr>
            </a:br>
            <a:r>
              <a:rPr lang="en-US" altLang="uk-UA" sz="3000" i="1" dirty="0" smtClean="0">
                <a:solidFill>
                  <a:schemeClr val="tx1"/>
                </a:solidFill>
              </a:rPr>
              <a:t>              </a:t>
            </a: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uk-UA" sz="3000" dirty="0" smtClean="0">
                <a:solidFill>
                  <a:schemeClr val="tx1"/>
                </a:solidFill>
              </a:rPr>
              <a:t>     </a:t>
            </a:r>
            <a:r>
              <a:rPr lang="uk-UA" altLang="uk-UA" sz="3000" dirty="0" smtClean="0">
                <a:solidFill>
                  <a:schemeClr val="tx1"/>
                </a:solidFill>
              </a:rPr>
              <a:t> </a:t>
            </a:r>
            <a:r>
              <a:rPr lang="en-US" altLang="uk-UA" sz="3000" dirty="0" smtClean="0">
                <a:solidFill>
                  <a:schemeClr val="tx1"/>
                </a:solidFill>
              </a:rPr>
              <a:t>     </a:t>
            </a:r>
            <a:r>
              <a:rPr lang="uk-UA" altLang="uk-UA" sz="3000" dirty="0" smtClean="0">
                <a:solidFill>
                  <a:schemeClr val="tx1"/>
                </a:solidFill>
              </a:rPr>
              <a:t>.</a:t>
            </a:r>
            <a:endParaRPr lang="ru-RU" altLang="uk-UA" sz="30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27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00533"/>
              </p:ext>
            </p:extLst>
          </p:nvPr>
        </p:nvGraphicFramePr>
        <p:xfrm>
          <a:off x="754163" y="2590107"/>
          <a:ext cx="4286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Формула" r:id="rId4" imgW="177646" imgH="228402" progId="Equation.3">
                  <p:embed/>
                </p:oleObj>
              </mc:Choice>
              <mc:Fallback>
                <p:oleObj name="Формула" r:id="rId4" imgW="177646" imgH="228402" progId="Equation.3">
                  <p:embed/>
                  <p:pic>
                    <p:nvPicPr>
                      <p:cNvPr id="19490" name="Object 27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63" y="2590107"/>
                        <a:ext cx="4286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7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86401"/>
              </p:ext>
            </p:extLst>
          </p:nvPr>
        </p:nvGraphicFramePr>
        <p:xfrm>
          <a:off x="2536447" y="2590107"/>
          <a:ext cx="696515" cy="6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Формула" r:id="rId6" imgW="190417" imgH="241195" progId="Equation.3">
                  <p:embed/>
                </p:oleObj>
              </mc:Choice>
              <mc:Fallback>
                <p:oleObj name="Формула" r:id="rId6" imgW="190417" imgH="241195" progId="Equation.3">
                  <p:embed/>
                  <p:pic>
                    <p:nvPicPr>
                      <p:cNvPr id="19487" name="Object 27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447" y="2590107"/>
                        <a:ext cx="696515" cy="696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oogle Shape;1461;p41"/>
          <p:cNvGrpSpPr/>
          <p:nvPr/>
        </p:nvGrpSpPr>
        <p:grpSpPr>
          <a:xfrm>
            <a:off x="7708606" y="3601974"/>
            <a:ext cx="872404" cy="704211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" name="Google Shape;1487;p41"/>
          <p:cNvGrpSpPr/>
          <p:nvPr/>
        </p:nvGrpSpPr>
        <p:grpSpPr>
          <a:xfrm>
            <a:off x="475489" y="3693062"/>
            <a:ext cx="1079865" cy="515868"/>
            <a:chOff x="2571250" y="5664711"/>
            <a:chExt cx="1439820" cy="594160"/>
          </a:xfrm>
        </p:grpSpPr>
        <p:sp>
          <p:nvSpPr>
            <p:cNvPr id="27" name="Google Shape;1488;p4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489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490;p4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491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92;p4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93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94;p4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95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96;p4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97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98;p4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99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00;p4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01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02;p4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03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04;p4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05;p4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06;p4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07;p4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08;p4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09;p4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10;p4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11;p4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88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67142"/>
              </p:ext>
            </p:extLst>
          </p:nvPr>
        </p:nvGraphicFramePr>
        <p:xfrm>
          <a:off x="63594" y="1039906"/>
          <a:ext cx="8668870" cy="303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Формула" r:id="rId4" imgW="3302000" imgH="990600" progId="Equation.3">
                  <p:embed/>
                </p:oleObj>
              </mc:Choice>
              <mc:Fallback>
                <p:oleObj name="Формула" r:id="rId4" imgW="3302000" imgH="990600" progId="Equation.3">
                  <p:embed/>
                  <p:pic>
                    <p:nvPicPr>
                      <p:cNvPr id="20497" name="Object 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4" y="1039906"/>
                        <a:ext cx="8668870" cy="3039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649229"/>
              </p:ext>
            </p:extLst>
          </p:nvPr>
        </p:nvGraphicFramePr>
        <p:xfrm>
          <a:off x="63594" y="3872753"/>
          <a:ext cx="3809159" cy="127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Формула" r:id="rId6" imgW="799753" imgH="393529" progId="Equation.3">
                  <p:embed/>
                </p:oleObj>
              </mc:Choice>
              <mc:Fallback>
                <p:oleObj name="Формула" r:id="rId6" imgW="799753" imgH="393529" progId="Equation.3">
                  <p:embed/>
                  <p:pic>
                    <p:nvPicPr>
                      <p:cNvPr id="20499" name="Object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4" y="3872753"/>
                        <a:ext cx="3809159" cy="1270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oogle Shape;1461;p41"/>
          <p:cNvGrpSpPr/>
          <p:nvPr/>
        </p:nvGrpSpPr>
        <p:grpSpPr>
          <a:xfrm>
            <a:off x="7860060" y="4259115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19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 txBox="1">
            <a:spLocks noChangeArrowheads="1"/>
          </p:cNvSpPr>
          <p:nvPr/>
        </p:nvSpPr>
        <p:spPr>
          <a:xfrm>
            <a:off x="-2694" y="1178719"/>
            <a:ext cx="8993416" cy="15001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Позначимо (</a:t>
            </a:r>
            <a:r>
              <a:rPr lang="en-US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)-й 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 матриці </a:t>
            </a:r>
            <a:r>
              <a:rPr lang="uk-UA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 </a:t>
            </a:r>
            <a:r>
              <a:rPr lang="uk-UA" alt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uk-UA" sz="2800" i="1" baseline="-25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тоді </a:t>
            </a:r>
            <a:r>
              <a:rPr lang="en-US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елемент </a:t>
            </a:r>
            <a:r>
              <a:rPr lang="uk-UA" alt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головній діагоналі матриці  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обчислюється за формулою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61626"/>
              </p:ext>
            </p:extLst>
          </p:nvPr>
        </p:nvGraphicFramePr>
        <p:xfrm>
          <a:off x="1902932" y="2475860"/>
          <a:ext cx="5416154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Формула" r:id="rId4" imgW="1651000" imgH="266700" progId="Equation.3">
                  <p:embed/>
                </p:oleObj>
              </mc:Choice>
              <mc:Fallback>
                <p:oleObj name="Формула" r:id="rId4" imgW="1651000" imgH="266700" progId="Equation.3">
                  <p:embed/>
                  <p:pic>
                    <p:nvPicPr>
                      <p:cNvPr id="2152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932" y="2475860"/>
                        <a:ext cx="5416154" cy="75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18"/>
          <p:cNvSpPr>
            <a:spLocks noChangeArrowheads="1"/>
          </p:cNvSpPr>
          <p:nvPr/>
        </p:nvSpPr>
        <p:spPr bwMode="auto">
          <a:xfrm>
            <a:off x="116542" y="3253513"/>
            <a:ext cx="89889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Коваріації</a:t>
            </a:r>
            <a:r>
              <a:rPr lang="uk-UA" altLang="uk-UA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, що містяться за межами головної діагоналі, відповідно такі:</a:t>
            </a:r>
            <a:endParaRPr lang="ru-RU" altLang="uk-UA" sz="2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426039"/>
              </p:ext>
            </p:extLst>
          </p:nvPr>
        </p:nvGraphicFramePr>
        <p:xfrm>
          <a:off x="1914839" y="4290023"/>
          <a:ext cx="5404247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5" name="Формула" r:id="rId6" imgW="1205977" imgH="253890" progId="Equation.3">
                  <p:embed/>
                </p:oleObj>
              </mc:Choice>
              <mc:Fallback>
                <p:oleObj name="Формула" r:id="rId6" imgW="1205977" imgH="253890" progId="Equation.3">
                  <p:embed/>
                  <p:pic>
                    <p:nvPicPr>
                      <p:cNvPr id="21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39" y="4290023"/>
                        <a:ext cx="5404247" cy="803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oogle Shape;1461;p41"/>
          <p:cNvGrpSpPr/>
          <p:nvPr/>
        </p:nvGrpSpPr>
        <p:grpSpPr>
          <a:xfrm>
            <a:off x="8030725" y="4235179"/>
            <a:ext cx="872404" cy="704211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12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0"/>
          <p:cNvSpPr txBox="1">
            <a:spLocks noChangeArrowheads="1"/>
          </p:cNvSpPr>
          <p:nvPr/>
        </p:nvSpPr>
        <p:spPr>
          <a:xfrm>
            <a:off x="0" y="1"/>
            <a:ext cx="9144000" cy="878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just"/>
            <a:r>
              <a:rPr lang="uk-UA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en-US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alt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обчислимо </a:t>
            </a:r>
            <a:r>
              <a:rPr lang="uk-UA" alt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коваріаційну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матрицю. Отже, маємо: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70874"/>
              </p:ext>
            </p:extLst>
          </p:nvPr>
        </p:nvGraphicFramePr>
        <p:xfrm>
          <a:off x="286801" y="1375440"/>
          <a:ext cx="2052638" cy="124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Формула" r:id="rId4" imgW="927100" imgH="558800" progId="Equation.3">
                  <p:embed/>
                </p:oleObj>
              </mc:Choice>
              <mc:Fallback>
                <p:oleObj name="Формула" r:id="rId4" imgW="927100" imgH="558800" progId="Equation.3">
                  <p:embed/>
                  <p:pic>
                    <p:nvPicPr>
                      <p:cNvPr id="2254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01" y="1375440"/>
                        <a:ext cx="2052638" cy="124182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957394"/>
              </p:ext>
            </p:extLst>
          </p:nvPr>
        </p:nvGraphicFramePr>
        <p:xfrm>
          <a:off x="5669053" y="1288292"/>
          <a:ext cx="2184797" cy="124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Формула" r:id="rId6" imgW="1104900" imgH="558800" progId="Equation.3">
                  <p:embed/>
                </p:oleObj>
              </mc:Choice>
              <mc:Fallback>
                <p:oleObj name="Формула" r:id="rId6" imgW="1104900" imgH="558800" progId="Equation.3">
                  <p:embed/>
                  <p:pic>
                    <p:nvPicPr>
                      <p:cNvPr id="2254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053" y="1288292"/>
                        <a:ext cx="2184797" cy="124182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701644"/>
              </p:ext>
            </p:extLst>
          </p:nvPr>
        </p:nvGraphicFramePr>
        <p:xfrm>
          <a:off x="857250" y="2955296"/>
          <a:ext cx="6265069" cy="150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" name="Формула" r:id="rId8" imgW="3340100" imgH="800100" progId="Equation.3">
                  <p:embed/>
                </p:oleObj>
              </mc:Choice>
              <mc:Fallback>
                <p:oleObj name="Формула" r:id="rId8" imgW="3340100" imgH="800100" progId="Equation.3">
                  <p:embed/>
                  <p:pic>
                    <p:nvPicPr>
                      <p:cNvPr id="2254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955296"/>
                        <a:ext cx="6265069" cy="150852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oogle Shape;1461;p41"/>
          <p:cNvGrpSpPr/>
          <p:nvPr/>
        </p:nvGrpSpPr>
        <p:grpSpPr>
          <a:xfrm>
            <a:off x="7708606" y="3601974"/>
            <a:ext cx="872404" cy="704211"/>
            <a:chOff x="8095060" y="5664590"/>
            <a:chExt cx="497404" cy="594389"/>
          </a:xfrm>
        </p:grpSpPr>
        <p:grpSp>
          <p:nvGrpSpPr>
            <p:cNvPr id="11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4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1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8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28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3975" y="247080"/>
            <a:ext cx="8890731" cy="89255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66"/>
                </a:solidFill>
                <a:latin typeface="Times New Roman" pitchFamily="18" charset="0"/>
              </a:rPr>
              <a:t>1.Обчислимо </a:t>
            </a:r>
            <a:r>
              <a:rPr lang="uk-UA" sz="2800" b="1" i="1" dirty="0">
                <a:solidFill>
                  <a:schemeClr val="accent4"/>
                </a:solidFill>
                <a:latin typeface="Times New Roman" pitchFamily="18" charset="0"/>
              </a:rPr>
              <a:t>незміщену оцінку </a:t>
            </a:r>
            <a:r>
              <a:rPr lang="uk-UA" sz="2800" dirty="0">
                <a:solidFill>
                  <a:srgbClr val="000066"/>
                </a:solidFill>
                <a:latin typeface="Times New Roman" pitchFamily="18" charset="0"/>
              </a:rPr>
              <a:t>дисперсії 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залишків</a:t>
            </a: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7854110" y="3652189"/>
            <a:ext cx="744071" cy="746507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22926"/>
              </p:ext>
            </p:extLst>
          </p:nvPr>
        </p:nvGraphicFramePr>
        <p:xfrm>
          <a:off x="8044211" y="243005"/>
          <a:ext cx="1025128" cy="51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Формула" r:id="rId4" imgW="253780" imgH="203024" progId="Equation.3">
                  <p:embed/>
                </p:oleObj>
              </mc:Choice>
              <mc:Fallback>
                <p:oleObj name="Формула" r:id="rId4" imgW="253780" imgH="203024" progId="Equation.3">
                  <p:embed/>
                  <p:pic>
                    <p:nvPicPr>
                      <p:cNvPr id="2356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4211" y="243005"/>
                        <a:ext cx="1025128" cy="515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020816"/>
              </p:ext>
            </p:extLst>
          </p:nvPr>
        </p:nvGraphicFramePr>
        <p:xfrm>
          <a:off x="1478912" y="1431693"/>
          <a:ext cx="4750594" cy="97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Формула" r:id="rId6" imgW="1854200" imgH="393700" progId="Equation.3">
                  <p:embed/>
                </p:oleObj>
              </mc:Choice>
              <mc:Fallback>
                <p:oleObj name="Формула" r:id="rId6" imgW="1854200" imgH="393700" progId="Equation.3">
                  <p:embed/>
                  <p:pic>
                    <p:nvPicPr>
                      <p:cNvPr id="2356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912" y="1431693"/>
                        <a:ext cx="4750594" cy="97036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688234" y="2690528"/>
            <a:ext cx="18549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uk-UA" sz="2800" dirty="0">
                <a:latin typeface="Times New Roman" panose="02020603050405020304" pitchFamily="18" charset="0"/>
              </a:rPr>
              <a:t>n</a:t>
            </a:r>
            <a:r>
              <a:rPr lang="uk-UA" altLang="uk-UA" sz="2800" dirty="0">
                <a:latin typeface="Times New Roman" panose="02020603050405020304" pitchFamily="18" charset="0"/>
              </a:rPr>
              <a:t>=16, </a:t>
            </a:r>
            <a:r>
              <a:rPr lang="en-US" altLang="uk-UA" sz="2800" dirty="0">
                <a:latin typeface="Times New Roman" panose="02020603050405020304" pitchFamily="18" charset="0"/>
              </a:rPr>
              <a:t>m</a:t>
            </a:r>
            <a:r>
              <a:rPr lang="uk-UA" altLang="uk-UA" sz="2800" dirty="0">
                <a:latin typeface="Times New Roman" panose="02020603050405020304" pitchFamily="18" charset="0"/>
              </a:rPr>
              <a:t>= 3</a:t>
            </a:r>
            <a:endParaRPr lang="ru-RU" altLang="uk-UA" sz="2800" dirty="0">
              <a:latin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61888" y="3502223"/>
            <a:ext cx="5256567" cy="523220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Визначимо дисперсії </a:t>
            </a:r>
            <a:r>
              <a:rPr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оцінок </a:t>
            </a:r>
            <a:r>
              <a:rPr lang="uk-UA" alt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sz="2800" dirty="0"/>
          </a:p>
        </p:txBody>
      </p:sp>
    </p:spTree>
    <p:extLst>
      <p:ext uri="{BB962C8B-B14F-4D97-AF65-F5344CB8AC3E}">
        <p14:creationId xmlns:p14="http://schemas.microsoft.com/office/powerpoint/2010/main" val="426053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Text Box 1024"/>
          <p:cNvSpPr txBox="1">
            <a:spLocks noChangeArrowheads="1"/>
          </p:cNvSpPr>
          <p:nvPr/>
        </p:nvSpPr>
        <p:spPr bwMode="auto">
          <a:xfrm>
            <a:off x="126776" y="841307"/>
            <a:ext cx="8497887" cy="41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uk-UA" alt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uk-UA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оцінювання 1 МНК.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uk-UA" altLang="uk-UA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Коваріаційна</a:t>
            </a: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матриця оцінок параметрів моделі.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на значущість параметрів  знайдених за МНК та побудова інтервалів довіри для параметрів  узагальненої </a:t>
            </a:r>
            <a:r>
              <a:rPr lang="uk-UA" altLang="uk-UA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прогнозу за оператором оцінювання 1 МНК.</a:t>
            </a:r>
          </a:p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267" y="357900"/>
            <a:ext cx="6996600" cy="715800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Лекція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Емпіричні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кількісного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статистичних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73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143000" y="228418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24581" name="Rectangle 13"/>
          <p:cNvSpPr>
            <a:spLocks noChangeArrowheads="1"/>
          </p:cNvSpPr>
          <p:nvPr/>
        </p:nvSpPr>
        <p:spPr bwMode="auto">
          <a:xfrm>
            <a:off x="1143000" y="234133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24583" name="Rectangle 28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24584" name="Rectangle 30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24585" name="Rectangle 32"/>
          <p:cNvSpPr>
            <a:spLocks noChangeArrowheads="1"/>
          </p:cNvSpPr>
          <p:nvPr/>
        </p:nvSpPr>
        <p:spPr bwMode="auto">
          <a:xfrm>
            <a:off x="1143000" y="2172264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2458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89920"/>
              </p:ext>
            </p:extLst>
          </p:nvPr>
        </p:nvGraphicFramePr>
        <p:xfrm>
          <a:off x="853678" y="58310"/>
          <a:ext cx="6858000" cy="144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Формула" r:id="rId3" imgW="3276600" imgH="635000" progId="Equation.3">
                  <p:embed/>
                </p:oleObj>
              </mc:Choice>
              <mc:Fallback>
                <p:oleObj name="Формула" r:id="rId3" imgW="3276600" imgH="635000" progId="Equation.3">
                  <p:embed/>
                  <p:pic>
                    <p:nvPicPr>
                      <p:cNvPr id="24586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78" y="58310"/>
                        <a:ext cx="6858000" cy="144660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Прямоугольник 12"/>
          <p:cNvSpPr>
            <a:spLocks noChangeArrowheads="1"/>
          </p:cNvSpPr>
          <p:nvPr/>
        </p:nvSpPr>
        <p:spPr bwMode="auto">
          <a:xfrm>
            <a:off x="907256" y="1710599"/>
            <a:ext cx="67508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700" dirty="0">
                <a:solidFill>
                  <a:srgbClr val="000066"/>
                </a:solidFill>
                <a:latin typeface="Times New Roman" panose="02020603050405020304" pitchFamily="18" charset="0"/>
              </a:rPr>
              <a:t>3. </a:t>
            </a:r>
            <a:r>
              <a:rPr lang="uk-UA" altLang="uk-UA" sz="2700" dirty="0">
                <a:solidFill>
                  <a:srgbClr val="000066"/>
                </a:solidFill>
                <a:latin typeface="Times New Roman" panose="02020603050405020304" pitchFamily="18" charset="0"/>
              </a:rPr>
              <a:t>Обчислимо </a:t>
            </a:r>
            <a:r>
              <a:rPr lang="uk-UA" altLang="uk-UA" sz="2700" b="1" i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коваріації</a:t>
            </a:r>
            <a:r>
              <a:rPr lang="uk-UA" altLang="uk-UA" sz="2700" dirty="0">
                <a:solidFill>
                  <a:srgbClr val="000066"/>
                </a:solidFill>
                <a:latin typeface="Times New Roman" panose="02020603050405020304" pitchFamily="18" charset="0"/>
              </a:rPr>
              <a:t> відповідних оцінок параметрів:</a:t>
            </a:r>
            <a:endParaRPr lang="ru-RU" altLang="uk-UA" sz="2700" dirty="0">
              <a:latin typeface="Arial" panose="020B0604020202020204" pitchFamily="34" charset="0"/>
            </a:endParaRPr>
          </a:p>
        </p:txBody>
      </p:sp>
      <p:graphicFrame>
        <p:nvGraphicFramePr>
          <p:cNvPr id="2458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433661"/>
              </p:ext>
            </p:extLst>
          </p:nvPr>
        </p:nvGraphicFramePr>
        <p:xfrm>
          <a:off x="800100" y="2673580"/>
          <a:ext cx="6858000" cy="161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Формула" r:id="rId5" imgW="2959100" imgH="660400" progId="Equation.3">
                  <p:embed/>
                </p:oleObj>
              </mc:Choice>
              <mc:Fallback>
                <p:oleObj name="Формула" r:id="rId5" imgW="2959100" imgH="660400" progId="Equation.3">
                  <p:embed/>
                  <p:pic>
                    <p:nvPicPr>
                      <p:cNvPr id="2458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673580"/>
                        <a:ext cx="6858000" cy="161805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oogle Shape;1461;p41"/>
          <p:cNvGrpSpPr/>
          <p:nvPr/>
        </p:nvGrpSpPr>
        <p:grpSpPr>
          <a:xfrm>
            <a:off x="7947597" y="3587428"/>
            <a:ext cx="872404" cy="704211"/>
            <a:chOff x="8095060" y="5664590"/>
            <a:chExt cx="497404" cy="594389"/>
          </a:xfrm>
        </p:grpSpPr>
        <p:grpSp>
          <p:nvGrpSpPr>
            <p:cNvPr id="14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7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4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1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8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74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19450"/>
              </p:ext>
            </p:extLst>
          </p:nvPr>
        </p:nvGraphicFramePr>
        <p:xfrm>
          <a:off x="238991" y="3268267"/>
          <a:ext cx="8572500" cy="15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Формула" r:id="rId4" imgW="2908300" imgH="584200" progId="Equation.3">
                  <p:embed/>
                </p:oleObj>
              </mc:Choice>
              <mc:Fallback>
                <p:oleObj name="Формула" r:id="rId4" imgW="2908300" imgH="584200" progId="Equation.3">
                  <p:embed/>
                  <p:pic>
                    <p:nvPicPr>
                      <p:cNvPr id="2560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91" y="3268267"/>
                        <a:ext cx="8572500" cy="155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238991" y="1137366"/>
            <a:ext cx="6469856" cy="50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«мінус» перед </a:t>
            </a:r>
            <a:r>
              <a:rPr kumimoji="1" lang="uk-UA" alt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 </a:t>
            </a:r>
            <a:r>
              <a:rPr kumimoji="1" lang="uk-UA" altLang="uk-UA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коваріацій</a:t>
            </a:r>
            <a:r>
              <a:rPr kumimoji="1" lang="uk-UA" alt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uk-UA" altLang="uk-UA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0" y="1607206"/>
            <a:ext cx="9143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указує на те, що збільшення однієї оцінки параметрів приводить до зменшення в середньому іншої і навпаки.</a:t>
            </a:r>
            <a:endParaRPr kumimoji="1" lang="uk-UA" altLang="uk-UA" sz="28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0" y="2502691"/>
            <a:ext cx="8385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Отже, дістанемо </a:t>
            </a:r>
            <a:r>
              <a:rPr lang="uk-UA" altLang="uk-UA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дисперсійно-</a:t>
            </a:r>
            <a:r>
              <a:rPr lang="uk-UA" altLang="uk-UA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коваріаційну</a:t>
            </a:r>
            <a:r>
              <a:rPr lang="uk-UA" altLang="uk-UA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матрицю</a:t>
            </a:r>
            <a:r>
              <a:rPr lang="ru-RU" altLang="uk-UA" sz="28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" name="Google Shape;1461;p41"/>
          <p:cNvGrpSpPr/>
          <p:nvPr/>
        </p:nvGrpSpPr>
        <p:grpSpPr>
          <a:xfrm>
            <a:off x="8145024" y="4360177"/>
            <a:ext cx="872404" cy="704211"/>
            <a:chOff x="8095060" y="5664590"/>
            <a:chExt cx="497404" cy="594389"/>
          </a:xfrm>
        </p:grpSpPr>
        <p:grpSp>
          <p:nvGrpSpPr>
            <p:cNvPr id="8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1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8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988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75408" y="132754"/>
            <a:ext cx="7891757" cy="4020741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kumimoji="1"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4. </a:t>
            </a:r>
            <a:r>
              <a:rPr kumimoji="1" lang="uk-UA" altLang="uk-UA" sz="28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Запишемо</a:t>
            </a:r>
            <a:r>
              <a:rPr kumimoji="1"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uk-UA" altLang="uk-UA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</a:rPr>
              <a:t>стандартні помилки </a:t>
            </a:r>
            <a:r>
              <a:rPr kumimoji="1"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оцінок параметрів моделі: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uk-UA" sz="2100" dirty="0"/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1143000" y="216512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1143000" y="20043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266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43168"/>
              </p:ext>
            </p:extLst>
          </p:nvPr>
        </p:nvGraphicFramePr>
        <p:xfrm>
          <a:off x="763408" y="1367432"/>
          <a:ext cx="7102510" cy="304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Формула" r:id="rId3" imgW="1549400" imgH="1143000" progId="Equation.3">
                  <p:embed/>
                </p:oleObj>
              </mc:Choice>
              <mc:Fallback>
                <p:oleObj name="Формула" r:id="rId3" imgW="1549400" imgH="1143000" progId="Equation.3">
                  <p:embed/>
                  <p:pic>
                    <p:nvPicPr>
                      <p:cNvPr id="266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408" y="1367432"/>
                        <a:ext cx="7102510" cy="304870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oogle Shape;1461;p41"/>
          <p:cNvGrpSpPr/>
          <p:nvPr/>
        </p:nvGrpSpPr>
        <p:grpSpPr>
          <a:xfrm>
            <a:off x="8130963" y="3801389"/>
            <a:ext cx="872404" cy="704211"/>
            <a:chOff x="8095060" y="5664590"/>
            <a:chExt cx="497404" cy="594389"/>
          </a:xfrm>
        </p:grpSpPr>
        <p:grpSp>
          <p:nvGrpSpPr>
            <p:cNvPr id="9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2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9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31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9143999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algn="just">
              <a:buFont typeface="Arial" panose="020B0604020202020204" pitchFamily="34" charset="0"/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Порівняємо кожну </a:t>
            </a:r>
            <a:r>
              <a:rPr lang="uk-UA" alt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стандартну помилку  з відповідним числовим значенням оцінки параметра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, тобто знайдемо відношення</a:t>
            </a:r>
            <a:r>
              <a:rPr lang="uk-UA" altLang="uk-UA" sz="2400" dirty="0" smtClean="0">
                <a:solidFill>
                  <a:srgbClr val="000066"/>
                </a:solidFill>
              </a:rPr>
              <a:t>      :</a:t>
            </a:r>
            <a:r>
              <a:rPr lang="ru-RU" altLang="uk-UA" sz="2400" dirty="0" smtClean="0">
                <a:solidFill>
                  <a:srgbClr val="000066"/>
                </a:solidFill>
              </a:rPr>
              <a:t> </a:t>
            </a:r>
            <a:endParaRPr lang="ru-RU" altLang="uk-UA" sz="2400" dirty="0">
              <a:solidFill>
                <a:srgbClr val="000066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05323"/>
              </p:ext>
            </p:extLst>
          </p:nvPr>
        </p:nvGraphicFramePr>
        <p:xfrm>
          <a:off x="4159666" y="926063"/>
          <a:ext cx="1445419" cy="79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2" name="Формула" r:id="rId4" imgW="533169" imgH="507780" progId="Equation.3">
                  <p:embed/>
                </p:oleObj>
              </mc:Choice>
              <mc:Fallback>
                <p:oleObj name="Формула" r:id="rId4" imgW="533169" imgH="507780" progId="Equation.3">
                  <p:embed/>
                  <p:pic>
                    <p:nvPicPr>
                      <p:cNvPr id="276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666" y="926063"/>
                        <a:ext cx="1445419" cy="7912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54768"/>
              </p:ext>
            </p:extLst>
          </p:nvPr>
        </p:nvGraphicFramePr>
        <p:xfrm>
          <a:off x="857250" y="1868108"/>
          <a:ext cx="6973923" cy="303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Формула" r:id="rId6" imgW="2311400" imgH="1435100" progId="Equation.3">
                  <p:embed/>
                </p:oleObj>
              </mc:Choice>
              <mc:Fallback>
                <p:oleObj name="Формула" r:id="rId6" imgW="2311400" imgH="1435100" progId="Equation.3">
                  <p:embed/>
                  <p:pic>
                    <p:nvPicPr>
                      <p:cNvPr id="276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868108"/>
                        <a:ext cx="6973923" cy="303321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oogle Shape;1512;p41"/>
          <p:cNvGrpSpPr/>
          <p:nvPr/>
        </p:nvGrpSpPr>
        <p:grpSpPr>
          <a:xfrm>
            <a:off x="8093233" y="3668150"/>
            <a:ext cx="788705" cy="446036"/>
            <a:chOff x="6332670" y="5663946"/>
            <a:chExt cx="856627" cy="594715"/>
          </a:xfrm>
        </p:grpSpPr>
        <p:grpSp>
          <p:nvGrpSpPr>
            <p:cNvPr id="10" name="Google Shape;1513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" name="Google Shape;151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51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516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" name="Google Shape;151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51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519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" name="Google Shape;152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52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03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14449"/>
            <a:ext cx="9040091" cy="439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</a:t>
            </a: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Перевіримо значущість оцінок параметрів  </a:t>
            </a:r>
            <a:r>
              <a:rPr lang="en-US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Â </a:t>
            </a: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і знайдемо для них </a:t>
            </a:r>
            <a:r>
              <a:rPr lang="uk-UA" altLang="uk-UA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</a:rPr>
              <a:t>довірчі інтервали</a:t>
            </a: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, припустивши для цього, що залишки </a:t>
            </a:r>
            <a:r>
              <a:rPr lang="en-US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u</a:t>
            </a: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нормально розподілені, тобто                         </a:t>
            </a:r>
            <a:endParaRPr lang="ru-RU" altLang="uk-UA" sz="2400" b="1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5855"/>
            <a:ext cx="890588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uk-UA" altLang="uk-UA" sz="21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</a:t>
            </a:r>
            <a:endParaRPr lang="ru-RU" altLang="uk-UA" sz="21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169203"/>
              </p:ext>
            </p:extLst>
          </p:nvPr>
        </p:nvGraphicFramePr>
        <p:xfrm>
          <a:off x="2113287" y="1380997"/>
          <a:ext cx="35274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0" name="Формула" r:id="rId4" imgW="1028254" imgH="241195" progId="Equation.3">
                  <p:embed/>
                </p:oleObj>
              </mc:Choice>
              <mc:Fallback>
                <p:oleObj name="Формула" r:id="rId4" imgW="1028254" imgH="241195" progId="Equation.3">
                  <p:embed/>
                  <p:pic>
                    <p:nvPicPr>
                      <p:cNvPr id="286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287" y="1380997"/>
                        <a:ext cx="3527425" cy="639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9772" y="2158080"/>
            <a:ext cx="8780319" cy="8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Перевірку гіпотези виконаємо згідно з </a:t>
            </a:r>
            <a:r>
              <a:rPr kumimoji="1" lang="uk-UA" altLang="uk-UA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t -критерієм Стьюдента 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за формулою:</a:t>
            </a: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56035"/>
              </p:ext>
            </p:extLst>
          </p:nvPr>
        </p:nvGraphicFramePr>
        <p:xfrm>
          <a:off x="1771975" y="2962266"/>
          <a:ext cx="4919770" cy="157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1" name="Формула" r:id="rId6" imgW="1460500" imgH="558800" progId="Equation.3">
                  <p:embed/>
                </p:oleObj>
              </mc:Choice>
              <mc:Fallback>
                <p:oleObj name="Формула" r:id="rId6" imgW="1460500" imgH="558800" progId="Equation.3">
                  <p:embed/>
                  <p:pic>
                    <p:nvPicPr>
                      <p:cNvPr id="286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975" y="2962266"/>
                        <a:ext cx="4919770" cy="15747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oogle Shape;1512;p41"/>
          <p:cNvGrpSpPr/>
          <p:nvPr/>
        </p:nvGrpSpPr>
        <p:grpSpPr>
          <a:xfrm>
            <a:off x="8069367" y="3749630"/>
            <a:ext cx="788705" cy="446036"/>
            <a:chOff x="6332670" y="5663946"/>
            <a:chExt cx="856627" cy="594715"/>
          </a:xfrm>
        </p:grpSpPr>
        <p:grpSp>
          <p:nvGrpSpPr>
            <p:cNvPr id="13" name="Google Shape;1513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0" name="Google Shape;151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51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516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" name="Google Shape;151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51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519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" name="Google Shape;152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52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02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634" y="-81820"/>
            <a:ext cx="8811491" cy="451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lnSpc>
                <a:spcPct val="110000"/>
              </a:lnSpc>
              <a:buFont typeface="Source Sans Pro"/>
              <a:buNone/>
              <a:defRPr/>
            </a:pP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де  –        діагональний елемент матриці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endParaRPr lang="uk-UA" sz="28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  <a:buFont typeface="Source Sans Pro"/>
              <a:buNone/>
              <a:defRPr/>
            </a:pP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Знаменник відношення (12)  –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Source Sans Pro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називається</a:t>
            </a:r>
            <a:r>
              <a:rPr lang="uk-UA" sz="2800" dirty="0" smtClean="0">
                <a:latin typeface="Times New Roman" pitchFamily="18" charset="0"/>
              </a:rPr>
              <a:t>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стандартною похибкою 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оцінки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параметра моделі.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Source Sans Pro"/>
              <a:buNone/>
              <a:defRPr/>
            </a:pP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  Обчислене значення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 -критерія 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порівнюється з табличним при вибраному рівні значущості </a:t>
            </a:r>
            <a:r>
              <a:rPr lang="el-GR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і 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n-m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ступенях свободи.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 Якщо </a:t>
            </a:r>
            <a:r>
              <a:rPr lang="uk-UA" sz="28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</a:t>
            </a:r>
            <a:r>
              <a:rPr lang="uk-UA" sz="2800" b="1" i="1" baseline="-25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факт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&gt;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</a:t>
            </a:r>
            <a:r>
              <a:rPr lang="uk-UA" sz="2800" b="1" i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табл.,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 то відповідна оцінка параметра </a:t>
            </a:r>
            <a:r>
              <a:rPr lang="uk-UA" sz="2800" dirty="0" err="1" smtClean="0">
                <a:solidFill>
                  <a:srgbClr val="000066"/>
                </a:solidFill>
                <a:latin typeface="Times New Roman" pitchFamily="18" charset="0"/>
              </a:rPr>
              <a:t>економетричної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</a:rPr>
              <a:t> моделі є достовірною.</a:t>
            </a:r>
            <a:endParaRPr lang="ru-RU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85174"/>
              </p:ext>
            </p:extLst>
          </p:nvPr>
        </p:nvGraphicFramePr>
        <p:xfrm>
          <a:off x="841664" y="0"/>
          <a:ext cx="51922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name="Формула" r:id="rId4" imgW="177646" imgH="241091" progId="Equation.3">
                  <p:embed/>
                </p:oleObj>
              </mc:Choice>
              <mc:Fallback>
                <p:oleObj name="Формула" r:id="rId4" imgW="177646" imgH="241091" progId="Equation.3">
                  <p:embed/>
                  <p:pic>
                    <p:nvPicPr>
                      <p:cNvPr id="297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64" y="0"/>
                        <a:ext cx="51922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56099"/>
              </p:ext>
            </p:extLst>
          </p:nvPr>
        </p:nvGraphicFramePr>
        <p:xfrm>
          <a:off x="6728710" y="35582"/>
          <a:ext cx="1125140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" name="Формула" r:id="rId6" imgW="533169" imgH="228501" progId="Equation.3">
                  <p:embed/>
                </p:oleObj>
              </mc:Choice>
              <mc:Fallback>
                <p:oleObj name="Формула" r:id="rId6" imgW="533169" imgH="228501" progId="Equation.3">
                  <p:embed/>
                  <p:pic>
                    <p:nvPicPr>
                      <p:cNvPr id="297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710" y="35582"/>
                        <a:ext cx="1125140" cy="482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824715"/>
              </p:ext>
            </p:extLst>
          </p:nvPr>
        </p:nvGraphicFramePr>
        <p:xfrm>
          <a:off x="5187013" y="430050"/>
          <a:ext cx="2196704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" name="Формула" r:id="rId8" imgW="672808" imgH="266584" progId="Equation.3">
                  <p:embed/>
                </p:oleObj>
              </mc:Choice>
              <mc:Fallback>
                <p:oleObj name="Формула" r:id="rId8" imgW="672808" imgH="266584" progId="Equation.3">
                  <p:embed/>
                  <p:pic>
                    <p:nvPicPr>
                      <p:cNvPr id="297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013" y="430050"/>
                        <a:ext cx="2196704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oogle Shape;1512;p41"/>
          <p:cNvGrpSpPr/>
          <p:nvPr/>
        </p:nvGrpSpPr>
        <p:grpSpPr>
          <a:xfrm>
            <a:off x="7853850" y="3990882"/>
            <a:ext cx="788705" cy="446036"/>
            <a:chOff x="6332670" y="5663946"/>
            <a:chExt cx="856627" cy="594715"/>
          </a:xfrm>
        </p:grpSpPr>
        <p:grpSp>
          <p:nvGrpSpPr>
            <p:cNvPr id="11" name="Google Shape;1513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" name="Google Shape;151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51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516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" name="Google Shape;151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51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519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" name="Google Shape;152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2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871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67641" y="469603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07817" y="285858"/>
            <a:ext cx="8759537" cy="4374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600" indent="0" algn="just">
              <a:lnSpc>
                <a:spcPct val="90000"/>
              </a:lnSpc>
              <a:buNone/>
              <a:defRPr/>
            </a:pP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</a:rPr>
              <a:t>На основі </a:t>
            </a:r>
            <a:r>
              <a:rPr lang="uk-UA" sz="2400" i="1" dirty="0" smtClean="0">
                <a:solidFill>
                  <a:srgbClr val="000066"/>
                </a:solidFill>
                <a:latin typeface="Times New Roman" pitchFamily="18" charset="0"/>
              </a:rPr>
              <a:t>t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</a:rPr>
              <a:t>-критерію і стандартної помилки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побудуємо довірчі інтервали для параметрів a</a:t>
            </a:r>
            <a:r>
              <a:rPr lang="en-US" sz="2400" b="1" i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j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101600" indent="0">
              <a:lnSpc>
                <a:spcPct val="90000"/>
              </a:lnSpc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	                                                   </a:t>
            </a:r>
          </a:p>
          <a:p>
            <a:pPr marL="101600" indent="0">
              <a:lnSpc>
                <a:spcPct val="90000"/>
              </a:lnSpc>
              <a:buNone/>
              <a:defRPr/>
            </a:pPr>
            <a:endParaRPr lang="uk-UA" sz="2400" dirty="0">
              <a:latin typeface="Times New Roman" pitchFamily="18" charset="0"/>
            </a:endParaRPr>
          </a:p>
          <a:p>
            <a:pPr marL="101600" indent="0">
              <a:lnSpc>
                <a:spcPct val="90000"/>
              </a:lnSpc>
              <a:buNone/>
              <a:defRPr/>
            </a:pPr>
            <a:r>
              <a:rPr lang="uk-UA" sz="2400" dirty="0" smtClean="0">
                <a:latin typeface="Times New Roman" pitchFamily="18" charset="0"/>
              </a:rPr>
              <a:t>                                                                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</a:rPr>
              <a:t>(13)</a:t>
            </a:r>
            <a:endParaRPr lang="uk-UA" sz="24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101600" indent="0">
              <a:lnSpc>
                <a:spcPct val="90000"/>
              </a:lnSpc>
              <a:buNone/>
              <a:defRPr/>
            </a:pPr>
            <a:r>
              <a:rPr lang="uk-UA" sz="2400" b="1" i="1" dirty="0" smtClean="0">
                <a:latin typeface="Times New Roman" pitchFamily="18" charset="0"/>
              </a:rPr>
              <a:t> </a:t>
            </a:r>
          </a:p>
          <a:p>
            <a:pPr marL="101600" indent="0" algn="just">
              <a:lnSpc>
                <a:spcPct val="90000"/>
              </a:lnSpc>
              <a:buNone/>
              <a:defRPr/>
            </a:pP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</a:rPr>
              <a:t>Перевіримо гіпотези про значущість оцінок параметрів </a:t>
            </a:r>
            <a:r>
              <a:rPr lang="uk-UA" sz="2400" dirty="0" smtClean="0"/>
              <a:t>                         </a:t>
            </a:r>
          </a:p>
          <a:p>
            <a:pPr marL="101600" indent="0" algn="just">
              <a:lnSpc>
                <a:spcPct val="90000"/>
              </a:lnSpc>
              <a:buNone/>
              <a:defRPr/>
            </a:pP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</a:rPr>
              <a:t>побудованої на основі вихідних даних, наведених у табл. 1.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66905"/>
              </p:ext>
            </p:extLst>
          </p:nvPr>
        </p:nvGraphicFramePr>
        <p:xfrm>
          <a:off x="782835" y="1496291"/>
          <a:ext cx="4184019" cy="97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6" name="Формула" r:id="rId4" imgW="1167893" imgH="266584" progId="Equation.3">
                  <p:embed/>
                </p:oleObj>
              </mc:Choice>
              <mc:Fallback>
                <p:oleObj name="Формула" r:id="rId4" imgW="1167893" imgH="266584" progId="Equation.3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35" y="1496291"/>
                        <a:ext cx="4184019" cy="976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25501"/>
              </p:ext>
            </p:extLst>
          </p:nvPr>
        </p:nvGraphicFramePr>
        <p:xfrm>
          <a:off x="867641" y="3775797"/>
          <a:ext cx="6281304" cy="59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" name="Формула" r:id="rId6" imgW="2336800" imgH="241300" progId="Equation.3">
                  <p:embed/>
                </p:oleObj>
              </mc:Choice>
              <mc:Fallback>
                <p:oleObj name="Формула" r:id="rId6" imgW="2336800" imgH="241300" progId="Equation.3">
                  <p:embed/>
                  <p:pic>
                    <p:nvPicPr>
                      <p:cNvPr id="307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641" y="3775797"/>
                        <a:ext cx="6281304" cy="598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oogle Shape;1461;p41"/>
          <p:cNvGrpSpPr/>
          <p:nvPr/>
        </p:nvGrpSpPr>
        <p:grpSpPr>
          <a:xfrm>
            <a:off x="7947597" y="3587428"/>
            <a:ext cx="872404" cy="704211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05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09362"/>
              </p:ext>
            </p:extLst>
          </p:nvPr>
        </p:nvGraphicFramePr>
        <p:xfrm>
          <a:off x="1190950" y="1157613"/>
          <a:ext cx="6758096" cy="129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Формула" r:id="rId4" imgW="1943100" imgH="469900" progId="Equation.3">
                  <p:embed/>
                </p:oleObj>
              </mc:Choice>
              <mc:Fallback>
                <p:oleObj name="Формула" r:id="rId4" imgW="1943100" imgH="469900" progId="Equation.3">
                  <p:embed/>
                  <p:pic>
                    <p:nvPicPr>
                      <p:cNvPr id="317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950" y="1157613"/>
                        <a:ext cx="6758096" cy="1294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01785"/>
              </p:ext>
            </p:extLst>
          </p:nvPr>
        </p:nvGraphicFramePr>
        <p:xfrm>
          <a:off x="1190950" y="2492248"/>
          <a:ext cx="6602232" cy="126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" name="Формула" r:id="rId6" imgW="1968500" imgH="469900" progId="Equation.3">
                  <p:embed/>
                </p:oleObj>
              </mc:Choice>
              <mc:Fallback>
                <p:oleObj name="Формула" r:id="rId6" imgW="1968500" imgH="469900" progId="Equation.3">
                  <p:embed/>
                  <p:pic>
                    <p:nvPicPr>
                      <p:cNvPr id="317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950" y="2492248"/>
                        <a:ext cx="6602232" cy="1269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054993"/>
              </p:ext>
            </p:extLst>
          </p:nvPr>
        </p:nvGraphicFramePr>
        <p:xfrm>
          <a:off x="1190950" y="3801772"/>
          <a:ext cx="6498323" cy="126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4" name="Формула" r:id="rId8" imgW="2019300" imgH="469900" progId="Equation.3">
                  <p:embed/>
                </p:oleObj>
              </mc:Choice>
              <mc:Fallback>
                <p:oleObj name="Формула" r:id="rId8" imgW="2019300" imgH="469900" progId="Equation.3">
                  <p:embed/>
                  <p:pic>
                    <p:nvPicPr>
                      <p:cNvPr id="3175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950" y="3801772"/>
                        <a:ext cx="6498323" cy="1268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oogle Shape;1461;p41"/>
          <p:cNvGrpSpPr/>
          <p:nvPr/>
        </p:nvGrpSpPr>
        <p:grpSpPr>
          <a:xfrm>
            <a:off x="7949046" y="4221274"/>
            <a:ext cx="872404" cy="704211"/>
            <a:chOff x="8095060" y="5664590"/>
            <a:chExt cx="497404" cy="594389"/>
          </a:xfrm>
        </p:grpSpPr>
        <p:grpSp>
          <p:nvGrpSpPr>
            <p:cNvPr id="11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4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1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8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1280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 txBox="1">
            <a:spLocks noGrp="1"/>
          </p:cNvSpPr>
          <p:nvPr>
            <p:ph type="body" idx="1"/>
          </p:nvPr>
        </p:nvSpPr>
        <p:spPr>
          <a:xfrm>
            <a:off x="0" y="1642609"/>
            <a:ext cx="2971042" cy="185170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Оскільки  </a:t>
            </a: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1факт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&gt; </a:t>
            </a:r>
            <a:r>
              <a:rPr lang="uk-UA" altLang="uk-UA" sz="2400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2400" baseline="-250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табл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,</a:t>
            </a:r>
            <a:r>
              <a:rPr lang="en-US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тоді  параметр </a:t>
            </a:r>
          </a:p>
          <a:p>
            <a:pPr marL="0" lvl="0" indent="0">
              <a:buNone/>
            </a:pP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суттєвим</a:t>
            </a:r>
            <a:endParaRPr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" name="Google Shape;533;p21"/>
          <p:cNvSpPr txBox="1">
            <a:spLocks noGrp="1"/>
          </p:cNvSpPr>
          <p:nvPr>
            <p:ph type="body" idx="2"/>
          </p:nvPr>
        </p:nvSpPr>
        <p:spPr>
          <a:xfrm>
            <a:off x="3049129" y="1643454"/>
            <a:ext cx="2985373" cy="185086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Оскільки </a:t>
            </a:r>
            <a:r>
              <a:rPr lang="uk-UA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2400" baseline="-250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2факт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 &gt; </a:t>
            </a:r>
            <a:r>
              <a:rPr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2400" baseline="-25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табл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тоді параметр </a:t>
            </a:r>
          </a:p>
          <a:p>
            <a:pPr marL="0" indent="0"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суттєвим</a:t>
            </a:r>
            <a:endParaRPr lang="uk-U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endParaRPr sz="2400" dirty="0"/>
          </a:p>
        </p:txBody>
      </p:sp>
      <p:sp>
        <p:nvSpPr>
          <p:cNvPr id="534" name="Google Shape;534;p21"/>
          <p:cNvSpPr txBox="1">
            <a:spLocks noGrp="1"/>
          </p:cNvSpPr>
          <p:nvPr>
            <p:ph type="body" idx="3"/>
          </p:nvPr>
        </p:nvSpPr>
        <p:spPr>
          <a:xfrm>
            <a:off x="6172513" y="1642610"/>
            <a:ext cx="2898751" cy="185170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Оскільки </a:t>
            </a: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2400" i="1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3</a:t>
            </a:r>
            <a:r>
              <a:rPr lang="uk-UA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факт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 &gt; </a:t>
            </a:r>
            <a:r>
              <a:rPr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2400" baseline="-25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табл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uk-UA" altLang="uk-UA" sz="2400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тоді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параметр </a:t>
            </a:r>
          </a:p>
          <a:p>
            <a:pPr marL="0" indent="0"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суттєвим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Прямокутник 1"/>
          <p:cNvSpPr/>
          <p:nvPr/>
        </p:nvSpPr>
        <p:spPr>
          <a:xfrm>
            <a:off x="405246" y="304695"/>
            <a:ext cx="8299482" cy="95410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Якщо ступінь свободи </a:t>
            </a:r>
            <a:r>
              <a:rPr lang="uk-UA" altLang="uk-UA" sz="28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n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 – </a:t>
            </a:r>
            <a:r>
              <a:rPr lang="uk-UA" altLang="uk-UA" sz="28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m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 = 16 – 3 = 13 і рівень значущості</a:t>
            </a:r>
            <a:r>
              <a:rPr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uk-UA" altLang="uk-UA" sz="28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= 0,05, тоді</a:t>
            </a:r>
            <a:r>
              <a:rPr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2800" b="1" baseline="-25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табл</a:t>
            </a:r>
            <a:r>
              <a:rPr lang="uk-UA" altLang="uk-UA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= 2,16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r>
              <a:rPr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uk-UA" sz="2800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95115"/>
              </p:ext>
            </p:extLst>
          </p:nvPr>
        </p:nvGraphicFramePr>
        <p:xfrm>
          <a:off x="2418911" y="2211485"/>
          <a:ext cx="432197" cy="5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" name="Формула" r:id="rId4" imgW="139639" imgH="190417" progId="Equation.3">
                  <p:embed/>
                </p:oleObj>
              </mc:Choice>
              <mc:Fallback>
                <p:oleObj name="Формула" r:id="rId4" imgW="139639" imgH="190417" progId="Equation.3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911" y="2211485"/>
                        <a:ext cx="432197" cy="5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393575"/>
              </p:ext>
            </p:extLst>
          </p:nvPr>
        </p:nvGraphicFramePr>
        <p:xfrm>
          <a:off x="5371877" y="2217570"/>
          <a:ext cx="470297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" name="Формула" r:id="rId6" imgW="164957" imgH="190335" progId="Equation.3">
                  <p:embed/>
                </p:oleObj>
              </mc:Choice>
              <mc:Fallback>
                <p:oleObj name="Формула" r:id="rId6" imgW="164957" imgH="190335" progId="Equation.3">
                  <p:embed/>
                  <p:pic>
                    <p:nvPicPr>
                      <p:cNvPr id="32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877" y="2217570"/>
                        <a:ext cx="470297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68533"/>
              </p:ext>
            </p:extLst>
          </p:nvPr>
        </p:nvGraphicFramePr>
        <p:xfrm>
          <a:off x="8391593" y="2217570"/>
          <a:ext cx="313135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9" name="Формула" r:id="rId8" imgW="165028" imgH="228501" progId="Equation.3">
                  <p:embed/>
                </p:oleObj>
              </mc:Choice>
              <mc:Fallback>
                <p:oleObj name="Формула" r:id="rId8" imgW="165028" imgH="228501" progId="Equation.3">
                  <p:embed/>
                  <p:pic>
                    <p:nvPicPr>
                      <p:cNvPr id="32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1593" y="2217570"/>
                        <a:ext cx="313135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ілка вниз 4"/>
          <p:cNvSpPr/>
          <p:nvPr/>
        </p:nvSpPr>
        <p:spPr>
          <a:xfrm>
            <a:off x="1579418" y="1258802"/>
            <a:ext cx="484632" cy="3838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 вниз 5"/>
          <p:cNvSpPr/>
          <p:nvPr/>
        </p:nvSpPr>
        <p:spPr>
          <a:xfrm>
            <a:off x="4329461" y="1258801"/>
            <a:ext cx="484632" cy="3838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>
            <a:off x="7389197" y="1258801"/>
            <a:ext cx="484632" cy="3838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110092" y="3647692"/>
            <a:ext cx="886344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це доводить </a:t>
            </a:r>
            <a:r>
              <a:rPr lang="uk-UA" alt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істотний </a:t>
            </a:r>
            <a:r>
              <a:rPr lang="uk-UA" alt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зв’язок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незалежних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змінних (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x</a:t>
            </a:r>
            <a:r>
              <a:rPr lang="en-US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1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x</a:t>
            </a:r>
            <a:r>
              <a:rPr lang="en-US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2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x</a:t>
            </a:r>
            <a:r>
              <a:rPr lang="en-US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3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) із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залежною </a:t>
            </a:r>
            <a:r>
              <a:rPr lang="en-US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y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r>
              <a:rPr lang="ru-RU" altLang="uk-UA" sz="2400" dirty="0" smtClean="0">
                <a:solidFill>
                  <a:srgbClr val="000066"/>
                </a:solidFill>
              </a:rPr>
              <a:t> </a:t>
            </a:r>
            <a:endParaRPr lang="ru-RU" altLang="uk-U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11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0" y="1068986"/>
            <a:ext cx="9144000" cy="423949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05245" y="1364415"/>
            <a:ext cx="8250382" cy="44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Оцінка параметра   </a:t>
            </a:r>
            <a:r>
              <a:rPr kumimoji="1"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перебувати в таких межах:</a:t>
            </a:r>
          </a:p>
        </p:txBody>
      </p:sp>
      <p:graphicFrame>
        <p:nvGraphicFramePr>
          <p:cNvPr id="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359471"/>
              </p:ext>
            </p:extLst>
          </p:nvPr>
        </p:nvGraphicFramePr>
        <p:xfrm>
          <a:off x="1310877" y="2026227"/>
          <a:ext cx="6679732" cy="93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7" name="Формула" r:id="rId4" imgW="2527300" imgH="292100" progId="Equation.3">
                  <p:embed/>
                </p:oleObj>
              </mc:Choice>
              <mc:Fallback>
                <p:oleObj name="Формула" r:id="rId4" imgW="2527300" imgH="292100" progId="Equation.3">
                  <p:embed/>
                  <p:pic>
                    <p:nvPicPr>
                      <p:cNvPr id="3278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877" y="2026227"/>
                        <a:ext cx="6679732" cy="930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68624"/>
              </p:ext>
            </p:extLst>
          </p:nvPr>
        </p:nvGraphicFramePr>
        <p:xfrm>
          <a:off x="477982" y="2956831"/>
          <a:ext cx="8271163" cy="63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8" name="Формула" r:id="rId6" imgW="2921000" imgH="215900" progId="Equation.3">
                  <p:embed/>
                </p:oleObj>
              </mc:Choice>
              <mc:Fallback>
                <p:oleObj name="Формула" r:id="rId6" imgW="2921000" imgH="215900" progId="Equation.3">
                  <p:embed/>
                  <p:pic>
                    <p:nvPicPr>
                      <p:cNvPr id="3278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82" y="2956831"/>
                        <a:ext cx="8271163" cy="638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072399"/>
              </p:ext>
            </p:extLst>
          </p:nvPr>
        </p:nvGraphicFramePr>
        <p:xfrm>
          <a:off x="2839965" y="3690011"/>
          <a:ext cx="4104085" cy="66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9" name="Формула" r:id="rId8" imgW="1358310" imgH="215806" progId="Equation.3">
                  <p:embed/>
                </p:oleObj>
              </mc:Choice>
              <mc:Fallback>
                <p:oleObj name="Формула" r:id="rId8" imgW="1358310" imgH="215806" progId="Equation.3">
                  <p:embed/>
                  <p:pic>
                    <p:nvPicPr>
                      <p:cNvPr id="3278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965" y="3690011"/>
                        <a:ext cx="4104085" cy="660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659648"/>
              </p:ext>
            </p:extLst>
          </p:nvPr>
        </p:nvGraphicFramePr>
        <p:xfrm>
          <a:off x="3128424" y="1364415"/>
          <a:ext cx="432197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" name="Формула" r:id="rId10" imgW="139639" imgH="190417" progId="Equation.3">
                  <p:embed/>
                </p:oleObj>
              </mc:Choice>
              <mc:Fallback>
                <p:oleObj name="Формула" r:id="rId10" imgW="139639" imgH="190417" progId="Equation.3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424" y="1364415"/>
                        <a:ext cx="432197" cy="535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5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461;p41"/>
          <p:cNvGrpSpPr/>
          <p:nvPr/>
        </p:nvGrpSpPr>
        <p:grpSpPr>
          <a:xfrm>
            <a:off x="259977" y="4058374"/>
            <a:ext cx="727159" cy="566014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0" y="1068986"/>
            <a:ext cx="9144000" cy="423949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05245" y="1364415"/>
            <a:ext cx="8250382" cy="44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Оцінка параметра   </a:t>
            </a:r>
            <a:r>
              <a:rPr kumimoji="1"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перебувати в таких межах: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385017"/>
              </p:ext>
            </p:extLst>
          </p:nvPr>
        </p:nvGraphicFramePr>
        <p:xfrm>
          <a:off x="3117050" y="1364415"/>
          <a:ext cx="470297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6" name="Формула" r:id="rId4" imgW="164957" imgH="190335" progId="Equation.3">
                  <p:embed/>
                </p:oleObj>
              </mc:Choice>
              <mc:Fallback>
                <p:oleObj name="Формула" r:id="rId4" imgW="164957" imgH="190335" progId="Equation.3">
                  <p:embed/>
                  <p:pic>
                    <p:nvPicPr>
                      <p:cNvPr id="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050" y="1364415"/>
                        <a:ext cx="470297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45601"/>
              </p:ext>
            </p:extLst>
          </p:nvPr>
        </p:nvGraphicFramePr>
        <p:xfrm>
          <a:off x="602673" y="1810980"/>
          <a:ext cx="7317959" cy="98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7" name="Формула" r:id="rId6" imgW="2654300" imgH="292100" progId="Equation.3">
                  <p:embed/>
                </p:oleObj>
              </mc:Choice>
              <mc:Fallback>
                <p:oleObj name="Формула" r:id="rId6" imgW="2654300" imgH="292100" progId="Equation.3">
                  <p:embed/>
                  <p:pic>
                    <p:nvPicPr>
                      <p:cNvPr id="337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73" y="1810980"/>
                        <a:ext cx="7317959" cy="983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003445"/>
              </p:ext>
            </p:extLst>
          </p:nvPr>
        </p:nvGraphicFramePr>
        <p:xfrm>
          <a:off x="405245" y="2888673"/>
          <a:ext cx="8250382" cy="64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8" name="Формула" r:id="rId8" imgW="3136900" imgH="215900" progId="Equation.3">
                  <p:embed/>
                </p:oleObj>
              </mc:Choice>
              <mc:Fallback>
                <p:oleObj name="Формула" r:id="rId8" imgW="3136900" imgH="215900" progId="Equation.3">
                  <p:embed/>
                  <p:pic>
                    <p:nvPicPr>
                      <p:cNvPr id="3379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45" y="2888673"/>
                        <a:ext cx="8250382" cy="644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301913"/>
              </p:ext>
            </p:extLst>
          </p:nvPr>
        </p:nvGraphicFramePr>
        <p:xfrm>
          <a:off x="1665305" y="3730336"/>
          <a:ext cx="6255327" cy="69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9" name="Формула" r:id="rId10" imgW="1358310" imgH="215806" progId="Equation.3">
                  <p:embed/>
                </p:oleObj>
              </mc:Choice>
              <mc:Fallback>
                <p:oleObj name="Формула" r:id="rId10" imgW="1358310" imgH="215806" progId="Equation.3">
                  <p:embed/>
                  <p:pic>
                    <p:nvPicPr>
                      <p:cNvPr id="3380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305" y="3730336"/>
                        <a:ext cx="6255327" cy="690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618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0" y="1068986"/>
            <a:ext cx="9144000" cy="423949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05245" y="1364415"/>
            <a:ext cx="8250382" cy="44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Оцінка параметра   </a:t>
            </a:r>
            <a:r>
              <a:rPr kumimoji="1"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перебувати в таких межах: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89818"/>
              </p:ext>
            </p:extLst>
          </p:nvPr>
        </p:nvGraphicFramePr>
        <p:xfrm>
          <a:off x="3175356" y="1317425"/>
          <a:ext cx="313135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" name="Формула" r:id="rId4" imgW="165028" imgH="228501" progId="Equation.3">
                  <p:embed/>
                </p:oleObj>
              </mc:Choice>
              <mc:Fallback>
                <p:oleObj name="Формула" r:id="rId4" imgW="165028" imgH="228501" progId="Equation.3">
                  <p:embed/>
                  <p:pic>
                    <p:nvPicPr>
                      <p:cNvPr id="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356" y="1317425"/>
                        <a:ext cx="313135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05297"/>
              </p:ext>
            </p:extLst>
          </p:nvPr>
        </p:nvGraphicFramePr>
        <p:xfrm>
          <a:off x="990384" y="1751114"/>
          <a:ext cx="6750844" cy="95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7" name="Формула" r:id="rId6" imgW="2628900" imgH="292100" progId="Equation.3">
                  <p:embed/>
                </p:oleObj>
              </mc:Choice>
              <mc:Fallback>
                <p:oleObj name="Формула" r:id="rId6" imgW="2628900" imgH="292100" progId="Equation.3">
                  <p:embed/>
                  <p:pic>
                    <p:nvPicPr>
                      <p:cNvPr id="3380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84" y="1751114"/>
                        <a:ext cx="6750844" cy="957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607080"/>
              </p:ext>
            </p:extLst>
          </p:nvPr>
        </p:nvGraphicFramePr>
        <p:xfrm>
          <a:off x="540327" y="2756057"/>
          <a:ext cx="8239991" cy="6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8" name="Формула" r:id="rId8" imgW="2984500" imgH="228600" progId="Equation.3">
                  <p:embed/>
                </p:oleObj>
              </mc:Choice>
              <mc:Fallback>
                <p:oleObj name="Формула" r:id="rId8" imgW="2984500" imgH="228600" progId="Equation.3">
                  <p:embed/>
                  <p:pic>
                    <p:nvPicPr>
                      <p:cNvPr id="338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7" y="2756057"/>
                        <a:ext cx="8239991" cy="6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1880"/>
              </p:ext>
            </p:extLst>
          </p:nvPr>
        </p:nvGraphicFramePr>
        <p:xfrm>
          <a:off x="2758298" y="3597494"/>
          <a:ext cx="4110093" cy="74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9" name="Формула" r:id="rId10" imgW="1282700" imgH="228600" progId="Equation.3">
                  <p:embed/>
                </p:oleObj>
              </mc:Choice>
              <mc:Fallback>
                <p:oleObj name="Формула" r:id="rId10" imgW="1282700" imgH="228600" progId="Equation.3">
                  <p:embed/>
                  <p:pic>
                    <p:nvPicPr>
                      <p:cNvPr id="3380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298" y="3597494"/>
                        <a:ext cx="4110093" cy="741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058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90081" y="500775"/>
            <a:ext cx="8742191" cy="13695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txBody>
          <a:bodyPr spcFirstLastPara="1" wrap="square" lIns="91425" tIns="91425" rIns="91425" bIns="91425" rtlCol="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600" indent="0" algn="just">
              <a:buNone/>
              <a:defRPr/>
            </a:pPr>
            <a:r>
              <a:rPr lang="uk-UA" sz="9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П.4.</a:t>
            </a:r>
            <a:r>
              <a:rPr lang="uk-UA" sz="9600" dirty="0" smtClean="0">
                <a:solidFill>
                  <a:srgbClr val="000066"/>
                </a:solidFill>
                <a:latin typeface="Times New Roman" pitchFamily="18" charset="0"/>
              </a:rPr>
              <a:t> Щоб отримати інтервальний прогноз, необхідно розрахувати середню похибку прогнозу. Вона зростає з віддаленням значення </a:t>
            </a:r>
            <a:r>
              <a:rPr lang="uk-UA" sz="9600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sz="9600" i="1" dirty="0" smtClean="0">
                <a:solidFill>
                  <a:srgbClr val="000066"/>
                </a:solidFill>
                <a:latin typeface="Times New Roman" pitchFamily="18" charset="0"/>
              </a:rPr>
              <a:t>      </a:t>
            </a:r>
            <a:r>
              <a:rPr lang="uk-UA" sz="9600" dirty="0" smtClean="0">
                <a:solidFill>
                  <a:srgbClr val="000066"/>
                </a:solidFill>
                <a:latin typeface="Times New Roman" pitchFamily="18" charset="0"/>
              </a:rPr>
              <a:t>від відповідного середнього значення вибірки.</a:t>
            </a:r>
            <a:r>
              <a:rPr lang="en-US" sz="96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uk-UA" sz="96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101600" indent="0" algn="just">
              <a:buNone/>
              <a:defRPr/>
            </a:pPr>
            <a:endParaRPr lang="uk-UA" sz="74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101600" indent="0" algn="just">
              <a:buNone/>
              <a:defRPr/>
            </a:pPr>
            <a:endParaRPr lang="uk-UA" sz="21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01600" indent="0" algn="just">
              <a:buNone/>
              <a:defRPr/>
            </a:pPr>
            <a:endParaRPr lang="uk-UA" sz="6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01600" indent="0" algn="just">
              <a:buNone/>
              <a:tabLst>
                <a:tab pos="1703388" algn="l"/>
              </a:tabLst>
              <a:defRPr/>
            </a:pPr>
            <a:r>
              <a:rPr lang="uk-UA" sz="9600" dirty="0" smtClean="0">
                <a:solidFill>
                  <a:srgbClr val="000066"/>
                </a:solidFill>
                <a:latin typeface="Times New Roman" pitchFamily="18" charset="0"/>
              </a:rPr>
              <a:t>Розрахуємо </a:t>
            </a:r>
            <a:r>
              <a:rPr lang="uk-UA" sz="9600" dirty="0">
                <a:solidFill>
                  <a:srgbClr val="000066"/>
                </a:solidFill>
                <a:latin typeface="Times New Roman" pitchFamily="18" charset="0"/>
              </a:rPr>
              <a:t>спочатку </a:t>
            </a:r>
            <a:r>
              <a:rPr lang="uk-UA" sz="9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дисперсію прогнозу.</a:t>
            </a:r>
            <a:r>
              <a:rPr lang="en-US" sz="9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uk-UA" sz="9600" dirty="0">
                <a:solidFill>
                  <a:srgbClr val="000066"/>
                </a:solidFill>
                <a:latin typeface="Times New Roman" pitchFamily="18" charset="0"/>
              </a:rPr>
              <a:t>У матричному вигляді дисперсія прогнозу має вигляд 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uk-UA" sz="9600" dirty="0">
                <a:latin typeface="Times New Roman" pitchFamily="18" charset="0"/>
              </a:rPr>
              <a:t>                                                      </a:t>
            </a:r>
            <a:endParaRPr lang="uk-UA" sz="9600" dirty="0" smtClean="0">
              <a:latin typeface="Times New Roman" pitchFamily="18" charset="0"/>
            </a:endParaRPr>
          </a:p>
          <a:p>
            <a:pPr marL="101600" indent="0" algn="just">
              <a:buNone/>
              <a:tabLst>
                <a:tab pos="1703388" algn="l"/>
              </a:tabLst>
              <a:defRPr/>
            </a:pPr>
            <a:endParaRPr lang="uk-UA" sz="9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01600" indent="0" algn="just">
              <a:buNone/>
              <a:tabLst>
                <a:tab pos="1703388" algn="l"/>
              </a:tabLst>
              <a:defRPr/>
            </a:pPr>
            <a:r>
              <a:rPr lang="uk-UA" sz="6600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uk-UA" sz="9600" dirty="0" smtClean="0">
                <a:solidFill>
                  <a:srgbClr val="000066"/>
                </a:solidFill>
                <a:latin typeface="Times New Roman" pitchFamily="18" charset="0"/>
              </a:rPr>
              <a:t>(14). </a:t>
            </a:r>
          </a:p>
          <a:p>
            <a:pPr marL="101600" indent="0" algn="just">
              <a:buNone/>
              <a:defRPr/>
            </a:pPr>
            <a:endParaRPr lang="uk-UA" sz="62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76338"/>
              </p:ext>
            </p:extLst>
          </p:nvPr>
        </p:nvGraphicFramePr>
        <p:xfrm>
          <a:off x="3314411" y="1110771"/>
          <a:ext cx="357188" cy="66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name="Формула" r:id="rId4" imgW="165028" imgH="228501" progId="Equation.3">
                  <p:embed/>
                </p:oleObj>
              </mc:Choice>
              <mc:Fallback>
                <p:oleObj name="Формула" r:id="rId4" imgW="165028" imgH="228501" progId="Equation.3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411" y="1110771"/>
                        <a:ext cx="357188" cy="660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257805"/>
              </p:ext>
            </p:extLst>
          </p:nvPr>
        </p:nvGraphicFramePr>
        <p:xfrm>
          <a:off x="1539732" y="3445885"/>
          <a:ext cx="45259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Формула" r:id="rId6" imgW="1473200" imgH="241300" progId="Equation.3">
                  <p:embed/>
                </p:oleObj>
              </mc:Choice>
              <mc:Fallback>
                <p:oleObj name="Формула" r:id="rId6" imgW="1473200" imgH="241300" progId="Equation.3">
                  <p:embed/>
                  <p:pic>
                    <p:nvPicPr>
                      <p:cNvPr id="34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732" y="3445885"/>
                        <a:ext cx="45259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496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0" y="363682"/>
            <a:ext cx="9105475" cy="477981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36418" y="1113126"/>
            <a:ext cx="834880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kumimoji="1" lang="uk-UA" alt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інтервального прогнозу 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 значення 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    необхідно знайти відповідну стандартну похибку                               (15)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kumimoji="1" lang="uk-UA" altLang="uk-UA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52062"/>
              </p:ext>
            </p:extLst>
          </p:nvPr>
        </p:nvGraphicFramePr>
        <p:xfrm>
          <a:off x="5925993" y="1826202"/>
          <a:ext cx="14906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1" name="Формула" r:id="rId4" imgW="368300" imgH="228600" progId="Equation.3">
                  <p:embed/>
                </p:oleObj>
              </mc:Choice>
              <mc:Fallback>
                <p:oleObj name="Формула" r:id="rId4" imgW="368300" imgH="228600" progId="Equation.3">
                  <p:embed/>
                  <p:pic>
                    <p:nvPicPr>
                      <p:cNvPr id="3483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993" y="1826202"/>
                        <a:ext cx="149066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42424"/>
              </p:ext>
            </p:extLst>
          </p:nvPr>
        </p:nvGraphicFramePr>
        <p:xfrm>
          <a:off x="401569" y="2627890"/>
          <a:ext cx="8302336" cy="146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Формула" r:id="rId6" imgW="2794000" imgH="508000" progId="Equation.3">
                  <p:embed/>
                </p:oleObj>
              </mc:Choice>
              <mc:Fallback>
                <p:oleObj name="Формула" r:id="rId6" imgW="2794000" imgH="508000" progId="Equation.3">
                  <p:embed/>
                  <p:pic>
                    <p:nvPicPr>
                      <p:cNvPr id="348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69" y="2627890"/>
                        <a:ext cx="8302336" cy="1465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214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67641" y="469603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9"/>
          <p:cNvSpPr txBox="1">
            <a:spLocks noChangeArrowheads="1"/>
          </p:cNvSpPr>
          <p:nvPr/>
        </p:nvSpPr>
        <p:spPr>
          <a:xfrm>
            <a:off x="311727" y="-192804"/>
            <a:ext cx="8801100" cy="47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600" indent="0"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Отже, </a:t>
            </a:r>
            <a:r>
              <a:rPr lang="uk-UA" altLang="uk-UA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інтервальний прогноз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індивідуального значення визначається як (16)</a:t>
            </a:r>
            <a:endParaRPr lang="ru-RU" altLang="uk-UA" sz="2400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48279"/>
              </p:ext>
            </p:extLst>
          </p:nvPr>
        </p:nvGraphicFramePr>
        <p:xfrm>
          <a:off x="394856" y="1185403"/>
          <a:ext cx="8478980" cy="75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0" name="Формула" r:id="rId4" imgW="3860800" imgH="292100" progId="Equation.3">
                  <p:embed/>
                </p:oleObj>
              </mc:Choice>
              <mc:Fallback>
                <p:oleObj name="Формула" r:id="rId4" imgW="3860800" imgH="292100" progId="Equation.3">
                  <p:embed/>
                  <p:pic>
                    <p:nvPicPr>
                      <p:cNvPr id="368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56" y="1185403"/>
                        <a:ext cx="8478980" cy="75769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72786" y="2190773"/>
            <a:ext cx="8478982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 точкові </a:t>
            </a:r>
            <a:r>
              <a:rPr kumimoji="1" lang="uk-UA" altLang="uk-UA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прогнозні значення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залежної змінної</a:t>
            </a:r>
            <a:endParaRPr kumimoji="1" lang="uk-UA" altLang="uk-UA" sz="24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56625"/>
              </p:ext>
            </p:extLst>
          </p:nvPr>
        </p:nvGraphicFramePr>
        <p:xfrm>
          <a:off x="472786" y="2692663"/>
          <a:ext cx="1659731" cy="175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Формула" r:id="rId6" imgW="761669" imgH="710891" progId="Equation.3">
                  <p:embed/>
                </p:oleObj>
              </mc:Choice>
              <mc:Fallback>
                <p:oleObj name="Формула" r:id="rId6" imgW="761669" imgH="710891" progId="Equation.3">
                  <p:embed/>
                  <p:pic>
                    <p:nvPicPr>
                      <p:cNvPr id="368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6" y="2692663"/>
                        <a:ext cx="1659731" cy="175263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163754"/>
              </p:ext>
            </p:extLst>
          </p:nvPr>
        </p:nvGraphicFramePr>
        <p:xfrm>
          <a:off x="2293576" y="3012362"/>
          <a:ext cx="6819251" cy="111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Формула" r:id="rId8" imgW="2806700" imgH="431800" progId="Equation.3">
                  <p:embed/>
                </p:oleObj>
              </mc:Choice>
              <mc:Fallback>
                <p:oleObj name="Формула" r:id="rId8" imgW="2806700" imgH="431800" progId="Equation.3">
                  <p:embed/>
                  <p:pic>
                    <p:nvPicPr>
                      <p:cNvPr id="36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576" y="3012362"/>
                        <a:ext cx="6819251" cy="111323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961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49382" y="128587"/>
            <a:ext cx="8707581" cy="4482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2. Визначаємо </a:t>
            </a:r>
            <a:r>
              <a:rPr lang="uk-UA" altLang="uk-UA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дисперсію прогнозу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за формулою :</a:t>
            </a:r>
            <a:endParaRPr lang="ru-RU" altLang="uk-UA" sz="2400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09512"/>
              </p:ext>
            </p:extLst>
          </p:nvPr>
        </p:nvGraphicFramePr>
        <p:xfrm>
          <a:off x="384464" y="950837"/>
          <a:ext cx="8354291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Формула" r:id="rId4" imgW="3606800" imgH="1930400" progId="Equation.3">
                  <p:embed/>
                </p:oleObj>
              </mc:Choice>
              <mc:Fallback>
                <p:oleObj name="Формула" r:id="rId4" imgW="3606800" imgH="1930400" progId="Equation.3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64" y="950837"/>
                        <a:ext cx="8354291" cy="35718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261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07820" y="103909"/>
            <a:ext cx="8707580" cy="4432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3. </a:t>
            </a:r>
            <a:r>
              <a:rPr lang="uk-UA" alt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Стандартна помилка прогнозу  :</a:t>
            </a:r>
            <a:endParaRPr lang="ru-RU" altLang="uk-UA" sz="2400" b="1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99648"/>
              </p:ext>
            </p:extLst>
          </p:nvPr>
        </p:nvGraphicFramePr>
        <p:xfrm>
          <a:off x="718380" y="663069"/>
          <a:ext cx="5454253" cy="718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Формула" r:id="rId4" imgW="2032000" imgH="279400" progId="Equation.3">
                  <p:embed/>
                </p:oleObj>
              </mc:Choice>
              <mc:Fallback>
                <p:oleObj name="Формула" r:id="rId4" imgW="2032000" imgH="279400" progId="Equation.3">
                  <p:embed/>
                  <p:pic>
                    <p:nvPicPr>
                      <p:cNvPr id="38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80" y="663069"/>
                        <a:ext cx="5454253" cy="71892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1336" y="1728950"/>
            <a:ext cx="8614064" cy="8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Табличне значення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критерію Стьюдента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при рівні значущості α= 0,05 і ступенів вільності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п - т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= 13 дорівнює 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t</a:t>
            </a:r>
            <a:r>
              <a:rPr kumimoji="1" lang="uk-UA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0,05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= 2,160.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6026" y="2645522"/>
            <a:ext cx="8489373" cy="8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4. Обчислюємо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дисперсію і стандартну помилку прогнозу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індивідуального значення  </a:t>
            </a:r>
            <a:r>
              <a:rPr kumimoji="1" lang="uk-UA" altLang="uk-UA" sz="2400" i="1" dirty="0">
                <a:latin typeface="Times New Roman" panose="02020603050405020304" pitchFamily="18" charset="0"/>
              </a:rPr>
              <a:t>у</a:t>
            </a:r>
            <a:r>
              <a:rPr kumimoji="1" lang="uk-UA" altLang="uk-UA" sz="2400" i="1" baseline="-25000" dirty="0">
                <a:latin typeface="Times New Roman" panose="02020603050405020304" pitchFamily="18" charset="0"/>
              </a:rPr>
              <a:t>0</a:t>
            </a:r>
            <a:r>
              <a:rPr kumimoji="1" lang="uk-UA" altLang="uk-UA" sz="2100" i="1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99378"/>
              </p:ext>
            </p:extLst>
          </p:nvPr>
        </p:nvGraphicFramePr>
        <p:xfrm>
          <a:off x="718380" y="3657600"/>
          <a:ext cx="7843729" cy="62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Формула" r:id="rId6" imgW="2895600" imgH="228600" progId="Equation.3">
                  <p:embed/>
                </p:oleObj>
              </mc:Choice>
              <mc:Fallback>
                <p:oleObj name="Формула" r:id="rId6" imgW="2895600" imgH="228600" progId="Equation.3">
                  <p:embed/>
                  <p:pic>
                    <p:nvPicPr>
                      <p:cNvPr id="38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80" y="3657600"/>
                        <a:ext cx="7843729" cy="62324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823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45473" y="124691"/>
            <a:ext cx="8863445" cy="4411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just">
              <a:buNone/>
            </a:pP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5.</a:t>
            </a: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Стандартна помилка прогнозу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індивідуального значення у</a:t>
            </a:r>
            <a:r>
              <a:rPr lang="uk-UA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0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така: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189977"/>
              </p:ext>
            </p:extLst>
          </p:nvPr>
        </p:nvGraphicFramePr>
        <p:xfrm>
          <a:off x="1277189" y="735419"/>
          <a:ext cx="6156722" cy="745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8" name="Формула" r:id="rId4" imgW="2311400" imgH="292100" progId="Equation.3">
                  <p:embed/>
                </p:oleObj>
              </mc:Choice>
              <mc:Fallback>
                <p:oleObj name="Формула" r:id="rId4" imgW="2311400" imgH="292100" progId="Equation.3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189" y="735419"/>
                        <a:ext cx="6156722" cy="745331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8210" y="1465490"/>
            <a:ext cx="8666018" cy="8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6. Визначаємо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інтервальний прогноз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індивідуального значення у</a:t>
            </a:r>
            <a:r>
              <a:rPr kumimoji="1" lang="uk-UA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0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69772"/>
              </p:ext>
            </p:extLst>
          </p:nvPr>
        </p:nvGraphicFramePr>
        <p:xfrm>
          <a:off x="1091046" y="1880755"/>
          <a:ext cx="7273635" cy="100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9" name="Формула" r:id="rId6" imgW="2324100" imgH="520700" progId="Equation.3">
                  <p:embed/>
                </p:oleObj>
              </mc:Choice>
              <mc:Fallback>
                <p:oleObj name="Формула" r:id="rId6" imgW="2324100" imgH="520700" progId="Equation.3">
                  <p:embed/>
                  <p:pic>
                    <p:nvPicPr>
                      <p:cNvPr id="39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046" y="1880755"/>
                        <a:ext cx="7273635" cy="1007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60854"/>
              </p:ext>
            </p:extLst>
          </p:nvPr>
        </p:nvGraphicFramePr>
        <p:xfrm>
          <a:off x="218210" y="2449680"/>
          <a:ext cx="8666018" cy="57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0" name="Формула" r:id="rId8" imgW="3581400" imgH="228600" progId="Equation.3">
                  <p:embed/>
                </p:oleObj>
              </mc:Choice>
              <mc:Fallback>
                <p:oleObj name="Формула" r:id="rId8" imgW="3581400" imgH="228600" progId="Equation.3">
                  <p:embed/>
                  <p:pic>
                    <p:nvPicPr>
                      <p:cNvPr id="3994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10" y="2449680"/>
                        <a:ext cx="8666018" cy="57488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44096"/>
              </p:ext>
            </p:extLst>
          </p:nvPr>
        </p:nvGraphicFramePr>
        <p:xfrm>
          <a:off x="1349499" y="3119978"/>
          <a:ext cx="6455392" cy="608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1" name="Формула" r:id="rId10" imgW="2527300" imgH="228600" progId="Equation.3">
                  <p:embed/>
                </p:oleObj>
              </mc:Choice>
              <mc:Fallback>
                <p:oleObj name="Формула" r:id="rId10" imgW="2527300" imgH="228600" progId="Equation.3">
                  <p:embed/>
                  <p:pic>
                    <p:nvPicPr>
                      <p:cNvPr id="3995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499" y="3119978"/>
                        <a:ext cx="6455392" cy="608981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76712"/>
              </p:ext>
            </p:extLst>
          </p:nvPr>
        </p:nvGraphicFramePr>
        <p:xfrm>
          <a:off x="2611527" y="3824369"/>
          <a:ext cx="4232672" cy="64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2" name="Формула" r:id="rId12" imgW="1485900" imgH="228600" progId="Equation.3">
                  <p:embed/>
                </p:oleObj>
              </mc:Choice>
              <mc:Fallback>
                <p:oleObj name="Формула" r:id="rId12" imgW="1485900" imgH="228600" progId="Equation.3">
                  <p:embed/>
                  <p:pic>
                    <p:nvPicPr>
                      <p:cNvPr id="3995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527" y="3824369"/>
                        <a:ext cx="4232672" cy="64144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962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48AB50-2EFF-43B5-B6C4-2A1C4A949D88}" type="slidenum">
              <a:rPr lang="ru-RU" altLang="uk-UA" sz="9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uk-UA" sz="9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90945" y="190641"/>
            <a:ext cx="8265829" cy="4132381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залежної змінної на основі </a:t>
            </a:r>
            <a:r>
              <a:rPr lang="uk-UA" alt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потребує оцінювання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прогнозних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 моделі. Для такого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систему характеристик, яку можна поділити на групи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 групи належать до </a:t>
            </a: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похибок прогнозу залежної змінної.</a:t>
            </a:r>
            <a:endParaRPr lang="uk-UA" altLang="uk-UA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686;p30"/>
          <p:cNvSpPr/>
          <p:nvPr/>
        </p:nvSpPr>
        <p:spPr>
          <a:xfrm>
            <a:off x="568185" y="1887312"/>
            <a:ext cx="2663748" cy="941335"/>
          </a:xfrm>
          <a:prstGeom prst="homePlate">
            <a:avLst>
              <a:gd name="adj" fmla="val 30129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абсолютні</a:t>
            </a:r>
            <a:endParaRPr sz="28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5" name="Google Shape;687;p30"/>
          <p:cNvSpPr/>
          <p:nvPr/>
        </p:nvSpPr>
        <p:spPr>
          <a:xfrm>
            <a:off x="3141152" y="1868648"/>
            <a:ext cx="2825967" cy="959999"/>
          </a:xfrm>
          <a:prstGeom prst="chevron">
            <a:avLst>
              <a:gd name="adj" fmla="val 29853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порівнянні</a:t>
            </a:r>
            <a:endParaRPr sz="28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" name="Google Shape;688;p30"/>
          <p:cNvSpPr/>
          <p:nvPr/>
        </p:nvSpPr>
        <p:spPr>
          <a:xfrm>
            <a:off x="5876337" y="1877979"/>
            <a:ext cx="2680437" cy="959999"/>
          </a:xfrm>
          <a:prstGeom prst="chevron">
            <a:avLst>
              <a:gd name="adj" fmla="val 29853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якісні</a:t>
            </a:r>
            <a:endParaRPr sz="24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754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2173399" y="214313"/>
            <a:ext cx="425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 похибки прогнозу</a:t>
            </a:r>
            <a:endParaRPr lang="uk-UA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301337" y="857250"/>
            <a:ext cx="8333508" cy="461665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altLang="uk-UA" sz="2400" b="1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абсолютний</a:t>
            </a:r>
            <a:r>
              <a:rPr lang="ru-RU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прогнозу:</a:t>
            </a:r>
          </a:p>
        </p:txBody>
      </p:sp>
      <p:graphicFrame>
        <p:nvGraphicFramePr>
          <p:cNvPr id="419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09068"/>
              </p:ext>
            </p:extLst>
          </p:nvPr>
        </p:nvGraphicFramePr>
        <p:xfrm>
          <a:off x="1689171" y="1552797"/>
          <a:ext cx="4661297" cy="91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Формула" r:id="rId3" imgW="1346200" imgH="431800" progId="Equation.3">
                  <p:embed/>
                </p:oleObj>
              </mc:Choice>
              <mc:Fallback>
                <p:oleObj name="Формула" r:id="rId3" imgW="1346200" imgH="431800" progId="Equation.3">
                  <p:embed/>
                  <p:pic>
                    <p:nvPicPr>
                      <p:cNvPr id="419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71" y="1552797"/>
                        <a:ext cx="4661297" cy="91082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Прямоугольник 5"/>
          <p:cNvSpPr>
            <a:spLocks noChangeArrowheads="1"/>
          </p:cNvSpPr>
          <p:nvPr/>
        </p:nvSpPr>
        <p:spPr bwMode="auto">
          <a:xfrm>
            <a:off x="568902" y="2956173"/>
            <a:ext cx="4768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кількість спостережень, 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39474"/>
              </p:ext>
            </p:extLst>
          </p:nvPr>
        </p:nvGraphicFramePr>
        <p:xfrm>
          <a:off x="6833647" y="3380333"/>
          <a:ext cx="884634" cy="58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Формула" r:id="rId5" imgW="190417" imgH="241195" progId="Equation.3">
                  <p:embed/>
                </p:oleObj>
              </mc:Choice>
              <mc:Fallback>
                <p:oleObj name="Формула" r:id="rId5" imgW="190417" imgH="241195" progId="Equation.3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647" y="3380333"/>
                        <a:ext cx="884634" cy="58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22212"/>
              </p:ext>
            </p:extLst>
          </p:nvPr>
        </p:nvGraphicFramePr>
        <p:xfrm>
          <a:off x="8188187" y="3417838"/>
          <a:ext cx="6429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Формула" r:id="rId7" imgW="165028" imgH="228501" progId="Equation.3">
                  <p:embed/>
                </p:oleObj>
              </mc:Choice>
              <mc:Fallback>
                <p:oleObj name="Формула" r:id="rId7" imgW="165028" imgH="228501" progId="Equation.3">
                  <p:embed/>
                  <p:pic>
                    <p:nvPicPr>
                      <p:cNvPr id="4199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187" y="3417838"/>
                        <a:ext cx="6429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Прямоугольник 8"/>
          <p:cNvSpPr>
            <a:spLocks noChangeArrowheads="1"/>
          </p:cNvSpPr>
          <p:nvPr/>
        </p:nvSpPr>
        <p:spPr bwMode="auto">
          <a:xfrm>
            <a:off x="488372" y="3431030"/>
            <a:ext cx="8239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розрахункові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залежної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1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26703" y="94950"/>
            <a:ext cx="5857694" cy="5847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поняття теми: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143435" y="3693459"/>
            <a:ext cx="800661" cy="798722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176379"/>
              </p:ext>
            </p:extLst>
          </p:nvPr>
        </p:nvGraphicFramePr>
        <p:xfrm>
          <a:off x="749596" y="858675"/>
          <a:ext cx="8229600" cy="4525963"/>
        </p:xfrm>
        <a:graphic>
          <a:graphicData uri="http://schemas.openxmlformats.org/drawingml/2006/table">
            <a:tbl>
              <a:tblPr/>
              <a:tblGrid>
                <a:gridCol w="424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Екзогенні змінні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Ендогенні змінні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Пояснювані змінні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Пояснювальні змінні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Специфікація моделі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найменших </a:t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квадратів (1МНК)</a:t>
                      </a:r>
                    </a:p>
                  </a:txBody>
                  <a:tcPr marL="92075" marR="92075" marT="46037" marB="4603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нормальних рівнянь</a:t>
                      </a:r>
                      <a:r>
                        <a:rPr kumimoji="1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1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Оператор оцінювання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Ефективність оцінок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Коваріантність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оцінок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Помилки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пецифікації</a:t>
                      </a:r>
                      <a:endParaRPr kumimoji="1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Інтервальний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прогноз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Точковий прогноз</a:t>
                      </a:r>
                      <a:r>
                        <a:rPr kumimoji="1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endParaRPr kumimoji="1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448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1000333" y="112438"/>
            <a:ext cx="6769481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altLang="uk-UA" sz="2400" b="1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абсолютна </a:t>
            </a:r>
            <a:r>
              <a:rPr lang="ru-RU" altLang="uk-UA" sz="2400" b="1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похибка</a:t>
            </a:r>
            <a:r>
              <a:rPr lang="ru-RU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прогнозу: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430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05705"/>
              </p:ext>
            </p:extLst>
          </p:nvPr>
        </p:nvGraphicFramePr>
        <p:xfrm>
          <a:off x="1410891" y="915969"/>
          <a:ext cx="5679281" cy="106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Формула" r:id="rId3" imgW="1548728" imgH="431613" progId="Equation.3">
                  <p:embed/>
                </p:oleObj>
              </mc:Choice>
              <mc:Fallback>
                <p:oleObj name="Формула" r:id="rId3" imgW="1548728" imgH="431613" progId="Equation.3">
                  <p:embed/>
                  <p:pic>
                    <p:nvPicPr>
                      <p:cNvPr id="430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91" y="915969"/>
                        <a:ext cx="5679281" cy="106869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1143000" y="311316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1143000" y="2196844"/>
            <a:ext cx="7115730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uk-UA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середньоквадратична похибка прогнозу:</a:t>
            </a:r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430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447953"/>
              </p:ext>
            </p:extLst>
          </p:nvPr>
        </p:nvGraphicFramePr>
        <p:xfrm>
          <a:off x="1410892" y="3000375"/>
          <a:ext cx="5873135" cy="113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Формула" r:id="rId5" imgW="1892300" imgH="431800" progId="Equation.3">
                  <p:embed/>
                </p:oleObj>
              </mc:Choice>
              <mc:Fallback>
                <p:oleObj name="Формула" r:id="rId5" imgW="1892300" imgH="431800" progId="Equation.3">
                  <p:embed/>
                  <p:pic>
                    <p:nvPicPr>
                      <p:cNvPr id="430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92" y="3000375"/>
                        <a:ext cx="5873135" cy="113520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Rectangle 8"/>
          <p:cNvSpPr>
            <a:spLocks noChangeArrowheads="1"/>
          </p:cNvSpPr>
          <p:nvPr/>
        </p:nvSpPr>
        <p:spPr bwMode="auto">
          <a:xfrm>
            <a:off x="1143000" y="311316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uk-UA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197427" y="548661"/>
            <a:ext cx="8787608" cy="339371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 показники </a:t>
            </a:r>
            <a:r>
              <a:rPr lang="uk-UA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прогнозу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 від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кількісного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залежної змінної і тому не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повними характеристиками якості прогнозу. </a:t>
            </a:r>
            <a:endParaRPr lang="uk-UA" altLang="uk-UA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uk-UA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</a:t>
            </a:r>
            <a:r>
              <a:rPr lang="uk-UA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заміщення прогнозу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 залежить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 сукупності спостережень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більша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спостережень, тим більше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 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нуля і </a:t>
            </a:r>
            <a:r>
              <a:rPr lang="uk-UA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заміщення прогнозу.</a:t>
            </a:r>
          </a:p>
        </p:txBody>
      </p:sp>
    </p:spTree>
    <p:extLst>
      <p:ext uri="{BB962C8B-B14F-4D97-AF65-F5344CB8AC3E}">
        <p14:creationId xmlns:p14="http://schemas.microsoft.com/office/powerpoint/2010/main" val="31672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574405" y="251511"/>
            <a:ext cx="8427026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 показники оцінювання якості </a:t>
            </a:r>
            <a:r>
              <a:rPr lang="uk-UA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прогнозу: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45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67096"/>
              </p:ext>
            </p:extLst>
          </p:nvPr>
        </p:nvGraphicFramePr>
        <p:xfrm>
          <a:off x="1957225" y="1340425"/>
          <a:ext cx="5317331" cy="117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Формула" r:id="rId3" imgW="1981200" imgH="444500" progId="Equation.3">
                  <p:embed/>
                </p:oleObj>
              </mc:Choice>
              <mc:Fallback>
                <p:oleObj name="Формула" r:id="rId3" imgW="1981200" imgH="444500" progId="Equation.3">
                  <p:embed/>
                  <p:pic>
                    <p:nvPicPr>
                      <p:cNvPr id="45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225" y="1340425"/>
                        <a:ext cx="5317331" cy="117871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1143000" y="325604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719878" y="2614998"/>
            <a:ext cx="6815968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відносна</a:t>
            </a:r>
            <a:r>
              <a:rPr lang="ru-RU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похибка</a:t>
            </a:r>
            <a:r>
              <a:rPr lang="ru-RU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прогнозу:</a:t>
            </a:r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450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5576"/>
              </p:ext>
            </p:extLst>
          </p:nvPr>
        </p:nvGraphicFramePr>
        <p:xfrm>
          <a:off x="1521021" y="3162946"/>
          <a:ext cx="5994797" cy="1339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Формула" r:id="rId5" imgW="2032000" imgH="457200" progId="Equation.3">
                  <p:embed/>
                </p:oleObj>
              </mc:Choice>
              <mc:Fallback>
                <p:oleObj name="Формула" r:id="rId5" imgW="2032000" imgH="457200" progId="Equation.3">
                  <p:embed/>
                  <p:pic>
                    <p:nvPicPr>
                      <p:cNvPr id="450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021" y="3162946"/>
                        <a:ext cx="5994797" cy="133945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1143000" y="33989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1282525" y="107717"/>
            <a:ext cx="4942058" cy="808394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altLang="uk-UA" sz="2400" b="1" baseline="-30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-коефіцієнт відповідності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Тейла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25860"/>
              </p:ext>
            </p:extLst>
          </p:nvPr>
        </p:nvGraphicFramePr>
        <p:xfrm>
          <a:off x="1282525" y="1049245"/>
          <a:ext cx="5672138" cy="230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Формула" r:id="rId3" imgW="1524000" imgH="977900" progId="Equation.3">
                  <p:embed/>
                </p:oleObj>
              </mc:Choice>
              <mc:Fallback>
                <p:oleObj name="Формула" r:id="rId3" imgW="1524000" imgH="977900" progId="Equation.3">
                  <p:embed/>
                  <p:pic>
                    <p:nvPicPr>
                      <p:cNvPr id="460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5" y="1049245"/>
                        <a:ext cx="5672138" cy="230386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1143000" y="597066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46087" name="Прямоугольник 6"/>
          <p:cNvSpPr>
            <a:spLocks noChangeArrowheads="1"/>
          </p:cNvSpPr>
          <p:nvPr/>
        </p:nvSpPr>
        <p:spPr bwMode="auto">
          <a:xfrm>
            <a:off x="818610" y="3517649"/>
            <a:ext cx="7868190" cy="830997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ближчі M.P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.E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Тейла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нуля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en-US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прогнозні</a:t>
            </a:r>
            <a:r>
              <a:rPr lang="en-US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en-US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en-US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uk-UA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374073" y="267911"/>
            <a:ext cx="8645235" cy="808394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відносного показника та його тлумачення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наведено в таблиці 2.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97562"/>
              </p:ext>
            </p:extLst>
          </p:nvPr>
        </p:nvGraphicFramePr>
        <p:xfrm>
          <a:off x="1625203" y="1928813"/>
          <a:ext cx="5786438" cy="2303860"/>
        </p:xfrm>
        <a:graphic>
          <a:graphicData uri="http://schemas.openxmlformats.org/drawingml/2006/table">
            <a:tbl>
              <a:tblPr/>
              <a:tblGrid>
                <a:gridCol w="223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Висновки щодо прогнозу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Менше 10 %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Висока якість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Досить добра якість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21-50 %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Задовільна якість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Понад 50 %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Незадовільна якість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28" name="Rectangle 2"/>
          <p:cNvSpPr>
            <a:spLocks noChangeArrowheads="1"/>
          </p:cNvSpPr>
          <p:nvPr/>
        </p:nvSpPr>
        <p:spPr bwMode="auto">
          <a:xfrm>
            <a:off x="6126223" y="1446750"/>
            <a:ext cx="1553309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altLang="uk-UA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2.</a:t>
            </a:r>
          </a:p>
        </p:txBody>
      </p:sp>
    </p:spTree>
    <p:extLst>
      <p:ext uri="{BB962C8B-B14F-4D97-AF65-F5344CB8AC3E}">
        <p14:creationId xmlns:p14="http://schemas.microsoft.com/office/powerpoint/2010/main" val="20371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0"/>
          <p:cNvSpPr/>
          <p:nvPr/>
        </p:nvSpPr>
        <p:spPr>
          <a:xfrm>
            <a:off x="132289" y="2373366"/>
            <a:ext cx="2974635" cy="1325100"/>
          </a:xfrm>
          <a:prstGeom prst="homePlate">
            <a:avLst>
              <a:gd name="adj" fmla="val 30129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Частку </a:t>
            </a:r>
            <a:r>
              <a:rPr lang="uk-UA" altLang="uk-UA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зміщенності</a:t>
            </a:r>
            <a:r>
              <a:rPr lang="uk-UA" alt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В.Р.)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7" name="Google Shape;687;p30"/>
          <p:cNvSpPr/>
          <p:nvPr/>
        </p:nvSpPr>
        <p:spPr>
          <a:xfrm>
            <a:off x="2883499" y="2382203"/>
            <a:ext cx="3273136" cy="1325100"/>
          </a:xfrm>
          <a:prstGeom prst="chevron">
            <a:avLst>
              <a:gd name="adj" fmla="val 29853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Частку </a:t>
            </a:r>
            <a:r>
              <a:rPr lang="uk-UA" alt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дисперсії </a:t>
            </a:r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V.P.)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5933210" y="2373366"/>
            <a:ext cx="3210790" cy="1325100"/>
          </a:xfrm>
          <a:prstGeom prst="chevron">
            <a:avLst>
              <a:gd name="adj" fmla="val 29853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Частку </a:t>
            </a:r>
            <a:r>
              <a:rPr lang="uk-UA" alt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коваріації</a:t>
            </a:r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(С.Р</a:t>
            </a:r>
            <a:r>
              <a:rPr lang="uk-UA" alt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9" name="Google Shape;689;p3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68221" y="65042"/>
            <a:ext cx="8903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якісних оцінок точності прогнозу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 такі, що дають можливість провести аналіз  похибок прогнозу, розкласти їх на окремі складові.  Такий аналіз важливий, коли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прогнозувати не лише загальний напрям розвитку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й поворотні точки циклу. Тоді  середньоквадратична похибка прогнозу дає можливість дослідити: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9931" y="3991912"/>
            <a:ext cx="5301451" cy="461665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сумі ці частки мають дорівнювати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22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1049483" y="168017"/>
            <a:ext cx="2954334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Подамо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формули: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491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1016"/>
              </p:ext>
            </p:extLst>
          </p:nvPr>
        </p:nvGraphicFramePr>
        <p:xfrm>
          <a:off x="324994" y="995255"/>
          <a:ext cx="3536156" cy="156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Формула" r:id="rId3" imgW="1473200" imgH="673100" progId="Equation.3">
                  <p:embed/>
                </p:oleObj>
              </mc:Choice>
              <mc:Fallback>
                <p:oleObj name="Формула" r:id="rId3" imgW="1473200" imgH="673100" progId="Equation.3">
                  <p:embed/>
                  <p:pic>
                    <p:nvPicPr>
                      <p:cNvPr id="491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94" y="995255"/>
                        <a:ext cx="3536156" cy="1567216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1143000" y="468479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1143000" y="468479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491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761094"/>
              </p:ext>
            </p:extLst>
          </p:nvPr>
        </p:nvGraphicFramePr>
        <p:xfrm>
          <a:off x="4895893" y="995254"/>
          <a:ext cx="4018359" cy="156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Формула" r:id="rId5" imgW="1473200" imgH="673100" progId="Equation.3">
                  <p:embed/>
                </p:oleObj>
              </mc:Choice>
              <mc:Fallback>
                <p:oleObj name="Формула" r:id="rId5" imgW="1473200" imgH="673100" progId="Equation.3">
                  <p:embed/>
                  <p:pic>
                    <p:nvPicPr>
                      <p:cNvPr id="491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93" y="995254"/>
                        <a:ext cx="4018359" cy="156721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1143000" y="468479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4916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867359"/>
              </p:ext>
            </p:extLst>
          </p:nvPr>
        </p:nvGraphicFramePr>
        <p:xfrm>
          <a:off x="1517710" y="2883938"/>
          <a:ext cx="5579281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Формула" r:id="rId7" imgW="1548728" imgH="672808" progId="Equation.3">
                  <p:embed/>
                </p:oleObj>
              </mc:Choice>
              <mc:Fallback>
                <p:oleObj name="Формула" r:id="rId7" imgW="1548728" imgH="672808" progId="Equation.3">
                  <p:embed/>
                  <p:pic>
                    <p:nvPicPr>
                      <p:cNvPr id="4916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710" y="2883938"/>
                        <a:ext cx="5579281" cy="150018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6" name="Rectangle 13"/>
          <p:cNvSpPr>
            <a:spLocks noChangeArrowheads="1"/>
          </p:cNvSpPr>
          <p:nvPr/>
        </p:nvSpPr>
        <p:spPr bwMode="auto">
          <a:xfrm>
            <a:off x="1143000" y="468479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228601" y="505917"/>
            <a:ext cx="8666018" cy="1177726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uk-UA" altLang="uk-UA" sz="2400" baseline="-30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-стандартна похибка прогнозу;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uk-UA" sz="2400" baseline="-30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 похибка фактичних значень залежної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-коефіцієнт кореляції;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uk-UA" sz="2400" baseline="-30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прогнозне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залежної змінної.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28601" y="2756675"/>
            <a:ext cx="8738754" cy="1547058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</a:t>
            </a:r>
            <a:r>
              <a:rPr lang="uk-UA" altLang="uk-UA" sz="24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зміщенності</a:t>
            </a: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 наявність похибки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оцінці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 тенденції, тобто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В.Р.&gt;0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арифметичне значення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прогнозів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 від середнього арифметичного 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фактичних даних.</a:t>
            </a:r>
          </a:p>
        </p:txBody>
      </p:sp>
    </p:spTree>
    <p:extLst>
      <p:ext uri="{BB962C8B-B14F-4D97-AF65-F5344CB8AC3E}">
        <p14:creationId xmlns:p14="http://schemas.microsoft.com/office/powerpoint/2010/main" val="37377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218209" y="177580"/>
            <a:ext cx="8801100" cy="1547058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дисперсії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 ступінь збігу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 прогнозу і фактичних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V.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.=0 коли дисперсії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однакові.Тобто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цей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 відповідність ступеня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нестійкості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прогнозних значень фактичним даним.</a:t>
            </a: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218209" y="1880467"/>
            <a:ext cx="8801100" cy="2659493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square" lIns="342792" tIns="34528" rIns="404685" bIns="404685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</a:t>
            </a:r>
            <a:r>
              <a:rPr lang="uk-UA" altLang="uk-UA" sz="24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коваріації</a:t>
            </a: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 про ступінь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взаємозв’язку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 прогнозними і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фактичними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значеннями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Аналіз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відокремити випадки, коли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задовільний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першими двома показниками, але 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наявністю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коваріації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характеризується взаємною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компенсацією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похибок для різних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спостережень.</a:t>
            </a:r>
            <a:endParaRPr lang="uk-UA" altLang="uk-UA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5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C036F9-B303-49BE-89E6-61C6913F191E}" type="slidenum">
              <a:rPr lang="ru-RU" altLang="uk-UA" sz="9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uk-UA" sz="9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219" name="Object 4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73455499"/>
              </p:ext>
            </p:extLst>
          </p:nvPr>
        </p:nvGraphicFramePr>
        <p:xfrm>
          <a:off x="1403817" y="627915"/>
          <a:ext cx="2052638" cy="44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" name="Формула" r:id="rId3" imgW="799753" imgH="203112" progId="Equation.3">
                  <p:embed/>
                </p:oleObj>
              </mc:Choice>
              <mc:Fallback>
                <p:oleObj name="Формула" r:id="rId3" imgW="799753" imgH="203112" progId="Equation.3">
                  <p:embed/>
                  <p:pic>
                    <p:nvPicPr>
                      <p:cNvPr id="9219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817" y="627915"/>
                        <a:ext cx="2052638" cy="444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5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88682998"/>
              </p:ext>
            </p:extLst>
          </p:nvPr>
        </p:nvGraphicFramePr>
        <p:xfrm>
          <a:off x="890102" y="3374827"/>
          <a:ext cx="322660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" name="Формула" r:id="rId5" imgW="203024" imgH="164957" progId="Equation.3">
                  <p:embed/>
                </p:oleObj>
              </mc:Choice>
              <mc:Fallback>
                <p:oleObj name="Формула" r:id="rId5" imgW="203024" imgH="164957" progId="Equation.3">
                  <p:embed/>
                  <p:pic>
                    <p:nvPicPr>
                      <p:cNvPr id="922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02" y="3374827"/>
                        <a:ext cx="322660" cy="32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67236" y="0"/>
            <a:ext cx="513160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П.1</a:t>
            </a:r>
            <a:endParaRPr lang="en-US" altLang="uk-UA" sz="1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Rectangle 24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9224" name="Rectangle 31"/>
          <p:cNvSpPr>
            <a:spLocks noChangeArrowheads="1"/>
          </p:cNvSpPr>
          <p:nvPr/>
        </p:nvSpPr>
        <p:spPr bwMode="auto">
          <a:xfrm>
            <a:off x="1143000" y="2353239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9225" name="Rectangle 32"/>
          <p:cNvSpPr>
            <a:spLocks noChangeArrowheads="1"/>
          </p:cNvSpPr>
          <p:nvPr/>
        </p:nvSpPr>
        <p:spPr bwMode="auto">
          <a:xfrm>
            <a:off x="267521" y="149650"/>
            <a:ext cx="8563604" cy="437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kumimoji="1" lang="uk-UA" altLang="uk-UA" sz="21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kumimoji="1" lang="uk-UA" altLang="uk-UA" sz="2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у матричній формі має вигляд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kumimoji="1" lang="uk-UA" alt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uk-UA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uk-UA" altLang="uk-UA" sz="1800" b="1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kumimoji="1" lang="uk-UA" altLang="uk-UA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вектор значень залежної змінної; </a:t>
            </a:r>
            <a:r>
              <a:rPr kumimoji="1" lang="uk-UA" altLang="uk-UA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матриця незалежних змінних розміром  (</a:t>
            </a:r>
            <a:r>
              <a:rPr kumimoji="1" lang="uk-UA" altLang="uk-UA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число спостережень, </a:t>
            </a:r>
            <a:r>
              <a:rPr kumimoji="1" lang="uk-UA" altLang="uk-UA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кількість незалежних змінних); </a:t>
            </a:r>
            <a:r>
              <a:rPr kumimoji="1" lang="uk-UA" altLang="uk-UA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вектор параметрів моделі; </a:t>
            </a:r>
            <a:r>
              <a:rPr kumimoji="1" lang="uk-UA" altLang="uk-UA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вектор залишків.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дотриманні передумов використання 1МНК застосуємо його оператор для оцінки параметрів моделі: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uk-UA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uk-UA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kumimoji="1"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1" lang="en-US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1"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матриця, транспонована до матриці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endParaRPr kumimoji="1" lang="uk-UA" altLang="uk-UA" sz="1800" b="1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b="1" i="1" dirty="0" smtClean="0">
                <a:latin typeface="Arial" panose="020B0604020202020204" pitchFamily="34" charset="0"/>
              </a:rPr>
              <a:t>.</a:t>
            </a:r>
            <a:r>
              <a:rPr kumimoji="1" lang="ru-RU" altLang="uk-UA" sz="1800" b="1" dirty="0" smtClean="0">
                <a:latin typeface="Arial" panose="020B0604020202020204" pitchFamily="34" charset="0"/>
              </a:rPr>
              <a:t> </a:t>
            </a:r>
            <a:r>
              <a:rPr kumimoji="1" lang="ru-RU" altLang="uk-UA" sz="1800" b="1" dirty="0">
                <a:latin typeface="Arial" panose="020B0604020202020204" pitchFamily="34" charset="0"/>
              </a:rPr>
              <a:t/>
            </a:r>
            <a:br>
              <a:rPr kumimoji="1" lang="ru-RU" altLang="uk-UA" sz="1800" b="1" dirty="0">
                <a:latin typeface="Arial" panose="020B0604020202020204" pitchFamily="34" charset="0"/>
              </a:rPr>
            </a:br>
            <a:endParaRPr kumimoji="1" lang="uk-UA" altLang="uk-UA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Rectangle 39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9227" name="Rectangle 41"/>
          <p:cNvSpPr>
            <a:spLocks noChangeArrowheads="1"/>
          </p:cNvSpPr>
          <p:nvPr/>
        </p:nvSpPr>
        <p:spPr bwMode="auto">
          <a:xfrm>
            <a:off x="1143000" y="-138740"/>
            <a:ext cx="6858000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9228" name="Rectangle 43"/>
          <p:cNvSpPr>
            <a:spLocks noChangeArrowheads="1"/>
          </p:cNvSpPr>
          <p:nvPr/>
        </p:nvSpPr>
        <p:spPr bwMode="auto">
          <a:xfrm>
            <a:off x="1143000" y="-138740"/>
            <a:ext cx="6858000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9229" name="Rectangle 47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9230" name="Rectangle 55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9231" name="Rectangle 57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923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008630"/>
              </p:ext>
            </p:extLst>
          </p:nvPr>
        </p:nvGraphicFramePr>
        <p:xfrm>
          <a:off x="1539105" y="2624765"/>
          <a:ext cx="2051447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" name="Формула" r:id="rId7" imgW="1054100" imgH="241300" progId="Equation.3">
                  <p:embed/>
                </p:oleObj>
              </mc:Choice>
              <mc:Fallback>
                <p:oleObj name="Формула" r:id="rId7" imgW="1054100" imgH="241300" progId="Equation.3">
                  <p:embed/>
                  <p:pic>
                    <p:nvPicPr>
                      <p:cNvPr id="923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105" y="2624765"/>
                        <a:ext cx="2051447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65"/>
          <p:cNvSpPr>
            <a:spLocks noChangeArrowheads="1"/>
          </p:cNvSpPr>
          <p:nvPr/>
        </p:nvSpPr>
        <p:spPr bwMode="auto">
          <a:xfrm>
            <a:off x="1143000" y="-13874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923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46801"/>
              </p:ext>
            </p:extLst>
          </p:nvPr>
        </p:nvGraphicFramePr>
        <p:xfrm>
          <a:off x="1547812" y="3537347"/>
          <a:ext cx="3024188" cy="658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" name="Формула" r:id="rId9" imgW="1028254" imgH="241195" progId="Equation.3">
                  <p:embed/>
                </p:oleObj>
              </mc:Choice>
              <mc:Fallback>
                <p:oleObj name="Формула" r:id="rId9" imgW="1028254" imgH="241195" progId="Equation.3">
                  <p:embed/>
                  <p:pic>
                    <p:nvPicPr>
                      <p:cNvPr id="9234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2" y="3537347"/>
                        <a:ext cx="3024188" cy="658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oogle Shape;1461;p41"/>
          <p:cNvGrpSpPr/>
          <p:nvPr/>
        </p:nvGrpSpPr>
        <p:grpSpPr>
          <a:xfrm>
            <a:off x="7646894" y="3846414"/>
            <a:ext cx="727159" cy="566014"/>
            <a:chOff x="8095060" y="5664590"/>
            <a:chExt cx="497404" cy="594389"/>
          </a:xfrm>
        </p:grpSpPr>
        <p:grpSp>
          <p:nvGrpSpPr>
            <p:cNvPr id="2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3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3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124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6" name="Group 24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010756"/>
              </p:ext>
            </p:extLst>
          </p:nvPr>
        </p:nvGraphicFramePr>
        <p:xfrm>
          <a:off x="1198189" y="441574"/>
          <a:ext cx="6287338" cy="4540562"/>
        </p:xfrm>
        <a:graphic>
          <a:graphicData uri="http://schemas.openxmlformats.org/drawingml/2006/table">
            <a:tbl>
              <a:tblPr/>
              <a:tblGrid>
                <a:gridCol w="30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1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1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2500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15625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3,61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67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223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1,8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4489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49729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3,24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2209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8464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11,56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21316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12,96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227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6561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51529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11,56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358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11236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128164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4900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18225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218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47524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29,16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14161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109561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29,16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147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490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5,3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21609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240100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28,09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8649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30625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72,25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133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8,3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17689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93025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68,89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468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28561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219024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65,61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197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7,3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38809</a:t>
                      </a:r>
                      <a:endParaRPr kumimoji="1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561001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53,29</a:t>
                      </a:r>
                      <a:endParaRPr kumimoji="1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endParaRPr kumimoji="1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1496</a:t>
                      </a:r>
                      <a:endParaRPr kumimoji="1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4162</a:t>
                      </a:r>
                      <a:endParaRPr kumimoji="1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74,5</a:t>
                      </a:r>
                      <a:endParaRPr kumimoji="1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176394</a:t>
                      </a:r>
                      <a:endParaRPr kumimoji="1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1601562</a:t>
                      </a:r>
                      <a:endParaRPr kumimoji="1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436,69</a:t>
                      </a:r>
                      <a:endParaRPr kumimoji="1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9056" marR="69056" marT="34532" marB="345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Google Shape;646;p26"/>
          <p:cNvSpPr txBox="1">
            <a:spLocks noGrp="1"/>
          </p:cNvSpPr>
          <p:nvPr>
            <p:ph type="title"/>
          </p:nvPr>
        </p:nvSpPr>
        <p:spPr>
          <a:xfrm>
            <a:off x="843558" y="-274226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1. </a:t>
            </a:r>
            <a:r>
              <a:rPr lang="uk-UA" dirty="0" smtClean="0">
                <a:solidFill>
                  <a:srgbClr val="3C78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Вхідні та розрахункові дані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478;p41"/>
          <p:cNvGrpSpPr/>
          <p:nvPr/>
        </p:nvGrpSpPr>
        <p:grpSpPr>
          <a:xfrm>
            <a:off x="7840158" y="3795781"/>
            <a:ext cx="935799" cy="445734"/>
            <a:chOff x="4607809" y="5664627"/>
            <a:chExt cx="742883" cy="594312"/>
          </a:xfrm>
        </p:grpSpPr>
        <p:sp>
          <p:nvSpPr>
            <p:cNvPr id="9" name="Google Shape;1479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480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481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482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483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84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85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86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455;p41"/>
          <p:cNvGrpSpPr/>
          <p:nvPr/>
        </p:nvGrpSpPr>
        <p:grpSpPr>
          <a:xfrm>
            <a:off x="263384" y="220099"/>
            <a:ext cx="445738" cy="442950"/>
            <a:chOff x="1442627" y="5710929"/>
            <a:chExt cx="594318" cy="590600"/>
          </a:xfrm>
        </p:grpSpPr>
        <p:sp>
          <p:nvSpPr>
            <p:cNvPr id="18" name="Google Shape;1456;p4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457;p4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458;p4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459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460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16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605" name="Group 270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6530251"/>
              </p:ext>
            </p:extLst>
          </p:nvPr>
        </p:nvGraphicFramePr>
        <p:xfrm>
          <a:off x="591672" y="0"/>
          <a:ext cx="7409330" cy="5143511"/>
        </p:xfrm>
        <a:graphic>
          <a:graphicData uri="http://schemas.openxmlformats.org/drawingml/2006/table">
            <a:tbl>
              <a:tblPr/>
              <a:tblGrid>
                <a:gridCol w="133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YX</a:t>
                      </a:r>
                      <a:r>
                        <a:rPr kumimoji="1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YX</a:t>
                      </a:r>
                      <a:r>
                        <a:rPr kumimoji="1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1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990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67,5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28,52293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-6,52293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42,548669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2550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54,4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35,22668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-1,22668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1,5047541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6250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237,5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47,32372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2,67628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7,1624771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14941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120,6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401,4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66,26546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0,73454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0,5395521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4324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159,8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312,8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51,10832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-4,10832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16,878326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9636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237,6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525,6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63,31369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2,68630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7,2162507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18387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275,4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771,8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78,1563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2,8437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8,0866291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37948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1253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105,0959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0,90405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0,8173181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9450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742,5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74,27847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-4,27847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18,305305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20710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513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1177,2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90,21488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4,78512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22,897397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89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39389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642,6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1787,4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112,855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6,14496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37,76059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72030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779,1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2597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144,0185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2,98155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8,8896294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32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16275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790,5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1487,5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103,0853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-10,0853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101,71426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89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40565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1103,9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2531,5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127,7454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5,25463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27,611131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79092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1368,9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3790,8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159,0171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9,98288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99,657898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147553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1438,1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5467,7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209,7723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-12,7723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163,1309</a:t>
                      </a: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520090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8367,9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23271,2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1496</a:t>
                      </a: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200" marR="702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564,72109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0200" marR="70200" marT="35100" marB="35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402" name="Rectangle 10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1403" name="Rectangle 20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1404" name="Rectangle 754"/>
          <p:cNvSpPr>
            <a:spLocks noChangeArrowheads="1"/>
          </p:cNvSpPr>
          <p:nvPr/>
        </p:nvSpPr>
        <p:spPr bwMode="auto">
          <a:xfrm>
            <a:off x="2986088" y="-932260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1405" name="Rectangle 757"/>
          <p:cNvSpPr>
            <a:spLocks noChangeArrowheads="1"/>
          </p:cNvSpPr>
          <p:nvPr/>
        </p:nvSpPr>
        <p:spPr bwMode="auto">
          <a:xfrm>
            <a:off x="4895850" y="19526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1406" name="Rectangle 1650"/>
          <p:cNvSpPr>
            <a:spLocks noChangeArrowheads="1"/>
          </p:cNvSpPr>
          <p:nvPr/>
        </p:nvSpPr>
        <p:spPr bwMode="auto">
          <a:xfrm>
            <a:off x="3059907" y="-776288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sp>
        <p:nvSpPr>
          <p:cNvPr id="11407" name="Rectangle 1653"/>
          <p:cNvSpPr>
            <a:spLocks noChangeArrowheads="1"/>
          </p:cNvSpPr>
          <p:nvPr/>
        </p:nvSpPr>
        <p:spPr bwMode="auto">
          <a:xfrm>
            <a:off x="4895850" y="1416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>
              <a:latin typeface="Arial" panose="020B0604020202020204" pitchFamily="34" charset="0"/>
            </a:endParaRPr>
          </a:p>
        </p:txBody>
      </p:sp>
      <p:graphicFrame>
        <p:nvGraphicFramePr>
          <p:cNvPr id="11408" name="Object 2370"/>
          <p:cNvGraphicFramePr>
            <a:graphicFrameLocks noChangeAspect="1"/>
          </p:cNvGraphicFramePr>
          <p:nvPr/>
        </p:nvGraphicFramePr>
        <p:xfrm>
          <a:off x="6948488" y="0"/>
          <a:ext cx="432197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Формула" r:id="rId3" imgW="177569" imgH="202936" progId="Equation.3">
                  <p:embed/>
                </p:oleObj>
              </mc:Choice>
              <mc:Fallback>
                <p:oleObj name="Формула" r:id="rId3" imgW="177569" imgH="202936" progId="Equation.3">
                  <p:embed/>
                  <p:pic>
                    <p:nvPicPr>
                      <p:cNvPr id="11408" name="Object 2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0"/>
                        <a:ext cx="432197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09" name="Object 2371"/>
          <p:cNvGraphicFramePr>
            <a:graphicFrameLocks noChangeAspect="1"/>
          </p:cNvGraphicFramePr>
          <p:nvPr/>
        </p:nvGraphicFramePr>
        <p:xfrm>
          <a:off x="5166123" y="0"/>
          <a:ext cx="283369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Формула" r:id="rId5" imgW="164957" imgH="190335" progId="Equation.3">
                  <p:embed/>
                </p:oleObj>
              </mc:Choice>
              <mc:Fallback>
                <p:oleObj name="Формула" r:id="rId5" imgW="164957" imgH="190335" progId="Equation.3">
                  <p:embed/>
                  <p:pic>
                    <p:nvPicPr>
                      <p:cNvPr id="11409" name="Object 2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123" y="0"/>
                        <a:ext cx="283369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oogle Shape;1478;p41"/>
          <p:cNvGrpSpPr/>
          <p:nvPr/>
        </p:nvGrpSpPr>
        <p:grpSpPr>
          <a:xfrm>
            <a:off x="8111037" y="3759921"/>
            <a:ext cx="835739" cy="445734"/>
            <a:chOff x="4607809" y="5664627"/>
            <a:chExt cx="742883" cy="594312"/>
          </a:xfrm>
        </p:grpSpPr>
        <p:sp>
          <p:nvSpPr>
            <p:cNvPr id="13" name="Google Shape;1479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80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81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82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83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84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485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486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1455;p41"/>
          <p:cNvGrpSpPr/>
          <p:nvPr/>
        </p:nvGrpSpPr>
        <p:grpSpPr>
          <a:xfrm>
            <a:off x="35899" y="211230"/>
            <a:ext cx="445738" cy="442950"/>
            <a:chOff x="1442627" y="5710929"/>
            <a:chExt cx="594318" cy="590600"/>
          </a:xfrm>
        </p:grpSpPr>
        <p:sp>
          <p:nvSpPr>
            <p:cNvPr id="22" name="Google Shape;1456;p4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457;p4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458;p4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459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460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975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29"/>
          <p:cNvSpPr txBox="1">
            <a:spLocks noChangeArrowheads="1"/>
          </p:cNvSpPr>
          <p:nvPr/>
        </p:nvSpPr>
        <p:spPr>
          <a:xfrm>
            <a:off x="179294" y="277835"/>
            <a:ext cx="8477945" cy="4301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uk-UA" sz="21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Запишемо</a:t>
            </a:r>
            <a:r>
              <a:rPr lang="uk-UA" altLang="uk-UA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1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економетричну</a:t>
            </a:r>
            <a:r>
              <a:rPr lang="uk-UA" altLang="uk-UA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модель:</a:t>
            </a:r>
          </a:p>
          <a:p>
            <a:pPr>
              <a:lnSpc>
                <a:spcPct val="90000"/>
              </a:lnSpc>
            </a:pPr>
            <a:endParaRPr lang="uk-UA" altLang="uk-UA" sz="2100" b="1" dirty="0" smtClean="0"/>
          </a:p>
          <a:p>
            <a:pPr marL="101600" indent="0">
              <a:lnSpc>
                <a:spcPct val="90000"/>
              </a:lnSpc>
              <a:buNone/>
            </a:pPr>
            <a:endParaRPr lang="uk-UA" altLang="uk-UA" sz="2100" b="1" dirty="0" smtClean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    </a:t>
            </a:r>
            <a:r>
              <a:rPr lang="uk-UA" altLang="uk-UA" sz="21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відповідно </a:t>
            </a:r>
            <a:r>
              <a:rPr lang="uk-UA" altLang="uk-UA" sz="21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 та розрахункові 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</a:p>
          <a:p>
            <a:pPr indent="0"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тижневих витрат на харчування за моделлю; </a:t>
            </a:r>
            <a:r>
              <a:rPr lang="en-US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altLang="uk-UA" sz="21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загальні витрати</a:t>
            </a:r>
            <a:r>
              <a:rPr lang="en-US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altLang="uk-UA" sz="21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розмір сім'ї; </a:t>
            </a:r>
            <a:r>
              <a:rPr lang="uk-UA" altLang="uk-UA" sz="21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залишки; </a:t>
            </a:r>
            <a:endParaRPr lang="en-US" altLang="uk-UA" sz="21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оцінки параметрів моделі.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endParaRPr lang="uk-UA" altLang="uk-UA" sz="21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оцінювання параметрів моделі </a:t>
            </a:r>
            <a:r>
              <a:rPr lang="uk-UA" altLang="uk-UA" sz="21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1МНК </a:t>
            </a:r>
            <a:r>
              <a:rPr lang="uk-UA" altLang="uk-UA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вигляд :</a:t>
            </a:r>
            <a:endParaRPr lang="uk-UA" altLang="uk-UA" sz="2100" b="1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uk-UA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А = (Х'Х</a:t>
            </a:r>
            <a:r>
              <a:rPr lang="uk-UA" altLang="uk-UA" sz="2400" b="1" i="1" baseline="30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)-1</a:t>
            </a:r>
            <a:r>
              <a:rPr lang="uk-UA" altLang="uk-UA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Х'У,</a:t>
            </a:r>
            <a:endParaRPr lang="ru-RU" altLang="uk-UA" sz="24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4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368763"/>
              </p:ext>
            </p:extLst>
          </p:nvPr>
        </p:nvGraphicFramePr>
        <p:xfrm>
          <a:off x="586348" y="891534"/>
          <a:ext cx="3239691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Формула" r:id="rId4" imgW="1536700" imgH="228600" progId="Equation.3">
                  <p:embed/>
                </p:oleObj>
              </mc:Choice>
              <mc:Fallback>
                <p:oleObj name="Формула" r:id="rId4" imgW="1536700" imgH="228600" progId="Equation.3">
                  <p:embed/>
                  <p:pic>
                    <p:nvPicPr>
                      <p:cNvPr id="12299" name="Object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48" y="891534"/>
                        <a:ext cx="3239691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09297"/>
              </p:ext>
            </p:extLst>
          </p:nvPr>
        </p:nvGraphicFramePr>
        <p:xfrm>
          <a:off x="4602043" y="891534"/>
          <a:ext cx="321349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Формула" r:id="rId6" imgW="1295400" imgH="228600" progId="Equation.3">
                  <p:embed/>
                </p:oleObj>
              </mc:Choice>
              <mc:Fallback>
                <p:oleObj name="Формула" r:id="rId6" imgW="1295400" imgH="228600" progId="Equation.3">
                  <p:embed/>
                  <p:pic>
                    <p:nvPicPr>
                      <p:cNvPr id="12301" name="Object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043" y="891534"/>
                        <a:ext cx="321349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13985"/>
              </p:ext>
            </p:extLst>
          </p:nvPr>
        </p:nvGraphicFramePr>
        <p:xfrm>
          <a:off x="970359" y="1439515"/>
          <a:ext cx="736997" cy="48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" name="Формула" r:id="rId8" imgW="279279" imgH="203112" progId="Equation.3">
                  <p:embed/>
                </p:oleObj>
              </mc:Choice>
              <mc:Fallback>
                <p:oleObj name="Формула" r:id="rId8" imgW="279279" imgH="203112" progId="Equation.3">
                  <p:embed/>
                  <p:pic>
                    <p:nvPicPr>
                      <p:cNvPr id="12303" name="Object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59" y="1439515"/>
                        <a:ext cx="736997" cy="48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06628"/>
              </p:ext>
            </p:extLst>
          </p:nvPr>
        </p:nvGraphicFramePr>
        <p:xfrm>
          <a:off x="666120" y="2428699"/>
          <a:ext cx="1620441" cy="61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Формула" r:id="rId10" imgW="533169" imgH="228501" progId="Equation.3">
                  <p:embed/>
                </p:oleObj>
              </mc:Choice>
              <mc:Fallback>
                <p:oleObj name="Формула" r:id="rId10" imgW="533169" imgH="228501" progId="Equation.3">
                  <p:embed/>
                  <p:pic>
                    <p:nvPicPr>
                      <p:cNvPr id="12306" name="Object 4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20" y="2428699"/>
                        <a:ext cx="1620441" cy="616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1402"/>
              </p:ext>
            </p:extLst>
          </p:nvPr>
        </p:nvGraphicFramePr>
        <p:xfrm>
          <a:off x="224118" y="8965"/>
          <a:ext cx="2401888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2" name="Формула" r:id="rId4" imgW="1003300" imgH="2514600" progId="Equation.3">
                  <p:embed/>
                </p:oleObj>
              </mc:Choice>
              <mc:Fallback>
                <p:oleObj name="Формула" r:id="rId4" imgW="1003300" imgH="2514600" progId="Equation.3">
                  <p:embed/>
                  <p:pic>
                    <p:nvPicPr>
                      <p:cNvPr id="1332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18" y="8965"/>
                        <a:ext cx="2401888" cy="46164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188253"/>
              </p:ext>
            </p:extLst>
          </p:nvPr>
        </p:nvGraphicFramePr>
        <p:xfrm>
          <a:off x="2885164" y="98612"/>
          <a:ext cx="1265634" cy="4339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" name="Формула" r:id="rId6" imgW="673100" imgH="2514600" progId="Equation.3">
                  <p:embed/>
                </p:oleObj>
              </mc:Choice>
              <mc:Fallback>
                <p:oleObj name="Формула" r:id="rId6" imgW="673100" imgH="2514600" progId="Equation.3">
                  <p:embed/>
                  <p:pic>
                    <p:nvPicPr>
                      <p:cNvPr id="1332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164" y="98612"/>
                        <a:ext cx="1265634" cy="433961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7570"/>
              </p:ext>
            </p:extLst>
          </p:nvPr>
        </p:nvGraphicFramePr>
        <p:xfrm>
          <a:off x="4815659" y="1512374"/>
          <a:ext cx="1351359" cy="151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Формула" r:id="rId8" imgW="634725" imgH="710891" progId="Equation.3">
                  <p:embed/>
                </p:oleObj>
              </mc:Choice>
              <mc:Fallback>
                <p:oleObj name="Формула" r:id="rId8" imgW="634725" imgH="710891" progId="Equation.3">
                  <p:embed/>
                  <p:pic>
                    <p:nvPicPr>
                      <p:cNvPr id="1332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59" y="1512374"/>
                        <a:ext cx="1351359" cy="151209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4356318" y="3507061"/>
            <a:ext cx="4715436" cy="8083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матриця, </a:t>
            </a:r>
            <a:r>
              <a:rPr kumimoji="1" lang="uk-UA" altLang="uk-UA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транспонована до матриці </a:t>
            </a:r>
            <a:r>
              <a:rPr kumimoji="1" lang="en-US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uk-UA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oogle Shape;1461;p41"/>
          <p:cNvGrpSpPr/>
          <p:nvPr/>
        </p:nvGrpSpPr>
        <p:grpSpPr>
          <a:xfrm>
            <a:off x="8113008" y="292661"/>
            <a:ext cx="727159" cy="566014"/>
            <a:chOff x="8095060" y="5664590"/>
            <a:chExt cx="497404" cy="594389"/>
          </a:xfrm>
        </p:grpSpPr>
        <p:grpSp>
          <p:nvGrpSpPr>
            <p:cNvPr id="11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4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1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8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839690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1650</Words>
  <Application>Microsoft Office PowerPoint</Application>
  <PresentationFormat>Екран (16:9)</PresentationFormat>
  <Paragraphs>463</Paragraphs>
  <Slides>49</Slides>
  <Notes>30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49</vt:i4>
      </vt:variant>
    </vt:vector>
  </HeadingPairs>
  <TitlesOfParts>
    <vt:vector size="58" baseType="lpstr">
      <vt:lpstr>Arial</vt:lpstr>
      <vt:lpstr>Times New Roman</vt:lpstr>
      <vt:lpstr>Oswald</vt:lpstr>
      <vt:lpstr>Symbol</vt:lpstr>
      <vt:lpstr>Source Sans Pro</vt:lpstr>
      <vt:lpstr>Calibri</vt:lpstr>
      <vt:lpstr>Quince template</vt:lpstr>
      <vt:lpstr>Формула</vt:lpstr>
      <vt:lpstr>Microsoft Equation 3.0</vt:lpstr>
      <vt:lpstr>ЕКОНОМЕТРИКА лектор доцент кафедри статистики та економічного аналізу  Симоненко Олена Іванівна </vt:lpstr>
      <vt:lpstr>Лекція 7. Емпіричні методи кількісного аналізу основі системи статистичних рівнянь . </vt:lpstr>
      <vt:lpstr>Рекомендована література:</vt:lpstr>
      <vt:lpstr>   </vt:lpstr>
      <vt:lpstr>Презентація PowerPoint</vt:lpstr>
      <vt:lpstr>Таблиця 1. Вхідні та розрахункові дані</vt:lpstr>
      <vt:lpstr>Презентація PowerPoint</vt:lpstr>
      <vt:lpstr>   </vt:lpstr>
      <vt:lpstr>   </vt:lpstr>
      <vt:lpstr>П.1</vt:lpstr>
      <vt:lpstr>П.1</vt:lpstr>
      <vt:lpstr>   </vt:lpstr>
      <vt:lpstr>П.2</vt:lpstr>
      <vt:lpstr> Оцінки коваріаційної матриці використовуються для знаходження стандартних помилок та обчислення довірчих інтервалів оцінок параметрів ,  й при перевірці їх статистичної значущості.</vt:lpstr>
      <vt:lpstr>   </vt:lpstr>
      <vt:lpstr>Презентація PowerPoint</vt:lpstr>
      <vt:lpstr>Презентація PowerPoint</vt:lpstr>
      <vt:lpstr>   </vt:lpstr>
      <vt:lpstr>   </vt:lpstr>
      <vt:lpstr>Презентація PowerPoint</vt:lpstr>
      <vt:lpstr>Презентація PowerPoint</vt:lpstr>
      <vt:lpstr>Презентація PowerPoint</vt:lpstr>
      <vt:lpstr>   </vt:lpstr>
      <vt:lpstr>   </vt:lpstr>
      <vt:lpstr>   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  <vt:lpstr>Презентація PowerPoint</vt:lpstr>
      <vt:lpstr>   </vt:lpstr>
      <vt:lpstr>   </vt:lpstr>
      <vt:lpstr>   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128</cp:revision>
  <dcterms:modified xsi:type="dcterms:W3CDTF">2022-03-11T13:56:03Z</dcterms:modified>
</cp:coreProperties>
</file>