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6" r:id="rId24"/>
    <p:sldId id="287" r:id="rId25"/>
    <p:sldId id="288" r:id="rId26"/>
    <p:sldId id="289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78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42194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813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751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441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834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121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117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537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5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24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942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42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437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373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50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956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410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613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382" y="2060848"/>
            <a:ext cx="7929618" cy="888504"/>
          </a:xfrm>
        </p:spPr>
        <p:txBody>
          <a:bodyPr>
            <a:noAutofit/>
          </a:bodyPr>
          <a:lstStyle/>
          <a:p>
            <a:endParaRPr lang="en-US" sz="4400" b="1" dirty="0">
              <a:solidFill>
                <a:schemeClr val="tx1"/>
              </a:solidFill>
            </a:endParaRPr>
          </a:p>
          <a:p>
            <a:pPr algn="ctr"/>
            <a:r>
              <a:rPr lang="ru-RU" sz="3600" b="1" dirty="0">
                <a:solidFill>
                  <a:srgbClr val="FF0000"/>
                </a:solidFill>
              </a:rPr>
              <a:t>	</a:t>
            </a:r>
            <a:r>
              <a:rPr lang="ru-RU" sz="4000" b="1" dirty="0">
                <a:solidFill>
                  <a:srgbClr val="FF0000"/>
                </a:solidFill>
              </a:rPr>
              <a:t>Умови та принципи створення  та функціонування 	</a:t>
            </a:r>
            <a:r>
              <a:rPr lang="ru-RU" sz="4000" b="1" dirty="0" err="1">
                <a:solidFill>
                  <a:srgbClr val="FF0000"/>
                </a:solidFill>
              </a:rPr>
              <a:t>туристичного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підприємства</a:t>
            </a:r>
            <a:endParaRPr lang="ru-RU" sz="4000" b="1" dirty="0">
              <a:solidFill>
                <a:srgbClr val="FF0000"/>
              </a:solidFill>
            </a:endParaRPr>
          </a:p>
          <a:p>
            <a:pPr algn="ctr"/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9AC0439-CB4D-F676-8CAF-A0CDD8E8E0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704" y="332656"/>
            <a:ext cx="1944793" cy="278001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EE9C1A5-C36B-ADD2-A453-CCC72A3E9C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4236" y="634101"/>
            <a:ext cx="4608512" cy="11522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A43D0B-DB4B-BEC7-8237-CE09560683F4}"/>
              </a:ext>
            </a:extLst>
          </p:cNvPr>
          <p:cNvSpPr txBox="1"/>
          <p:nvPr/>
        </p:nvSpPr>
        <p:spPr>
          <a:xfrm>
            <a:off x="3852497" y="5445224"/>
            <a:ext cx="5111991" cy="778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None/>
              <a:tabLst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Лектор- професор, доктор економічних наук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None/>
              <a:tabLst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ЛЕВИЦЬКА ІННА ВАНАДІЇВНА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620688"/>
            <a:ext cx="8229600" cy="55546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u="sng" dirty="0"/>
              <a:t>Законів України: </a:t>
            </a:r>
            <a:endParaRPr lang="ru-RU" dirty="0"/>
          </a:p>
          <a:p>
            <a:pPr lvl="0" algn="just">
              <a:buFont typeface="Wingdings" pitchFamily="2" charset="2"/>
              <a:buChar char="ü"/>
            </a:pPr>
            <a:r>
              <a:rPr lang="uk-UA" u="sng" dirty="0"/>
              <a:t>"Про туризм" (від 18.11.2003р. № 1282-</a:t>
            </a:r>
            <a:r>
              <a:rPr lang="en-US" u="sng" dirty="0"/>
              <a:t>IV</a:t>
            </a:r>
            <a:r>
              <a:rPr lang="uk-UA" u="sng" dirty="0"/>
              <a:t>)</a:t>
            </a:r>
            <a:endParaRPr lang="ru-RU" dirty="0"/>
          </a:p>
          <a:p>
            <a:pPr lvl="0" algn="just">
              <a:buFont typeface="Wingdings" pitchFamily="2" charset="2"/>
              <a:buChar char="ü"/>
            </a:pPr>
            <a:r>
              <a:rPr lang="uk-UA" dirty="0"/>
              <a:t>"Про державну реєстрацію юридичних осіб та фізичних </a:t>
            </a:r>
            <a:r>
              <a:rPr lang="uk-UA" dirty="0" err="1"/>
              <a:t>осіб-підприємців”</a:t>
            </a:r>
            <a:r>
              <a:rPr lang="uk-UA" dirty="0"/>
              <a:t> (від 15.05.2003р. № 755-</a:t>
            </a:r>
            <a:r>
              <a:rPr lang="en-US" dirty="0"/>
              <a:t>IV</a:t>
            </a:r>
            <a:r>
              <a:rPr lang="ru-RU" dirty="0"/>
              <a:t>).</a:t>
            </a:r>
          </a:p>
          <a:p>
            <a:pPr lvl="0" algn="just">
              <a:buFont typeface="Wingdings" pitchFamily="2" charset="2"/>
              <a:buChar char="ü"/>
            </a:pPr>
            <a:r>
              <a:rPr lang="uk-UA" dirty="0" err="1"/>
              <a:t>“Про</a:t>
            </a:r>
            <a:r>
              <a:rPr lang="uk-UA" dirty="0"/>
              <a:t> ліцензування певних видів господарської діяльності"; </a:t>
            </a:r>
            <a:endParaRPr lang="ru-RU" dirty="0"/>
          </a:p>
          <a:p>
            <a:pPr lvl="0" algn="just">
              <a:buFont typeface="Wingdings" pitchFamily="2" charset="2"/>
              <a:buChar char="ü"/>
            </a:pPr>
            <a:r>
              <a:rPr lang="uk-UA" dirty="0"/>
              <a:t>"Про господарські товариства" (від 19.09.1991р. № 1574-</a:t>
            </a:r>
            <a:r>
              <a:rPr lang="en-US" dirty="0"/>
              <a:t>XII</a:t>
            </a:r>
            <a:r>
              <a:rPr lang="ru-RU" dirty="0"/>
              <a:t>)</a:t>
            </a:r>
            <a:r>
              <a:rPr lang="uk-UA" dirty="0"/>
              <a:t>;</a:t>
            </a:r>
            <a:endParaRPr lang="ru-RU" dirty="0"/>
          </a:p>
          <a:p>
            <a:pPr lvl="0" algn="just">
              <a:buFont typeface="Wingdings" pitchFamily="2" charset="2"/>
              <a:buChar char="ü"/>
            </a:pPr>
            <a:r>
              <a:rPr lang="uk-UA" dirty="0"/>
              <a:t>Про захист прав споживачів (від 01.12.2005р.).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548680"/>
            <a:ext cx="8229600" cy="5697559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uk-UA" b="1" u="sng" dirty="0"/>
              <a:t>Декретів Кабінету Міністрів України: </a:t>
            </a:r>
            <a:endParaRPr lang="ru-RU" b="1" dirty="0"/>
          </a:p>
          <a:p>
            <a:pPr lvl="0" algn="just">
              <a:buFont typeface="Wingdings" pitchFamily="2" charset="2"/>
              <a:buChar char="v"/>
            </a:pPr>
            <a:r>
              <a:rPr lang="uk-UA" dirty="0"/>
              <a:t>від 10.05.93 N </a:t>
            </a:r>
            <a:r>
              <a:rPr lang="uk-UA" u="sng" dirty="0"/>
              <a:t>46-93</a:t>
            </a:r>
            <a:r>
              <a:rPr lang="uk-UA" dirty="0"/>
              <a:t> "Про стандартизацію і сертифікацію".</a:t>
            </a:r>
          </a:p>
          <a:p>
            <a:pPr lvl="0" algn="just">
              <a:buFont typeface="Wingdings" pitchFamily="2" charset="2"/>
              <a:buChar char="v"/>
            </a:pPr>
            <a:endParaRPr lang="ru-RU" dirty="0"/>
          </a:p>
          <a:p>
            <a:pPr algn="ctr">
              <a:buNone/>
            </a:pPr>
            <a:r>
              <a:rPr lang="uk-UA" b="1" u="sng" dirty="0"/>
              <a:t>Постанов Кабінету Міністрів України:</a:t>
            </a:r>
          </a:p>
          <a:p>
            <a:pPr lvl="0" algn="just">
              <a:buFont typeface="Wingdings" pitchFamily="2" charset="2"/>
              <a:buChar char="v"/>
            </a:pPr>
            <a:r>
              <a:rPr lang="uk-UA" dirty="0"/>
              <a:t>від 29.04.2002 N 583 "Про затвердження Державної програми розвитку туризму на 2010-2020 рр."; </a:t>
            </a:r>
            <a:endParaRPr lang="ru-RU" dirty="0"/>
          </a:p>
          <a:p>
            <a:pPr lvl="0" algn="just">
              <a:buFont typeface="Wingdings" pitchFamily="2" charset="2"/>
              <a:buChar char="v"/>
            </a:pPr>
            <a:r>
              <a:rPr lang="uk-UA" dirty="0"/>
              <a:t>від 25.05.98 N 740 </a:t>
            </a:r>
            <a:r>
              <a:rPr lang="uk-UA" dirty="0" err="1"/>
              <a:t>“Про</a:t>
            </a:r>
            <a:r>
              <a:rPr lang="uk-UA" dirty="0"/>
              <a:t> порядок державної реєстрації суб'єктів підприємницької діяльності"; </a:t>
            </a:r>
          </a:p>
          <a:p>
            <a:pPr lvl="0" algn="just">
              <a:buFont typeface="Wingdings" pitchFamily="2" charset="2"/>
              <a:buChar char="v"/>
            </a:pPr>
            <a:endParaRPr lang="ru-RU" dirty="0"/>
          </a:p>
          <a:p>
            <a:pPr algn="ctr">
              <a:buNone/>
            </a:pPr>
            <a:r>
              <a:rPr lang="uk-UA" b="1" u="sng" dirty="0"/>
              <a:t>Інших нормативно-правових актів, зокрема:</a:t>
            </a:r>
            <a:endParaRPr lang="ru-RU" b="1" dirty="0"/>
          </a:p>
          <a:p>
            <a:pPr algn="just">
              <a:buFont typeface="Wingdings" pitchFamily="2" charset="2"/>
              <a:buChar char="v"/>
            </a:pPr>
            <a:r>
              <a:rPr lang="uk-UA" dirty="0"/>
              <a:t>Наказів </a:t>
            </a:r>
            <a:r>
              <a:rPr lang="uk-UA" dirty="0" err="1"/>
              <a:t>Держтурадміністрації</a:t>
            </a:r>
            <a:r>
              <a:rPr lang="uk-UA" dirty="0"/>
              <a:t> (Державної служби туризму та курортів СКТУ та їх попередників):</a:t>
            </a:r>
            <a:endParaRPr lang="ru-RU" dirty="0"/>
          </a:p>
          <a:p>
            <a:pPr lvl="0" algn="just">
              <a:buFont typeface="Wingdings" pitchFamily="2" charset="2"/>
              <a:buChar char="v"/>
            </a:pPr>
            <a:r>
              <a:rPr lang="uk-UA" dirty="0"/>
              <a:t>Положення про туристичний ваучер.</a:t>
            </a:r>
            <a:endParaRPr lang="ru-RU" dirty="0"/>
          </a:p>
          <a:p>
            <a:pPr lvl="0" algn="just">
              <a:buFont typeface="Wingdings" pitchFamily="2" charset="2"/>
              <a:buChar char="v"/>
            </a:pPr>
            <a:r>
              <a:rPr lang="uk-UA" dirty="0"/>
              <a:t>Положення про порядок видачі дозволів на право надання туристичного супроводу.</a:t>
            </a:r>
            <a:endParaRPr lang="ru-RU" dirty="0"/>
          </a:p>
          <a:p>
            <a:pPr lvl="0" algn="just">
              <a:buFont typeface="Wingdings" pitchFamily="2" charset="2"/>
              <a:buChar char="v"/>
            </a:pPr>
            <a:r>
              <a:rPr lang="uk-UA" dirty="0"/>
              <a:t>Про </a:t>
            </a:r>
            <a:r>
              <a:rPr lang="uk-UA" dirty="0" err="1"/>
              <a:t>завтрежння</a:t>
            </a:r>
            <a:r>
              <a:rPr lang="uk-UA" dirty="0"/>
              <a:t> форм державної статистичної звітності та інструкції щодо їх заповнення.</a:t>
            </a:r>
            <a:endParaRPr lang="ru-RU" dirty="0"/>
          </a:p>
          <a:p>
            <a:pPr algn="just">
              <a:buFont typeface="Wingdings" pitchFamily="2" charset="2"/>
              <a:buChar char="v"/>
            </a:pPr>
            <a:r>
              <a:rPr lang="uk-UA" dirty="0"/>
              <a:t>Рішень Київради:</a:t>
            </a:r>
            <a:endParaRPr lang="ru-RU" dirty="0"/>
          </a:p>
          <a:p>
            <a:pPr lvl="0" algn="just">
              <a:buFont typeface="Wingdings" pitchFamily="2" charset="2"/>
              <a:buChar char="v"/>
            </a:pPr>
            <a:r>
              <a:rPr lang="uk-UA" dirty="0"/>
              <a:t>Порядок надання туристичних послуг в </a:t>
            </a:r>
            <a:r>
              <a:rPr lang="uk-UA" dirty="0" err="1"/>
              <a:t>м.Києві</a:t>
            </a:r>
            <a:r>
              <a:rPr lang="uk-UA" dirty="0"/>
              <a:t>.</a:t>
            </a:r>
            <a:endParaRPr lang="ru-RU" dirty="0"/>
          </a:p>
          <a:p>
            <a:pPr lvl="0" algn="just">
              <a:buFont typeface="Wingdings" pitchFamily="2" charset="2"/>
              <a:buChar char="v"/>
            </a:pPr>
            <a:r>
              <a:rPr lang="uk-UA" dirty="0"/>
              <a:t>Порядок проведення екскурсійної діяльності у </a:t>
            </a:r>
            <a:r>
              <a:rPr lang="uk-UA" dirty="0" err="1"/>
              <a:t>м.Києві</a:t>
            </a:r>
            <a:r>
              <a:rPr lang="uk-UA" dirty="0"/>
              <a:t>. </a:t>
            </a:r>
            <a:endParaRPr lang="ru-RU" dirty="0"/>
          </a:p>
          <a:p>
            <a:pPr algn="just">
              <a:buFont typeface="Wingdings" pitchFamily="2" charset="2"/>
              <a:buChar char="v"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r>
              <a:rPr lang="uk-UA" sz="2400" b="1" dirty="0">
                <a:latin typeface="+mn-lt"/>
              </a:rPr>
              <a:t>Типова схема державної реєстрації новоствореного суб’єкта підприємницької діяльності в Україні</a:t>
            </a:r>
            <a:br>
              <a:rPr lang="ru-RU" sz="2400" dirty="0">
                <a:latin typeface="+mn-lt"/>
              </a:rPr>
            </a:br>
            <a:endParaRPr lang="ru-RU" sz="2400" dirty="0">
              <a:latin typeface="+mn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1142984"/>
          <a:ext cx="8072495" cy="5296730"/>
        </p:xfrm>
        <a:graphic>
          <a:graphicData uri="http://schemas.openxmlformats.org/drawingml/2006/table">
            <a:tbl>
              <a:tblPr/>
              <a:tblGrid>
                <a:gridCol w="428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3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45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438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latin typeface="Times New Roman"/>
                          <a:ea typeface="Times New Roman"/>
                        </a:rPr>
                        <a:t>Етап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latin typeface="Times New Roman"/>
                          <a:ea typeface="Times New Roman"/>
                        </a:rPr>
                        <a:t>Послідовність дій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latin typeface="Times New Roman"/>
                          <a:ea typeface="Times New Roman"/>
                        </a:rPr>
                        <a:t>Короткий зміст етапу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uk-UA" sz="1600" b="1" i="1" dirty="0" err="1">
                          <a:latin typeface="Times New Roman"/>
                          <a:ea typeface="Times New Roman"/>
                        </a:rPr>
                        <a:t>Підсум-ковий</a:t>
                      </a:r>
                      <a:r>
                        <a:rPr lang="uk-UA" sz="1600" b="1" i="1" dirty="0">
                          <a:latin typeface="Times New Roman"/>
                          <a:ea typeface="Times New Roman"/>
                        </a:rPr>
                        <a:t> документ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87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</a:rPr>
                        <a:t>1</a:t>
                      </a:r>
                      <a:endParaRPr lang="ru-RU" sz="1600" b="1">
                        <a:latin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3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</a:rPr>
                        <a:t>1</a:t>
                      </a:r>
                      <a:endParaRPr lang="ru-RU" sz="1600" b="1">
                        <a:latin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Обгрунтування доцільності створення нового підприємства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Вибір видів підприємницької діяльності. Пошук партнерів. Підготовка бізнес-плану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Бізнес-план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1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Збори засновників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Вибір організаційно-правової форми підприємства. Затвердження установчого договору та (чи) статуту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1) Витяг з протоколу зборів;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2) установчий договір та (чи) статут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88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Послуги нотаріальної контори.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Нотаріальне засвідчення підписів засновників 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Нотаріальне засвідчення документів. Квитанція про сплату державного мита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53015" marR="53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500042"/>
          <a:ext cx="8001056" cy="5827545"/>
        </p:xfrm>
        <a:graphic>
          <a:graphicData uri="http://schemas.openxmlformats.org/drawingml/2006/table">
            <a:tbl>
              <a:tblPr/>
              <a:tblGrid>
                <a:gridCol w="704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1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758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</a:rPr>
                        <a:t>4</a:t>
                      </a:r>
                      <a:endParaRPr lang="ru-RU" sz="1600" b="1">
                        <a:latin typeface="Times New Roman"/>
                      </a:endParaRPr>
                    </a:p>
                  </a:txBody>
                  <a:tcPr marL="47625" marR="476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Підготовка документів та реєстрація суб’єкту підприємниць-кої діяльності СПД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Звернення до реєструючого органу місцевої влади – державного реєстратора у виконавчому комітеті міської ради (чи консалтингової фірми). Подача статуту (та  установчого договору – для ЗАТ, ВАТ) у відповідні державні органи. Сплата державного мита Отримання додаткової інформації та бланків документів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Свідоцтво про державну реєстрацію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83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Взяття на облік в органах державної податкової інспекції.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Звернення до органів державної податкової інспекції та засвідчення установчих документів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Відмітка в установчих документах.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1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Звернення до банківських установ.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Відкриття рахунку та формування статутного фонду на тимчасовому розрахунковому рахунку банку 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Довідка банківської установи про відкриття рахунку.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357166"/>
          <a:ext cx="8143932" cy="5715040"/>
        </p:xfrm>
        <a:graphic>
          <a:graphicData uri="http://schemas.openxmlformats.org/drawingml/2006/table">
            <a:tbl>
              <a:tblPr/>
              <a:tblGrid>
                <a:gridCol w="500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3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45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81677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Звернення до державного органу реєстрації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Подання необхідних документів, включаючи квитанцію про сплату реєстраційного збору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Рішення про реєстрацію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13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Процес реєстрації у державному органі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Отримання  свідоцтва про реєстрацію. Надсилання реєстраційних карток до органу статистики та податкової інспекції. 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835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Звернення до органів державної статистики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Внесення до Єдиного державного реєстру підприємств і організацій. Встановлення ідентифікаційного коду і кодів класифікаційних ознак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73100" algn="l"/>
                        </a:tabLst>
                      </a:pPr>
                      <a:r>
                        <a:rPr lang="uk-UA" sz="2000" dirty="0">
                          <a:latin typeface="Times New Roman"/>
                          <a:ea typeface="Times New Roman"/>
                        </a:rPr>
                        <a:t>Довідка про призначення  ідентифікаційного коду і кодів класифікаційних ознак.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85721" y="428605"/>
          <a:ext cx="8286808" cy="5656196"/>
        </p:xfrm>
        <a:graphic>
          <a:graphicData uri="http://schemas.openxmlformats.org/drawingml/2006/table">
            <a:tbl>
              <a:tblPr/>
              <a:tblGrid>
                <a:gridCol w="642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2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534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8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10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Звернення до органів державної  податкової інспекції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Подання заяви про реєстрацію платника податку та копій установчих документів (статут, установчий договір, свідоцтво про </a:t>
                      </a:r>
                      <a:r>
                        <a:rPr lang="uk-UA" sz="1800" dirty="0" err="1">
                          <a:latin typeface="Times New Roman"/>
                          <a:ea typeface="Times New Roman"/>
                        </a:rPr>
                        <a:t>держреєстрацію</a:t>
                      </a: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, довідки про включення до ЄДРПОУ). Отримання відмітки про реєстрацію. Внесення до Державного реєстру юридичних осіб.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73100" algn="l"/>
                        </a:tabLs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Відмітка про реєстрацію у податковій інспекції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1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Реєстрація СПД у спеціальних фондах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Здійснення відмітки про реєстрацію у різних фондах: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10.1. Пенсійному фонді;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245745" algn="l"/>
                        </a:tabLs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Фонді </a:t>
                      </a:r>
                      <a:r>
                        <a:rPr lang="uk-UA" sz="1600" dirty="0" err="1">
                          <a:latin typeface="Times New Roman"/>
                          <a:ea typeface="Times New Roman"/>
                        </a:rPr>
                        <a:t>загально-обов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’</a:t>
                      </a:r>
                      <a:r>
                        <a:rPr lang="uk-UA" sz="1600" dirty="0" err="1">
                          <a:latin typeface="Times New Roman"/>
                          <a:ea typeface="Times New Roman"/>
                        </a:rPr>
                        <a:t>язкового</a:t>
                      </a: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 державного соціального страхування України на випадок безробіття (фонд зайнятості);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245745" algn="l"/>
                        </a:tabLs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Фонді соціального страхування від нещасних випадків на виробництві та професійних захворювань України;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10.4. Фонді соціального страхування з тимчасової втрати працездатності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Відмітка фондів на установчих  документах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428604"/>
          <a:ext cx="8001057" cy="5335869"/>
        </p:xfrm>
        <a:graphic>
          <a:graphicData uri="http://schemas.openxmlformats.org/drawingml/2006/table">
            <a:tbl>
              <a:tblPr/>
              <a:tblGrid>
                <a:gridCol w="704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12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575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Звернення до банківської установи про відкриття рахунку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Прийняття необхідних установчих документів, картки із зразками підписів і </a:t>
                      </a:r>
                      <a:r>
                        <a:rPr lang="uk-UA" sz="1800" dirty="0" err="1">
                          <a:latin typeface="Times New Roman"/>
                          <a:ea typeface="Times New Roman"/>
                        </a:rPr>
                        <a:t>вітбитка</a:t>
                      </a: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 печатки (засвідчені нотаріально).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Відкритий розрахунковий рахунок. Перепустки до банку, нотаріальне засвідчення підписів довіренних осіб.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18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Звернення до місцевого відділу внутрішніх справ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latin typeface="Times New Roman"/>
                          <a:ea typeface="Times New Roman"/>
                        </a:rPr>
                        <a:t>Поднання</a:t>
                      </a: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 необхідних документів і видача дозволу на виготовлення печатки і штампів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Дозвіл на виготовлення печатки і штампів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6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14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 Звернення до штемпельно-гравірувальної майстерні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Виготовлення печатки і штампів для заснованого підприємства (організації)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Печатка і штамп фірми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571480"/>
          <a:ext cx="8001055" cy="5857917"/>
        </p:xfrm>
        <a:graphic>
          <a:graphicData uri="http://schemas.openxmlformats.org/drawingml/2006/table">
            <a:tbl>
              <a:tblPr/>
              <a:tblGrid>
                <a:gridCol w="500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75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17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626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Отримання дозволів на початок роботи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</a:rPr>
                        <a:t>Звернення до відповідних органів державного регулювання та контролю з метою отримання  дозволу на початок роботи: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15.1. до органів державного пожежного нагляду;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15.2. до органів  державного санітарно-епідеміологічного нагляду;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15.3. до органів державного нагляду за охороною праці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Дозвіл на початок роботи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52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16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</a:rPr>
                        <a:t>Ліцензування видів підприємницької діяльності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</a:rPr>
                        <a:t>Отримання дозволу (ліцензії) на здійснення видів підприємницької діяльності пов’язаних з наданням туристичних послуг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</a:rPr>
                        <a:t>Ліцензія на тур операторську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</a:rPr>
                        <a:t>(чи </a:t>
                      </a:r>
                      <a:r>
                        <a:rPr lang="uk-UA" sz="2000" dirty="0" err="1">
                          <a:latin typeface="Times New Roman"/>
                          <a:ea typeface="Times New Roman"/>
                        </a:rPr>
                        <a:t>турагентську</a:t>
                      </a:r>
                      <a:r>
                        <a:rPr lang="uk-UA" sz="2000" dirty="0">
                          <a:latin typeface="Times New Roman"/>
                          <a:ea typeface="Times New Roman"/>
                        </a:rPr>
                        <a:t> діяльність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>
                <a:latin typeface="+mn-lt"/>
              </a:rPr>
              <a:t>Ліцензування</a:t>
            </a:r>
            <a:r>
              <a:rPr lang="ru-RU" b="1" dirty="0">
                <a:latin typeface="+mn-lt"/>
              </a:rPr>
              <a:t> </a:t>
            </a:r>
            <a:r>
              <a:rPr lang="ru-RU" b="1" dirty="0" err="1">
                <a:latin typeface="+mn-lt"/>
              </a:rPr>
              <a:t>туристичної</a:t>
            </a:r>
            <a:r>
              <a:rPr lang="ru-RU" b="1" dirty="0">
                <a:latin typeface="+mn-lt"/>
              </a:rPr>
              <a:t> </a:t>
            </a:r>
            <a:r>
              <a:rPr lang="ru-RU" b="1" dirty="0" err="1">
                <a:latin typeface="+mn-lt"/>
              </a:rPr>
              <a:t>діяльності</a:t>
            </a:r>
            <a:endParaRPr lang="ru-RU" dirty="0">
              <a:latin typeface="+mn-lt"/>
            </a:endParaRPr>
          </a:p>
        </p:txBody>
      </p:sp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500034" y="2071678"/>
            <a:ext cx="7858180" cy="3643338"/>
            <a:chOff x="2011" y="1440"/>
            <a:chExt cx="7070" cy="3312"/>
          </a:xfrm>
        </p:grpSpPr>
        <p:sp>
          <p:nvSpPr>
            <p:cNvPr id="34819" name="Text Box 3"/>
            <p:cNvSpPr txBox="1">
              <a:spLocks noChangeArrowheads="1"/>
            </p:cNvSpPr>
            <p:nvPr/>
          </p:nvSpPr>
          <p:spPr bwMode="auto">
            <a:xfrm>
              <a:off x="3861" y="1674"/>
              <a:ext cx="5220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32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Туроператорська</a:t>
              </a:r>
              <a:r>
                <a:rPr kumimoji="0" lang="uk-UA" sz="3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діяльність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0" name="Text Box 4"/>
            <p:cNvSpPr txBox="1">
              <a:spLocks noChangeArrowheads="1"/>
            </p:cNvSpPr>
            <p:nvPr/>
          </p:nvSpPr>
          <p:spPr bwMode="auto">
            <a:xfrm>
              <a:off x="3861" y="3294"/>
              <a:ext cx="5220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32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Турагентська</a:t>
              </a:r>
              <a:r>
                <a:rPr kumimoji="0" lang="uk-UA" sz="3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діяльність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1" name="Oval 5"/>
            <p:cNvSpPr>
              <a:spLocks noChangeArrowheads="1"/>
            </p:cNvSpPr>
            <p:nvPr/>
          </p:nvSpPr>
          <p:spPr bwMode="auto">
            <a:xfrm>
              <a:off x="3307" y="1962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1</a:t>
              </a:r>
              <a:endPara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4822" name="Oval 6"/>
            <p:cNvSpPr>
              <a:spLocks noChangeArrowheads="1"/>
            </p:cNvSpPr>
            <p:nvPr/>
          </p:nvSpPr>
          <p:spPr bwMode="auto">
            <a:xfrm>
              <a:off x="3307" y="3582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2</a:t>
              </a:r>
              <a:endPara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4823" name="Line 7"/>
            <p:cNvSpPr>
              <a:spLocks noChangeShapeType="1"/>
            </p:cNvSpPr>
            <p:nvPr/>
          </p:nvSpPr>
          <p:spPr bwMode="auto">
            <a:xfrm>
              <a:off x="3739" y="2214"/>
              <a:ext cx="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4" name="Line 8"/>
            <p:cNvSpPr>
              <a:spLocks noChangeShapeType="1"/>
            </p:cNvSpPr>
            <p:nvPr/>
          </p:nvSpPr>
          <p:spPr bwMode="auto">
            <a:xfrm>
              <a:off x="3739" y="3834"/>
              <a:ext cx="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5" name="Text Box 9"/>
            <p:cNvSpPr txBox="1">
              <a:spLocks noChangeArrowheads="1"/>
            </p:cNvSpPr>
            <p:nvPr/>
          </p:nvSpPr>
          <p:spPr bwMode="auto">
            <a:xfrm>
              <a:off x="2011" y="1440"/>
              <a:ext cx="1008" cy="33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3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Види туристичної діяльності</a:t>
              </a:r>
              <a:endParaRPr kumimoji="0" lang="ru-RU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6" name="Line 10"/>
            <p:cNvSpPr>
              <a:spLocks noChangeShapeType="1"/>
            </p:cNvSpPr>
            <p:nvPr/>
          </p:nvSpPr>
          <p:spPr bwMode="auto">
            <a:xfrm>
              <a:off x="3019" y="2214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7" name="Line 11"/>
            <p:cNvSpPr>
              <a:spLocks noChangeShapeType="1"/>
            </p:cNvSpPr>
            <p:nvPr/>
          </p:nvSpPr>
          <p:spPr bwMode="auto">
            <a:xfrm>
              <a:off x="3019" y="3834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368412"/>
          </a:xfrm>
        </p:spPr>
        <p:txBody>
          <a:bodyPr>
            <a:noAutofit/>
          </a:bodyPr>
          <a:lstStyle/>
          <a:p>
            <a:r>
              <a:rPr lang="uk-UA" sz="2400" b="1" dirty="0">
                <a:latin typeface="+mn-lt"/>
              </a:rPr>
              <a:t>Перелік документів, що подаються суб’єктами підприємництва до ДТАУ для отримання ліцензії на діяльність,  пов’язану з наданням </a:t>
            </a:r>
            <a:br>
              <a:rPr lang="ru-RU" sz="2400" dirty="0">
                <a:latin typeface="+mn-lt"/>
              </a:rPr>
            </a:br>
            <a:r>
              <a:rPr lang="uk-UA" sz="2400" b="1" dirty="0">
                <a:latin typeface="+mn-lt"/>
              </a:rPr>
              <a:t>туристичних послуг</a:t>
            </a:r>
            <a:br>
              <a:rPr lang="ru-RU" sz="2400" dirty="0">
                <a:latin typeface="+mn-lt"/>
              </a:rPr>
            </a:br>
            <a:endParaRPr lang="ru-RU" sz="24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1857364"/>
          <a:ext cx="8001056" cy="4812770"/>
        </p:xfrm>
        <a:graphic>
          <a:graphicData uri="http://schemas.openxmlformats.org/drawingml/2006/table">
            <a:tbl>
              <a:tblPr/>
              <a:tblGrid>
                <a:gridCol w="517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4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9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6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spc="-100">
                          <a:latin typeface="Times New Roman"/>
                          <a:ea typeface="Times New Roman"/>
                          <a:cs typeface="Times New Roman"/>
                        </a:rPr>
                        <a:t>№ з/п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>
                          <a:latin typeface="Times New Roman"/>
                          <a:ea typeface="Times New Roman"/>
                          <a:cs typeface="Times New Roman"/>
                        </a:rPr>
                        <a:t>Назва документу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/>
                          <a:ea typeface="Times New Roman"/>
                          <a:cs typeface="Times New Roman"/>
                        </a:rPr>
                        <a:t>Вимоги, щодо оформлення</a:t>
                      </a:r>
                      <a:endParaRPr lang="ru-RU" sz="1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6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98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Заява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1) на бланку встановленої форми;</a:t>
                      </a:r>
                      <a:endParaRPr lang="ru-RU" sz="18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2) заповнюється друкарським способом українською мовою;</a:t>
                      </a:r>
                      <a:endParaRPr lang="ru-RU" sz="18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3) підписується відповідною особою, завіряється печаткою фірми;</a:t>
                      </a:r>
                      <a:endParaRPr lang="ru-RU" sz="18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4) вказується: -  найменування підприємства, його місцезнаходження, банківські реквізити, ідентифікаційний код - для юридичної особи;</a:t>
                      </a:r>
                      <a:endParaRPr lang="ru-RU" sz="18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- прізвище, ім'я, по батькові, паспортні дані (серія, номер паспорта,  ким і коли виданий, місце проживання), ідентифікаційний номер фізичної особи-платника податків та інших обов'язкових платежів – для фізичної особи;</a:t>
                      </a:r>
                      <a:endParaRPr lang="ru-RU" sz="18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5) зазначається вид господарської діяльності, на провадження якого заявник має намір одержати ліцензію.</a:t>
                      </a:r>
                      <a:endParaRPr lang="ru-RU" sz="1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260648"/>
            <a:ext cx="3456195" cy="1981200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rgbClr val="0070C0"/>
                </a:solidFill>
                <a:latin typeface="+mn-lt"/>
              </a:rPr>
              <a:t>План лекції:</a:t>
            </a:r>
            <a:endParaRPr lang="ru-RU" sz="3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772816"/>
            <a:ext cx="8229600" cy="4840303"/>
          </a:xfrm>
        </p:spPr>
        <p:txBody>
          <a:bodyPr>
            <a:normAutofit/>
          </a:bodyPr>
          <a:lstStyle/>
          <a:p>
            <a:pPr marL="0" lvl="1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i="1" dirty="0">
                <a:solidFill>
                  <a:srgbClr val="0070C0"/>
                </a:solidFill>
              </a:rPr>
              <a:t>Поняття туроперейтингу та основні види туроператорів.</a:t>
            </a:r>
            <a:endParaRPr lang="ru-RU" i="1" dirty="0">
              <a:solidFill>
                <a:srgbClr val="0070C0"/>
              </a:solidFill>
            </a:endParaRPr>
          </a:p>
          <a:p>
            <a:pPr marL="0" lvl="1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i="1" dirty="0">
                <a:solidFill>
                  <a:srgbClr val="0070C0"/>
                </a:solidFill>
              </a:rPr>
              <a:t> Законодавчі та нормативні умови провадження </a:t>
            </a:r>
            <a:r>
              <a:rPr lang="uk-UA" i="1" dirty="0" err="1">
                <a:solidFill>
                  <a:srgbClr val="0070C0"/>
                </a:solidFill>
              </a:rPr>
              <a:t>туроператорської</a:t>
            </a:r>
            <a:r>
              <a:rPr lang="uk-UA" i="1" dirty="0">
                <a:solidFill>
                  <a:srgbClr val="0070C0"/>
                </a:solidFill>
              </a:rPr>
              <a:t> та </a:t>
            </a:r>
            <a:r>
              <a:rPr lang="uk-UA" i="1" dirty="0" err="1">
                <a:solidFill>
                  <a:srgbClr val="0070C0"/>
                </a:solidFill>
              </a:rPr>
              <a:t>турагентської</a:t>
            </a:r>
            <a:r>
              <a:rPr lang="uk-UA" i="1" dirty="0">
                <a:solidFill>
                  <a:srgbClr val="0070C0"/>
                </a:solidFill>
              </a:rPr>
              <a:t> діяльності.</a:t>
            </a:r>
            <a:endParaRPr lang="ru-RU" i="1" dirty="0">
              <a:solidFill>
                <a:srgbClr val="0070C0"/>
              </a:solidFill>
            </a:endParaRPr>
          </a:p>
          <a:p>
            <a:pPr marL="0" lvl="1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i="1" dirty="0">
                <a:solidFill>
                  <a:srgbClr val="0070C0"/>
                </a:solidFill>
              </a:rPr>
              <a:t> Етапи створення туристичного підприємства та запровадження підприємницької діяльності з надання туристичних послуг.</a:t>
            </a:r>
            <a:endParaRPr lang="ru-RU" i="1" dirty="0">
              <a:solidFill>
                <a:srgbClr val="0070C0"/>
              </a:solidFill>
            </a:endParaRPr>
          </a:p>
          <a:p>
            <a:pPr marL="0" lvl="1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i="1" dirty="0">
                <a:solidFill>
                  <a:srgbClr val="0070C0"/>
                </a:solidFill>
              </a:rPr>
              <a:t> Ліцензування туристичної діяльності. Отримання дозволу на право надання туристичного супроводу.</a:t>
            </a:r>
            <a:endParaRPr lang="ru-RU" i="1" dirty="0">
              <a:solidFill>
                <a:srgbClr val="0070C0"/>
              </a:solidFill>
            </a:endParaRPr>
          </a:p>
          <a:p>
            <a:pPr marL="0" lvl="1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i="1" dirty="0">
                <a:solidFill>
                  <a:srgbClr val="0070C0"/>
                </a:solidFill>
              </a:rPr>
              <a:t>Обладнання та оформлення офісу туристичної фірми. Організація роботи </a:t>
            </a:r>
            <a:r>
              <a:rPr lang="uk-UA" i="1" dirty="0" err="1">
                <a:solidFill>
                  <a:srgbClr val="0070C0"/>
                </a:solidFill>
              </a:rPr>
              <a:t>front</a:t>
            </a:r>
            <a:r>
              <a:rPr lang="uk-UA" i="1" dirty="0">
                <a:solidFill>
                  <a:srgbClr val="0070C0"/>
                </a:solidFill>
              </a:rPr>
              <a:t> - , </a:t>
            </a:r>
            <a:r>
              <a:rPr lang="uk-UA" i="1" dirty="0" err="1">
                <a:solidFill>
                  <a:srgbClr val="0070C0"/>
                </a:solidFill>
              </a:rPr>
              <a:t>back</a:t>
            </a:r>
            <a:r>
              <a:rPr lang="uk-UA" i="1" dirty="0">
                <a:solidFill>
                  <a:srgbClr val="0070C0"/>
                </a:solidFill>
              </a:rPr>
              <a:t> – та call-</a:t>
            </a:r>
            <a:r>
              <a:rPr lang="uk-UA" i="1" dirty="0" err="1">
                <a:solidFill>
                  <a:srgbClr val="0070C0"/>
                </a:solidFill>
              </a:rPr>
              <a:t>offices</a:t>
            </a:r>
            <a:r>
              <a:rPr lang="uk-UA" i="1" dirty="0">
                <a:solidFill>
                  <a:srgbClr val="0070C0"/>
                </a:solidFill>
              </a:rPr>
              <a:t> фірм-туроператорів. </a:t>
            </a:r>
            <a:endParaRPr lang="ru-RU" i="1" dirty="0">
              <a:solidFill>
                <a:srgbClr val="0070C0"/>
              </a:solidFill>
            </a:endParaRPr>
          </a:p>
          <a:p>
            <a:pPr>
              <a:buNone/>
            </a:pPr>
            <a:endParaRPr lang="ru-RU" i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6" y="1214422"/>
          <a:ext cx="7786742" cy="4643470"/>
        </p:xfrm>
        <a:graphic>
          <a:graphicData uri="http://schemas.openxmlformats.org/drawingml/2006/table">
            <a:tbl>
              <a:tblPr/>
              <a:tblGrid>
                <a:gridCol w="5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2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0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434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2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Установчі документи:</a:t>
                      </a:r>
                      <a:endParaRPr lang="ru-RU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статут, (чи установчий договір), свідоцтво про державну реєстрацію СПД</a:t>
                      </a:r>
                      <a:endParaRPr lang="ru-RU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u="sng" dirty="0">
                          <a:latin typeface="Times New Roman"/>
                          <a:ea typeface="Times New Roman"/>
                          <a:cs typeface="Times New Roman"/>
                        </a:rPr>
                        <a:t>1) підприємцем-юридичною особою додаються:</a:t>
                      </a:r>
                      <a:endParaRPr lang="ru-RU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а) нотаріально засвідчені копії установчих документів (статут чи установчий договір, рішення засновників про створення підприємства);</a:t>
                      </a:r>
                      <a:endParaRPr lang="ru-RU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б) нотаріально засвідчену копію свідоцтва про державну реєстрацію підприємств;</a:t>
                      </a:r>
                      <a:endParaRPr lang="ru-RU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u="sng" dirty="0">
                          <a:latin typeface="Times New Roman"/>
                          <a:ea typeface="Times New Roman"/>
                          <a:cs typeface="Times New Roman"/>
                        </a:rPr>
                        <a:t>2) підприємцем-фізичною особою додаються:</a:t>
                      </a:r>
                      <a:endParaRPr lang="ru-RU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а) нотаріально засвідчені копії документів, що підтверджують рівень освіти і кваліфікації, необхідних для здійснення відповідного виду діяльності, що ліцензується;</a:t>
                      </a:r>
                      <a:endParaRPr lang="ru-RU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б) нотаріально засвідчену копію свідоцтва про державну реєстрацію фізичної особи як СПД. </a:t>
                      </a:r>
                      <a:endParaRPr lang="ru-RU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57262"/>
              </p:ext>
            </p:extLst>
          </p:nvPr>
        </p:nvGraphicFramePr>
        <p:xfrm>
          <a:off x="571472" y="428604"/>
          <a:ext cx="8072494" cy="5929354"/>
        </p:xfrm>
        <a:graphic>
          <a:graphicData uri="http://schemas.openxmlformats.org/drawingml/2006/table">
            <a:tbl>
              <a:tblPr/>
              <a:tblGrid>
                <a:gridCol w="5220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9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0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764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2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Витяг із трудової книжки</a:t>
                      </a:r>
                      <a:endParaRPr lang="ru-RU" sz="2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Витяг із трудової книжки керівника підприємства (туристичного підрозділу) / громадянина-підприємця про стаж його роботи в туристичній галузі, який повинен бути не менше 3-х років або копію документу про спеціальну туристичну освіту.</a:t>
                      </a:r>
                      <a:endParaRPr lang="ru-RU" sz="2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76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2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Характеристика діяльності</a:t>
                      </a:r>
                      <a:endParaRPr lang="ru-RU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Характеристика діяльності юридичної особи / громадянина-підприємця;</a:t>
                      </a:r>
                      <a:endParaRPr lang="ru-RU" sz="2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52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2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spc="-40" dirty="0">
                          <a:latin typeface="Times New Roman"/>
                          <a:ea typeface="Times New Roman"/>
                          <a:cs typeface="Times New Roman"/>
                        </a:rPr>
                        <a:t>Документ, </a:t>
                      </a: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що засвідчує наявність </a:t>
                      </a:r>
                      <a:r>
                        <a:rPr lang="uk-UA" sz="2000" b="1" spc="-30" dirty="0">
                          <a:latin typeface="Times New Roman"/>
                          <a:ea typeface="Times New Roman"/>
                          <a:cs typeface="Times New Roman"/>
                        </a:rPr>
                        <a:t>службового</a:t>
                      </a: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2000" b="1" spc="-40" dirty="0">
                          <a:latin typeface="Times New Roman"/>
                          <a:ea typeface="Times New Roman"/>
                          <a:cs typeface="Times New Roman"/>
                        </a:rPr>
                        <a:t>приміщення</a:t>
                      </a:r>
                      <a:endParaRPr lang="ru-RU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</a:rPr>
                        <a:t>Копія документу, що засвідчує наявність службового приміщення, яке повинно відповідати вимогам Ліцензійних умов провадження господарської діяльності з організації іноземного, внутрішнього, зарубіжного туризму, екскурсійної діяльності</a:t>
                      </a:r>
                      <a:endParaRPr lang="ru-RU" sz="2000" b="1" dirty="0">
                        <a:latin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(ксерокопія договору оренди, завірена печаткою юридичної особи / громадянина-підприємця).</a:t>
                      </a:r>
                      <a:endParaRPr lang="ru-RU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500042"/>
          <a:ext cx="8072494" cy="5276206"/>
        </p:xfrm>
        <a:graphic>
          <a:graphicData uri="http://schemas.openxmlformats.org/drawingml/2006/table">
            <a:tbl>
              <a:tblPr/>
              <a:tblGrid>
                <a:gridCol w="5220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8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323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18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Договір(и) зі страховою компанією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1) Копія договору зі страховою компанією про здійснення обов’язкового страхування туристів (медичного та від нещасного випадку), що направляються підприємством в туристичні подорожі (поїздки) за кордон та по Україні (ксерокопія, завірена печаткою юридичної особи / громадянина-підприємця).</a:t>
                      </a:r>
                      <a:endParaRPr lang="ru-RU" sz="18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2) Копія договору зі страховою компанією про страхування відповідальності </a:t>
                      </a:r>
                      <a:r>
                        <a:rPr lang="uk-UA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суб”єктів</a:t>
                      </a: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 туристичної діяльності за </a:t>
                      </a:r>
                      <a:r>
                        <a:rPr lang="uk-UA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непередбачувальні</a:t>
                      </a: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 обставини, що трапляються з туристами під час подорожі (ксерокопія, завірена печаткою юридичної особи / громадянина-підприємця).</a:t>
                      </a:r>
                      <a:endParaRPr lang="ru-RU" sz="1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21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Довідка зі статупра-вління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Копія довідки зі статуправління Про включення до Єдиного державного реєстру підприємств та організацій України (ксерокопія, завірена печаткою підприємства).</a:t>
                      </a:r>
                      <a:endParaRPr lang="ru-RU" sz="1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21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Квітанція про сплату держмита</a:t>
                      </a:r>
                      <a:endParaRPr lang="ru-RU" sz="1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Документ, що засвідчує сплату послуг по державній реєстрації</a:t>
                      </a:r>
                      <a:endParaRPr lang="ru-RU" sz="1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611560" y="1709508"/>
            <a:ext cx="8532440" cy="48878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16737"/>
            <a:ext cx="7740352" cy="16927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загальноприйнятих вимог, які висуваються до офісу туристичної фірми відносять: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1844824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Оформлення приміщень для відвідувачів та персоналу: 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 обладнання робочого місця персоналу;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 технічне забезпечення оперативної діяльності (засоби зв'язку, комп'ютер, копіювальна техніка);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 обладнання для зберігання цінних документів, паперів;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 місця для відвідувачів.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Наявність інформації для споживачів в доступному для них місці: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 копія свідоцтва про реєстрацію;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 копія ліцензії на право здійснення туристичної діяльності;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 копія сертифікату відповідності;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 копія ліцензії на використання знаку відповідності;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 рекламні проспекти, каталоги та інші рекламні засоби, розроблені за окремими турами;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 вивіска з інформацією про графік роботи.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Підтримка оптимального мікроклімату (температури, вологості повітря).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46023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259632" y="548680"/>
            <a:ext cx="6912768" cy="583264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2" name="Прямоугольник 1"/>
          <p:cNvSpPr/>
          <p:nvPr/>
        </p:nvSpPr>
        <p:spPr>
          <a:xfrm>
            <a:off x="1835696" y="1118207"/>
            <a:ext cx="6102424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7780" algn="just">
              <a:lnSpc>
                <a:spcPct val="115000"/>
              </a:lnSpc>
              <a:spcBef>
                <a:spcPts val="250"/>
              </a:spcBef>
              <a:spcAft>
                <a:spcPts val="100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Front office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це командний пункт, його нервовий центр, місце зустрічі гостей з готелем і прощання з ним. Для гостя Front office - це обличчя готі більш того, часто все спілкування гостей з готелем обмежується спілкуванням з персоналом за стійкою служби прийому. Тому уміння спілкуватися з самими різними людьми - важлива якість працівників цієї служби. Працівники цієї служби повинні уміти продавати товар - готель, створити сприятливий імідж готелю, бути представником менеджменту готелю, здатним вирішити будь-яку проблему гостя, забезпечити його безпеку і, взагалі бути кращими друзями туриста.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065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394520" y="669325"/>
            <a:ext cx="6984776" cy="532859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1979712" y="1340768"/>
            <a:ext cx="5814392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7780" algn="just">
              <a:lnSpc>
                <a:spcPct val="115000"/>
              </a:lnSpc>
              <a:spcBef>
                <a:spcPts val="250"/>
              </a:spcBef>
              <a:spcAft>
                <a:spcPts val="100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Fidelio Front Office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одна з найпопулярніших у світі систем автоматизації служби прийому і розміщення гостей. Програмний комгшекс Fidelio Front Office здійснює взаємозв'язок практично всіх відділів готелю і дозволяє автоматизувати бронювання номерів (у тому числі приймати бронювання з міжнародних центрів бронювання готелів та Інтернету), реєстрацію розміщення і розрахунок гостей, управління номерним фондом, дозвіллям гостей, складання прогнозів роботи готелю на майбутнє.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47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115616" y="980728"/>
            <a:ext cx="7848872" cy="475252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1979712" y="1369268"/>
            <a:ext cx="6696744" cy="3975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7780" algn="just">
              <a:lnSpc>
                <a:spcPct val="115000"/>
              </a:lnSpc>
              <a:spcBef>
                <a:spcPts val="250"/>
              </a:spcBef>
              <a:spcAft>
                <a:spcPts val="1000"/>
              </a:spcAf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 HRS Back Office є рішенням для автоматизації бухгалтерського обліку та всією фінансово-господарською діяльністю з урахуванням специфіки будь-якого об'єкта (готель, санаторій чи ресторан). Це потужний інструмент для зростання ефективності управління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 побудована по модульному принципу, що дозволяє найбільш гнучко вирішувати задачі комплексної автоматизації готелів та ресторанів.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"HRS Back Office" дозволить Вам вести облік в гривні, іноземних валютах та гривневому еквіваленті </a:t>
            </a: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</a:rPr>
              <a:t>товарно-матеріальних цінностей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889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404664"/>
            <a:ext cx="8229600" cy="5768997"/>
          </a:xfrm>
        </p:spPr>
        <p:txBody>
          <a:bodyPr>
            <a:normAutofit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b="1" dirty="0"/>
              <a:t>	</a:t>
            </a:r>
            <a:r>
              <a:rPr lang="uk-UA" b="1" i="1" dirty="0" err="1"/>
              <a:t>Туроперейтинг</a:t>
            </a:r>
            <a:r>
              <a:rPr lang="uk-UA" b="1" dirty="0"/>
              <a:t> </a:t>
            </a:r>
            <a:r>
              <a:rPr lang="uk-UA" dirty="0"/>
              <a:t>– діяльність туристичного підприємства по розробці, формуванні та реалізації туристичних програм подорожей.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/>
          </a:p>
          <a:p>
            <a:pPr marL="0" algn="just">
              <a:spcBef>
                <a:spcPts val="0"/>
              </a:spcBef>
              <a:buNone/>
            </a:pPr>
            <a:r>
              <a:rPr lang="uk-UA" b="1" dirty="0"/>
              <a:t>	</a:t>
            </a:r>
            <a:r>
              <a:rPr lang="uk-UA" b="1" i="1" dirty="0"/>
              <a:t>Агент туристичний</a:t>
            </a:r>
            <a:r>
              <a:rPr lang="uk-UA" dirty="0"/>
              <a:t> – юридична особа, яка виступає в якості посередника між продавцем та покупцем туристичних послуг та займається по дорученню фірми-туроператора, транспортної компанії чи готельного підприємства роздрібним продажем туристичного продукту на умовах комісійної винагороди.</a:t>
            </a:r>
          </a:p>
          <a:p>
            <a:pPr marL="0" algn="just">
              <a:spcBef>
                <a:spcPts val="0"/>
              </a:spcBef>
              <a:buNone/>
            </a:pPr>
            <a:endParaRPr lang="ru-RU" i="1" dirty="0"/>
          </a:p>
          <a:p>
            <a:pPr marL="0" algn="just">
              <a:spcBef>
                <a:spcPts val="0"/>
              </a:spcBef>
              <a:buNone/>
            </a:pPr>
            <a:r>
              <a:rPr lang="uk-UA" b="1" i="1" dirty="0"/>
              <a:t>	Аквізитор </a:t>
            </a:r>
            <a:r>
              <a:rPr lang="uk-UA" dirty="0"/>
              <a:t>– службовець (працівник) туристичного чи транспортного агентства, в обов’язки якого входить залучення нових клієнтів, прийом та оформлення замовлень на бронювання туристичного та транспортного обслуговування.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0"/>
            <a:ext cx="8229600" cy="6072230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2200" b="1" dirty="0"/>
              <a:t>	</a:t>
            </a:r>
            <a:r>
              <a:rPr lang="uk-UA" sz="2200" b="1" i="1" dirty="0"/>
              <a:t>Мережа збуту</a:t>
            </a:r>
            <a:r>
              <a:rPr lang="uk-UA" sz="2200" i="1" dirty="0"/>
              <a:t> </a:t>
            </a:r>
            <a:r>
              <a:rPr lang="uk-UA" sz="2200" dirty="0"/>
              <a:t>– об’єднані під одним </a:t>
            </a:r>
            <a:r>
              <a:rPr lang="uk-UA" sz="2200" dirty="0" err="1"/>
              <a:t>турорганізатором</a:t>
            </a:r>
            <a:r>
              <a:rPr lang="uk-UA" sz="2200" dirty="0"/>
              <a:t> певна кількість туристичних агентств, бюро замовлень, агентів по збуту, аквізиторів та інших суб’єктів туристичного ринку, метою діяльності яких є розподіл та збут туристичного продукту фірми.</a:t>
            </a:r>
            <a:endParaRPr lang="ru-RU" sz="2200" dirty="0"/>
          </a:p>
          <a:p>
            <a:pPr marL="0" algn="just">
              <a:spcBef>
                <a:spcPts val="0"/>
              </a:spcBef>
              <a:buNone/>
            </a:pPr>
            <a:r>
              <a:rPr lang="uk-UA" sz="2200" dirty="0"/>
              <a:t> </a:t>
            </a:r>
            <a:endParaRPr lang="ru-RU" sz="2200" b="1" dirty="0"/>
          </a:p>
          <a:p>
            <a:pPr marL="0" algn="just">
              <a:spcBef>
                <a:spcPts val="0"/>
              </a:spcBef>
              <a:buNone/>
            </a:pPr>
            <a:r>
              <a:rPr lang="uk-UA" sz="2200" b="1" dirty="0"/>
              <a:t>	</a:t>
            </a:r>
            <a:r>
              <a:rPr lang="uk-UA" sz="2200" b="1" i="1" dirty="0"/>
              <a:t>Екскурсійне бюро </a:t>
            </a:r>
            <a:r>
              <a:rPr lang="uk-UA" sz="2200" dirty="0"/>
              <a:t>– агентство, що займається </a:t>
            </a:r>
            <a:r>
              <a:rPr lang="uk-UA" sz="2200" dirty="0" err="1"/>
              <a:t>сторення</a:t>
            </a:r>
            <a:r>
              <a:rPr lang="uk-UA" sz="2200" dirty="0"/>
              <a:t> та реалізацією екскурсійної послуги, тобто надає послуги туристичного супроводу за заздалегідь затвердженим (</a:t>
            </a:r>
            <a:r>
              <a:rPr lang="uk-UA" sz="2200" dirty="0" err="1"/>
              <a:t>зпланованим</a:t>
            </a:r>
            <a:r>
              <a:rPr lang="uk-UA" sz="2200" dirty="0"/>
              <a:t>) маршрутом для забезпечення задоволення духовних, естетичних, інформаційних потреб туристів. </a:t>
            </a:r>
            <a:endParaRPr lang="ru-RU" sz="2200" dirty="0"/>
          </a:p>
          <a:p>
            <a:pPr marL="0" algn="just">
              <a:spcBef>
                <a:spcPts val="0"/>
              </a:spcBef>
            </a:pPr>
            <a:endParaRPr lang="ru-RU" sz="2200" dirty="0"/>
          </a:p>
          <a:p>
            <a:pPr marL="0" algn="just">
              <a:spcBef>
                <a:spcPts val="0"/>
              </a:spcBef>
              <a:buNone/>
            </a:pPr>
            <a:r>
              <a:rPr lang="ru-RU" sz="2200" b="1" dirty="0"/>
              <a:t>	</a:t>
            </a:r>
            <a:r>
              <a:rPr lang="ru-RU" sz="2200" b="1" i="1" dirty="0"/>
              <a:t>Агент </a:t>
            </a:r>
            <a:r>
              <a:rPr lang="ru-RU" sz="2200" b="1" i="1" dirty="0" err="1"/>
              <a:t>туристичний</a:t>
            </a:r>
            <a:r>
              <a:rPr lang="ru-RU" sz="2200" i="1" dirty="0"/>
              <a:t> </a:t>
            </a:r>
            <a:r>
              <a:rPr lang="ru-RU" sz="2200" dirty="0"/>
              <a:t>– </a:t>
            </a:r>
            <a:r>
              <a:rPr lang="ru-RU" sz="2200" dirty="0" err="1"/>
              <a:t>юридична</a:t>
            </a:r>
            <a:r>
              <a:rPr lang="ru-RU" sz="2200" dirty="0"/>
              <a:t> особа, яка </a:t>
            </a:r>
            <a:r>
              <a:rPr lang="ru-RU" sz="2200" dirty="0" err="1"/>
              <a:t>виступає</a:t>
            </a:r>
            <a:r>
              <a:rPr lang="ru-RU" sz="2200" dirty="0"/>
              <a:t> в </a:t>
            </a:r>
            <a:r>
              <a:rPr lang="ru-RU" sz="2200" dirty="0" err="1"/>
              <a:t>якості</a:t>
            </a:r>
            <a:r>
              <a:rPr lang="ru-RU" sz="2200" dirty="0"/>
              <a:t> </a:t>
            </a:r>
            <a:r>
              <a:rPr lang="ru-RU" sz="2200" dirty="0" err="1"/>
              <a:t>посередника</a:t>
            </a:r>
            <a:r>
              <a:rPr lang="ru-RU" sz="2200" dirty="0"/>
              <a:t> </a:t>
            </a:r>
            <a:r>
              <a:rPr lang="ru-RU" sz="2200" dirty="0" err="1"/>
              <a:t>між</a:t>
            </a:r>
            <a:r>
              <a:rPr lang="ru-RU" sz="2200" dirty="0"/>
              <a:t> </a:t>
            </a:r>
            <a:r>
              <a:rPr lang="ru-RU" sz="2200" dirty="0" err="1"/>
              <a:t>продавцем</a:t>
            </a:r>
            <a:r>
              <a:rPr lang="ru-RU" sz="2200" dirty="0"/>
              <a:t> та </a:t>
            </a:r>
            <a:r>
              <a:rPr lang="ru-RU" sz="2200" dirty="0" err="1"/>
              <a:t>покупцем</a:t>
            </a:r>
            <a:r>
              <a:rPr lang="ru-RU" sz="2200" dirty="0"/>
              <a:t> </a:t>
            </a:r>
            <a:r>
              <a:rPr lang="ru-RU" sz="2200" dirty="0" err="1"/>
              <a:t>туристичних</a:t>
            </a:r>
            <a:r>
              <a:rPr lang="ru-RU" sz="2200" dirty="0"/>
              <a:t> </a:t>
            </a:r>
            <a:r>
              <a:rPr lang="ru-RU" sz="2200" dirty="0" err="1"/>
              <a:t>послуг</a:t>
            </a:r>
            <a:r>
              <a:rPr lang="ru-RU" sz="2200" dirty="0"/>
              <a:t> </a:t>
            </a:r>
            <a:r>
              <a:rPr lang="ru-RU" sz="2200" dirty="0" err="1"/>
              <a:t>та</a:t>
            </a:r>
            <a:r>
              <a:rPr lang="ru-RU" sz="2200" dirty="0"/>
              <a:t> </a:t>
            </a:r>
            <a:r>
              <a:rPr lang="ru-RU" sz="2200" dirty="0" err="1"/>
              <a:t>займається</a:t>
            </a:r>
            <a:r>
              <a:rPr lang="ru-RU" sz="2200" dirty="0"/>
              <a:t> по </a:t>
            </a:r>
            <a:r>
              <a:rPr lang="ru-RU" sz="2200" dirty="0" err="1"/>
              <a:t>дорученню</a:t>
            </a:r>
            <a:r>
              <a:rPr lang="ru-RU" sz="2200" dirty="0"/>
              <a:t> </a:t>
            </a:r>
            <a:r>
              <a:rPr lang="ru-RU" sz="2200" dirty="0" err="1"/>
              <a:t>фірми-туроператора</a:t>
            </a:r>
            <a:r>
              <a:rPr lang="ru-RU" sz="2200" dirty="0"/>
              <a:t>, </a:t>
            </a:r>
            <a:r>
              <a:rPr lang="ru-RU" sz="2200" dirty="0" err="1"/>
              <a:t>транспортної</a:t>
            </a:r>
            <a:r>
              <a:rPr lang="ru-RU" sz="2200" dirty="0"/>
              <a:t> </a:t>
            </a:r>
            <a:r>
              <a:rPr lang="ru-RU" sz="2200" dirty="0" err="1"/>
              <a:t>компанії</a:t>
            </a:r>
            <a:r>
              <a:rPr lang="ru-RU" sz="2200" dirty="0"/>
              <a:t> </a:t>
            </a:r>
            <a:r>
              <a:rPr lang="ru-RU" sz="2200" dirty="0" err="1"/>
              <a:t>чи</a:t>
            </a:r>
            <a:r>
              <a:rPr lang="ru-RU" sz="2200" dirty="0"/>
              <a:t> </a:t>
            </a:r>
            <a:r>
              <a:rPr lang="ru-RU" sz="2200" dirty="0" err="1"/>
              <a:t>готельного</a:t>
            </a:r>
            <a:r>
              <a:rPr lang="ru-RU" sz="2200" dirty="0"/>
              <a:t> </a:t>
            </a:r>
            <a:r>
              <a:rPr lang="ru-RU" sz="2200" dirty="0" err="1"/>
              <a:t>підприємства</a:t>
            </a:r>
            <a:r>
              <a:rPr lang="ru-RU" sz="2200" dirty="0"/>
              <a:t> </a:t>
            </a:r>
            <a:r>
              <a:rPr lang="ru-RU" sz="2200" dirty="0" err="1"/>
              <a:t>роздрібним</a:t>
            </a:r>
            <a:r>
              <a:rPr lang="ru-RU" sz="2200" dirty="0"/>
              <a:t> </a:t>
            </a:r>
            <a:r>
              <a:rPr lang="ru-RU" sz="2200" dirty="0" err="1"/>
              <a:t>продажем</a:t>
            </a:r>
            <a:r>
              <a:rPr lang="ru-RU" sz="2200" dirty="0"/>
              <a:t> </a:t>
            </a:r>
            <a:r>
              <a:rPr lang="ru-RU" sz="2200" dirty="0" err="1"/>
              <a:t>туристичного</a:t>
            </a:r>
            <a:r>
              <a:rPr lang="ru-RU" sz="2200" dirty="0"/>
              <a:t> продукту на </a:t>
            </a:r>
            <a:r>
              <a:rPr lang="ru-RU" sz="2200" dirty="0" err="1"/>
              <a:t>умовах</a:t>
            </a:r>
            <a:r>
              <a:rPr lang="ru-RU" sz="2200" dirty="0"/>
              <a:t> </a:t>
            </a:r>
            <a:r>
              <a:rPr lang="ru-RU" sz="2200" dirty="0" err="1"/>
              <a:t>комісійної</a:t>
            </a:r>
            <a:r>
              <a:rPr lang="ru-RU" sz="2200" dirty="0"/>
              <a:t> </a:t>
            </a:r>
            <a:r>
              <a:rPr lang="ru-RU" sz="2200" dirty="0" err="1"/>
              <a:t>винагороди</a:t>
            </a:r>
            <a:r>
              <a:rPr lang="ru-RU" sz="22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uk-UA" sz="2800" dirty="0">
                <a:latin typeface="+mn-lt"/>
              </a:rPr>
              <a:t>ВИДИ ТУРОПЕРАТОРІВ:</a:t>
            </a:r>
            <a:br>
              <a:rPr lang="ru-RU" sz="2800" dirty="0">
                <a:latin typeface="+mn-lt"/>
              </a:rPr>
            </a:br>
            <a:endParaRPr lang="ru-RU" sz="28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512343"/>
              </p:ext>
            </p:extLst>
          </p:nvPr>
        </p:nvGraphicFramePr>
        <p:xfrm>
          <a:off x="500034" y="571480"/>
          <a:ext cx="8215370" cy="6035040"/>
        </p:xfrm>
        <a:graphic>
          <a:graphicData uri="http://schemas.openxmlformats.org/drawingml/2006/table">
            <a:tbl>
              <a:tblPr/>
              <a:tblGrid>
                <a:gridCol w="2152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2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5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 err="1">
                          <a:latin typeface="Times New Roman"/>
                          <a:ea typeface="Times New Roman"/>
                        </a:rPr>
                        <a:t>Ознака</a:t>
                      </a:r>
                      <a:r>
                        <a:rPr lang="ru-RU" sz="1800" b="1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1" i="1" dirty="0" err="1">
                          <a:latin typeface="Times New Roman"/>
                          <a:ea typeface="Times New Roman"/>
                        </a:rPr>
                        <a:t>класифікації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 err="1">
                          <a:latin typeface="Times New Roman"/>
                          <a:ea typeface="Times New Roman"/>
                        </a:rPr>
                        <a:t>Види</a:t>
                      </a:r>
                      <a:r>
                        <a:rPr lang="ru-RU" sz="1800" b="1" i="1" dirty="0">
                          <a:latin typeface="Times New Roman"/>
                          <a:ea typeface="Times New Roman"/>
                        </a:rPr>
                        <a:t> та характеристика: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8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1. За </a:t>
                      </a: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спеціалізацією (концентрацією)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1" indent="-28575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1590" algn="l"/>
                          <a:tab pos="228600" algn="l"/>
                        </a:tabLs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</a:rPr>
                        <a:t>Оператори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</a:rPr>
                        <a:t>масового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 ринку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реалізують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турпакети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різних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видах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ринків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для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ширового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кола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споживачів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різнотипної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клієнтури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);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1.2.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</a:rPr>
                        <a:t>Спеціалізовані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</a:rPr>
                        <a:t>оператори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спеціалізуються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певному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виді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турпродукту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чи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сегменті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ринку (на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певній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країні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відвідування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певному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виді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туризму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тощо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):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1.2.1.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туроператори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що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спеціалізуються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окремих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видах туризму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спортивно-оздоровчі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тури,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мисливство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рибальство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пригодницькі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тури,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івентивний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туризм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тощо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);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1.2.2.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туроператори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спеціалізуються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певних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країнах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відвудування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(до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Англії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Франції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чи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Італії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тощо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);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1.2.3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туроператори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обслуговують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певний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тип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клієнтури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( молодь,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дітей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бізнесменів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ін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.);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1.2.4.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туроператори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займаються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обслуговуванням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туристів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в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певних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засобах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розміщення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готелі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підвищеної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комфортності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готелі-клуби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спеціалізовані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заклади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розміщення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тощо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);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1.2.5.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туроператори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спеціалізуються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використанні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певного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виду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транспортних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</a:rPr>
                        <a:t>засобів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авіа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, тур потяги, автотранспорт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тощо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);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1000108"/>
          <a:ext cx="8001056" cy="4786346"/>
        </p:xfrm>
        <a:graphic>
          <a:graphicData uri="http://schemas.openxmlformats.org/drawingml/2006/table">
            <a:tbl>
              <a:tblPr/>
              <a:tblGrid>
                <a:gridCol w="2357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436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63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2. За </a:t>
                      </a:r>
                      <a:r>
                        <a:rPr lang="uk-UA" sz="2400" dirty="0">
                          <a:latin typeface="Times New Roman"/>
                          <a:ea typeface="Times New Roman"/>
                        </a:rPr>
                        <a:t>географією </a:t>
                      </a:r>
                      <a:r>
                        <a:rPr lang="uk-UA" sz="2400" dirty="0" err="1">
                          <a:latin typeface="Times New Roman"/>
                          <a:ea typeface="Times New Roman"/>
                        </a:rPr>
                        <a:t>туроперей-тингу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2.1.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b="1" dirty="0" err="1">
                          <a:latin typeface="Times New Roman"/>
                          <a:ea typeface="Times New Roman"/>
                        </a:rPr>
                        <a:t>Місцеві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2400" b="1" dirty="0" err="1">
                          <a:latin typeface="Times New Roman"/>
                          <a:ea typeface="Times New Roman"/>
                        </a:rPr>
                        <a:t>внутрішні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uk-UA" sz="2400" b="1" dirty="0">
                          <a:latin typeface="Times New Roman"/>
                          <a:ea typeface="Times New Roman"/>
                        </a:rPr>
                        <a:t>т</a:t>
                      </a:r>
                      <a:r>
                        <a:rPr lang="ru-RU" sz="2400" b="1" dirty="0" err="1">
                          <a:latin typeface="Times New Roman"/>
                          <a:ea typeface="Times New Roman"/>
                        </a:rPr>
                        <a:t>уроператори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2400" b="1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2400" b="1" dirty="0">
                          <a:latin typeface="Times New Roman"/>
                          <a:ea typeface="Times New Roman"/>
                        </a:rPr>
                        <a:t>inside</a:t>
                      </a:r>
                      <a:r>
                        <a:rPr lang="uk-UA" sz="2400" b="1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2400" b="1" dirty="0" err="1">
                          <a:latin typeface="Times New Roman"/>
                          <a:ea typeface="Times New Roman"/>
                        </a:rPr>
                        <a:t>touroperation</a:t>
                      </a:r>
                      <a:r>
                        <a:rPr lang="uk-UA" sz="2400" b="1" dirty="0"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це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тур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оператори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зорієнтовані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прийом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розміщення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туристів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в межах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країни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2.2. </a:t>
                      </a:r>
                      <a:r>
                        <a:rPr lang="ru-RU" sz="2400" b="1" dirty="0" err="1">
                          <a:latin typeface="Times New Roman"/>
                          <a:ea typeface="Times New Roman"/>
                        </a:rPr>
                        <a:t>Виїзні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b="1" dirty="0" err="1">
                          <a:latin typeface="Times New Roman"/>
                          <a:ea typeface="Times New Roman"/>
                        </a:rPr>
                        <a:t>туроператори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2400" b="1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2400" b="1" dirty="0">
                          <a:latin typeface="Times New Roman"/>
                          <a:ea typeface="Times New Roman"/>
                        </a:rPr>
                        <a:t>outgoing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2400" b="1" dirty="0" err="1">
                          <a:latin typeface="Times New Roman"/>
                          <a:ea typeface="Times New Roman"/>
                        </a:rPr>
                        <a:t>touroperation</a:t>
                      </a:r>
                      <a:r>
                        <a:rPr lang="uk-UA" sz="2400" b="1" dirty="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uk-UA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це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туроператори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зорієнтовані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відправку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туристів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на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відпочинок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за кордон;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2.3.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b="1" dirty="0" err="1">
                          <a:latin typeface="Times New Roman"/>
                          <a:ea typeface="Times New Roman"/>
                        </a:rPr>
                        <a:t>Туроператори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2400" b="1" dirty="0" err="1">
                          <a:latin typeface="Times New Roman"/>
                          <a:ea typeface="Times New Roman"/>
                        </a:rPr>
                        <a:t>прийомі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2400" b="1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2400" b="1" dirty="0">
                          <a:latin typeface="Times New Roman"/>
                          <a:ea typeface="Times New Roman"/>
                        </a:rPr>
                        <a:t>incoming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2400" b="1" dirty="0" err="1">
                          <a:latin typeface="Times New Roman"/>
                          <a:ea typeface="Times New Roman"/>
                        </a:rPr>
                        <a:t>touroperation</a:t>
                      </a:r>
                      <a:r>
                        <a:rPr lang="uk-UA" sz="2400" b="1" dirty="0"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це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тур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оператори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базуються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прийомі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обслуговуванні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іноземних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туристів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в межах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однієї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країни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428604"/>
          <a:ext cx="8001056" cy="6035040"/>
        </p:xfrm>
        <a:graphic>
          <a:graphicData uri="http://schemas.openxmlformats.org/drawingml/2006/table">
            <a:tbl>
              <a:tblPr/>
              <a:tblGrid>
                <a:gridCol w="2096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4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579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>
                          <a:latin typeface="Times New Roman"/>
                          <a:ea typeface="Times New Roman"/>
                        </a:rPr>
                        <a:t>3. За видом діяльності: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3.1. </a:t>
                      </a:r>
                      <a:r>
                        <a:rPr lang="ru-RU" sz="2200" b="1" dirty="0" err="1">
                          <a:latin typeface="Times New Roman"/>
                          <a:ea typeface="Times New Roman"/>
                        </a:rPr>
                        <a:t>Ініціативні</a:t>
                      </a:r>
                      <a:r>
                        <a:rPr lang="ru-RU" sz="22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1" dirty="0" err="1">
                          <a:latin typeface="Times New Roman"/>
                          <a:ea typeface="Times New Roman"/>
                        </a:rPr>
                        <a:t>туроператори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це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оператори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відправляють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туристів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за кордон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чи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в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інші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регіони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(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в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межах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країни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) за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домовленістю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приймаючими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рецептивними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) туроператорами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чи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напряму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підприємствами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туристичної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індустрії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3.2. </a:t>
                      </a:r>
                      <a:r>
                        <a:rPr lang="ru-RU" sz="2200" b="1" dirty="0" err="1">
                          <a:latin typeface="Times New Roman"/>
                          <a:ea typeface="Times New Roman"/>
                        </a:rPr>
                        <a:t>Рецептивні</a:t>
                      </a:r>
                      <a:r>
                        <a:rPr lang="ru-RU" sz="22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1" dirty="0" err="1">
                          <a:latin typeface="Times New Roman"/>
                          <a:ea typeface="Times New Roman"/>
                        </a:rPr>
                        <a:t>туроператори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це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тур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оператори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прийомі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комплектують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тури та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програми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обслуговування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в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місці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прийому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обслуговування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туристів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використовуючи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прямі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договора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постачальниками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послуг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готелі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підприємства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харчування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розважальні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заклади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тощо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).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3.3. </a:t>
                      </a:r>
                      <a:r>
                        <a:rPr lang="ru-RU" sz="2200" b="1" dirty="0" err="1">
                          <a:latin typeface="Times New Roman"/>
                          <a:ea typeface="Times New Roman"/>
                        </a:rPr>
                        <a:t>Консолідовані</a:t>
                      </a:r>
                      <a:r>
                        <a:rPr lang="ru-RU" sz="22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1" dirty="0" err="1">
                          <a:latin typeface="Times New Roman"/>
                          <a:ea typeface="Times New Roman"/>
                        </a:rPr>
                        <a:t>туроператори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це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туроператори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є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частиною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холдингу та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об’єднані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в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єдиний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господарюючий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суб’єкт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підприємствами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туристичної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індустрії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готелями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, ресторанами 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</a:rPr>
                        <a:t>ін</a:t>
                      </a:r>
                      <a:r>
                        <a:rPr lang="ru-RU" sz="2200" dirty="0">
                          <a:latin typeface="Times New Roman"/>
                          <a:ea typeface="Times New Roman"/>
                        </a:rPr>
                        <a:t>.).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572560" cy="6215106"/>
          </a:xfrm>
        </p:spPr>
        <p:txBody>
          <a:bodyPr>
            <a:noAutofit/>
          </a:bodyPr>
          <a:lstStyle/>
          <a:p>
            <a:pPr marL="180000" algn="ctr">
              <a:spcBef>
                <a:spcPts val="0"/>
              </a:spcBef>
              <a:buNone/>
            </a:pPr>
            <a:r>
              <a:rPr lang="uk-UA" sz="1600" b="1" u="sng" dirty="0"/>
              <a:t>	Відповідно до </a:t>
            </a:r>
            <a:r>
              <a:rPr lang="ru-RU" sz="1600" b="1" u="sng" dirty="0"/>
              <a:t>З</a:t>
            </a:r>
            <a:r>
              <a:rPr lang="uk-UA" sz="1600" b="1" u="sng" dirty="0"/>
              <a:t>У</a:t>
            </a:r>
            <a:r>
              <a:rPr lang="ru-RU" sz="1600" b="1" u="sng" dirty="0"/>
              <a:t> "Про туризм"</a:t>
            </a:r>
            <a:r>
              <a:rPr lang="uk-UA" sz="1600" b="1" u="sng" dirty="0"/>
              <a:t>:</a:t>
            </a:r>
            <a:endParaRPr lang="ru-RU" sz="1600" b="1" dirty="0"/>
          </a:p>
          <a:p>
            <a:pPr marL="180000" algn="just">
              <a:spcBef>
                <a:spcPts val="0"/>
              </a:spcBef>
              <a:buNone/>
            </a:pPr>
            <a:r>
              <a:rPr lang="uk-UA" sz="1600" dirty="0"/>
              <a:t>	Суб'єктами, що </a:t>
            </a:r>
            <a:r>
              <a:rPr lang="uk-UA" sz="1600" dirty="0" err="1"/>
              <a:t>здiйснюють</a:t>
            </a:r>
            <a:r>
              <a:rPr lang="uk-UA" sz="1600" dirty="0"/>
              <a:t> та/або забезпечують туристичну </a:t>
            </a:r>
            <a:r>
              <a:rPr lang="uk-UA" sz="1600" dirty="0" err="1"/>
              <a:t>дiяльнiсть</a:t>
            </a:r>
            <a:r>
              <a:rPr lang="uk-UA" sz="1600" dirty="0"/>
              <a:t> (</a:t>
            </a:r>
            <a:r>
              <a:rPr lang="uk-UA" sz="1600" dirty="0" err="1"/>
              <a:t>далi</a:t>
            </a:r>
            <a:r>
              <a:rPr lang="uk-UA" sz="1600" dirty="0"/>
              <a:t> - суб'єкти туристичної </a:t>
            </a:r>
            <a:r>
              <a:rPr lang="uk-UA" sz="1600" dirty="0" err="1"/>
              <a:t>дiяльностi</a:t>
            </a:r>
            <a:r>
              <a:rPr lang="uk-UA" sz="1600" dirty="0"/>
              <a:t>), є:</a:t>
            </a:r>
            <a:endParaRPr lang="ru-RU" sz="1600" dirty="0"/>
          </a:p>
          <a:p>
            <a:pPr marL="180000" algn="just">
              <a:spcBef>
                <a:spcPts val="0"/>
              </a:spcBef>
              <a:buNone/>
            </a:pPr>
            <a:r>
              <a:rPr lang="ru-RU" sz="1600" b="1" dirty="0"/>
              <a:t>	</a:t>
            </a:r>
            <a:r>
              <a:rPr lang="ru-RU" sz="1600" b="1" dirty="0" err="1"/>
              <a:t>туристичнi</a:t>
            </a:r>
            <a:r>
              <a:rPr lang="ru-RU" sz="1600" b="1" dirty="0"/>
              <a:t> </a:t>
            </a:r>
            <a:r>
              <a:rPr lang="ru-RU" sz="1600" b="1" dirty="0" err="1"/>
              <a:t>оператори</a:t>
            </a:r>
            <a:r>
              <a:rPr lang="ru-RU" sz="1600" b="1" dirty="0"/>
              <a:t> (</a:t>
            </a:r>
            <a:r>
              <a:rPr lang="ru-RU" sz="1600" b="1" dirty="0" err="1"/>
              <a:t>далi</a:t>
            </a:r>
            <a:r>
              <a:rPr lang="ru-RU" sz="1600" b="1" dirty="0"/>
              <a:t> - </a:t>
            </a:r>
            <a:r>
              <a:rPr lang="ru-RU" sz="1600" b="1" dirty="0" err="1"/>
              <a:t>туроператори</a:t>
            </a:r>
            <a:r>
              <a:rPr lang="ru-RU" sz="1600" b="1" dirty="0"/>
              <a:t>)</a:t>
            </a:r>
            <a:r>
              <a:rPr lang="ru-RU" sz="1600" dirty="0"/>
              <a:t> - </a:t>
            </a:r>
            <a:r>
              <a:rPr lang="ru-RU" sz="1600" dirty="0" err="1"/>
              <a:t>юридичнi</a:t>
            </a:r>
            <a:r>
              <a:rPr lang="ru-RU" sz="1600" dirty="0"/>
              <a:t> особи, </a:t>
            </a:r>
            <a:r>
              <a:rPr lang="ru-RU" sz="1600" dirty="0" err="1"/>
              <a:t>створенi</a:t>
            </a:r>
            <a:r>
              <a:rPr lang="ru-RU" sz="1600" dirty="0"/>
              <a:t> </a:t>
            </a:r>
            <a:r>
              <a:rPr lang="ru-RU" sz="1600" dirty="0" err="1"/>
              <a:t>згiдно</a:t>
            </a:r>
            <a:r>
              <a:rPr lang="ru-RU" sz="1600" dirty="0"/>
              <a:t> </a:t>
            </a:r>
            <a:r>
              <a:rPr lang="ru-RU" sz="1600" dirty="0" err="1"/>
              <a:t>iз</a:t>
            </a:r>
            <a:r>
              <a:rPr lang="ru-RU" sz="1600" dirty="0"/>
              <a:t> </a:t>
            </a:r>
            <a:r>
              <a:rPr lang="ru-RU" sz="1600" dirty="0" err="1"/>
              <a:t>законодавством</a:t>
            </a:r>
            <a:r>
              <a:rPr lang="ru-RU" sz="1600" dirty="0"/>
              <a:t> </a:t>
            </a:r>
            <a:r>
              <a:rPr lang="ru-RU" sz="1600" dirty="0" err="1"/>
              <a:t>України</a:t>
            </a:r>
            <a:r>
              <a:rPr lang="ru-RU" sz="1600" dirty="0"/>
              <a:t>, для </a:t>
            </a:r>
            <a:r>
              <a:rPr lang="ru-RU" sz="1600" dirty="0" err="1"/>
              <a:t>яких</a:t>
            </a:r>
            <a:r>
              <a:rPr lang="ru-RU" sz="1600" dirty="0"/>
              <a:t> </a:t>
            </a:r>
            <a:r>
              <a:rPr lang="ru-RU" sz="1600" dirty="0" err="1"/>
              <a:t>виключною</a:t>
            </a:r>
            <a:r>
              <a:rPr lang="ru-RU" sz="1600" dirty="0"/>
              <a:t> </a:t>
            </a:r>
            <a:r>
              <a:rPr lang="ru-RU" sz="1600" dirty="0" err="1"/>
              <a:t>дiяльнiстю</a:t>
            </a:r>
            <a:r>
              <a:rPr lang="ru-RU" sz="1600" dirty="0"/>
              <a:t> </a:t>
            </a:r>
            <a:r>
              <a:rPr lang="ru-RU" sz="1600" dirty="0" err="1"/>
              <a:t>є</a:t>
            </a:r>
            <a:r>
              <a:rPr lang="ru-RU" sz="1600" dirty="0"/>
              <a:t> </a:t>
            </a:r>
            <a:r>
              <a:rPr lang="ru-RU" sz="1600" dirty="0" err="1"/>
              <a:t>органiзацiя</a:t>
            </a:r>
            <a:r>
              <a:rPr lang="ru-RU" sz="1600" dirty="0"/>
              <a:t> та </a:t>
            </a:r>
            <a:r>
              <a:rPr lang="ru-RU" sz="1600" dirty="0" err="1"/>
              <a:t>забезпечення</a:t>
            </a:r>
            <a:r>
              <a:rPr lang="ru-RU" sz="1600" dirty="0"/>
              <a:t> </a:t>
            </a:r>
            <a:r>
              <a:rPr lang="ru-RU" sz="1600" dirty="0" err="1"/>
              <a:t>створення</a:t>
            </a:r>
            <a:r>
              <a:rPr lang="ru-RU" sz="1600" dirty="0"/>
              <a:t> </a:t>
            </a:r>
            <a:r>
              <a:rPr lang="ru-RU" sz="1600" dirty="0" err="1"/>
              <a:t>туристичного</a:t>
            </a:r>
            <a:r>
              <a:rPr lang="ru-RU" sz="1600" dirty="0"/>
              <a:t> продукту, </a:t>
            </a:r>
            <a:r>
              <a:rPr lang="ru-RU" sz="1600" dirty="0" err="1"/>
              <a:t>реалiзацiя</a:t>
            </a:r>
            <a:r>
              <a:rPr lang="ru-RU" sz="1600" dirty="0"/>
              <a:t> та </a:t>
            </a:r>
            <a:r>
              <a:rPr lang="ru-RU" sz="1600" dirty="0" err="1"/>
              <a:t>надання</a:t>
            </a:r>
            <a:r>
              <a:rPr lang="ru-RU" sz="1600" dirty="0"/>
              <a:t> </a:t>
            </a:r>
            <a:r>
              <a:rPr lang="ru-RU" sz="1600" dirty="0" err="1"/>
              <a:t>туристичних</a:t>
            </a:r>
            <a:r>
              <a:rPr lang="ru-RU" sz="1600" dirty="0"/>
              <a:t> </a:t>
            </a:r>
            <a:r>
              <a:rPr lang="ru-RU" sz="1600" dirty="0" err="1"/>
              <a:t>послуг</a:t>
            </a:r>
            <a:r>
              <a:rPr lang="ru-RU" sz="1600" dirty="0"/>
              <a:t>, а </a:t>
            </a:r>
            <a:r>
              <a:rPr lang="ru-RU" sz="1600" dirty="0" err="1"/>
              <a:t>також</a:t>
            </a:r>
            <a:r>
              <a:rPr lang="ru-RU" sz="1600" dirty="0"/>
              <a:t> </a:t>
            </a:r>
            <a:r>
              <a:rPr lang="ru-RU" sz="1600" dirty="0" err="1"/>
              <a:t>посередницька</a:t>
            </a:r>
            <a:r>
              <a:rPr lang="ru-RU" sz="1600" dirty="0"/>
              <a:t> </a:t>
            </a:r>
            <a:r>
              <a:rPr lang="ru-RU" sz="1600" dirty="0" err="1"/>
              <a:t>дiяльнiсть</a:t>
            </a:r>
            <a:r>
              <a:rPr lang="ru-RU" sz="1600" dirty="0"/>
              <a:t> </a:t>
            </a:r>
            <a:r>
              <a:rPr lang="ru-RU" sz="1600" dirty="0" err="1"/>
              <a:t>iз</a:t>
            </a:r>
            <a:r>
              <a:rPr lang="ru-RU" sz="1600" dirty="0"/>
              <a:t> </a:t>
            </a:r>
            <a:r>
              <a:rPr lang="ru-RU" sz="1600" dirty="0" err="1"/>
              <a:t>надання</a:t>
            </a:r>
            <a:r>
              <a:rPr lang="ru-RU" sz="1600" dirty="0"/>
              <a:t> </a:t>
            </a:r>
            <a:r>
              <a:rPr lang="ru-RU" sz="1600" dirty="0" err="1"/>
              <a:t>характерних</a:t>
            </a:r>
            <a:r>
              <a:rPr lang="ru-RU" sz="1600" dirty="0"/>
              <a:t> та </a:t>
            </a:r>
            <a:r>
              <a:rPr lang="ru-RU" sz="1600" dirty="0" err="1"/>
              <a:t>супутнiх</a:t>
            </a:r>
            <a:r>
              <a:rPr lang="ru-RU" sz="1600" dirty="0"/>
              <a:t> </a:t>
            </a:r>
            <a:r>
              <a:rPr lang="ru-RU" sz="1600" dirty="0" err="1"/>
              <a:t>послуг</a:t>
            </a:r>
            <a:r>
              <a:rPr lang="ru-RU" sz="1600" dirty="0"/>
              <a:t>, </a:t>
            </a:r>
            <a:r>
              <a:rPr lang="ru-RU" sz="1600" dirty="0" err="1"/>
              <a:t>i</a:t>
            </a:r>
            <a:r>
              <a:rPr lang="ru-RU" sz="1600" dirty="0"/>
              <a:t> </a:t>
            </a:r>
            <a:r>
              <a:rPr lang="ru-RU" sz="1600" dirty="0" err="1"/>
              <a:t>якi</a:t>
            </a:r>
            <a:r>
              <a:rPr lang="ru-RU" sz="1600" dirty="0"/>
              <a:t> в </a:t>
            </a:r>
            <a:r>
              <a:rPr lang="ru-RU" sz="1600" dirty="0" err="1"/>
              <a:t>установленому</a:t>
            </a:r>
            <a:r>
              <a:rPr lang="ru-RU" sz="1600" dirty="0"/>
              <a:t> порядку </a:t>
            </a:r>
            <a:r>
              <a:rPr lang="ru-RU" sz="1600" dirty="0" err="1"/>
              <a:t>отримали</a:t>
            </a:r>
            <a:r>
              <a:rPr lang="ru-RU" sz="1600" dirty="0"/>
              <a:t> </a:t>
            </a:r>
            <a:r>
              <a:rPr lang="ru-RU" sz="1600" dirty="0" err="1"/>
              <a:t>лiцензiю</a:t>
            </a:r>
            <a:r>
              <a:rPr lang="ru-RU" sz="1600" dirty="0"/>
              <a:t> на </a:t>
            </a:r>
            <a:r>
              <a:rPr lang="ru-RU" sz="1600" dirty="0" err="1"/>
              <a:t>туроператорську</a:t>
            </a:r>
            <a:r>
              <a:rPr lang="ru-RU" sz="1600" dirty="0"/>
              <a:t> </a:t>
            </a:r>
            <a:r>
              <a:rPr lang="ru-RU" sz="1600" dirty="0" err="1"/>
              <a:t>дiяльнiсть</a:t>
            </a:r>
            <a:r>
              <a:rPr lang="ru-RU" sz="1600" dirty="0"/>
              <a:t>;</a:t>
            </a:r>
          </a:p>
          <a:p>
            <a:pPr marL="180000" algn="just">
              <a:spcBef>
                <a:spcPts val="0"/>
              </a:spcBef>
              <a:buNone/>
            </a:pPr>
            <a:r>
              <a:rPr lang="ru-RU" sz="1600" b="1" dirty="0"/>
              <a:t>	</a:t>
            </a:r>
            <a:r>
              <a:rPr lang="ru-RU" sz="1600" b="1" dirty="0" err="1"/>
              <a:t>туристичнi</a:t>
            </a:r>
            <a:r>
              <a:rPr lang="ru-RU" sz="1600" b="1" dirty="0"/>
              <a:t> </a:t>
            </a:r>
            <a:r>
              <a:rPr lang="ru-RU" sz="1600" b="1" dirty="0" err="1"/>
              <a:t>агенти</a:t>
            </a:r>
            <a:r>
              <a:rPr lang="ru-RU" sz="1600" b="1" dirty="0"/>
              <a:t> (</a:t>
            </a:r>
            <a:r>
              <a:rPr lang="ru-RU" sz="1600" b="1" dirty="0" err="1"/>
              <a:t>далi</a:t>
            </a:r>
            <a:r>
              <a:rPr lang="ru-RU" sz="1600" b="1" dirty="0"/>
              <a:t> - </a:t>
            </a:r>
            <a:r>
              <a:rPr lang="ru-RU" sz="1600" b="1" dirty="0" err="1"/>
              <a:t>турагенти</a:t>
            </a:r>
            <a:r>
              <a:rPr lang="ru-RU" sz="1600" b="1" dirty="0"/>
              <a:t>) </a:t>
            </a:r>
            <a:r>
              <a:rPr lang="ru-RU" sz="1600" dirty="0"/>
              <a:t>- </a:t>
            </a:r>
            <a:r>
              <a:rPr lang="ru-RU" sz="1600" dirty="0" err="1"/>
              <a:t>юридичнi</a:t>
            </a:r>
            <a:r>
              <a:rPr lang="ru-RU" sz="1600" dirty="0"/>
              <a:t> особи, </a:t>
            </a:r>
            <a:r>
              <a:rPr lang="ru-RU" sz="1600" dirty="0" err="1"/>
              <a:t>створенi</a:t>
            </a:r>
            <a:r>
              <a:rPr lang="ru-RU" sz="1600" dirty="0"/>
              <a:t> </a:t>
            </a:r>
            <a:r>
              <a:rPr lang="ru-RU" sz="1600" dirty="0" err="1"/>
              <a:t>згiдно</a:t>
            </a:r>
            <a:r>
              <a:rPr lang="ru-RU" sz="1600" dirty="0"/>
              <a:t> </a:t>
            </a:r>
            <a:r>
              <a:rPr lang="ru-RU" sz="1600" dirty="0" err="1"/>
              <a:t>iз</a:t>
            </a:r>
            <a:r>
              <a:rPr lang="ru-RU" sz="1600" dirty="0"/>
              <a:t> </a:t>
            </a:r>
            <a:r>
              <a:rPr lang="ru-RU" sz="1600" dirty="0" err="1"/>
              <a:t>законодавством</a:t>
            </a:r>
            <a:r>
              <a:rPr lang="ru-RU" sz="1600" dirty="0"/>
              <a:t> </a:t>
            </a:r>
            <a:r>
              <a:rPr lang="ru-RU" sz="1600" dirty="0" err="1"/>
              <a:t>України</a:t>
            </a:r>
            <a:r>
              <a:rPr lang="ru-RU" sz="1600" dirty="0"/>
              <a:t>, а </a:t>
            </a:r>
            <a:r>
              <a:rPr lang="ru-RU" sz="1600" dirty="0" err="1"/>
              <a:t>також</a:t>
            </a:r>
            <a:r>
              <a:rPr lang="ru-RU" sz="1600" dirty="0"/>
              <a:t> </a:t>
            </a:r>
            <a:r>
              <a:rPr lang="ru-RU" sz="1600" dirty="0" err="1"/>
              <a:t>фiзичнi</a:t>
            </a:r>
            <a:r>
              <a:rPr lang="ru-RU" sz="1600" dirty="0"/>
              <a:t> особи - </a:t>
            </a:r>
            <a:r>
              <a:rPr lang="ru-RU" sz="1600" dirty="0" err="1"/>
              <a:t>суб'єкти</a:t>
            </a:r>
            <a:r>
              <a:rPr lang="ru-RU" sz="1600" dirty="0"/>
              <a:t> </a:t>
            </a:r>
            <a:r>
              <a:rPr lang="ru-RU" sz="1600" dirty="0" err="1"/>
              <a:t>пiдприємницької</a:t>
            </a:r>
            <a:r>
              <a:rPr lang="ru-RU" sz="1600" dirty="0"/>
              <a:t> </a:t>
            </a:r>
            <a:r>
              <a:rPr lang="ru-RU" sz="1600" dirty="0" err="1"/>
              <a:t>дiяльностi</a:t>
            </a:r>
            <a:r>
              <a:rPr lang="ru-RU" sz="1600" dirty="0"/>
              <a:t>, </a:t>
            </a:r>
            <a:r>
              <a:rPr lang="ru-RU" sz="1600" dirty="0" err="1"/>
              <a:t>якi</a:t>
            </a:r>
            <a:r>
              <a:rPr lang="ru-RU" sz="1600" dirty="0"/>
              <a:t> </a:t>
            </a:r>
            <a:r>
              <a:rPr lang="ru-RU" sz="1600" dirty="0" err="1"/>
              <a:t>здiйснюють</a:t>
            </a:r>
            <a:r>
              <a:rPr lang="ru-RU" sz="1600" dirty="0"/>
              <a:t> </a:t>
            </a:r>
            <a:r>
              <a:rPr lang="ru-RU" sz="1600" dirty="0" err="1"/>
              <a:t>посередницьку</a:t>
            </a:r>
            <a:r>
              <a:rPr lang="ru-RU" sz="1600" dirty="0"/>
              <a:t> </a:t>
            </a:r>
            <a:r>
              <a:rPr lang="ru-RU" sz="1600" dirty="0" err="1"/>
              <a:t>дiяльнiсть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реалiзацiї</a:t>
            </a:r>
            <a:r>
              <a:rPr lang="ru-RU" sz="1600" dirty="0"/>
              <a:t> </a:t>
            </a:r>
            <a:r>
              <a:rPr lang="ru-RU" sz="1600" dirty="0" err="1"/>
              <a:t>туристичного</a:t>
            </a:r>
            <a:r>
              <a:rPr lang="ru-RU" sz="1600" dirty="0"/>
              <a:t> продукту </a:t>
            </a:r>
            <a:r>
              <a:rPr lang="ru-RU" sz="1600" dirty="0" err="1"/>
              <a:t>туроператорiв</a:t>
            </a:r>
            <a:r>
              <a:rPr lang="ru-RU" sz="1600" dirty="0"/>
              <a:t> та </a:t>
            </a:r>
            <a:r>
              <a:rPr lang="ru-RU" sz="1600" dirty="0" err="1"/>
              <a:t>туристичних</a:t>
            </a:r>
            <a:r>
              <a:rPr lang="ru-RU" sz="1600" dirty="0"/>
              <a:t> </a:t>
            </a:r>
            <a:r>
              <a:rPr lang="ru-RU" sz="1600" dirty="0" err="1"/>
              <a:t>послуг</a:t>
            </a:r>
            <a:r>
              <a:rPr lang="ru-RU" sz="1600" dirty="0"/>
              <a:t> </a:t>
            </a:r>
            <a:r>
              <a:rPr lang="ru-RU" sz="1600" dirty="0" err="1"/>
              <a:t>iнших</a:t>
            </a:r>
            <a:r>
              <a:rPr lang="ru-RU" sz="1600" dirty="0"/>
              <a:t> </a:t>
            </a:r>
            <a:r>
              <a:rPr lang="ru-RU" sz="1600" dirty="0" err="1"/>
              <a:t>суб'єктiв</a:t>
            </a:r>
            <a:r>
              <a:rPr lang="ru-RU" sz="1600" dirty="0"/>
              <a:t> </a:t>
            </a:r>
            <a:r>
              <a:rPr lang="ru-RU" sz="1600" dirty="0" err="1"/>
              <a:t>туристичної</a:t>
            </a:r>
            <a:r>
              <a:rPr lang="ru-RU" sz="1600" dirty="0"/>
              <a:t> </a:t>
            </a:r>
            <a:r>
              <a:rPr lang="ru-RU" sz="1600" dirty="0" err="1"/>
              <a:t>дiяльностi</a:t>
            </a:r>
            <a:r>
              <a:rPr lang="ru-RU" sz="1600" dirty="0"/>
              <a:t>, а </a:t>
            </a:r>
            <a:r>
              <a:rPr lang="ru-RU" sz="1600" dirty="0" err="1"/>
              <a:t>також</a:t>
            </a:r>
            <a:r>
              <a:rPr lang="ru-RU" sz="1600" dirty="0"/>
              <a:t> </a:t>
            </a:r>
            <a:r>
              <a:rPr lang="ru-RU" sz="1600" dirty="0" err="1"/>
              <a:t>посередницьку</a:t>
            </a:r>
            <a:r>
              <a:rPr lang="ru-RU" sz="1600" dirty="0"/>
              <a:t> </a:t>
            </a:r>
            <a:r>
              <a:rPr lang="ru-RU" sz="1600" dirty="0" err="1"/>
              <a:t>дiяльнiсть</a:t>
            </a:r>
            <a:r>
              <a:rPr lang="ru-RU" sz="1600" dirty="0"/>
              <a:t>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реалiзацiї</a:t>
            </a:r>
            <a:r>
              <a:rPr lang="ru-RU" sz="1600" dirty="0"/>
              <a:t> </a:t>
            </a:r>
            <a:r>
              <a:rPr lang="ru-RU" sz="1600" dirty="0" err="1"/>
              <a:t>характерних</a:t>
            </a:r>
            <a:r>
              <a:rPr lang="ru-RU" sz="1600" dirty="0"/>
              <a:t> та </a:t>
            </a:r>
            <a:r>
              <a:rPr lang="ru-RU" sz="1600" dirty="0" err="1"/>
              <a:t>супутнiх</a:t>
            </a:r>
            <a:r>
              <a:rPr lang="ru-RU" sz="1600" dirty="0"/>
              <a:t> </a:t>
            </a:r>
            <a:r>
              <a:rPr lang="ru-RU" sz="1600" dirty="0" err="1"/>
              <a:t>послуг</a:t>
            </a:r>
            <a:r>
              <a:rPr lang="ru-RU" sz="1600" dirty="0"/>
              <a:t> </a:t>
            </a:r>
            <a:r>
              <a:rPr lang="ru-RU" sz="1600" dirty="0" err="1"/>
              <a:t>i</a:t>
            </a:r>
            <a:r>
              <a:rPr lang="ru-RU" sz="1600" dirty="0"/>
              <a:t> </a:t>
            </a:r>
            <a:r>
              <a:rPr lang="ru-RU" sz="1600" dirty="0" err="1"/>
              <a:t>якi</a:t>
            </a:r>
            <a:r>
              <a:rPr lang="ru-RU" sz="1600" dirty="0"/>
              <a:t> в </a:t>
            </a:r>
            <a:r>
              <a:rPr lang="ru-RU" sz="1600" dirty="0" err="1"/>
              <a:t>установленому</a:t>
            </a:r>
            <a:r>
              <a:rPr lang="ru-RU" sz="1600" dirty="0"/>
              <a:t> порядку </a:t>
            </a:r>
            <a:r>
              <a:rPr lang="ru-RU" sz="1600" dirty="0" err="1"/>
              <a:t>отримали</a:t>
            </a:r>
            <a:r>
              <a:rPr lang="ru-RU" sz="1600" dirty="0"/>
              <a:t> </a:t>
            </a:r>
            <a:r>
              <a:rPr lang="ru-RU" sz="1600" dirty="0" err="1"/>
              <a:t>лiцензiю</a:t>
            </a:r>
            <a:r>
              <a:rPr lang="ru-RU" sz="1600" dirty="0"/>
              <a:t> на </a:t>
            </a:r>
            <a:r>
              <a:rPr lang="ru-RU" sz="1600" dirty="0" err="1"/>
              <a:t>турагентську</a:t>
            </a:r>
            <a:r>
              <a:rPr lang="ru-RU" sz="1600" dirty="0"/>
              <a:t> </a:t>
            </a:r>
            <a:r>
              <a:rPr lang="ru-RU" sz="1600" dirty="0" err="1"/>
              <a:t>дiяльнiсть</a:t>
            </a:r>
            <a:r>
              <a:rPr lang="ru-RU" sz="1600" dirty="0"/>
              <a:t>;</a:t>
            </a:r>
          </a:p>
          <a:p>
            <a:pPr marL="180000" algn="just">
              <a:spcBef>
                <a:spcPts val="0"/>
              </a:spcBef>
              <a:buNone/>
            </a:pPr>
            <a:r>
              <a:rPr lang="ru-RU" sz="1600" b="1" dirty="0"/>
              <a:t>	</a:t>
            </a:r>
            <a:r>
              <a:rPr lang="ru-RU" sz="1600" b="1" dirty="0" err="1"/>
              <a:t>iншi</a:t>
            </a:r>
            <a:r>
              <a:rPr lang="ru-RU" sz="1600" b="1" dirty="0"/>
              <a:t> </a:t>
            </a:r>
            <a:r>
              <a:rPr lang="ru-RU" sz="1600" b="1" dirty="0" err="1"/>
              <a:t>суб'єкти</a:t>
            </a:r>
            <a:r>
              <a:rPr lang="ru-RU" sz="1600" b="1" dirty="0"/>
              <a:t> </a:t>
            </a:r>
            <a:r>
              <a:rPr lang="ru-RU" sz="1600" b="1" dirty="0" err="1"/>
              <a:t>пiдприємницької</a:t>
            </a:r>
            <a:r>
              <a:rPr lang="ru-RU" sz="1600" b="1" dirty="0"/>
              <a:t> </a:t>
            </a:r>
            <a:r>
              <a:rPr lang="ru-RU" sz="1600" b="1" dirty="0" err="1"/>
              <a:t>дiяльностi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надають</a:t>
            </a:r>
            <a:r>
              <a:rPr lang="ru-RU" sz="1600" dirty="0"/>
              <a:t> </a:t>
            </a:r>
            <a:r>
              <a:rPr lang="ru-RU" sz="1600" dirty="0" err="1"/>
              <a:t>послуги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тимчасового</a:t>
            </a:r>
            <a:r>
              <a:rPr lang="ru-RU" sz="1600" dirty="0"/>
              <a:t> </a:t>
            </a:r>
            <a:r>
              <a:rPr lang="ru-RU" sz="1600" dirty="0" err="1"/>
              <a:t>розмiщення</a:t>
            </a:r>
            <a:r>
              <a:rPr lang="ru-RU" sz="1600" dirty="0"/>
              <a:t> (</a:t>
            </a:r>
            <a:r>
              <a:rPr lang="ru-RU" sz="1600" dirty="0" err="1"/>
              <a:t>проживання</a:t>
            </a:r>
            <a:r>
              <a:rPr lang="ru-RU" sz="1600" dirty="0"/>
              <a:t>), </a:t>
            </a:r>
            <a:r>
              <a:rPr lang="ru-RU" sz="1600" dirty="0" err="1"/>
              <a:t>харчування</a:t>
            </a:r>
            <a:r>
              <a:rPr lang="ru-RU" sz="1600" dirty="0"/>
              <a:t>, </a:t>
            </a:r>
            <a:r>
              <a:rPr lang="ru-RU" sz="1600" dirty="0" err="1"/>
              <a:t>екскурсiйних</a:t>
            </a:r>
            <a:r>
              <a:rPr lang="ru-RU" sz="1600" dirty="0"/>
              <a:t>, </a:t>
            </a:r>
            <a:r>
              <a:rPr lang="ru-RU" sz="1600" dirty="0" err="1"/>
              <a:t>розважальних</a:t>
            </a:r>
            <a:r>
              <a:rPr lang="ru-RU" sz="1600" dirty="0"/>
              <a:t> та </a:t>
            </a:r>
            <a:r>
              <a:rPr lang="ru-RU" sz="1600" dirty="0" err="1"/>
              <a:t>iнших</a:t>
            </a:r>
            <a:r>
              <a:rPr lang="ru-RU" sz="1600" dirty="0"/>
              <a:t> </a:t>
            </a:r>
            <a:r>
              <a:rPr lang="ru-RU" sz="1600" dirty="0" err="1"/>
              <a:t>туристичних</a:t>
            </a:r>
            <a:r>
              <a:rPr lang="ru-RU" sz="1600" dirty="0"/>
              <a:t> </a:t>
            </a:r>
            <a:r>
              <a:rPr lang="ru-RU" sz="1600" dirty="0" err="1"/>
              <a:t>послуг</a:t>
            </a:r>
            <a:r>
              <a:rPr lang="ru-RU" sz="1600" dirty="0"/>
              <a:t>;</a:t>
            </a:r>
          </a:p>
          <a:p>
            <a:pPr marL="180000" algn="just">
              <a:spcBef>
                <a:spcPts val="0"/>
              </a:spcBef>
              <a:buNone/>
            </a:pPr>
            <a:r>
              <a:rPr lang="ru-RU" sz="1600" b="1" dirty="0"/>
              <a:t>	</a:t>
            </a:r>
            <a:r>
              <a:rPr lang="ru-RU" sz="1600" b="1" dirty="0" err="1"/>
              <a:t>гiди-перекладачi</a:t>
            </a:r>
            <a:r>
              <a:rPr lang="ru-RU" sz="1600" b="1" dirty="0"/>
              <a:t>, </a:t>
            </a:r>
            <a:r>
              <a:rPr lang="ru-RU" sz="1600" b="1" dirty="0" err="1"/>
              <a:t>екскурсоводи</a:t>
            </a:r>
            <a:r>
              <a:rPr lang="ru-RU" sz="1600" b="1" dirty="0"/>
              <a:t>, </a:t>
            </a:r>
            <a:r>
              <a:rPr lang="ru-RU" sz="1600" b="1" dirty="0" err="1"/>
              <a:t>спортивнi</a:t>
            </a:r>
            <a:r>
              <a:rPr lang="ru-RU" sz="1600" b="1" dirty="0"/>
              <a:t> </a:t>
            </a:r>
            <a:r>
              <a:rPr lang="ru-RU" sz="1600" b="1" dirty="0" err="1"/>
              <a:t>iнструктори</a:t>
            </a:r>
            <a:r>
              <a:rPr lang="ru-RU" sz="1600" b="1" dirty="0"/>
              <a:t>, </a:t>
            </a:r>
            <a:r>
              <a:rPr lang="ru-RU" sz="1600" b="1" dirty="0" err="1"/>
              <a:t>провiдники</a:t>
            </a:r>
            <a:r>
              <a:rPr lang="ru-RU" sz="1600" b="1" dirty="0"/>
              <a:t> та </a:t>
            </a:r>
            <a:r>
              <a:rPr lang="ru-RU" sz="1600" b="1" dirty="0" err="1"/>
              <a:t>iншi</a:t>
            </a:r>
            <a:r>
              <a:rPr lang="ru-RU" sz="1600" b="1" dirty="0"/>
              <a:t> </a:t>
            </a:r>
            <a:r>
              <a:rPr lang="ru-RU" sz="1600" b="1" dirty="0" err="1"/>
              <a:t>фахiвцi</a:t>
            </a:r>
            <a:r>
              <a:rPr lang="ru-RU" sz="1600" b="1" dirty="0"/>
              <a:t> </a:t>
            </a:r>
            <a:r>
              <a:rPr lang="ru-RU" sz="1600" b="1" dirty="0" err="1"/>
              <a:t>туристичного</a:t>
            </a:r>
            <a:r>
              <a:rPr lang="ru-RU" sz="1600" b="1" dirty="0"/>
              <a:t> </a:t>
            </a:r>
            <a:r>
              <a:rPr lang="ru-RU" sz="1600" b="1" dirty="0" err="1"/>
              <a:t>супроводу</a:t>
            </a:r>
            <a:r>
              <a:rPr lang="ru-RU" sz="1600" dirty="0"/>
              <a:t> - </a:t>
            </a:r>
            <a:r>
              <a:rPr lang="ru-RU" sz="1600" dirty="0" err="1"/>
              <a:t>фiзичнi</a:t>
            </a:r>
            <a:r>
              <a:rPr lang="ru-RU" sz="1600" dirty="0"/>
              <a:t> особи,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проводять</a:t>
            </a:r>
            <a:r>
              <a:rPr lang="ru-RU" sz="1600" dirty="0"/>
              <a:t> </a:t>
            </a:r>
            <a:r>
              <a:rPr lang="ru-RU" sz="1600" dirty="0" err="1"/>
              <a:t>дiяльнiсть</a:t>
            </a:r>
            <a:r>
              <a:rPr lang="ru-RU" sz="1600" dirty="0"/>
              <a:t>, </a:t>
            </a:r>
            <a:r>
              <a:rPr lang="ru-RU" sz="1600" dirty="0" err="1"/>
              <a:t>пов'язану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туристичним</a:t>
            </a:r>
            <a:r>
              <a:rPr lang="ru-RU" sz="1600" dirty="0"/>
              <a:t> </a:t>
            </a:r>
            <a:r>
              <a:rPr lang="ru-RU" sz="1600" dirty="0" err="1"/>
              <a:t>супроводом</a:t>
            </a:r>
            <a:r>
              <a:rPr lang="ru-RU" sz="1600" dirty="0"/>
              <a:t>, </a:t>
            </a:r>
            <a:r>
              <a:rPr lang="ru-RU" sz="1600" dirty="0" err="1"/>
              <a:t>i</a:t>
            </a:r>
            <a:r>
              <a:rPr lang="ru-RU" sz="1600" dirty="0"/>
              <a:t> </a:t>
            </a:r>
            <a:r>
              <a:rPr lang="ru-RU" sz="1600" dirty="0" err="1"/>
              <a:t>якi</a:t>
            </a:r>
            <a:r>
              <a:rPr lang="ru-RU" sz="1600" dirty="0"/>
              <a:t> в </a:t>
            </a:r>
            <a:r>
              <a:rPr lang="ru-RU" sz="1600" dirty="0" err="1"/>
              <a:t>установленому</a:t>
            </a:r>
            <a:r>
              <a:rPr lang="ru-RU" sz="1600" dirty="0"/>
              <a:t> порядку </a:t>
            </a:r>
            <a:r>
              <a:rPr lang="ru-RU" sz="1600" dirty="0" err="1"/>
              <a:t>отримали</a:t>
            </a:r>
            <a:r>
              <a:rPr lang="ru-RU" sz="1600" dirty="0"/>
              <a:t> </a:t>
            </a:r>
            <a:r>
              <a:rPr lang="ru-RU" sz="1600" dirty="0" err="1"/>
              <a:t>дозвiл</a:t>
            </a:r>
            <a:r>
              <a:rPr lang="ru-RU" sz="1600" dirty="0"/>
              <a:t> на право </a:t>
            </a:r>
            <a:r>
              <a:rPr lang="ru-RU" sz="1600" dirty="0" err="1"/>
              <a:t>здiйснення</a:t>
            </a:r>
            <a:r>
              <a:rPr lang="ru-RU" sz="1600" dirty="0"/>
              <a:t> </a:t>
            </a:r>
            <a:r>
              <a:rPr lang="ru-RU" sz="1600" dirty="0" err="1"/>
              <a:t>туристичного</a:t>
            </a:r>
            <a:r>
              <a:rPr lang="ru-RU" sz="1600" dirty="0"/>
              <a:t> </a:t>
            </a:r>
            <a:r>
              <a:rPr lang="ru-RU" sz="1600" dirty="0" err="1"/>
              <a:t>супроводу</a:t>
            </a:r>
            <a:r>
              <a:rPr lang="ru-RU" sz="1600" dirty="0"/>
              <a:t>, </a:t>
            </a:r>
            <a:r>
              <a:rPr lang="ru-RU" sz="1600" dirty="0" err="1"/>
              <a:t>крiм</a:t>
            </a:r>
            <a:r>
              <a:rPr lang="ru-RU" sz="1600" dirty="0"/>
              <a:t> </a:t>
            </a:r>
            <a:r>
              <a:rPr lang="ru-RU" sz="1600" dirty="0" err="1"/>
              <a:t>осiб</a:t>
            </a:r>
            <a:r>
              <a:rPr lang="ru-RU" sz="1600" dirty="0"/>
              <a:t>, </a:t>
            </a:r>
            <a:r>
              <a:rPr lang="ru-RU" sz="1600" dirty="0" err="1"/>
              <a:t>якi</a:t>
            </a:r>
            <a:r>
              <a:rPr lang="ru-RU" sz="1600" dirty="0"/>
              <a:t> </a:t>
            </a:r>
            <a:r>
              <a:rPr lang="ru-RU" sz="1600" dirty="0" err="1"/>
              <a:t>працюють</a:t>
            </a:r>
            <a:r>
              <a:rPr lang="ru-RU" sz="1600" dirty="0"/>
              <a:t> на </a:t>
            </a:r>
            <a:r>
              <a:rPr lang="ru-RU" sz="1600" dirty="0" err="1"/>
              <a:t>вiдповiдних</a:t>
            </a:r>
            <a:r>
              <a:rPr lang="ru-RU" sz="1600" dirty="0"/>
              <a:t> посадах </a:t>
            </a:r>
            <a:r>
              <a:rPr lang="ru-RU" sz="1600" dirty="0" err="1"/>
              <a:t>пiдприємств</a:t>
            </a:r>
            <a:r>
              <a:rPr lang="ru-RU" sz="1600" dirty="0"/>
              <a:t>, </a:t>
            </a:r>
            <a:r>
              <a:rPr lang="ru-RU" sz="1600" dirty="0" err="1"/>
              <a:t>установ</a:t>
            </a:r>
            <a:r>
              <a:rPr lang="ru-RU" sz="1600" dirty="0"/>
              <a:t>, </a:t>
            </a:r>
            <a:r>
              <a:rPr lang="ru-RU" sz="1600" dirty="0" err="1"/>
              <a:t>органiзацiй</a:t>
            </a:r>
            <a:r>
              <a:rPr lang="ru-RU" sz="1600" dirty="0"/>
              <a:t>, </a:t>
            </a:r>
            <a:r>
              <a:rPr lang="ru-RU" sz="1600" dirty="0" err="1"/>
              <a:t>яким</a:t>
            </a:r>
            <a:r>
              <a:rPr lang="ru-RU" sz="1600" dirty="0"/>
              <a:t> належать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/>
              <a:t>якi</a:t>
            </a:r>
            <a:r>
              <a:rPr lang="ru-RU" sz="1600" dirty="0"/>
              <a:t> </a:t>
            </a:r>
            <a:r>
              <a:rPr lang="ru-RU" sz="1600" dirty="0" err="1"/>
              <a:t>обслуговують</a:t>
            </a:r>
            <a:r>
              <a:rPr lang="ru-RU" sz="1600" dirty="0"/>
              <a:t> </a:t>
            </a:r>
            <a:r>
              <a:rPr lang="ru-RU" sz="1600" dirty="0" err="1"/>
              <a:t>об'єкти</a:t>
            </a:r>
            <a:r>
              <a:rPr lang="ru-RU" sz="1600" dirty="0"/>
              <a:t> </a:t>
            </a:r>
            <a:r>
              <a:rPr lang="ru-RU" sz="1600" dirty="0" err="1"/>
              <a:t>вiдвiдування</a:t>
            </a:r>
            <a:r>
              <a:rPr lang="ru-RU" sz="1600" dirty="0"/>
              <a:t>;</a:t>
            </a:r>
          </a:p>
          <a:p>
            <a:pPr marL="180000" algn="just">
              <a:spcBef>
                <a:spcPts val="0"/>
              </a:spcBef>
              <a:buNone/>
            </a:pPr>
            <a:r>
              <a:rPr lang="ru-RU" sz="1600" b="1" dirty="0"/>
              <a:t>	</a:t>
            </a:r>
            <a:r>
              <a:rPr lang="ru-RU" sz="1600" b="1" dirty="0" err="1"/>
              <a:t>фiзичнi</a:t>
            </a:r>
            <a:r>
              <a:rPr lang="ru-RU" sz="1600" b="1" dirty="0"/>
              <a:t> особи</a:t>
            </a:r>
            <a:r>
              <a:rPr lang="ru-RU" sz="1600" dirty="0"/>
              <a:t>, </a:t>
            </a:r>
            <a:r>
              <a:rPr lang="ru-RU" sz="1600" dirty="0" err="1"/>
              <a:t>якi</a:t>
            </a:r>
            <a:r>
              <a:rPr lang="ru-RU" sz="1600" dirty="0"/>
              <a:t> не </a:t>
            </a:r>
            <a:r>
              <a:rPr lang="ru-RU" sz="1600" dirty="0" err="1"/>
              <a:t>є</a:t>
            </a:r>
            <a:r>
              <a:rPr lang="ru-RU" sz="1600" dirty="0"/>
              <a:t> </a:t>
            </a:r>
            <a:r>
              <a:rPr lang="ru-RU" sz="1600" dirty="0" err="1"/>
              <a:t>суб'єктами</a:t>
            </a:r>
            <a:r>
              <a:rPr lang="ru-RU" sz="1600" dirty="0"/>
              <a:t> </a:t>
            </a:r>
            <a:r>
              <a:rPr lang="ru-RU" sz="1600" dirty="0" err="1"/>
              <a:t>пiдприємницької</a:t>
            </a:r>
            <a:r>
              <a:rPr lang="ru-RU" sz="1600" dirty="0"/>
              <a:t> </a:t>
            </a:r>
            <a:r>
              <a:rPr lang="ru-RU" sz="1600" dirty="0" err="1"/>
              <a:t>дiяльностi</a:t>
            </a:r>
            <a:r>
              <a:rPr lang="ru-RU" sz="1600" dirty="0"/>
              <a:t> та </a:t>
            </a:r>
            <a:r>
              <a:rPr lang="ru-RU" sz="1600" dirty="0" err="1"/>
              <a:t>надають</a:t>
            </a:r>
            <a:r>
              <a:rPr lang="ru-RU" sz="1600" dirty="0"/>
              <a:t> </a:t>
            </a:r>
            <a:r>
              <a:rPr lang="ru-RU" sz="1600" dirty="0" err="1"/>
              <a:t>послуги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тимчасового</a:t>
            </a:r>
            <a:r>
              <a:rPr lang="ru-RU" sz="1600" dirty="0"/>
              <a:t> </a:t>
            </a:r>
            <a:r>
              <a:rPr lang="ru-RU" sz="1600" dirty="0" err="1"/>
              <a:t>розмiщення</a:t>
            </a:r>
            <a:r>
              <a:rPr lang="ru-RU" sz="1600" dirty="0"/>
              <a:t> (</a:t>
            </a:r>
            <a:r>
              <a:rPr lang="ru-RU" sz="1600" dirty="0" err="1"/>
              <a:t>проживання</a:t>
            </a:r>
            <a:r>
              <a:rPr lang="ru-RU" sz="1600" dirty="0"/>
              <a:t>), </a:t>
            </a:r>
            <a:r>
              <a:rPr lang="ru-RU" sz="1600" dirty="0" err="1"/>
              <a:t>харчування</a:t>
            </a:r>
            <a:r>
              <a:rPr lang="ru-RU" sz="1600" dirty="0"/>
              <a:t> </a:t>
            </a:r>
            <a:r>
              <a:rPr lang="ru-RU" sz="1600" dirty="0" err="1"/>
              <a:t>тощо</a:t>
            </a:r>
            <a:r>
              <a:rPr lang="ru-RU" sz="1600" dirty="0"/>
              <a:t>.</a:t>
            </a:r>
          </a:p>
          <a:p>
            <a:pPr marL="180000" algn="just">
              <a:spcBef>
                <a:spcPts val="0"/>
              </a:spcBef>
              <a:buNone/>
            </a:pPr>
            <a:r>
              <a:rPr lang="uk-UA" sz="1600" dirty="0"/>
              <a:t>	</a:t>
            </a:r>
            <a:r>
              <a:rPr lang="uk-UA" sz="1600" dirty="0" err="1"/>
              <a:t>Перелiк</a:t>
            </a:r>
            <a:r>
              <a:rPr lang="uk-UA" sz="1600" dirty="0"/>
              <a:t> посад </a:t>
            </a:r>
            <a:r>
              <a:rPr lang="uk-UA" sz="1600" dirty="0" err="1"/>
              <a:t>фахiвцiв</a:t>
            </a:r>
            <a:r>
              <a:rPr lang="uk-UA" sz="1600" dirty="0"/>
              <a:t> туристичного супроводу, </a:t>
            </a:r>
            <a:r>
              <a:rPr lang="uk-UA" sz="1600" dirty="0" err="1"/>
              <a:t>квалiфiкацiйнi</a:t>
            </a:r>
            <a:r>
              <a:rPr lang="uk-UA" sz="1600" dirty="0"/>
              <a:t> вимоги до них та порядок </a:t>
            </a:r>
            <a:r>
              <a:rPr lang="uk-UA" sz="1600" dirty="0" err="1"/>
              <a:t>видачi</a:t>
            </a:r>
            <a:r>
              <a:rPr lang="uk-UA" sz="1600" dirty="0"/>
              <a:t> </a:t>
            </a:r>
            <a:r>
              <a:rPr lang="uk-UA" sz="1600" dirty="0" err="1"/>
              <a:t>дозволiв</a:t>
            </a:r>
            <a:r>
              <a:rPr lang="uk-UA" sz="1600" dirty="0"/>
              <a:t> на право </a:t>
            </a:r>
            <a:r>
              <a:rPr lang="uk-UA" sz="1600" dirty="0" err="1"/>
              <a:t>здiйснення</a:t>
            </a:r>
            <a:r>
              <a:rPr lang="uk-UA" sz="1600" dirty="0"/>
              <a:t> туристичного супроводу визначаються центральним органом виконавчої влади в </a:t>
            </a:r>
            <a:r>
              <a:rPr lang="uk-UA" sz="1600" dirty="0" err="1"/>
              <a:t>галузi</a:t>
            </a:r>
            <a:r>
              <a:rPr lang="uk-UA" sz="1600" dirty="0"/>
              <a:t> туризму.</a:t>
            </a:r>
            <a:endParaRPr lang="ru-RU" sz="1600" dirty="0"/>
          </a:p>
          <a:p>
            <a:pPr marL="180000" algn="just">
              <a:spcBef>
                <a:spcPts val="0"/>
              </a:spcBef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692696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i="1" dirty="0"/>
              <a:t>Нормативна база здійснення туристичної діяльності:</a:t>
            </a:r>
            <a:endParaRPr lang="ru-RU" dirty="0"/>
          </a:p>
          <a:p>
            <a:pPr lvl="0" algn="just">
              <a:buNone/>
            </a:pPr>
            <a:r>
              <a:rPr lang="uk-UA" dirty="0"/>
              <a:t>	Цивільний кодекс України, прийнятий 16 січня 2003 р. // Відомості Верховної Ради України, - 2003. - №№ 40-44.</a:t>
            </a:r>
          </a:p>
          <a:p>
            <a:pPr lvl="0" algn="just">
              <a:buNone/>
            </a:pPr>
            <a:endParaRPr lang="ru-RU" dirty="0"/>
          </a:p>
          <a:p>
            <a:pPr lvl="0" algn="just">
              <a:buNone/>
            </a:pPr>
            <a:r>
              <a:rPr lang="uk-UA" dirty="0"/>
              <a:t>	Господарський кодекс України, прийнятий 16 січня 2003 р.// Відомості Верховної Ради України, - 2003. - №18,  № 19-20,  №21-22.</a:t>
            </a:r>
            <a:endParaRPr lang="ru-RU" dirty="0"/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108</TotalTime>
  <Words>2580</Words>
  <Application>Microsoft Office PowerPoint</Application>
  <PresentationFormat>Экран (4:3)</PresentationFormat>
  <Paragraphs>210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Arial</vt:lpstr>
      <vt:lpstr>Calibri</vt:lpstr>
      <vt:lpstr>Corbel</vt:lpstr>
      <vt:lpstr>Courier New</vt:lpstr>
      <vt:lpstr>Times New Roman</vt:lpstr>
      <vt:lpstr>Wingdings</vt:lpstr>
      <vt:lpstr>Параллакс</vt:lpstr>
      <vt:lpstr>Презентация PowerPoint</vt:lpstr>
      <vt:lpstr>План лекції:</vt:lpstr>
      <vt:lpstr>Презентация PowerPoint</vt:lpstr>
      <vt:lpstr>Презентация PowerPoint</vt:lpstr>
      <vt:lpstr>ВИДИ ТУРОПЕРАТОРІВ: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Типова схема державної реєстрації новоствореного суб’єкта підприємницької діяльності в Україні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Ліцензування туристичної діяльності</vt:lpstr>
      <vt:lpstr>Перелік документів, що подаються суб’єктами підприємництва до ДТАУ для отримання ліцензії на діяльність,  пов’язану з наданням  туристичних послуг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pttii</dc:creator>
  <cp:lastModifiedBy>Владелец</cp:lastModifiedBy>
  <cp:revision>18</cp:revision>
  <dcterms:modified xsi:type="dcterms:W3CDTF">2022-10-12T16:11:08Z</dcterms:modified>
</cp:coreProperties>
</file>