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E6C7E-24CB-47CC-AE82-F827BAD13AB7}" v="1420" dt="2023-11-12T16:35:37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565" y="2264058"/>
            <a:ext cx="12347907" cy="41056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1800" dirty="0" err="1">
                <a:cs typeface="Calibri Light"/>
              </a:rPr>
              <a:t>Національний</a:t>
            </a:r>
            <a:r>
              <a:rPr lang="ru-RU" sz="1800" dirty="0">
                <a:cs typeface="Calibri Light"/>
              </a:rPr>
              <a:t> </a:t>
            </a:r>
            <a:r>
              <a:rPr lang="ru-RU" sz="1800" dirty="0" err="1">
                <a:cs typeface="Calibri Light"/>
              </a:rPr>
              <a:t>університет</a:t>
            </a:r>
            <a:r>
              <a:rPr lang="ru-RU" sz="1800" dirty="0">
                <a:cs typeface="Calibri Light"/>
              </a:rPr>
              <a:t> </a:t>
            </a:r>
            <a:r>
              <a:rPr lang="ru-RU" sz="1800" dirty="0" err="1">
                <a:cs typeface="Calibri Light"/>
              </a:rPr>
              <a:t>біоресурсів</a:t>
            </a:r>
            <a:r>
              <a:rPr lang="ru-RU" sz="1800" dirty="0">
                <a:cs typeface="Calibri Light"/>
              </a:rPr>
              <a:t> і </a:t>
            </a:r>
            <a:r>
              <a:rPr lang="ru-RU" sz="1800" dirty="0" err="1">
                <a:cs typeface="Calibri Light"/>
              </a:rPr>
              <a:t>природокористування</a:t>
            </a:r>
            <a:r>
              <a:rPr lang="ru-RU" sz="1800" dirty="0">
                <a:cs typeface="Calibri Light"/>
              </a:rPr>
              <a:t> </a:t>
            </a:r>
            <a:r>
              <a:rPr lang="ru-RU" sz="1800" dirty="0" err="1">
                <a:cs typeface="Calibri Light"/>
              </a:rPr>
              <a:t>України</a:t>
            </a: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r>
              <a:rPr lang="ru-RU" sz="1800" dirty="0">
                <a:cs typeface="Calibri Light"/>
              </a:rPr>
              <a:t>                                       Кафедра </a:t>
            </a:r>
            <a:r>
              <a:rPr lang="ru-RU" sz="1800" dirty="0" err="1">
                <a:cs typeface="Calibri Light"/>
              </a:rPr>
              <a:t>будівництва</a:t>
            </a: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                                   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Презентація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теми № 16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ru-RU" sz="1800" dirty="0">
                <a:cs typeface="Calibri Light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                                       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Улаштування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підлог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ru-RU" sz="1800" b="1" dirty="0">
                <a:cs typeface="Calibri Light"/>
              </a:rPr>
            </a:br>
            <a:br>
              <a:rPr lang="ru-RU" sz="1800" b="1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r>
              <a:rPr lang="ru-RU" sz="1800" dirty="0">
                <a:cs typeface="Calibri Light"/>
              </a:rPr>
              <a:t>  </a:t>
            </a: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r>
              <a:rPr lang="ru-RU" sz="1800" dirty="0">
                <a:cs typeface="Calibri Light"/>
              </a:rPr>
              <a:t>Лектор: Валентина </a:t>
            </a:r>
            <a:r>
              <a:rPr lang="ru-RU" sz="1800" dirty="0" err="1">
                <a:cs typeface="Calibri Light"/>
              </a:rPr>
              <a:t>Михайлівна</a:t>
            </a:r>
            <a:r>
              <a:rPr lang="ru-RU" sz="1800" dirty="0">
                <a:cs typeface="Calibri Light"/>
              </a:rPr>
              <a:t> </a:t>
            </a:r>
            <a:r>
              <a:rPr lang="ru-RU" sz="1800" dirty="0" err="1">
                <a:cs typeface="Calibri Light"/>
              </a:rPr>
              <a:t>Бакуліна</a:t>
            </a: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br>
              <a:rPr lang="ru-RU" sz="1800" dirty="0">
                <a:cs typeface="Calibri Light"/>
              </a:rPr>
            </a:br>
            <a:endParaRPr lang="ru-RU" sz="1800" dirty="0">
              <a:cs typeface="Calibri Ligh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81421D1-E35A-17D4-F480-A0F73BC5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7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3D31D-EB0E-00BF-D2F6-9C66A483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05" y="-177309"/>
            <a:ext cx="9724667" cy="45734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BE58A-2D92-5EA1-24E2-6EDA44561569}"/>
              </a:ext>
            </a:extLst>
          </p:cNvPr>
          <p:cNvSpPr txBox="1"/>
          <p:nvPr/>
        </p:nvSpPr>
        <p:spPr>
          <a:xfrm>
            <a:off x="134290" y="4845083"/>
            <a:ext cx="11974668" cy="18898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Укладають</a:t>
            </a:r>
            <a:r>
              <a:rPr lang="en-US" dirty="0"/>
              <a:t> </a:t>
            </a:r>
            <a:r>
              <a:rPr lang="en-US" err="1"/>
              <a:t>вакуум-бетон</a:t>
            </a:r>
            <a:r>
              <a:rPr lang="en-US" dirty="0"/>
              <a:t>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температурі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нижче</a:t>
            </a:r>
            <a:r>
              <a:rPr lang="en-US" dirty="0"/>
              <a:t> +5 °С </a:t>
            </a:r>
            <a:r>
              <a:rPr lang="en-US" err="1"/>
              <a:t>смугами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шириною</a:t>
            </a:r>
            <a:r>
              <a:rPr lang="en-US" dirty="0"/>
              <a:t> </a:t>
            </a:r>
            <a:r>
              <a:rPr lang="en-US" err="1"/>
              <a:t>віброрейки</a:t>
            </a:r>
            <a:r>
              <a:rPr lang="en-US" dirty="0"/>
              <a:t>.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цьому</a:t>
            </a:r>
            <a:r>
              <a:rPr lang="en-US" dirty="0"/>
              <a:t> </a:t>
            </a:r>
            <a:r>
              <a:rPr lang="en-US" err="1"/>
              <a:t>затужавіла</a:t>
            </a:r>
            <a:r>
              <a:rPr lang="en-US" dirty="0"/>
              <a:t> </a:t>
            </a:r>
            <a:r>
              <a:rPr lang="en-US" err="1"/>
              <a:t>попередня</a:t>
            </a:r>
            <a:r>
              <a:rPr lang="en-US" dirty="0"/>
              <a:t> </a:t>
            </a:r>
            <a:r>
              <a:rPr lang="en-US" err="1"/>
              <a:t>смуга</a:t>
            </a:r>
            <a:r>
              <a:rPr lang="en-US" dirty="0"/>
              <a:t> є </a:t>
            </a:r>
            <a:r>
              <a:rPr lang="en-US" err="1"/>
              <a:t>напрямною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бетонування</a:t>
            </a:r>
            <a:r>
              <a:rPr lang="en-US" dirty="0"/>
              <a:t> </a:t>
            </a:r>
            <a:r>
              <a:rPr lang="en-US" err="1"/>
              <a:t>наступної</a:t>
            </a:r>
            <a:r>
              <a:rPr lang="en-US" dirty="0"/>
              <a:t>. </a:t>
            </a:r>
            <a:r>
              <a:rPr lang="en-US" err="1"/>
              <a:t>Бетон</a:t>
            </a:r>
            <a:r>
              <a:rPr lang="en-US" dirty="0"/>
              <a:t> </a:t>
            </a:r>
            <a:r>
              <a:rPr lang="en-US" err="1"/>
              <a:t>розрівнюють</a:t>
            </a:r>
            <a:r>
              <a:rPr lang="en-US" dirty="0"/>
              <a:t> і </a:t>
            </a:r>
            <a:r>
              <a:rPr lang="en-US" err="1"/>
              <a:t>ущільнюють</a:t>
            </a:r>
            <a:r>
              <a:rPr lang="en-US" dirty="0"/>
              <a:t> </a:t>
            </a:r>
            <a:r>
              <a:rPr lang="en-US" err="1"/>
              <a:t>віброрейкою</a:t>
            </a:r>
            <a:r>
              <a:rPr lang="en-US" dirty="0"/>
              <a:t> (</a:t>
            </a:r>
            <a:r>
              <a:rPr lang="en-US" err="1"/>
              <a:t>вібробрусом</a:t>
            </a:r>
            <a:r>
              <a:rPr lang="en-US" dirty="0"/>
              <a:t>),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його</a:t>
            </a:r>
            <a:r>
              <a:rPr lang="en-US" dirty="0"/>
              <a:t> </a:t>
            </a:r>
            <a:r>
              <a:rPr lang="en-US" err="1"/>
              <a:t>поверхню</a:t>
            </a:r>
            <a:r>
              <a:rPr lang="en-US" dirty="0"/>
              <a:t> </a:t>
            </a:r>
            <a:r>
              <a:rPr lang="en-US" err="1"/>
              <a:t>вкладають</a:t>
            </a:r>
            <a:r>
              <a:rPr lang="en-US" dirty="0"/>
              <a:t> </a:t>
            </a:r>
            <a:r>
              <a:rPr lang="en-US" err="1"/>
              <a:t>відсмоктувальний</a:t>
            </a:r>
            <a:r>
              <a:rPr lang="en-US" dirty="0"/>
              <a:t> </a:t>
            </a:r>
            <a:r>
              <a:rPr lang="en-US" err="1"/>
              <a:t>мат</a:t>
            </a:r>
            <a:r>
              <a:rPr lang="en-US" dirty="0"/>
              <a:t> </a:t>
            </a:r>
            <a:r>
              <a:rPr lang="en-US" err="1"/>
              <a:t>розміром</a:t>
            </a:r>
            <a:r>
              <a:rPr lang="en-US" dirty="0"/>
              <a:t> 5000×4000×150 </a:t>
            </a:r>
            <a:r>
              <a:rPr lang="en-US" err="1"/>
              <a:t>мм</a:t>
            </a:r>
            <a:r>
              <a:rPr lang="en-US" dirty="0"/>
              <a:t>, </a:t>
            </a:r>
            <a:r>
              <a:rPr lang="en-US" err="1"/>
              <a:t>який</a:t>
            </a:r>
            <a:r>
              <a:rPr lang="en-US" dirty="0"/>
              <a:t> </a:t>
            </a:r>
            <a:r>
              <a:rPr lang="en-US" err="1"/>
              <a:t>гумовим</a:t>
            </a:r>
            <a:r>
              <a:rPr lang="en-US" dirty="0"/>
              <a:t> </a:t>
            </a:r>
            <a:r>
              <a:rPr lang="en-US" err="1"/>
              <a:t>рукавом</a:t>
            </a:r>
            <a:r>
              <a:rPr lang="en-US" dirty="0"/>
              <a:t> </a:t>
            </a:r>
            <a:r>
              <a:rPr lang="en-US" err="1"/>
              <a:t>з’єднаний</a:t>
            </a:r>
            <a:r>
              <a:rPr lang="en-US" dirty="0"/>
              <a:t> з </a:t>
            </a:r>
            <a:r>
              <a:rPr lang="en-US" err="1"/>
              <a:t>вакуум-агрегатом</a:t>
            </a:r>
            <a:r>
              <a:rPr lang="en-US" dirty="0"/>
              <a:t>. </a:t>
            </a:r>
            <a:r>
              <a:rPr lang="en-US" err="1"/>
              <a:t>Агрегат</a:t>
            </a:r>
            <a:r>
              <a:rPr lang="en-US" dirty="0"/>
              <a:t> </a:t>
            </a:r>
            <a:r>
              <a:rPr lang="en-US" err="1"/>
              <a:t>відсмоктує</a:t>
            </a:r>
            <a:r>
              <a:rPr lang="en-US" dirty="0"/>
              <a:t> </a:t>
            </a:r>
            <a:r>
              <a:rPr lang="en-US" err="1"/>
              <a:t>воду</a:t>
            </a:r>
            <a:r>
              <a:rPr lang="en-US" dirty="0"/>
              <a:t> з </a:t>
            </a:r>
            <a:r>
              <a:rPr lang="en-US" err="1"/>
              <a:t>товщі</a:t>
            </a:r>
            <a:r>
              <a:rPr lang="en-US" dirty="0"/>
              <a:t> </a:t>
            </a:r>
            <a:r>
              <a:rPr lang="en-US" err="1"/>
              <a:t>бетону</a:t>
            </a:r>
            <a:r>
              <a:rPr lang="en-US" dirty="0"/>
              <a:t> і </a:t>
            </a:r>
            <a:r>
              <a:rPr lang="en-US" err="1"/>
              <a:t>перекачує</a:t>
            </a:r>
            <a:r>
              <a:rPr lang="en-US" dirty="0"/>
              <a:t> </a:t>
            </a:r>
            <a:r>
              <a:rPr lang="en-US" err="1"/>
              <a:t>її</a:t>
            </a:r>
            <a:r>
              <a:rPr lang="en-US" dirty="0"/>
              <a:t>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бака</a:t>
            </a:r>
            <a:r>
              <a:rPr lang="en-US" dirty="0"/>
              <a:t>. </a:t>
            </a:r>
            <a:r>
              <a:rPr lang="en-US" err="1"/>
              <a:t>Після</a:t>
            </a:r>
            <a:r>
              <a:rPr lang="en-US" dirty="0"/>
              <a:t> </a:t>
            </a:r>
            <a:r>
              <a:rPr lang="en-US" err="1"/>
              <a:t>цього</a:t>
            </a:r>
            <a:r>
              <a:rPr lang="en-US" dirty="0"/>
              <a:t> </a:t>
            </a:r>
            <a:r>
              <a:rPr lang="en-US" err="1"/>
              <a:t>вакуум-бетон</a:t>
            </a:r>
            <a:r>
              <a:rPr lang="en-US" dirty="0"/>
              <a:t> </a:t>
            </a:r>
            <a:r>
              <a:rPr lang="en-US" err="1"/>
              <a:t>старанно</a:t>
            </a:r>
            <a:r>
              <a:rPr lang="en-US" dirty="0"/>
              <a:t> </a:t>
            </a:r>
            <a:r>
              <a:rPr lang="en-US" err="1"/>
              <a:t>загладжують</a:t>
            </a:r>
            <a:r>
              <a:rPr lang="en-US" dirty="0"/>
              <a:t> і </a:t>
            </a:r>
            <a:r>
              <a:rPr lang="en-US" err="1"/>
              <a:t>шліфують</a:t>
            </a:r>
            <a:r>
              <a:rPr lang="en-US" dirty="0"/>
              <a:t> </a:t>
            </a:r>
            <a:r>
              <a:rPr lang="en-US" err="1"/>
              <a:t>спеціальними</a:t>
            </a:r>
            <a:r>
              <a:rPr lang="en-US" dirty="0"/>
              <a:t> </a:t>
            </a:r>
            <a:r>
              <a:rPr lang="en-US" err="1"/>
              <a:t>машинами</a:t>
            </a:r>
            <a:r>
              <a:rPr lang="en-US" dirty="0"/>
              <a:t> (</a:t>
            </a:r>
            <a:r>
              <a:rPr lang="en-US" err="1"/>
              <a:t>рис</a:t>
            </a:r>
            <a:r>
              <a:rPr lang="en-US" dirty="0"/>
              <a:t>. 1). </a:t>
            </a:r>
            <a:r>
              <a:rPr lang="en-US" err="1"/>
              <a:t>Металоцементні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 </a:t>
            </a:r>
            <a:r>
              <a:rPr lang="en-US" err="1"/>
              <a:t>підлог</a:t>
            </a:r>
            <a:r>
              <a:rPr lang="en-US" dirty="0"/>
              <a:t> </a:t>
            </a:r>
            <a:r>
              <a:rPr lang="en-US" err="1"/>
              <a:t>улаштовують</a:t>
            </a:r>
            <a:r>
              <a:rPr lang="en-US" dirty="0"/>
              <a:t> у </a:t>
            </a:r>
            <a:r>
              <a:rPr lang="en-US" err="1"/>
              <a:t>цехах</a:t>
            </a:r>
            <a:r>
              <a:rPr lang="en-US" dirty="0"/>
              <a:t> </a:t>
            </a:r>
            <a:r>
              <a:rPr lang="en-US" err="1"/>
              <a:t>друкарень</a:t>
            </a:r>
            <a:r>
              <a:rPr lang="en-US" dirty="0"/>
              <a:t>, </a:t>
            </a:r>
            <a:r>
              <a:rPr lang="en-US" err="1"/>
              <a:t>механічних</a:t>
            </a:r>
            <a:r>
              <a:rPr lang="en-US" dirty="0"/>
              <a:t>, </a:t>
            </a:r>
            <a:r>
              <a:rPr lang="en-US" err="1"/>
              <a:t>металообробних</a:t>
            </a:r>
            <a:r>
              <a:rPr lang="en-US" dirty="0"/>
              <a:t> </a:t>
            </a:r>
            <a:r>
              <a:rPr lang="en-US" err="1"/>
              <a:t>цехах</a:t>
            </a:r>
            <a:r>
              <a:rPr lang="en-US" dirty="0"/>
              <a:t>, </a:t>
            </a:r>
            <a:r>
              <a:rPr lang="en-US" err="1"/>
              <a:t>цехах</a:t>
            </a:r>
            <a:r>
              <a:rPr lang="en-US" dirty="0"/>
              <a:t>, </a:t>
            </a:r>
            <a:r>
              <a:rPr lang="en-US" err="1"/>
              <a:t>де</a:t>
            </a:r>
            <a:r>
              <a:rPr lang="en-US" dirty="0"/>
              <a:t> </a:t>
            </a:r>
            <a:r>
              <a:rPr lang="en-US" err="1"/>
              <a:t>рухається</a:t>
            </a:r>
            <a:r>
              <a:rPr lang="en-US" dirty="0"/>
              <a:t> </a:t>
            </a:r>
            <a:r>
              <a:rPr lang="en-US" err="1"/>
              <a:t>транспорт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металевих</a:t>
            </a:r>
            <a:r>
              <a:rPr lang="en-US" dirty="0"/>
              <a:t> </a:t>
            </a:r>
            <a:r>
              <a:rPr lang="en-US" err="1"/>
              <a:t>шипах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гусеничному</a:t>
            </a:r>
            <a:r>
              <a:rPr lang="en-US" dirty="0"/>
              <a:t> </a:t>
            </a:r>
            <a:r>
              <a:rPr lang="en-US" err="1"/>
              <a:t>ходу</a:t>
            </a:r>
            <a:r>
              <a:rPr lang="en-US" dirty="0"/>
              <a:t>. </a:t>
            </a:r>
            <a:r>
              <a:rPr lang="en-US" err="1"/>
              <a:t>Ці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 </a:t>
            </a:r>
            <a:r>
              <a:rPr lang="en-US" err="1"/>
              <a:t>складаються</a:t>
            </a:r>
            <a:r>
              <a:rPr lang="en-US" dirty="0"/>
              <a:t> </a:t>
            </a:r>
            <a:r>
              <a:rPr lang="en-US" err="1"/>
              <a:t>із</a:t>
            </a:r>
            <a:r>
              <a:rPr lang="en-US" dirty="0"/>
              <a:t> </a:t>
            </a:r>
            <a:r>
              <a:rPr lang="en-US" err="1"/>
              <a:t>суміші</a:t>
            </a:r>
            <a:r>
              <a:rPr lang="en-US" dirty="0"/>
              <a:t> </a:t>
            </a:r>
            <a:r>
              <a:rPr lang="en-US" err="1"/>
              <a:t>сталевої</a:t>
            </a:r>
            <a:r>
              <a:rPr lang="en-US" dirty="0"/>
              <a:t> </a:t>
            </a:r>
            <a:r>
              <a:rPr lang="en-US" err="1"/>
              <a:t>стружки</a:t>
            </a:r>
            <a:r>
              <a:rPr lang="en-US" dirty="0"/>
              <a:t>, </a:t>
            </a:r>
            <a:r>
              <a:rPr lang="en-US" err="1"/>
              <a:t>цементу</a:t>
            </a:r>
            <a:r>
              <a:rPr lang="en-US" dirty="0"/>
              <a:t> і </a:t>
            </a:r>
            <a:r>
              <a:rPr lang="en-US" err="1"/>
              <a:t>води</a:t>
            </a:r>
            <a:r>
              <a:rPr lang="en-US" dirty="0"/>
              <a:t>. </a:t>
            </a:r>
            <a:r>
              <a:rPr lang="en-US" err="1"/>
              <a:t>Стружку</a:t>
            </a:r>
            <a:r>
              <a:rPr lang="en-US" dirty="0"/>
              <a:t> </a:t>
            </a:r>
            <a:r>
              <a:rPr lang="en-US" err="1"/>
              <a:t>потрібно</a:t>
            </a:r>
            <a:r>
              <a:rPr lang="en-US" dirty="0"/>
              <a:t> </a:t>
            </a:r>
            <a:r>
              <a:rPr lang="en-US" err="1"/>
              <a:t>розмолоти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бігунах</a:t>
            </a:r>
            <a:r>
              <a:rPr lang="en-US" dirty="0"/>
              <a:t> і </a:t>
            </a:r>
            <a:r>
              <a:rPr lang="en-US" err="1"/>
              <a:t>знежирити</a:t>
            </a:r>
            <a:r>
              <a:rPr lang="en-US" dirty="0"/>
              <a:t>. </a:t>
            </a:r>
            <a:r>
              <a:rPr lang="en-US" err="1"/>
              <a:t>Співвідношення</a:t>
            </a:r>
            <a:r>
              <a:rPr lang="en-US" dirty="0"/>
              <a:t> </a:t>
            </a:r>
            <a:r>
              <a:rPr lang="en-US" err="1"/>
              <a:t>між</a:t>
            </a:r>
            <a:r>
              <a:rPr lang="en-US" dirty="0"/>
              <a:t> </a:t>
            </a:r>
            <a:r>
              <a:rPr lang="en-US" err="1"/>
              <a:t>цементом</a:t>
            </a:r>
            <a:r>
              <a:rPr lang="en-US" dirty="0"/>
              <a:t> і </a:t>
            </a:r>
            <a:r>
              <a:rPr lang="en-US" err="1"/>
              <a:t>металевою</a:t>
            </a:r>
            <a:r>
              <a:rPr lang="en-US" dirty="0"/>
              <a:t> </a:t>
            </a:r>
            <a:r>
              <a:rPr lang="en-US" err="1"/>
              <a:t>стружкою</a:t>
            </a:r>
            <a:r>
              <a:rPr lang="en-US" dirty="0"/>
              <a:t> 1:1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масою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33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C13F9-7B10-1772-A772-818FAF780950}"/>
              </a:ext>
            </a:extLst>
          </p:cNvPr>
          <p:cNvSpPr txBox="1"/>
          <p:nvPr/>
        </p:nvSpPr>
        <p:spPr>
          <a:xfrm>
            <a:off x="-111187" y="50280"/>
            <a:ext cx="6025165" cy="61432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Асфальтобетонні</a:t>
            </a:r>
            <a:r>
              <a:rPr lang="en-US" sz="2000" dirty="0"/>
              <a:t> </a:t>
            </a:r>
            <a:r>
              <a:rPr lang="en-US" sz="2000" err="1"/>
              <a:t>покриття</a:t>
            </a:r>
            <a:r>
              <a:rPr lang="en-US" sz="2000" dirty="0"/>
              <a:t> </a:t>
            </a:r>
            <a:r>
              <a:rPr lang="en-US" sz="2000" err="1"/>
              <a:t>підлог</a:t>
            </a:r>
            <a:r>
              <a:rPr lang="en-US" sz="2000" dirty="0"/>
              <a:t> </a:t>
            </a:r>
            <a:r>
              <a:rPr lang="en-US" sz="2000" err="1"/>
              <a:t>улаштовують</a:t>
            </a:r>
            <a:r>
              <a:rPr lang="en-US" sz="2000" dirty="0"/>
              <a:t> у </a:t>
            </a:r>
            <a:r>
              <a:rPr lang="en-US" sz="2000" err="1"/>
              <a:t>гаражах</a:t>
            </a:r>
            <a:r>
              <a:rPr lang="en-US" sz="2000" dirty="0"/>
              <a:t>, </a:t>
            </a:r>
            <a:r>
              <a:rPr lang="en-US" sz="2000" err="1"/>
              <a:t>акумуляторних</a:t>
            </a:r>
            <a:r>
              <a:rPr lang="en-US" sz="2000" dirty="0"/>
              <a:t>, </a:t>
            </a:r>
            <a:r>
              <a:rPr lang="en-US" sz="2000" err="1"/>
              <a:t>промислових</a:t>
            </a:r>
            <a:r>
              <a:rPr lang="en-US" sz="2000" dirty="0"/>
              <a:t> </a:t>
            </a:r>
            <a:r>
              <a:rPr lang="en-US" sz="2000" err="1"/>
              <a:t>цехах</a:t>
            </a:r>
            <a:r>
              <a:rPr lang="en-US" sz="2000" dirty="0"/>
              <a:t>. </a:t>
            </a:r>
            <a:r>
              <a:rPr lang="en-US" sz="2000" err="1"/>
              <a:t>Перед</a:t>
            </a:r>
            <a:r>
              <a:rPr lang="en-US" sz="2000" dirty="0"/>
              <a:t> </a:t>
            </a:r>
            <a:r>
              <a:rPr lang="en-US" sz="2000" err="1"/>
              <a:t>укладанням</a:t>
            </a:r>
            <a:r>
              <a:rPr lang="en-US" sz="2000" dirty="0"/>
              <a:t> </a:t>
            </a:r>
            <a:r>
              <a:rPr lang="en-US" sz="2000" err="1"/>
              <a:t>асфальтобетонного</a:t>
            </a:r>
            <a:r>
              <a:rPr lang="en-US" sz="2000" dirty="0"/>
              <a:t> </a:t>
            </a:r>
            <a:r>
              <a:rPr lang="en-US" sz="2000" err="1"/>
              <a:t>шару</a:t>
            </a:r>
            <a:r>
              <a:rPr lang="en-US" sz="2000" dirty="0"/>
              <a:t> </a:t>
            </a:r>
            <a:r>
              <a:rPr lang="en-US" sz="2000" err="1"/>
              <a:t>поверхню</a:t>
            </a:r>
            <a:r>
              <a:rPr lang="en-US" sz="2000" dirty="0"/>
              <a:t> </a:t>
            </a:r>
            <a:r>
              <a:rPr lang="en-US" sz="2000" err="1"/>
              <a:t>основи</a:t>
            </a:r>
            <a:r>
              <a:rPr lang="en-US" sz="2000" dirty="0"/>
              <a:t> </a:t>
            </a:r>
            <a:r>
              <a:rPr lang="en-US" sz="2000" err="1"/>
              <a:t>очищають</a:t>
            </a:r>
            <a:r>
              <a:rPr lang="en-US" sz="2000" dirty="0"/>
              <a:t> </a:t>
            </a:r>
            <a:r>
              <a:rPr lang="en-US" sz="2000" err="1"/>
              <a:t>від</a:t>
            </a:r>
            <a:r>
              <a:rPr lang="en-US" sz="2000" dirty="0"/>
              <a:t> </a:t>
            </a:r>
            <a:r>
              <a:rPr lang="en-US" sz="2000" err="1"/>
              <a:t>сміття</a:t>
            </a:r>
            <a:r>
              <a:rPr lang="en-US" sz="2000" dirty="0"/>
              <a:t>, </a:t>
            </a:r>
            <a:r>
              <a:rPr lang="en-US" sz="2000" err="1"/>
              <a:t>пилу</a:t>
            </a:r>
            <a:r>
              <a:rPr lang="en-US" sz="2000" dirty="0"/>
              <a:t> і </a:t>
            </a:r>
            <a:r>
              <a:rPr lang="en-US" sz="2000" err="1"/>
              <a:t>ґрунтують</a:t>
            </a:r>
            <a:r>
              <a:rPr lang="en-US" sz="2000" dirty="0"/>
              <a:t> </a:t>
            </a:r>
            <a:r>
              <a:rPr lang="en-US" sz="2000" err="1"/>
              <a:t>розчином</a:t>
            </a:r>
            <a:r>
              <a:rPr lang="en-US" sz="2000" dirty="0"/>
              <a:t> </a:t>
            </a:r>
            <a:r>
              <a:rPr lang="en-US" sz="2000" err="1"/>
              <a:t>бітуму</a:t>
            </a:r>
            <a:r>
              <a:rPr lang="en-US" sz="2000" dirty="0"/>
              <a:t> у </a:t>
            </a:r>
            <a:r>
              <a:rPr lang="en-US" sz="2000" err="1"/>
              <a:t>гасі</a:t>
            </a:r>
            <a:r>
              <a:rPr lang="en-US" sz="2000" dirty="0"/>
              <a:t>, </a:t>
            </a:r>
            <a:r>
              <a:rPr lang="en-US" sz="2000" err="1"/>
              <a:t>уайт-спіриті</a:t>
            </a:r>
            <a:r>
              <a:rPr lang="en-US" sz="2000" dirty="0"/>
              <a:t> </a:t>
            </a:r>
            <a:r>
              <a:rPr lang="en-US" sz="2000" err="1"/>
              <a:t>або</a:t>
            </a:r>
            <a:r>
              <a:rPr lang="en-US" sz="2000" dirty="0"/>
              <a:t> </a:t>
            </a:r>
            <a:r>
              <a:rPr lang="en-US" sz="2000" err="1"/>
              <a:t>соляровому</a:t>
            </a:r>
            <a:r>
              <a:rPr lang="en-US" sz="2000" dirty="0"/>
              <a:t> </a:t>
            </a:r>
            <a:r>
              <a:rPr lang="en-US" sz="2000" err="1"/>
              <a:t>маслі</a:t>
            </a:r>
            <a:r>
              <a:rPr lang="en-US" sz="2000" dirty="0"/>
              <a:t>. </a:t>
            </a:r>
            <a:r>
              <a:rPr lang="en-US" sz="2000" err="1"/>
              <a:t>Укладання</a:t>
            </a:r>
            <a:r>
              <a:rPr lang="en-US" sz="2000" dirty="0"/>
              <a:t> </a:t>
            </a:r>
            <a:r>
              <a:rPr lang="en-US" sz="2000" err="1"/>
              <a:t>шару</a:t>
            </a:r>
            <a:r>
              <a:rPr lang="en-US" sz="2000" dirty="0"/>
              <a:t> </a:t>
            </a:r>
            <a:r>
              <a:rPr lang="en-US" sz="2000" err="1"/>
              <a:t>виконують</a:t>
            </a:r>
            <a:r>
              <a:rPr lang="en-US" sz="2000" dirty="0"/>
              <a:t> </a:t>
            </a:r>
            <a:r>
              <a:rPr lang="en-US" sz="2000" err="1"/>
              <a:t>по</a:t>
            </a:r>
            <a:r>
              <a:rPr lang="en-US" sz="2000" dirty="0"/>
              <a:t> </a:t>
            </a:r>
            <a:r>
              <a:rPr lang="en-US" sz="2000" err="1"/>
              <a:t>маякових</a:t>
            </a:r>
            <a:r>
              <a:rPr lang="en-US" sz="2000" dirty="0"/>
              <a:t> </a:t>
            </a:r>
            <a:r>
              <a:rPr lang="en-US" sz="2000" err="1"/>
              <a:t>рейках</a:t>
            </a:r>
            <a:r>
              <a:rPr lang="en-US" sz="2000" dirty="0"/>
              <a:t> </a:t>
            </a:r>
            <a:r>
              <a:rPr lang="en-US" sz="2000" err="1"/>
              <a:t>смугами</a:t>
            </a:r>
            <a:r>
              <a:rPr lang="en-US" sz="2000" dirty="0"/>
              <a:t> 1,5–2,0 м </a:t>
            </a:r>
            <a:r>
              <a:rPr lang="en-US" sz="2000" err="1"/>
              <a:t>шириною</a:t>
            </a:r>
            <a:r>
              <a:rPr lang="en-US" sz="2000" dirty="0"/>
              <a:t>, </a:t>
            </a:r>
            <a:r>
              <a:rPr lang="en-US" sz="2000" err="1"/>
              <a:t>які</a:t>
            </a:r>
            <a:r>
              <a:rPr lang="en-US" sz="2000" dirty="0"/>
              <a:t> </a:t>
            </a:r>
            <a:r>
              <a:rPr lang="en-US" sz="2000" err="1"/>
              <a:t>потім</a:t>
            </a:r>
            <a:r>
              <a:rPr lang="en-US" sz="2000" dirty="0"/>
              <a:t> </a:t>
            </a:r>
            <a:r>
              <a:rPr lang="en-US" sz="2000" err="1"/>
              <a:t>ущільнюють</a:t>
            </a:r>
            <a:r>
              <a:rPr lang="en-US" sz="2000" dirty="0"/>
              <a:t> </a:t>
            </a:r>
            <a:r>
              <a:rPr lang="en-US" sz="2000" err="1"/>
              <a:t>котками</a:t>
            </a:r>
            <a:r>
              <a:rPr lang="en-US" sz="2000" dirty="0"/>
              <a:t>. </a:t>
            </a:r>
            <a:r>
              <a:rPr lang="en-US" sz="2000" err="1"/>
              <a:t>Іноді</a:t>
            </a:r>
            <a:r>
              <a:rPr lang="en-US" sz="2000" dirty="0"/>
              <a:t> </a:t>
            </a:r>
            <a:r>
              <a:rPr lang="en-US" sz="2000" err="1"/>
              <a:t>такі</a:t>
            </a:r>
            <a:r>
              <a:rPr lang="en-US" sz="2000" dirty="0"/>
              <a:t> </a:t>
            </a:r>
            <a:r>
              <a:rPr lang="en-US" sz="2000" err="1"/>
              <a:t>підлоги</a:t>
            </a:r>
            <a:r>
              <a:rPr lang="en-US" sz="2000" dirty="0"/>
              <a:t> </a:t>
            </a:r>
            <a:r>
              <a:rPr lang="en-US" sz="2000" err="1"/>
              <a:t>фарбують</a:t>
            </a:r>
            <a:r>
              <a:rPr lang="en-US" sz="2000" dirty="0"/>
              <a:t>. </a:t>
            </a:r>
            <a:r>
              <a:rPr lang="en-US" sz="2000" err="1"/>
              <a:t>Ксилолітові</a:t>
            </a:r>
            <a:r>
              <a:rPr lang="en-US" sz="2000" dirty="0"/>
              <a:t> </a:t>
            </a:r>
            <a:r>
              <a:rPr lang="en-US" sz="2000" err="1"/>
              <a:t>покриття</a:t>
            </a:r>
            <a:r>
              <a:rPr lang="en-US" sz="2000" dirty="0"/>
              <a:t> </a:t>
            </a:r>
            <a:r>
              <a:rPr lang="en-US" sz="2000" err="1"/>
              <a:t>влаштовують</a:t>
            </a:r>
            <a:r>
              <a:rPr lang="en-US" sz="2000" dirty="0"/>
              <a:t> </a:t>
            </a:r>
            <a:r>
              <a:rPr lang="en-US" sz="2000" err="1"/>
              <a:t>лише</a:t>
            </a:r>
            <a:r>
              <a:rPr lang="en-US" sz="2000" dirty="0"/>
              <a:t> у </a:t>
            </a:r>
            <a:r>
              <a:rPr lang="en-US" sz="2000" err="1"/>
              <a:t>сухих</a:t>
            </a:r>
            <a:r>
              <a:rPr lang="en-US" sz="2000" dirty="0"/>
              <a:t> </a:t>
            </a:r>
            <a:r>
              <a:rPr lang="en-US" sz="2000" err="1"/>
              <a:t>приміщеннях</a:t>
            </a:r>
            <a:r>
              <a:rPr lang="en-US" sz="2000" dirty="0"/>
              <a:t> </a:t>
            </a:r>
            <a:r>
              <a:rPr lang="en-US" sz="2000" err="1"/>
              <a:t>через</a:t>
            </a:r>
            <a:r>
              <a:rPr lang="en-US" sz="2000" dirty="0"/>
              <a:t> </a:t>
            </a:r>
            <a:r>
              <a:rPr lang="en-US" sz="2000" err="1"/>
              <a:t>їх</a:t>
            </a:r>
            <a:r>
              <a:rPr lang="en-US" sz="2000" dirty="0"/>
              <a:t> </a:t>
            </a:r>
            <a:r>
              <a:rPr lang="en-US" sz="2000" err="1"/>
              <a:t>низьку</a:t>
            </a:r>
            <a:r>
              <a:rPr lang="en-US" sz="2000" dirty="0"/>
              <a:t> </a:t>
            </a:r>
            <a:r>
              <a:rPr lang="en-US" sz="2000" err="1"/>
              <a:t>водостійкість</a:t>
            </a:r>
            <a:r>
              <a:rPr lang="en-US" sz="2000" dirty="0"/>
              <a:t>. </a:t>
            </a:r>
            <a:r>
              <a:rPr lang="en-US" sz="2000" err="1"/>
              <a:t>Основа</a:t>
            </a:r>
            <a:r>
              <a:rPr lang="en-US" sz="2000" dirty="0"/>
              <a:t> </a:t>
            </a:r>
            <a:r>
              <a:rPr lang="en-US" sz="2000" err="1"/>
              <a:t>під</a:t>
            </a:r>
            <a:r>
              <a:rPr lang="en-US" sz="2000" dirty="0"/>
              <a:t> </a:t>
            </a:r>
            <a:r>
              <a:rPr lang="en-US" sz="2000" err="1"/>
              <a:t>ці</a:t>
            </a:r>
            <a:r>
              <a:rPr lang="en-US" sz="2000" dirty="0"/>
              <a:t> </a:t>
            </a:r>
            <a:r>
              <a:rPr lang="en-US" sz="2000" err="1"/>
              <a:t>підлоги</a:t>
            </a:r>
            <a:r>
              <a:rPr lang="en-US" sz="2000" dirty="0"/>
              <a:t> </a:t>
            </a:r>
            <a:r>
              <a:rPr lang="en-US" sz="2000" err="1"/>
              <a:t>може</a:t>
            </a:r>
            <a:r>
              <a:rPr lang="en-US" sz="2000" dirty="0"/>
              <a:t> </a:t>
            </a:r>
            <a:r>
              <a:rPr lang="en-US" sz="2000" err="1"/>
              <a:t>бути</a:t>
            </a:r>
            <a:r>
              <a:rPr lang="en-US" sz="2000" dirty="0"/>
              <a:t> </a:t>
            </a:r>
            <a:r>
              <a:rPr lang="en-US" sz="2000" err="1"/>
              <a:t>дерев’яною</a:t>
            </a:r>
            <a:r>
              <a:rPr lang="en-US" sz="2000" dirty="0"/>
              <a:t> </a:t>
            </a:r>
            <a:r>
              <a:rPr lang="en-US" sz="2000" err="1"/>
              <a:t>або</a:t>
            </a:r>
            <a:r>
              <a:rPr lang="en-US" sz="2000" dirty="0"/>
              <a:t> </a:t>
            </a:r>
            <a:r>
              <a:rPr lang="en-US" sz="2000" err="1"/>
              <a:t>бетонною</a:t>
            </a:r>
            <a:r>
              <a:rPr lang="en-US" sz="2000" dirty="0"/>
              <a:t>. </a:t>
            </a:r>
            <a:r>
              <a:rPr lang="en-US" sz="2000" err="1"/>
              <a:t>Для</a:t>
            </a:r>
            <a:r>
              <a:rPr lang="en-US" sz="2000" dirty="0"/>
              <a:t> </a:t>
            </a:r>
            <a:r>
              <a:rPr lang="en-US" sz="2000" err="1"/>
              <a:t>кращого</a:t>
            </a:r>
            <a:r>
              <a:rPr lang="en-US" sz="2000" dirty="0"/>
              <a:t> </a:t>
            </a:r>
            <a:r>
              <a:rPr lang="en-US" sz="2000" err="1"/>
              <a:t>зчеплення</a:t>
            </a:r>
            <a:r>
              <a:rPr lang="en-US" sz="2000" dirty="0"/>
              <a:t> з </a:t>
            </a:r>
            <a:r>
              <a:rPr lang="en-US" sz="2000" err="1"/>
              <a:t>покриттям</a:t>
            </a:r>
            <a:r>
              <a:rPr lang="en-US" sz="2000" dirty="0"/>
              <a:t> </a:t>
            </a:r>
            <a:r>
              <a:rPr lang="en-US" sz="2000" err="1"/>
              <a:t>потрібно</a:t>
            </a:r>
            <a:r>
              <a:rPr lang="en-US" sz="2000" dirty="0"/>
              <a:t>, </a:t>
            </a:r>
            <a:r>
              <a:rPr lang="en-US" sz="2000" err="1"/>
              <a:t>щоб</a:t>
            </a:r>
            <a:r>
              <a:rPr lang="en-US" sz="2000" dirty="0"/>
              <a:t> </a:t>
            </a:r>
            <a:r>
              <a:rPr lang="en-US" sz="2000" err="1"/>
              <a:t>основа</a:t>
            </a:r>
            <a:r>
              <a:rPr lang="en-US" sz="2000" dirty="0"/>
              <a:t> </a:t>
            </a:r>
            <a:r>
              <a:rPr lang="en-US" sz="2000" err="1"/>
              <a:t>була</a:t>
            </a:r>
            <a:r>
              <a:rPr lang="en-US" sz="2000" dirty="0"/>
              <a:t> </a:t>
            </a:r>
            <a:r>
              <a:rPr lang="en-US" sz="2000" err="1"/>
              <a:t>шорсткою</a:t>
            </a:r>
            <a:r>
              <a:rPr lang="en-US" sz="2000" dirty="0"/>
              <a:t>. </a:t>
            </a:r>
            <a:r>
              <a:rPr lang="en-US" sz="2000" err="1"/>
              <a:t>Ці</a:t>
            </a:r>
            <a:r>
              <a:rPr lang="en-US" sz="2000" dirty="0"/>
              <a:t> </a:t>
            </a:r>
            <a:r>
              <a:rPr lang="en-US" sz="2000" err="1"/>
              <a:t>покриття</a:t>
            </a:r>
            <a:r>
              <a:rPr lang="en-US" sz="2000" dirty="0"/>
              <a:t> </a:t>
            </a:r>
            <a:r>
              <a:rPr lang="en-US" sz="2000" err="1"/>
              <a:t>складаються</a:t>
            </a:r>
            <a:r>
              <a:rPr lang="en-US" sz="2000" dirty="0"/>
              <a:t> </a:t>
            </a:r>
            <a:r>
              <a:rPr lang="en-US" sz="2000" err="1"/>
              <a:t>із</a:t>
            </a:r>
            <a:r>
              <a:rPr lang="en-US" sz="2000" dirty="0"/>
              <a:t> </a:t>
            </a:r>
            <a:r>
              <a:rPr lang="en-US" sz="2000" err="1"/>
              <a:t>суміші</a:t>
            </a:r>
            <a:r>
              <a:rPr lang="en-US" sz="2000" dirty="0"/>
              <a:t> </a:t>
            </a:r>
            <a:r>
              <a:rPr lang="en-US" sz="2000" err="1"/>
              <a:t>каустичного</a:t>
            </a:r>
            <a:r>
              <a:rPr lang="en-US" sz="2000" dirty="0"/>
              <a:t> </a:t>
            </a:r>
            <a:r>
              <a:rPr lang="en-US" sz="2000" err="1"/>
              <a:t>магнезиту</a:t>
            </a:r>
            <a:r>
              <a:rPr lang="en-US" sz="2000" dirty="0"/>
              <a:t>, </a:t>
            </a:r>
            <a:r>
              <a:rPr lang="en-US" sz="2000" err="1"/>
              <a:t>тирси</a:t>
            </a:r>
            <a:r>
              <a:rPr lang="en-US" sz="2000" dirty="0"/>
              <a:t> і </a:t>
            </a:r>
            <a:r>
              <a:rPr lang="en-US" sz="2000" err="1"/>
              <a:t>водного</a:t>
            </a:r>
            <a:r>
              <a:rPr lang="en-US" sz="2000" dirty="0"/>
              <a:t> </a:t>
            </a:r>
            <a:r>
              <a:rPr lang="en-US" sz="2000" err="1"/>
              <a:t>розчину</a:t>
            </a:r>
            <a:r>
              <a:rPr lang="en-US" sz="2000" dirty="0"/>
              <a:t> </a:t>
            </a:r>
            <a:r>
              <a:rPr lang="en-US" sz="2000" err="1"/>
              <a:t>хлориду</a:t>
            </a:r>
            <a:r>
              <a:rPr lang="en-US" sz="2000" dirty="0"/>
              <a:t> </a:t>
            </a:r>
            <a:r>
              <a:rPr lang="en-US" sz="2000" err="1"/>
              <a:t>магнію</a:t>
            </a:r>
            <a:r>
              <a:rPr lang="en-US" sz="2000" dirty="0"/>
              <a:t>. 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3" name="Рисунок 2" descr="Изображение выглядит как инструмент, земля, на открытом воздухе, метла&#10;&#10;Автоматически созданное описание">
            <a:extLst>
              <a:ext uri="{FF2B5EF4-FFF2-40B4-BE49-F238E27FC236}">
                <a16:creationId xmlns:a16="http://schemas.microsoft.com/office/drawing/2014/main" id="{6FF8D650-FFBA-CC51-56BE-B040EC221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069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6373434E-089F-281F-AAA1-EAB28103B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22" y="-1"/>
            <a:ext cx="10459156" cy="314236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422" y="3517997"/>
            <a:ext cx="1045915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25BB03-2141-920A-63D1-0EBE569DF476}"/>
              </a:ext>
            </a:extLst>
          </p:cNvPr>
          <p:cNvSpPr txBox="1"/>
          <p:nvPr/>
        </p:nvSpPr>
        <p:spPr>
          <a:xfrm>
            <a:off x="85028" y="3264605"/>
            <a:ext cx="12105897" cy="332900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нижній</a:t>
            </a:r>
            <a:r>
              <a:rPr lang="en-US" dirty="0"/>
              <a:t> </a:t>
            </a:r>
            <a:r>
              <a:rPr lang="en-US" dirty="0" err="1"/>
              <a:t>шар</a:t>
            </a:r>
            <a:r>
              <a:rPr lang="en-US" dirty="0"/>
              <a:t>, </a:t>
            </a:r>
            <a:r>
              <a:rPr lang="en-US" dirty="0" err="1"/>
              <a:t>вирівнювальний</a:t>
            </a:r>
            <a:r>
              <a:rPr lang="en-US" dirty="0"/>
              <a:t>, 15–16 </a:t>
            </a:r>
            <a:r>
              <a:rPr lang="en-US" dirty="0" err="1"/>
              <a:t>мм</a:t>
            </a:r>
            <a:r>
              <a:rPr lang="en-US" dirty="0"/>
              <a:t> </a:t>
            </a:r>
            <a:r>
              <a:rPr lang="en-US" dirty="0" err="1"/>
              <a:t>товщиною</a:t>
            </a:r>
            <a:r>
              <a:rPr lang="en-US" dirty="0"/>
              <a:t> </a:t>
            </a:r>
            <a:r>
              <a:rPr lang="en-US" dirty="0" err="1"/>
              <a:t>наносять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маякових</a:t>
            </a:r>
            <a:r>
              <a:rPr lang="en-US" dirty="0"/>
              <a:t> </a:t>
            </a:r>
            <a:r>
              <a:rPr lang="en-US" dirty="0" err="1"/>
              <a:t>рейках</a:t>
            </a:r>
            <a:r>
              <a:rPr lang="en-US" dirty="0"/>
              <a:t> </a:t>
            </a:r>
            <a:r>
              <a:rPr lang="en-US" dirty="0" err="1"/>
              <a:t>смугами</a:t>
            </a:r>
            <a:r>
              <a:rPr lang="en-US" dirty="0"/>
              <a:t> 2 м </a:t>
            </a:r>
            <a:r>
              <a:rPr lang="en-US" dirty="0" err="1"/>
              <a:t>шириною</a:t>
            </a:r>
            <a:r>
              <a:rPr lang="en-US" dirty="0"/>
              <a:t>. </a:t>
            </a:r>
            <a:r>
              <a:rPr lang="en-US" dirty="0" err="1"/>
              <a:t>Верхній</a:t>
            </a:r>
            <a:r>
              <a:rPr lang="en-US" dirty="0"/>
              <a:t> </a:t>
            </a:r>
            <a:r>
              <a:rPr lang="en-US" dirty="0" err="1"/>
              <a:t>шар</a:t>
            </a:r>
            <a:r>
              <a:rPr lang="en-US" dirty="0"/>
              <a:t> (8–9 </a:t>
            </a:r>
            <a:r>
              <a:rPr lang="en-US" dirty="0" err="1"/>
              <a:t>мм</a:t>
            </a:r>
            <a:r>
              <a:rPr lang="en-US" dirty="0"/>
              <a:t>) </a:t>
            </a:r>
            <a:r>
              <a:rPr lang="en-US" dirty="0" err="1"/>
              <a:t>наносять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добу</a:t>
            </a:r>
            <a:r>
              <a:rPr lang="en-US" dirty="0"/>
              <a:t>–</a:t>
            </a:r>
            <a:r>
              <a:rPr lang="en-US" dirty="0" err="1"/>
              <a:t>дві</a:t>
            </a:r>
            <a:r>
              <a:rPr lang="en-US" dirty="0"/>
              <a:t> </a:t>
            </a:r>
            <a:r>
              <a:rPr lang="en-US" dirty="0" err="1"/>
              <a:t>після</a:t>
            </a:r>
            <a:r>
              <a:rPr lang="en-US" dirty="0"/>
              <a:t> </a:t>
            </a:r>
            <a:r>
              <a:rPr lang="en-US" dirty="0" err="1"/>
              <a:t>нанесення</a:t>
            </a:r>
            <a:r>
              <a:rPr lang="en-US" dirty="0"/>
              <a:t> </a:t>
            </a:r>
            <a:r>
              <a:rPr lang="en-US" dirty="0" err="1"/>
              <a:t>першого</a:t>
            </a:r>
            <a:r>
              <a:rPr lang="en-US" dirty="0"/>
              <a:t> </a:t>
            </a:r>
            <a:r>
              <a:rPr lang="en-US" dirty="0" err="1"/>
              <a:t>шару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ґрунтування</a:t>
            </a:r>
            <a:r>
              <a:rPr lang="en-US" dirty="0"/>
              <a:t> </a:t>
            </a:r>
            <a:r>
              <a:rPr lang="en-US" dirty="0" err="1"/>
              <a:t>його</a:t>
            </a:r>
            <a:r>
              <a:rPr lang="en-US" dirty="0"/>
              <a:t> </a:t>
            </a:r>
            <a:r>
              <a:rPr lang="en-US" dirty="0" err="1"/>
              <a:t>розчином</a:t>
            </a:r>
            <a:r>
              <a:rPr lang="en-US" dirty="0"/>
              <a:t> </a:t>
            </a:r>
            <a:r>
              <a:rPr lang="en-US" dirty="0" err="1"/>
              <a:t>хлориду</a:t>
            </a:r>
            <a:r>
              <a:rPr lang="en-US" dirty="0"/>
              <a:t> </a:t>
            </a:r>
            <a:r>
              <a:rPr lang="en-US" dirty="0" err="1"/>
              <a:t>магнію</a:t>
            </a:r>
            <a:r>
              <a:rPr lang="en-US" dirty="0"/>
              <a:t>. </a:t>
            </a:r>
            <a:r>
              <a:rPr lang="en-US" dirty="0" err="1"/>
              <a:t>Поверхню</a:t>
            </a:r>
            <a:r>
              <a:rPr lang="en-US" dirty="0"/>
              <a:t> </a:t>
            </a:r>
            <a:r>
              <a:rPr lang="en-US" dirty="0" err="1"/>
              <a:t>верхнього</a:t>
            </a:r>
            <a:r>
              <a:rPr lang="en-US" dirty="0"/>
              <a:t> </a:t>
            </a:r>
            <a:r>
              <a:rPr lang="en-US" dirty="0" err="1"/>
              <a:t>шару</a:t>
            </a:r>
            <a:r>
              <a:rPr lang="en-US" dirty="0"/>
              <a:t> </a:t>
            </a:r>
            <a:r>
              <a:rPr lang="en-US" dirty="0" err="1"/>
              <a:t>загладжують</a:t>
            </a:r>
            <a:r>
              <a:rPr lang="en-US" dirty="0"/>
              <a:t> </a:t>
            </a:r>
            <a:r>
              <a:rPr lang="en-US" dirty="0" err="1"/>
              <a:t>металевими</a:t>
            </a:r>
            <a:r>
              <a:rPr lang="en-US" dirty="0"/>
              <a:t> </a:t>
            </a:r>
            <a:r>
              <a:rPr lang="en-US" dirty="0" err="1"/>
              <a:t>гладилками</a:t>
            </a:r>
            <a:r>
              <a:rPr lang="en-US" dirty="0"/>
              <a:t>. </a:t>
            </a:r>
            <a:r>
              <a:rPr lang="en-US" dirty="0" err="1"/>
              <a:t>Зволожувати</a:t>
            </a:r>
            <a:r>
              <a:rPr lang="en-US" dirty="0"/>
              <a:t> </a:t>
            </a:r>
            <a:r>
              <a:rPr lang="en-US" dirty="0" err="1"/>
              <a:t>ксилолітові</a:t>
            </a:r>
            <a:r>
              <a:rPr lang="en-US" dirty="0"/>
              <a:t> </a:t>
            </a:r>
            <a:r>
              <a:rPr lang="en-US" dirty="0" err="1"/>
              <a:t>покриття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твердінні</a:t>
            </a:r>
            <a:r>
              <a:rPr lang="en-US" dirty="0"/>
              <a:t> </a:t>
            </a:r>
            <a:r>
              <a:rPr lang="en-US" dirty="0" err="1"/>
              <a:t>забороняється</a:t>
            </a:r>
            <a:r>
              <a:rPr lang="en-US" dirty="0"/>
              <a:t>. </a:t>
            </a:r>
            <a:r>
              <a:rPr lang="en-US" dirty="0" err="1"/>
              <a:t>Затверділі</a:t>
            </a:r>
            <a:r>
              <a:rPr lang="en-US" dirty="0"/>
              <a:t> </a:t>
            </a:r>
            <a:r>
              <a:rPr lang="en-US" dirty="0" err="1"/>
              <a:t>ксилолітові</a:t>
            </a:r>
            <a:r>
              <a:rPr lang="en-US" dirty="0"/>
              <a:t> </a:t>
            </a:r>
            <a:r>
              <a:rPr lang="en-US" dirty="0" err="1"/>
              <a:t>поверхні</a:t>
            </a:r>
            <a:r>
              <a:rPr lang="en-US" dirty="0"/>
              <a:t> </a:t>
            </a:r>
            <a:r>
              <a:rPr lang="en-US" dirty="0" err="1"/>
              <a:t>шліфують</a:t>
            </a:r>
            <a:r>
              <a:rPr lang="en-US" dirty="0"/>
              <a:t>, </a:t>
            </a:r>
            <a:r>
              <a:rPr lang="en-US" dirty="0" err="1"/>
              <a:t>протирають</a:t>
            </a:r>
            <a:r>
              <a:rPr lang="en-US" dirty="0"/>
              <a:t> </a:t>
            </a:r>
            <a:r>
              <a:rPr lang="en-US" dirty="0" err="1"/>
              <a:t>сумішшю</a:t>
            </a:r>
            <a:r>
              <a:rPr lang="en-US" dirty="0"/>
              <a:t> </a:t>
            </a:r>
            <a:r>
              <a:rPr lang="en-US" dirty="0" err="1"/>
              <a:t>оліфи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скипидару</a:t>
            </a:r>
            <a:r>
              <a:rPr lang="en-US" dirty="0"/>
              <a:t> і </a:t>
            </a:r>
            <a:r>
              <a:rPr lang="en-US" dirty="0" err="1"/>
              <a:t>натирають</a:t>
            </a:r>
            <a:r>
              <a:rPr lang="en-US" dirty="0"/>
              <a:t> </a:t>
            </a:r>
            <a:r>
              <a:rPr lang="en-US" dirty="0" err="1"/>
              <a:t>мастикою</a:t>
            </a:r>
            <a:r>
              <a:rPr lang="en-US" dirty="0"/>
              <a:t>. </a:t>
            </a:r>
            <a:r>
              <a:rPr lang="en-US" dirty="0" err="1"/>
              <a:t>Широко</a:t>
            </a:r>
            <a:r>
              <a:rPr lang="en-US" dirty="0"/>
              <a:t> </a:t>
            </a:r>
            <a:r>
              <a:rPr lang="en-US" dirty="0" err="1"/>
              <a:t>використовують</a:t>
            </a:r>
            <a:r>
              <a:rPr lang="en-US" dirty="0"/>
              <a:t> у </a:t>
            </a:r>
            <a:r>
              <a:rPr lang="en-US" dirty="0" err="1"/>
              <a:t>будівництві</a:t>
            </a:r>
            <a:r>
              <a:rPr lang="en-US" dirty="0"/>
              <a:t> </a:t>
            </a:r>
            <a:r>
              <a:rPr lang="en-US" dirty="0" err="1"/>
              <a:t>наливні</a:t>
            </a:r>
            <a:r>
              <a:rPr lang="en-US" dirty="0"/>
              <a:t> (</a:t>
            </a:r>
            <a:r>
              <a:rPr lang="en-US" dirty="0" err="1"/>
              <a:t>мастичні</a:t>
            </a:r>
            <a:r>
              <a:rPr lang="en-US" dirty="0"/>
              <a:t>) </a:t>
            </a:r>
            <a:r>
              <a:rPr lang="en-US" dirty="0" err="1"/>
              <a:t>підлоги</a:t>
            </a:r>
            <a:r>
              <a:rPr lang="en-US" dirty="0"/>
              <a:t>. </a:t>
            </a:r>
            <a:r>
              <a:rPr lang="en-US" dirty="0" err="1"/>
              <a:t>Вони</a:t>
            </a:r>
            <a:r>
              <a:rPr lang="en-US" dirty="0"/>
              <a:t> </a:t>
            </a:r>
            <a:r>
              <a:rPr lang="en-US" dirty="0" err="1"/>
              <a:t>можуть</a:t>
            </a:r>
            <a:r>
              <a:rPr lang="en-US" dirty="0"/>
              <a:t> </a:t>
            </a:r>
            <a:r>
              <a:rPr lang="en-US" dirty="0" err="1"/>
              <a:t>бути</a:t>
            </a:r>
            <a:r>
              <a:rPr lang="en-US" dirty="0"/>
              <a:t> </a:t>
            </a:r>
            <a:r>
              <a:rPr lang="en-US" dirty="0" err="1"/>
              <a:t>поліуретанові</a:t>
            </a:r>
            <a:r>
              <a:rPr lang="en-US" dirty="0"/>
              <a:t>, </a:t>
            </a:r>
            <a:r>
              <a:rPr lang="en-US" dirty="0" err="1"/>
              <a:t>епоксидні</a:t>
            </a:r>
            <a:r>
              <a:rPr lang="en-US" dirty="0"/>
              <a:t>, </a:t>
            </a:r>
            <a:r>
              <a:rPr lang="en-US" dirty="0" err="1"/>
              <a:t>акрилові</a:t>
            </a:r>
            <a:r>
              <a:rPr lang="en-US" dirty="0"/>
              <a:t>. </a:t>
            </a:r>
            <a:r>
              <a:rPr lang="en-US" dirty="0" err="1"/>
              <a:t>Улаштування</a:t>
            </a:r>
            <a:r>
              <a:rPr lang="en-US" dirty="0"/>
              <a:t> </a:t>
            </a:r>
            <a:r>
              <a:rPr lang="en-US" dirty="0" err="1"/>
              <a:t>цих</a:t>
            </a:r>
            <a:r>
              <a:rPr lang="en-US" dirty="0"/>
              <a:t> </a:t>
            </a:r>
            <a:r>
              <a:rPr lang="en-US" dirty="0" err="1"/>
              <a:t>підлог</a:t>
            </a:r>
            <a:r>
              <a:rPr lang="en-US" dirty="0"/>
              <a:t> </a:t>
            </a:r>
            <a:r>
              <a:rPr lang="en-US" dirty="0" err="1"/>
              <a:t>починають</a:t>
            </a:r>
            <a:r>
              <a:rPr lang="en-US" dirty="0"/>
              <a:t> з </a:t>
            </a:r>
            <a:r>
              <a:rPr lang="en-US" dirty="0" err="1"/>
              <a:t>підготовки</a:t>
            </a:r>
            <a:r>
              <a:rPr lang="en-US" dirty="0"/>
              <a:t> </a:t>
            </a:r>
            <a:r>
              <a:rPr lang="en-US" dirty="0" err="1"/>
              <a:t>основи</a:t>
            </a:r>
            <a:r>
              <a:rPr lang="en-US" dirty="0"/>
              <a:t> – </a:t>
            </a:r>
            <a:r>
              <a:rPr lang="en-US" dirty="0" err="1"/>
              <a:t>це</a:t>
            </a:r>
            <a:r>
              <a:rPr lang="en-US" dirty="0"/>
              <a:t> </a:t>
            </a:r>
            <a:r>
              <a:rPr lang="en-US" dirty="0" err="1"/>
              <a:t>цементно-піщані</a:t>
            </a:r>
            <a:r>
              <a:rPr lang="en-US" dirty="0"/>
              <a:t> </a:t>
            </a:r>
            <a:r>
              <a:rPr lang="en-US" dirty="0" err="1"/>
              <a:t>або</a:t>
            </a:r>
            <a:r>
              <a:rPr lang="en-US" dirty="0"/>
              <a:t> </a:t>
            </a:r>
            <a:r>
              <a:rPr lang="en-US" dirty="0" err="1"/>
              <a:t>бетонні</a:t>
            </a:r>
            <a:r>
              <a:rPr lang="en-US" dirty="0"/>
              <a:t> </a:t>
            </a:r>
            <a:r>
              <a:rPr lang="en-US" dirty="0" err="1"/>
              <a:t>покриття</a:t>
            </a:r>
            <a:r>
              <a:rPr lang="en-US" dirty="0"/>
              <a:t>.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слід</a:t>
            </a:r>
            <a:r>
              <a:rPr lang="en-US" dirty="0"/>
              <a:t> </a:t>
            </a:r>
            <a:r>
              <a:rPr lang="en-US" dirty="0" err="1"/>
              <a:t>очистити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пилу</a:t>
            </a:r>
            <a:r>
              <a:rPr lang="en-US" dirty="0"/>
              <a:t>, </a:t>
            </a:r>
            <a:r>
              <a:rPr lang="en-US" dirty="0" err="1"/>
              <a:t>сміття</a:t>
            </a:r>
            <a:r>
              <a:rPr lang="en-US" dirty="0"/>
              <a:t>, </a:t>
            </a:r>
            <a:r>
              <a:rPr lang="en-US" dirty="0" err="1"/>
              <a:t>відшарувань</a:t>
            </a:r>
            <a:r>
              <a:rPr lang="en-US" dirty="0"/>
              <a:t>. </a:t>
            </a:r>
            <a:r>
              <a:rPr lang="en-US" dirty="0" err="1"/>
              <a:t>Якщо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основі</a:t>
            </a:r>
            <a:r>
              <a:rPr lang="en-US" dirty="0"/>
              <a:t> є </a:t>
            </a:r>
            <a:r>
              <a:rPr lang="en-US" dirty="0" err="1"/>
              <a:t>тріщини</a:t>
            </a:r>
            <a:r>
              <a:rPr lang="en-US" dirty="0"/>
              <a:t>, </a:t>
            </a:r>
            <a:r>
              <a:rPr lang="en-US" dirty="0" err="1"/>
              <a:t>їх</a:t>
            </a:r>
            <a:r>
              <a:rPr lang="en-US" dirty="0"/>
              <a:t> </a:t>
            </a:r>
            <a:r>
              <a:rPr lang="en-US" dirty="0" err="1"/>
              <a:t>треба</a:t>
            </a:r>
            <a:r>
              <a:rPr lang="en-US" dirty="0"/>
              <a:t> </a:t>
            </a:r>
            <a:r>
              <a:rPr lang="en-US" dirty="0" err="1"/>
              <a:t>прошпаклювати</a:t>
            </a:r>
            <a:r>
              <a:rPr lang="en-US" dirty="0"/>
              <a:t>, </a:t>
            </a:r>
            <a:r>
              <a:rPr lang="en-US" dirty="0" err="1"/>
              <a:t>потім</a:t>
            </a:r>
            <a:r>
              <a:rPr lang="en-US" dirty="0"/>
              <a:t> </a:t>
            </a:r>
            <a:r>
              <a:rPr lang="en-US" dirty="0" err="1"/>
              <a:t>проґрунтувати</a:t>
            </a:r>
            <a:r>
              <a:rPr lang="en-US" dirty="0"/>
              <a:t> </a:t>
            </a:r>
            <a:r>
              <a:rPr lang="en-US" dirty="0" err="1"/>
              <a:t>сумішшю</a:t>
            </a:r>
            <a:r>
              <a:rPr lang="en-US" dirty="0"/>
              <a:t> </a:t>
            </a:r>
            <a:r>
              <a:rPr lang="en-US" dirty="0" err="1"/>
              <a:t>поліуретану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піску</a:t>
            </a:r>
            <a:r>
              <a:rPr lang="en-US" dirty="0"/>
              <a:t>. </a:t>
            </a:r>
            <a:r>
              <a:rPr lang="en-US" dirty="0" err="1"/>
              <a:t>Потім</a:t>
            </a:r>
            <a:r>
              <a:rPr lang="en-US" dirty="0"/>
              <a:t> </a:t>
            </a:r>
            <a:r>
              <a:rPr lang="en-US" dirty="0" err="1"/>
              <a:t>поверхню</a:t>
            </a:r>
            <a:r>
              <a:rPr lang="en-US" dirty="0"/>
              <a:t> </a:t>
            </a:r>
            <a:r>
              <a:rPr lang="en-US" dirty="0" err="1"/>
              <a:t>ґрунтують</a:t>
            </a:r>
            <a:r>
              <a:rPr lang="en-US" dirty="0"/>
              <a:t> </a:t>
            </a:r>
            <a:r>
              <a:rPr lang="en-US" dirty="0" err="1"/>
              <a:t>поліуретановими</a:t>
            </a:r>
            <a:r>
              <a:rPr lang="en-US" dirty="0"/>
              <a:t> </a:t>
            </a:r>
            <a:r>
              <a:rPr lang="en-US" dirty="0" err="1"/>
              <a:t>сумішами</a:t>
            </a:r>
            <a:r>
              <a:rPr lang="en-US" dirty="0"/>
              <a:t>, </a:t>
            </a:r>
            <a:r>
              <a:rPr lang="en-US" dirty="0" err="1"/>
              <a:t>через</a:t>
            </a:r>
            <a:r>
              <a:rPr lang="en-US" dirty="0"/>
              <a:t> 8 </a:t>
            </a:r>
            <a:r>
              <a:rPr lang="en-US" dirty="0" err="1"/>
              <a:t>год</a:t>
            </a:r>
            <a:r>
              <a:rPr lang="en-US" dirty="0"/>
              <a:t> </a:t>
            </a:r>
            <a:r>
              <a:rPr lang="en-US" dirty="0" err="1"/>
              <a:t>наносять</a:t>
            </a:r>
            <a:r>
              <a:rPr lang="en-US" dirty="0"/>
              <a:t> </a:t>
            </a:r>
            <a:r>
              <a:rPr lang="en-US" dirty="0" err="1"/>
              <a:t>основний</a:t>
            </a:r>
            <a:r>
              <a:rPr lang="en-US" dirty="0"/>
              <a:t> </a:t>
            </a:r>
            <a:r>
              <a:rPr lang="en-US" dirty="0" err="1"/>
              <a:t>покривний</a:t>
            </a:r>
            <a:r>
              <a:rPr lang="en-US" dirty="0"/>
              <a:t> </a:t>
            </a:r>
            <a:r>
              <a:rPr lang="en-US" dirty="0" err="1"/>
              <a:t>шар</a:t>
            </a:r>
            <a:r>
              <a:rPr lang="en-US" dirty="0"/>
              <a:t>. </a:t>
            </a:r>
            <a:r>
              <a:rPr lang="en-US" dirty="0" err="1"/>
              <a:t>Товщина</a:t>
            </a:r>
            <a:r>
              <a:rPr lang="en-US" dirty="0"/>
              <a:t> </a:t>
            </a:r>
            <a:r>
              <a:rPr lang="en-US" dirty="0" err="1"/>
              <a:t>шарів</a:t>
            </a:r>
            <a:r>
              <a:rPr lang="en-US" dirty="0"/>
              <a:t> </a:t>
            </a:r>
            <a:r>
              <a:rPr lang="en-US" dirty="0" err="1"/>
              <a:t>покриття</a:t>
            </a:r>
            <a:r>
              <a:rPr lang="en-US" dirty="0"/>
              <a:t> – 0,5 </a:t>
            </a:r>
            <a:r>
              <a:rPr lang="en-US" dirty="0" err="1"/>
              <a:t>мм</a:t>
            </a:r>
            <a:r>
              <a:rPr lang="en-US" dirty="0"/>
              <a:t> </a:t>
            </a:r>
            <a:r>
              <a:rPr lang="en-US" dirty="0" err="1"/>
              <a:t>ґрунт</a:t>
            </a:r>
            <a:r>
              <a:rPr lang="en-US" dirty="0"/>
              <a:t> і 1,0–1,5 </a:t>
            </a:r>
            <a:r>
              <a:rPr lang="en-US" dirty="0" err="1"/>
              <a:t>мм</a:t>
            </a:r>
            <a:r>
              <a:rPr lang="en-US" dirty="0"/>
              <a:t> </a:t>
            </a:r>
            <a:r>
              <a:rPr lang="en-US" dirty="0" err="1"/>
              <a:t>покривний</a:t>
            </a:r>
            <a:r>
              <a:rPr lang="en-US" dirty="0"/>
              <a:t> </a:t>
            </a:r>
            <a:r>
              <a:rPr lang="en-US" dirty="0" err="1"/>
              <a:t>шар</a:t>
            </a:r>
            <a:r>
              <a:rPr lang="en-US" dirty="0"/>
              <a:t>. </a:t>
            </a:r>
            <a:r>
              <a:rPr lang="en-US" dirty="0" err="1"/>
              <a:t>Після</a:t>
            </a:r>
            <a:r>
              <a:rPr lang="en-US" dirty="0"/>
              <a:t> </a:t>
            </a:r>
            <a:r>
              <a:rPr lang="en-US" dirty="0" err="1"/>
              <a:t>нанесення</a:t>
            </a:r>
            <a:r>
              <a:rPr lang="en-US" dirty="0"/>
              <a:t> </a:t>
            </a:r>
            <a:r>
              <a:rPr lang="en-US" dirty="0" err="1"/>
              <a:t>покривного</a:t>
            </a:r>
            <a:r>
              <a:rPr lang="en-US" dirty="0"/>
              <a:t> </a:t>
            </a:r>
            <a:r>
              <a:rPr lang="en-US" dirty="0" err="1"/>
              <a:t>шару</a:t>
            </a:r>
            <a:r>
              <a:rPr lang="en-US" dirty="0"/>
              <a:t> </a:t>
            </a:r>
            <a:r>
              <a:rPr lang="en-US" dirty="0" err="1"/>
              <a:t>виконують</a:t>
            </a:r>
            <a:r>
              <a:rPr lang="en-US" dirty="0"/>
              <a:t> </a:t>
            </a:r>
            <a:r>
              <a:rPr lang="en-US" dirty="0" err="1"/>
              <a:t>накочування</a:t>
            </a:r>
            <a:r>
              <a:rPr lang="en-US" dirty="0"/>
              <a:t> </a:t>
            </a:r>
            <a:r>
              <a:rPr lang="en-US" dirty="0" err="1"/>
              <a:t>поверхні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 </a:t>
            </a:r>
            <a:r>
              <a:rPr lang="en-US" dirty="0" err="1"/>
              <a:t>валиком</a:t>
            </a:r>
            <a:r>
              <a:rPr lang="en-US" dirty="0"/>
              <a:t> з </a:t>
            </a:r>
            <a:r>
              <a:rPr lang="en-US" dirty="0" err="1"/>
              <a:t>метою</a:t>
            </a:r>
            <a:r>
              <a:rPr lang="en-US" dirty="0"/>
              <a:t> </a:t>
            </a:r>
            <a:r>
              <a:rPr lang="en-US" dirty="0" err="1"/>
              <a:t>витиснення</a:t>
            </a:r>
            <a:r>
              <a:rPr lang="en-US" dirty="0"/>
              <a:t> </a:t>
            </a:r>
            <a:r>
              <a:rPr lang="en-US" dirty="0" err="1"/>
              <a:t>повітря</a:t>
            </a:r>
            <a:r>
              <a:rPr lang="en-US" dirty="0"/>
              <a:t>. </a:t>
            </a:r>
            <a:r>
              <a:rPr lang="en-US" dirty="0" err="1"/>
              <a:t>Наливні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 з </a:t>
            </a:r>
            <a:r>
              <a:rPr lang="en-US" dirty="0" err="1"/>
              <a:t>епоксидних</a:t>
            </a:r>
            <a:r>
              <a:rPr lang="en-US" dirty="0"/>
              <a:t> </a:t>
            </a:r>
            <a:r>
              <a:rPr lang="en-US" dirty="0" err="1"/>
              <a:t>матеріалів</a:t>
            </a:r>
            <a:r>
              <a:rPr lang="en-US" dirty="0"/>
              <a:t> </a:t>
            </a:r>
            <a:r>
              <a:rPr lang="en-US" dirty="0" err="1"/>
              <a:t>улаштовують</a:t>
            </a:r>
            <a:r>
              <a:rPr lang="en-US" dirty="0"/>
              <a:t> </a:t>
            </a:r>
            <a:r>
              <a:rPr lang="en-US" dirty="0" err="1"/>
              <a:t>аналогічно</a:t>
            </a:r>
            <a:r>
              <a:rPr lang="en-US" dirty="0"/>
              <a:t> </a:t>
            </a:r>
            <a:r>
              <a:rPr lang="en-US" dirty="0" err="1"/>
              <a:t>поліуретановим</a:t>
            </a:r>
            <a:r>
              <a:rPr lang="en-US" dirty="0"/>
              <a:t>, </a:t>
            </a:r>
            <a:r>
              <a:rPr lang="en-US" dirty="0" err="1"/>
              <a:t>але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в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шар</a:t>
            </a:r>
            <a:r>
              <a:rPr lang="en-US" dirty="0"/>
              <a:t>, а у </a:t>
            </a:r>
            <a:r>
              <a:rPr lang="en-US" dirty="0" err="1"/>
              <a:t>три</a:t>
            </a:r>
            <a:r>
              <a:rPr lang="en-US" dirty="0"/>
              <a:t> – </a:t>
            </a:r>
            <a:r>
              <a:rPr lang="en-US" dirty="0" err="1"/>
              <a:t>просочувальний</a:t>
            </a:r>
            <a:r>
              <a:rPr lang="en-US" dirty="0"/>
              <a:t>, </a:t>
            </a:r>
            <a:r>
              <a:rPr lang="en-US" dirty="0" err="1"/>
              <a:t>несівний</a:t>
            </a:r>
            <a:r>
              <a:rPr lang="en-US" dirty="0"/>
              <a:t> і </a:t>
            </a:r>
            <a:r>
              <a:rPr lang="en-US" dirty="0" err="1"/>
              <a:t>декоративний</a:t>
            </a:r>
            <a:r>
              <a:rPr lang="en-US" dirty="0"/>
              <a:t>. </a:t>
            </a:r>
            <a:r>
              <a:rPr lang="en-US" dirty="0" err="1"/>
              <a:t>Товщина</a:t>
            </a:r>
            <a:r>
              <a:rPr lang="en-US" dirty="0"/>
              <a:t> </a:t>
            </a:r>
            <a:r>
              <a:rPr lang="en-US" dirty="0" err="1"/>
              <a:t>кожного</a:t>
            </a:r>
            <a:r>
              <a:rPr lang="en-US" dirty="0"/>
              <a:t> </a:t>
            </a:r>
            <a:r>
              <a:rPr lang="en-US" dirty="0" err="1"/>
              <a:t>шару</a:t>
            </a:r>
            <a:r>
              <a:rPr lang="en-US" dirty="0"/>
              <a:t> – 0,5–1 </a:t>
            </a:r>
            <a:r>
              <a:rPr lang="en-US" dirty="0" err="1"/>
              <a:t>мм</a:t>
            </a:r>
            <a:r>
              <a:rPr lang="en-US" dirty="0"/>
              <a:t>. </a:t>
            </a:r>
            <a:r>
              <a:rPr lang="en-US" dirty="0" err="1"/>
              <a:t>Полімеризація</a:t>
            </a:r>
            <a:r>
              <a:rPr lang="en-US" dirty="0"/>
              <a:t> </a:t>
            </a:r>
            <a:r>
              <a:rPr lang="en-US" dirty="0" err="1"/>
              <a:t>матеріалу</a:t>
            </a:r>
            <a:r>
              <a:rPr lang="en-US" dirty="0"/>
              <a:t> </a:t>
            </a:r>
            <a:r>
              <a:rPr lang="en-US" dirty="0" err="1"/>
              <a:t>закінчується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24 </a:t>
            </a:r>
            <a:r>
              <a:rPr lang="en-US" dirty="0" err="1"/>
              <a:t>год</a:t>
            </a:r>
            <a:r>
              <a:rPr lang="en-US" dirty="0"/>
              <a:t>. </a:t>
            </a:r>
            <a:r>
              <a:rPr lang="en-US" dirty="0" err="1"/>
              <a:t>Остаточної</a:t>
            </a:r>
            <a:r>
              <a:rPr lang="en-US" dirty="0"/>
              <a:t> </a:t>
            </a:r>
            <a:r>
              <a:rPr lang="en-US" dirty="0" err="1"/>
              <a:t>проектної</a:t>
            </a:r>
            <a:r>
              <a:rPr lang="en-US" dirty="0"/>
              <a:t> </a:t>
            </a:r>
            <a:r>
              <a:rPr lang="en-US" dirty="0" err="1"/>
              <a:t>міцності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 </a:t>
            </a:r>
            <a:r>
              <a:rPr lang="en-US" dirty="0" err="1"/>
              <a:t>набувають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7</a:t>
            </a:r>
            <a:r>
              <a:rPr lang="en-US" sz="2000" dirty="0"/>
              <a:t> </a:t>
            </a:r>
            <a:r>
              <a:rPr lang="en-US" sz="2000" dirty="0" err="1"/>
              <a:t>діб</a:t>
            </a:r>
            <a:r>
              <a:rPr lang="en-US" sz="2000" dirty="0"/>
              <a:t>. 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00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F8B5A-AF8B-B581-271B-37E0148D2F86}"/>
              </a:ext>
            </a:extLst>
          </p:cNvPr>
          <p:cNvSpPr txBox="1"/>
          <p:nvPr/>
        </p:nvSpPr>
        <p:spPr>
          <a:xfrm>
            <a:off x="78803" y="-36"/>
            <a:ext cx="7529213" cy="67486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Підлоги</a:t>
            </a:r>
            <a:r>
              <a:rPr lang="en-US" dirty="0"/>
              <a:t> з </a:t>
            </a:r>
            <a:r>
              <a:rPr lang="en-US" err="1"/>
              <a:t>керамічних</a:t>
            </a:r>
            <a:r>
              <a:rPr lang="en-US" dirty="0"/>
              <a:t> </a:t>
            </a:r>
            <a:r>
              <a:rPr lang="en-US" err="1"/>
              <a:t>плиток</a:t>
            </a:r>
            <a:r>
              <a:rPr lang="en-US" dirty="0"/>
              <a:t> </a:t>
            </a:r>
            <a:r>
              <a:rPr lang="en-US" err="1"/>
              <a:t>влаштовують</a:t>
            </a:r>
            <a:r>
              <a:rPr lang="en-US" dirty="0"/>
              <a:t> у </a:t>
            </a:r>
            <a:r>
              <a:rPr lang="en-US" err="1"/>
              <a:t>приміщеннях</a:t>
            </a:r>
            <a:r>
              <a:rPr lang="en-US" dirty="0"/>
              <a:t> з </a:t>
            </a:r>
            <a:r>
              <a:rPr lang="en-US" err="1"/>
              <a:t>підвищеною</a:t>
            </a:r>
            <a:r>
              <a:rPr lang="en-US" dirty="0"/>
              <a:t> </a:t>
            </a:r>
            <a:r>
              <a:rPr lang="en-US" err="1"/>
              <a:t>вологістю</a:t>
            </a:r>
            <a:r>
              <a:rPr lang="en-US" dirty="0"/>
              <a:t>, </a:t>
            </a:r>
            <a:r>
              <a:rPr lang="en-US" err="1"/>
              <a:t>інтенсивним</a:t>
            </a:r>
            <a:r>
              <a:rPr lang="en-US" dirty="0"/>
              <a:t> </a:t>
            </a:r>
            <a:r>
              <a:rPr lang="en-US" err="1"/>
              <a:t>рухом</a:t>
            </a:r>
            <a:r>
              <a:rPr lang="en-US" dirty="0"/>
              <a:t> </a:t>
            </a:r>
            <a:r>
              <a:rPr lang="en-US" err="1"/>
              <a:t>людей</a:t>
            </a:r>
            <a:r>
              <a:rPr lang="en-US" dirty="0"/>
              <a:t>, </a:t>
            </a:r>
            <a:r>
              <a:rPr lang="en-US" err="1"/>
              <a:t>агресивним</a:t>
            </a:r>
            <a:r>
              <a:rPr lang="en-US" dirty="0"/>
              <a:t> </a:t>
            </a:r>
            <a:r>
              <a:rPr lang="en-US" err="1"/>
              <a:t>середовищем</a:t>
            </a:r>
            <a:r>
              <a:rPr lang="en-US" dirty="0"/>
              <a:t> (</a:t>
            </a:r>
            <a:r>
              <a:rPr lang="en-US" err="1"/>
              <a:t>кислотостійкі</a:t>
            </a:r>
            <a:r>
              <a:rPr lang="en-US" dirty="0"/>
              <a:t> </a:t>
            </a:r>
            <a:r>
              <a:rPr lang="en-US" err="1"/>
              <a:t>та</a:t>
            </a:r>
            <a:r>
              <a:rPr lang="en-US" dirty="0"/>
              <a:t> </a:t>
            </a:r>
            <a:r>
              <a:rPr lang="en-US" err="1"/>
              <a:t>термокислотостійкі</a:t>
            </a:r>
            <a:r>
              <a:rPr lang="en-US" dirty="0"/>
              <a:t>). </a:t>
            </a:r>
            <a:r>
              <a:rPr lang="en-US" err="1"/>
              <a:t>Керамічні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 </a:t>
            </a:r>
            <a:r>
              <a:rPr lang="en-US" err="1"/>
              <a:t>можуть</a:t>
            </a:r>
            <a:r>
              <a:rPr lang="en-US" dirty="0"/>
              <a:t> </a:t>
            </a:r>
            <a:r>
              <a:rPr lang="en-US" err="1"/>
              <a:t>бути</a:t>
            </a:r>
            <a:r>
              <a:rPr lang="en-US" dirty="0"/>
              <a:t> </a:t>
            </a:r>
            <a:r>
              <a:rPr lang="en-US" err="1"/>
              <a:t>різноманітними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формою</a:t>
            </a:r>
            <a:r>
              <a:rPr lang="en-US" dirty="0"/>
              <a:t> – </a:t>
            </a:r>
            <a:r>
              <a:rPr lang="en-US" err="1"/>
              <a:t>три</a:t>
            </a:r>
            <a:r>
              <a:rPr lang="en-US" dirty="0"/>
              <a:t>-, </a:t>
            </a:r>
            <a:r>
              <a:rPr lang="en-US" err="1"/>
              <a:t>восьмигранні</a:t>
            </a:r>
            <a:r>
              <a:rPr lang="en-US" dirty="0"/>
              <a:t>, </a:t>
            </a:r>
            <a:r>
              <a:rPr lang="en-US" err="1"/>
              <a:t>фігурні</a:t>
            </a:r>
            <a:r>
              <a:rPr lang="en-US" dirty="0"/>
              <a:t> </a:t>
            </a:r>
            <a:r>
              <a:rPr lang="en-US" err="1"/>
              <a:t>та</a:t>
            </a:r>
            <a:r>
              <a:rPr lang="en-US" dirty="0"/>
              <a:t> </a:t>
            </a:r>
            <a:r>
              <a:rPr lang="en-US" err="1"/>
              <a:t>розмірами</a:t>
            </a:r>
            <a:r>
              <a:rPr lang="en-US" dirty="0"/>
              <a:t> – </a:t>
            </a:r>
            <a:r>
              <a:rPr lang="en-US" err="1"/>
              <a:t>від</a:t>
            </a:r>
            <a:r>
              <a:rPr lang="en-US" dirty="0"/>
              <a:t> 22 </a:t>
            </a:r>
            <a:r>
              <a:rPr lang="en-US" err="1"/>
              <a:t>до</a:t>
            </a:r>
            <a:r>
              <a:rPr lang="en-US" dirty="0"/>
              <a:t> 300 </a:t>
            </a:r>
            <a:r>
              <a:rPr lang="en-US" err="1"/>
              <a:t>мм</a:t>
            </a:r>
            <a:r>
              <a:rPr lang="en-US" dirty="0"/>
              <a:t>. </a:t>
            </a:r>
            <a:r>
              <a:rPr lang="en-US" err="1"/>
              <a:t>Їх</a:t>
            </a:r>
            <a:r>
              <a:rPr lang="en-US" dirty="0"/>
              <a:t> </a:t>
            </a:r>
            <a:r>
              <a:rPr lang="en-US" err="1"/>
              <a:t>улаштовують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цементному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спеціальних</a:t>
            </a:r>
            <a:r>
              <a:rPr lang="en-US" dirty="0"/>
              <a:t> </a:t>
            </a:r>
            <a:r>
              <a:rPr lang="en-US" err="1"/>
              <a:t>кислото</a:t>
            </a:r>
            <a:r>
              <a:rPr lang="en-US" dirty="0"/>
              <a:t>- і </a:t>
            </a:r>
            <a:r>
              <a:rPr lang="en-US" err="1"/>
              <a:t>лугостійких</a:t>
            </a:r>
            <a:r>
              <a:rPr lang="en-US" dirty="0"/>
              <a:t> </a:t>
            </a:r>
            <a:r>
              <a:rPr lang="en-US" err="1"/>
              <a:t>розчинах</a:t>
            </a:r>
            <a:r>
              <a:rPr lang="en-US" dirty="0"/>
              <a:t>. </a:t>
            </a:r>
            <a:r>
              <a:rPr lang="en-US" err="1"/>
              <a:t>Склад</a:t>
            </a:r>
            <a:r>
              <a:rPr lang="en-US" dirty="0"/>
              <a:t> </a:t>
            </a:r>
            <a:r>
              <a:rPr lang="en-US" err="1"/>
              <a:t>операцій</a:t>
            </a:r>
            <a:r>
              <a:rPr lang="en-US" dirty="0"/>
              <a:t> – </a:t>
            </a:r>
            <a:r>
              <a:rPr lang="en-US" err="1"/>
              <a:t>підготовка</a:t>
            </a:r>
            <a:r>
              <a:rPr lang="en-US" dirty="0"/>
              <a:t> </a:t>
            </a:r>
            <a:r>
              <a:rPr lang="en-US" err="1"/>
              <a:t>основи</a:t>
            </a:r>
            <a:r>
              <a:rPr lang="en-US" dirty="0"/>
              <a:t>, </a:t>
            </a:r>
            <a:r>
              <a:rPr lang="en-US" err="1"/>
              <a:t>сортування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, </a:t>
            </a:r>
            <a:r>
              <a:rPr lang="en-US" err="1"/>
              <a:t>приготування</a:t>
            </a:r>
            <a:r>
              <a:rPr lang="en-US" dirty="0"/>
              <a:t> </a:t>
            </a:r>
            <a:r>
              <a:rPr lang="en-US" err="1"/>
              <a:t>розчину</a:t>
            </a:r>
            <a:r>
              <a:rPr lang="en-US" dirty="0"/>
              <a:t>, </a:t>
            </a:r>
            <a:r>
              <a:rPr lang="en-US" err="1"/>
              <a:t>укладання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, </a:t>
            </a:r>
            <a:r>
              <a:rPr lang="en-US" err="1"/>
              <a:t>затирання</a:t>
            </a:r>
            <a:r>
              <a:rPr lang="en-US" dirty="0"/>
              <a:t> </a:t>
            </a:r>
            <a:r>
              <a:rPr lang="en-US" err="1"/>
              <a:t>швів</a:t>
            </a:r>
            <a:r>
              <a:rPr lang="en-US" dirty="0"/>
              <a:t>, </a:t>
            </a:r>
            <a:r>
              <a:rPr lang="en-US" err="1"/>
              <a:t>очищення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зайвого</a:t>
            </a:r>
            <a:r>
              <a:rPr lang="en-US" dirty="0"/>
              <a:t> </a:t>
            </a:r>
            <a:r>
              <a:rPr lang="en-US" err="1"/>
              <a:t>розчину</a:t>
            </a:r>
            <a:r>
              <a:rPr lang="en-US" dirty="0"/>
              <a:t>. </a:t>
            </a:r>
            <a:r>
              <a:rPr lang="en-US" err="1"/>
              <a:t>Готуючи</a:t>
            </a:r>
            <a:r>
              <a:rPr lang="en-US" dirty="0"/>
              <a:t> </a:t>
            </a:r>
            <a:r>
              <a:rPr lang="en-US" err="1"/>
              <a:t>основу</a:t>
            </a:r>
            <a:r>
              <a:rPr lang="en-US" dirty="0"/>
              <a:t>, </a:t>
            </a:r>
            <a:r>
              <a:rPr lang="en-US" err="1"/>
              <a:t>перевіряють</a:t>
            </a:r>
            <a:r>
              <a:rPr lang="en-US" dirty="0"/>
              <a:t> </a:t>
            </a:r>
            <a:r>
              <a:rPr lang="en-US" err="1"/>
              <a:t>її</a:t>
            </a:r>
            <a:r>
              <a:rPr lang="en-US" dirty="0"/>
              <a:t> </a:t>
            </a:r>
            <a:r>
              <a:rPr lang="en-US" err="1"/>
              <a:t>горизонтальність</a:t>
            </a:r>
            <a:r>
              <a:rPr lang="en-US" dirty="0"/>
              <a:t>, </a:t>
            </a:r>
            <a:r>
              <a:rPr lang="en-US" err="1"/>
              <a:t>розміри</a:t>
            </a:r>
            <a:r>
              <a:rPr lang="en-US" dirty="0"/>
              <a:t> у </a:t>
            </a:r>
            <a:r>
              <a:rPr lang="en-US" err="1"/>
              <a:t>плані</a:t>
            </a:r>
            <a:r>
              <a:rPr lang="en-US" dirty="0"/>
              <a:t>, </a:t>
            </a:r>
            <a:r>
              <a:rPr lang="en-US" err="1"/>
              <a:t>рівність</a:t>
            </a:r>
            <a:r>
              <a:rPr lang="en-US" dirty="0"/>
              <a:t>, </a:t>
            </a:r>
            <a:r>
              <a:rPr lang="en-US" err="1"/>
              <a:t>очищають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сміття</a:t>
            </a:r>
            <a:r>
              <a:rPr lang="en-US" dirty="0"/>
              <a:t>, </a:t>
            </a:r>
            <a:r>
              <a:rPr lang="en-US" err="1"/>
              <a:t>пилу</a:t>
            </a:r>
            <a:r>
              <a:rPr lang="en-US" dirty="0"/>
              <a:t> і </a:t>
            </a:r>
            <a:r>
              <a:rPr lang="en-US" err="1"/>
              <a:t>змочують</a:t>
            </a:r>
            <a:r>
              <a:rPr lang="en-US" dirty="0"/>
              <a:t> </a:t>
            </a:r>
            <a:r>
              <a:rPr lang="en-US" err="1"/>
              <a:t>водою</a:t>
            </a:r>
            <a:r>
              <a:rPr lang="en-US" dirty="0"/>
              <a:t>. </a:t>
            </a:r>
            <a:r>
              <a:rPr lang="en-US" err="1"/>
              <a:t>Підготовка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 </a:t>
            </a:r>
            <a:r>
              <a:rPr lang="en-US" err="1"/>
              <a:t>полягає</a:t>
            </a:r>
            <a:r>
              <a:rPr lang="en-US" dirty="0"/>
              <a:t> у </a:t>
            </a:r>
            <a:r>
              <a:rPr lang="en-US" err="1"/>
              <a:t>сортуванні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розмірами</a:t>
            </a:r>
            <a:r>
              <a:rPr lang="en-US" dirty="0"/>
              <a:t>, </a:t>
            </a:r>
            <a:r>
              <a:rPr lang="en-US" err="1"/>
              <a:t>кольором</a:t>
            </a:r>
            <a:r>
              <a:rPr lang="en-US" dirty="0"/>
              <a:t>, </a:t>
            </a:r>
            <a:r>
              <a:rPr lang="en-US" err="1"/>
              <a:t>відтінками</a:t>
            </a:r>
            <a:r>
              <a:rPr lang="en-US" dirty="0"/>
              <a:t>, </a:t>
            </a:r>
            <a:r>
              <a:rPr lang="en-US" err="1"/>
              <a:t>свердлінні</a:t>
            </a:r>
            <a:r>
              <a:rPr lang="en-US" dirty="0"/>
              <a:t> у </a:t>
            </a:r>
            <a:r>
              <a:rPr lang="en-US" err="1"/>
              <a:t>ній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потреби</a:t>
            </a:r>
            <a:r>
              <a:rPr lang="en-US" dirty="0"/>
              <a:t> </a:t>
            </a:r>
            <a:r>
              <a:rPr lang="en-US" err="1"/>
              <a:t>отворів</a:t>
            </a:r>
            <a:r>
              <a:rPr lang="en-US" dirty="0"/>
              <a:t>. </a:t>
            </a:r>
            <a:r>
              <a:rPr lang="en-US" err="1"/>
              <a:t>Перед</a:t>
            </a:r>
            <a:r>
              <a:rPr lang="en-US" dirty="0"/>
              <a:t> </a:t>
            </a:r>
            <a:r>
              <a:rPr lang="en-US" err="1"/>
              <a:t>укладанням</a:t>
            </a:r>
            <a:r>
              <a:rPr lang="en-US" dirty="0"/>
              <a:t> </a:t>
            </a:r>
            <a:r>
              <a:rPr lang="en-US" err="1"/>
              <a:t>плитку</a:t>
            </a:r>
            <a:r>
              <a:rPr lang="en-US" dirty="0"/>
              <a:t> </a:t>
            </a:r>
            <a:r>
              <a:rPr lang="en-US" err="1"/>
              <a:t>змочують</a:t>
            </a:r>
            <a:r>
              <a:rPr lang="en-US" dirty="0"/>
              <a:t> </a:t>
            </a:r>
            <a:r>
              <a:rPr lang="en-US" err="1"/>
              <a:t>водою</a:t>
            </a:r>
            <a:r>
              <a:rPr lang="en-US" dirty="0"/>
              <a:t>. </a:t>
            </a:r>
            <a:r>
              <a:rPr lang="en-US" err="1"/>
              <a:t>Розчин</a:t>
            </a:r>
            <a:r>
              <a:rPr lang="en-US" dirty="0"/>
              <a:t> </a:t>
            </a:r>
            <a:r>
              <a:rPr lang="en-US" err="1"/>
              <a:t>завозять</a:t>
            </a:r>
            <a:r>
              <a:rPr lang="en-US" dirty="0"/>
              <a:t> </a:t>
            </a:r>
            <a:r>
              <a:rPr lang="en-US" err="1"/>
              <a:t>централізовано</a:t>
            </a:r>
            <a:r>
              <a:rPr lang="en-US" dirty="0"/>
              <a:t> у </a:t>
            </a:r>
            <a:r>
              <a:rPr lang="en-US" err="1"/>
              <a:t>готовому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використання</a:t>
            </a:r>
            <a:r>
              <a:rPr lang="en-US" dirty="0"/>
              <a:t> </a:t>
            </a:r>
            <a:r>
              <a:rPr lang="en-US" err="1"/>
              <a:t>вигляді</a:t>
            </a:r>
            <a:r>
              <a:rPr lang="en-US" dirty="0"/>
              <a:t>.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незначних</a:t>
            </a:r>
            <a:r>
              <a:rPr lang="en-US" dirty="0"/>
              <a:t> </a:t>
            </a:r>
            <a:r>
              <a:rPr lang="en-US" err="1"/>
              <a:t>обсягах</a:t>
            </a:r>
            <a:r>
              <a:rPr lang="en-US" dirty="0"/>
              <a:t> </a:t>
            </a:r>
            <a:r>
              <a:rPr lang="en-US" err="1"/>
              <a:t>робіт</a:t>
            </a:r>
            <a:r>
              <a:rPr lang="en-US" dirty="0"/>
              <a:t> </a:t>
            </a:r>
            <a:r>
              <a:rPr lang="en-US" err="1"/>
              <a:t>його</a:t>
            </a:r>
            <a:r>
              <a:rPr lang="en-US" dirty="0"/>
              <a:t> </a:t>
            </a:r>
            <a:r>
              <a:rPr lang="en-US" err="1"/>
              <a:t>готують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будівельному</a:t>
            </a:r>
            <a:r>
              <a:rPr lang="en-US" dirty="0"/>
              <a:t> </a:t>
            </a:r>
            <a:r>
              <a:rPr lang="en-US" err="1"/>
              <a:t>майданчику</a:t>
            </a:r>
            <a:r>
              <a:rPr lang="en-US" dirty="0"/>
              <a:t>. </a:t>
            </a:r>
            <a:r>
              <a:rPr lang="en-US" err="1"/>
              <a:t>Укладання</a:t>
            </a:r>
            <a:r>
              <a:rPr lang="en-US" dirty="0"/>
              <a:t> </a:t>
            </a:r>
            <a:r>
              <a:rPr lang="en-US" err="1"/>
              <a:t>плиток</a:t>
            </a:r>
            <a:r>
              <a:rPr lang="en-US" dirty="0"/>
              <a:t> </a:t>
            </a:r>
            <a:r>
              <a:rPr lang="en-US" err="1"/>
              <a:t>починають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стіни</a:t>
            </a:r>
            <a:r>
              <a:rPr lang="en-US" dirty="0"/>
              <a:t>, </a:t>
            </a:r>
            <a:r>
              <a:rPr lang="en-US" err="1"/>
              <a:t>протилежної</a:t>
            </a:r>
            <a:r>
              <a:rPr lang="en-US" dirty="0"/>
              <a:t> </a:t>
            </a:r>
            <a:r>
              <a:rPr lang="en-US" err="1"/>
              <a:t>вхідним</a:t>
            </a:r>
            <a:r>
              <a:rPr lang="en-US" dirty="0"/>
              <a:t> </a:t>
            </a:r>
            <a:r>
              <a:rPr lang="en-US" err="1"/>
              <a:t>дверям</a:t>
            </a:r>
            <a:r>
              <a:rPr lang="en-US" dirty="0"/>
              <a:t>, </a:t>
            </a:r>
            <a:r>
              <a:rPr lang="en-US" err="1"/>
              <a:t>смугами</a:t>
            </a:r>
            <a:r>
              <a:rPr lang="en-US" dirty="0"/>
              <a:t> 50–60 </a:t>
            </a:r>
            <a:r>
              <a:rPr lang="en-US" err="1"/>
              <a:t>см</a:t>
            </a:r>
            <a:r>
              <a:rPr lang="en-US" dirty="0"/>
              <a:t> </a:t>
            </a:r>
            <a:r>
              <a:rPr lang="en-US" err="1"/>
              <a:t>шириною</a:t>
            </a:r>
            <a:r>
              <a:rPr lang="en-US" dirty="0"/>
              <a:t>. </a:t>
            </a:r>
            <a:r>
              <a:rPr lang="en-US" err="1"/>
              <a:t>Перед</a:t>
            </a:r>
            <a:r>
              <a:rPr lang="en-US" dirty="0"/>
              <a:t> </a:t>
            </a:r>
            <a:r>
              <a:rPr lang="en-US" err="1"/>
              <a:t>улаштуванням</a:t>
            </a:r>
            <a:r>
              <a:rPr lang="en-US" dirty="0"/>
              <a:t> </a:t>
            </a:r>
            <a:r>
              <a:rPr lang="en-US" err="1"/>
              <a:t>чергової</a:t>
            </a:r>
            <a:r>
              <a:rPr lang="en-US" dirty="0"/>
              <a:t> </a:t>
            </a:r>
            <a:r>
              <a:rPr lang="en-US" err="1"/>
              <a:t>смуги</a:t>
            </a:r>
            <a:r>
              <a:rPr lang="en-US" dirty="0"/>
              <a:t> </a:t>
            </a:r>
            <a:r>
              <a:rPr lang="en-US" err="1"/>
              <a:t>біля</a:t>
            </a:r>
            <a:r>
              <a:rPr lang="en-US" dirty="0"/>
              <a:t> </a:t>
            </a:r>
            <a:r>
              <a:rPr lang="en-US" err="1"/>
              <a:t>бічних</a:t>
            </a:r>
            <a:r>
              <a:rPr lang="en-US" dirty="0"/>
              <a:t> </a:t>
            </a:r>
            <a:r>
              <a:rPr lang="en-US" err="1"/>
              <a:t>стін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відмітці</a:t>
            </a:r>
            <a:r>
              <a:rPr lang="en-US" dirty="0"/>
              <a:t> </a:t>
            </a:r>
            <a:r>
              <a:rPr lang="en-US" err="1"/>
              <a:t>чистої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у </a:t>
            </a:r>
            <a:r>
              <a:rPr lang="en-US" err="1"/>
              <a:t>кутах</a:t>
            </a:r>
            <a:r>
              <a:rPr lang="en-US" dirty="0"/>
              <a:t> </a:t>
            </a:r>
            <a:r>
              <a:rPr lang="en-US" err="1"/>
              <a:t>приміщення</a:t>
            </a:r>
            <a:r>
              <a:rPr lang="en-US" dirty="0"/>
              <a:t> </a:t>
            </a:r>
            <a:r>
              <a:rPr lang="en-US" err="1"/>
              <a:t>закріплюють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дві</a:t>
            </a:r>
            <a:r>
              <a:rPr lang="en-US" dirty="0"/>
              <a:t> </a:t>
            </a:r>
            <a:r>
              <a:rPr lang="en-US" err="1"/>
              <a:t>маякові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. </a:t>
            </a:r>
            <a:r>
              <a:rPr lang="en-US" err="1"/>
              <a:t>Між</a:t>
            </a:r>
            <a:r>
              <a:rPr lang="en-US" dirty="0"/>
              <a:t> </a:t>
            </a:r>
            <a:r>
              <a:rPr lang="en-US" err="1"/>
              <a:t>ними</a:t>
            </a:r>
            <a:r>
              <a:rPr lang="en-US" dirty="0"/>
              <a:t> </a:t>
            </a:r>
            <a:r>
              <a:rPr lang="en-US" err="1"/>
              <a:t>через</a:t>
            </a:r>
            <a:r>
              <a:rPr lang="en-US" dirty="0"/>
              <a:t> </a:t>
            </a:r>
            <a:r>
              <a:rPr lang="en-US" err="1"/>
              <a:t>кожні</a:t>
            </a:r>
            <a:r>
              <a:rPr lang="en-US" dirty="0"/>
              <a:t> 2–3 м </a:t>
            </a:r>
            <a:r>
              <a:rPr lang="en-US" err="1"/>
              <a:t>ставлять</a:t>
            </a:r>
            <a:r>
              <a:rPr lang="en-US" dirty="0"/>
              <a:t> </a:t>
            </a:r>
            <a:r>
              <a:rPr lang="en-US" err="1"/>
              <a:t>плитки-маяки</a:t>
            </a:r>
            <a:r>
              <a:rPr lang="en-US" dirty="0"/>
              <a:t>,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які</a:t>
            </a:r>
            <a:r>
              <a:rPr lang="en-US" dirty="0"/>
              <a:t> </a:t>
            </a:r>
            <a:r>
              <a:rPr lang="en-US" err="1"/>
              <a:t>кладуть</a:t>
            </a:r>
            <a:r>
              <a:rPr lang="en-US" dirty="0"/>
              <a:t> </a:t>
            </a:r>
            <a:r>
              <a:rPr lang="en-US" err="1"/>
              <a:t>рейку-маяк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між</a:t>
            </a:r>
            <a:r>
              <a:rPr lang="en-US" dirty="0"/>
              <a:t> </a:t>
            </a:r>
            <a:r>
              <a:rPr lang="en-US" err="1"/>
              <a:t>ними</a:t>
            </a:r>
            <a:r>
              <a:rPr lang="en-US" dirty="0"/>
              <a:t> </a:t>
            </a:r>
            <a:r>
              <a:rPr lang="en-US" err="1"/>
              <a:t>натягують</a:t>
            </a:r>
            <a:r>
              <a:rPr lang="en-US" dirty="0"/>
              <a:t> </a:t>
            </a:r>
            <a:r>
              <a:rPr lang="en-US" err="1"/>
              <a:t>шнур-причалку</a:t>
            </a:r>
            <a:r>
              <a:rPr lang="en-US" dirty="0"/>
              <a:t>. </a:t>
            </a:r>
            <a:r>
              <a:rPr lang="en-US" err="1"/>
              <a:t>Розчин</a:t>
            </a:r>
            <a:r>
              <a:rPr lang="en-US" dirty="0"/>
              <a:t> </a:t>
            </a:r>
            <a:r>
              <a:rPr lang="en-US" err="1"/>
              <a:t>кладуть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всю</a:t>
            </a:r>
            <a:r>
              <a:rPr lang="en-US" dirty="0"/>
              <a:t> </a:t>
            </a:r>
            <a:r>
              <a:rPr lang="en-US" err="1"/>
              <a:t>ширину</a:t>
            </a:r>
            <a:r>
              <a:rPr lang="en-US" dirty="0"/>
              <a:t> </a:t>
            </a:r>
            <a:r>
              <a:rPr lang="en-US" err="1"/>
              <a:t>смуги</a:t>
            </a:r>
            <a:r>
              <a:rPr lang="en-US" dirty="0"/>
              <a:t>, а </a:t>
            </a:r>
            <a:r>
              <a:rPr lang="en-US" err="1"/>
              <a:t>потім</a:t>
            </a:r>
            <a:r>
              <a:rPr lang="en-US" dirty="0"/>
              <a:t> </a:t>
            </a:r>
            <a:r>
              <a:rPr lang="en-US" err="1"/>
              <a:t>легкими</a:t>
            </a:r>
            <a:r>
              <a:rPr lang="en-US" dirty="0"/>
              <a:t> </a:t>
            </a:r>
            <a:r>
              <a:rPr lang="en-US" err="1"/>
              <a:t>ударами</a:t>
            </a:r>
            <a:r>
              <a:rPr lang="en-US" dirty="0"/>
              <a:t> </a:t>
            </a:r>
            <a:r>
              <a:rPr lang="en-US" err="1"/>
              <a:t>лопатки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молотка</a:t>
            </a:r>
            <a:r>
              <a:rPr lang="en-US" dirty="0"/>
              <a:t> в </a:t>
            </a:r>
            <a:r>
              <a:rPr lang="en-US" err="1"/>
              <a:t>нього</a:t>
            </a:r>
            <a:r>
              <a:rPr lang="en-US" dirty="0"/>
              <a:t> </a:t>
            </a:r>
            <a:r>
              <a:rPr lang="en-US" err="1"/>
              <a:t>втоплюють</a:t>
            </a:r>
            <a:r>
              <a:rPr lang="en-US" dirty="0"/>
              <a:t> </a:t>
            </a:r>
            <a:r>
              <a:rPr lang="en-US" err="1"/>
              <a:t>плитку</a:t>
            </a:r>
            <a:r>
              <a:rPr lang="en-US" dirty="0"/>
              <a:t>. </a:t>
            </a:r>
            <a:r>
              <a:rPr lang="en-US" err="1"/>
              <a:t>Іноді</a:t>
            </a:r>
            <a:r>
              <a:rPr lang="en-US" dirty="0"/>
              <a:t> </a:t>
            </a:r>
            <a:r>
              <a:rPr lang="en-US" err="1"/>
              <a:t>викладають</a:t>
            </a:r>
            <a:r>
              <a:rPr lang="en-US" dirty="0"/>
              <a:t> </a:t>
            </a:r>
            <a:r>
              <a:rPr lang="en-US" err="1"/>
              <a:t>весь</a:t>
            </a:r>
            <a:r>
              <a:rPr lang="en-US" dirty="0"/>
              <a:t> </a:t>
            </a:r>
            <a:r>
              <a:rPr lang="en-US" err="1"/>
              <a:t>ряд</a:t>
            </a:r>
            <a:r>
              <a:rPr lang="en-US" dirty="0"/>
              <a:t> </a:t>
            </a:r>
            <a:r>
              <a:rPr lang="en-US" err="1"/>
              <a:t>плитки</a:t>
            </a:r>
            <a:r>
              <a:rPr lang="en-US" dirty="0"/>
              <a:t> </a:t>
            </a:r>
            <a:r>
              <a:rPr lang="en-US" err="1"/>
              <a:t>між</a:t>
            </a:r>
            <a:r>
              <a:rPr lang="en-US" dirty="0"/>
              <a:t> </a:t>
            </a:r>
            <a:r>
              <a:rPr lang="en-US" err="1"/>
              <a:t>маяками</a:t>
            </a:r>
            <a:r>
              <a:rPr lang="en-US" dirty="0"/>
              <a:t>, </a:t>
            </a:r>
            <a:r>
              <a:rPr lang="en-US" err="1"/>
              <a:t>після</a:t>
            </a:r>
            <a:r>
              <a:rPr lang="en-US" dirty="0"/>
              <a:t> </a:t>
            </a:r>
            <a:r>
              <a:rPr lang="en-US" err="1"/>
              <a:t>чого</a:t>
            </a:r>
            <a:r>
              <a:rPr lang="en-US" dirty="0"/>
              <a:t>, </a:t>
            </a:r>
            <a:r>
              <a:rPr lang="en-US" err="1"/>
              <a:t>поставивши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цей</a:t>
            </a:r>
            <a:r>
              <a:rPr lang="en-US" dirty="0"/>
              <a:t> </a:t>
            </a:r>
            <a:r>
              <a:rPr lang="en-US" err="1"/>
              <a:t>ряд</a:t>
            </a:r>
            <a:r>
              <a:rPr lang="en-US" dirty="0"/>
              <a:t> </a:t>
            </a:r>
            <a:r>
              <a:rPr lang="en-US" err="1"/>
              <a:t>рейку-маяк</a:t>
            </a:r>
            <a:r>
              <a:rPr lang="en-US" dirty="0"/>
              <a:t> і </a:t>
            </a:r>
            <a:r>
              <a:rPr lang="en-US" err="1"/>
              <a:t>постукуючи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ній</a:t>
            </a:r>
            <a:r>
              <a:rPr lang="en-US" dirty="0"/>
              <a:t>, </a:t>
            </a:r>
            <a:r>
              <a:rPr lang="en-US" err="1"/>
              <a:t>вирівнюють</a:t>
            </a:r>
            <a:r>
              <a:rPr lang="en-US" dirty="0"/>
              <a:t> </a:t>
            </a:r>
            <a:r>
              <a:rPr lang="en-US" err="1"/>
              <a:t>плитку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горизонталі</a:t>
            </a:r>
            <a:r>
              <a:rPr lang="en-US" dirty="0"/>
              <a:t> (</a:t>
            </a:r>
            <a:r>
              <a:rPr lang="en-US" err="1"/>
              <a:t>рис</a:t>
            </a:r>
            <a:r>
              <a:rPr lang="en-US" dirty="0"/>
              <a:t>. 11.32). </a:t>
            </a:r>
            <a:r>
              <a:rPr lang="en-US" err="1"/>
              <a:t>Через</a:t>
            </a:r>
            <a:r>
              <a:rPr lang="en-US" dirty="0"/>
              <a:t> </a:t>
            </a:r>
            <a:r>
              <a:rPr lang="en-US" err="1"/>
              <a:t>добу</a:t>
            </a:r>
            <a:r>
              <a:rPr lang="en-US" dirty="0"/>
              <a:t>–</a:t>
            </a:r>
            <a:r>
              <a:rPr lang="en-US" err="1"/>
              <a:t>дві</a:t>
            </a:r>
            <a:r>
              <a:rPr lang="en-US" dirty="0"/>
              <a:t>, </a:t>
            </a:r>
            <a:r>
              <a:rPr lang="en-US" err="1"/>
              <a:t>залежно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температури</a:t>
            </a:r>
            <a:r>
              <a:rPr lang="en-US" dirty="0"/>
              <a:t> </a:t>
            </a:r>
            <a:r>
              <a:rPr lang="en-US" err="1"/>
              <a:t>навколишнього</a:t>
            </a:r>
            <a:r>
              <a:rPr lang="en-US" dirty="0"/>
              <a:t> </a:t>
            </a:r>
            <a:r>
              <a:rPr lang="en-US" err="1"/>
              <a:t>повітря</a:t>
            </a:r>
            <a:r>
              <a:rPr lang="en-US" dirty="0"/>
              <a:t>, </a:t>
            </a:r>
            <a:r>
              <a:rPr lang="en-US" err="1"/>
              <a:t>шви</a:t>
            </a:r>
            <a:r>
              <a:rPr lang="en-US" dirty="0"/>
              <a:t> </a:t>
            </a:r>
            <a:r>
              <a:rPr lang="en-US" err="1"/>
              <a:t>між</a:t>
            </a:r>
            <a:r>
              <a:rPr lang="en-US" dirty="0"/>
              <a:t> </a:t>
            </a:r>
            <a:r>
              <a:rPr lang="en-US" err="1"/>
              <a:t>плитками</a:t>
            </a:r>
            <a:r>
              <a:rPr lang="en-US" dirty="0"/>
              <a:t> </a:t>
            </a:r>
            <a:r>
              <a:rPr lang="en-US" err="1"/>
              <a:t>заповнюють</a:t>
            </a:r>
            <a:r>
              <a:rPr lang="en-US" dirty="0"/>
              <a:t> </a:t>
            </a:r>
            <a:r>
              <a:rPr lang="en-US" err="1"/>
              <a:t>цементно-піщаним</a:t>
            </a:r>
            <a:r>
              <a:rPr lang="en-US" dirty="0"/>
              <a:t> </a:t>
            </a:r>
            <a:r>
              <a:rPr lang="en-US" err="1"/>
              <a:t>розчином</a:t>
            </a:r>
            <a:r>
              <a:rPr lang="en-US" dirty="0"/>
              <a:t> – </a:t>
            </a:r>
            <a:r>
              <a:rPr lang="en-US" err="1"/>
              <a:t>цемент</a:t>
            </a:r>
            <a:r>
              <a:rPr lang="en-US" dirty="0"/>
              <a:t> і </a:t>
            </a:r>
            <a:r>
              <a:rPr lang="en-US" err="1"/>
              <a:t>пісок</a:t>
            </a:r>
            <a:r>
              <a:rPr lang="en-US" dirty="0"/>
              <a:t> у </a:t>
            </a:r>
            <a:r>
              <a:rPr lang="en-US" err="1"/>
              <a:t>співвідношенні</a:t>
            </a:r>
            <a:r>
              <a:rPr lang="en-US" dirty="0"/>
              <a:t> 1:1. </a:t>
            </a:r>
            <a:r>
              <a:rPr lang="en-US" err="1"/>
              <a:t>Після</a:t>
            </a:r>
            <a:r>
              <a:rPr lang="en-US" dirty="0"/>
              <a:t> </a:t>
            </a:r>
            <a:r>
              <a:rPr lang="en-US" err="1"/>
              <a:t>тужавлення</a:t>
            </a:r>
            <a:r>
              <a:rPr lang="en-US" dirty="0"/>
              <a:t> </a:t>
            </a:r>
            <a:r>
              <a:rPr lang="en-US" err="1"/>
              <a:t>розчину</a:t>
            </a:r>
            <a:r>
              <a:rPr lang="en-US" dirty="0"/>
              <a:t> у </a:t>
            </a:r>
            <a:r>
              <a:rPr lang="en-US" err="1"/>
              <a:t>швах</a:t>
            </a:r>
            <a:r>
              <a:rPr lang="en-US" dirty="0"/>
              <a:t> </a:t>
            </a:r>
            <a:r>
              <a:rPr lang="en-US" err="1"/>
              <a:t>поверхню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протирають</a:t>
            </a:r>
            <a:r>
              <a:rPr lang="en-US" dirty="0"/>
              <a:t> </a:t>
            </a:r>
            <a:r>
              <a:rPr lang="en-US" err="1"/>
              <a:t>вологою</a:t>
            </a:r>
            <a:r>
              <a:rPr lang="en-US" dirty="0"/>
              <a:t> </a:t>
            </a:r>
            <a:r>
              <a:rPr lang="en-US" err="1"/>
              <a:t>тирсою</a:t>
            </a:r>
            <a:r>
              <a:rPr lang="en-US" dirty="0"/>
              <a:t> і </a:t>
            </a:r>
            <a:r>
              <a:rPr lang="en-US" err="1"/>
              <a:t>промивають</a:t>
            </a:r>
            <a:r>
              <a:rPr lang="en-US" dirty="0"/>
              <a:t> </a:t>
            </a:r>
            <a:r>
              <a:rPr lang="en-US" err="1"/>
              <a:t>водою</a:t>
            </a:r>
            <a:r>
              <a:rPr lang="en-US" dirty="0"/>
              <a:t>.</a:t>
            </a:r>
          </a:p>
        </p:txBody>
      </p:sp>
      <p:pic>
        <p:nvPicPr>
          <p:cNvPr id="3" name="Рисунок 2" descr="Изображение выглядит как земля, плитняк, Напольное покрытие, Плиточное покрытие пола&#10;&#10;Автоматически созданное описание">
            <a:extLst>
              <a:ext uri="{FF2B5EF4-FFF2-40B4-BE49-F238E27FC236}">
                <a16:creationId xmlns:a16="http://schemas.microsoft.com/office/drawing/2014/main" id="{C33E3851-866C-22EF-D95A-CCEE1C64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арисовка, рисунок, диаграмм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04E6FA84-01A6-CCF4-1CFC-D95EDCAD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1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0BD2B-90C3-9FFF-D6D1-E8D27C608136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Рис</a:t>
            </a:r>
            <a:r>
              <a:rPr lang="en-US" dirty="0"/>
              <a:t>. 11.32. </a:t>
            </a:r>
            <a:r>
              <a:rPr lang="en-US" dirty="0" err="1"/>
              <a:t>Порядок</a:t>
            </a:r>
            <a:r>
              <a:rPr lang="en-US" dirty="0"/>
              <a:t> </a:t>
            </a:r>
            <a:r>
              <a:rPr lang="en-US" dirty="0" err="1"/>
              <a:t>улаштування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 з </a:t>
            </a:r>
            <a:r>
              <a:rPr lang="en-US" dirty="0" err="1"/>
              <a:t>керамічних</a:t>
            </a:r>
            <a:r>
              <a:rPr lang="en-US" dirty="0"/>
              <a:t> </a:t>
            </a:r>
            <a:r>
              <a:rPr lang="en-US" dirty="0" err="1"/>
              <a:t>плиток</a:t>
            </a:r>
            <a:r>
              <a:rPr lang="en-US" dirty="0"/>
              <a:t>: 1 – </a:t>
            </a:r>
            <a:r>
              <a:rPr lang="en-US" dirty="0" err="1"/>
              <a:t>шнур</a:t>
            </a:r>
            <a:r>
              <a:rPr lang="en-US" dirty="0"/>
              <a:t>; 2 – </a:t>
            </a:r>
            <a:r>
              <a:rPr lang="en-US" dirty="0" err="1"/>
              <a:t>марка</a:t>
            </a:r>
            <a:r>
              <a:rPr lang="en-US" dirty="0"/>
              <a:t>; 3 – </a:t>
            </a:r>
            <a:r>
              <a:rPr lang="en-US" dirty="0" err="1"/>
              <a:t>маяковий</a:t>
            </a:r>
            <a:r>
              <a:rPr lang="en-US" dirty="0"/>
              <a:t> </a:t>
            </a:r>
            <a:r>
              <a:rPr lang="en-US" dirty="0" err="1"/>
              <a:t>ряд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укладається</a:t>
            </a:r>
            <a:r>
              <a:rPr lang="en-US" dirty="0"/>
              <a:t>; 4 – </a:t>
            </a:r>
            <a:r>
              <a:rPr lang="en-US" dirty="0" err="1"/>
              <a:t>ряд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укладається</a:t>
            </a:r>
            <a:r>
              <a:rPr lang="en-US" dirty="0"/>
              <a:t>; 5 – </a:t>
            </a:r>
            <a:r>
              <a:rPr lang="en-US" dirty="0" err="1"/>
              <a:t>проміжний</a:t>
            </a:r>
            <a:r>
              <a:rPr lang="en-US" dirty="0"/>
              <a:t> </a:t>
            </a:r>
            <a:r>
              <a:rPr lang="en-US" dirty="0" err="1"/>
              <a:t>маяковий</a:t>
            </a:r>
            <a:r>
              <a:rPr lang="en-US" dirty="0"/>
              <a:t> </a:t>
            </a:r>
            <a:r>
              <a:rPr lang="en-US" dirty="0" err="1"/>
              <a:t>ряд</a:t>
            </a:r>
            <a:r>
              <a:rPr lang="en-US" dirty="0"/>
              <a:t> </a:t>
            </a:r>
            <a:r>
              <a:rPr lang="en-US" dirty="0" err="1"/>
              <a:t>Паркетні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 </a:t>
            </a:r>
            <a:r>
              <a:rPr lang="en-US" dirty="0" err="1"/>
              <a:t>влаштовують</a:t>
            </a:r>
            <a:r>
              <a:rPr lang="en-US" dirty="0"/>
              <a:t> у </a:t>
            </a:r>
            <a:r>
              <a:rPr lang="en-US" dirty="0" err="1"/>
              <a:t>житлових</a:t>
            </a:r>
            <a:r>
              <a:rPr lang="en-US" dirty="0"/>
              <a:t> </a:t>
            </a:r>
            <a:r>
              <a:rPr lang="en-US" dirty="0" err="1"/>
              <a:t>приміщеннях</a:t>
            </a:r>
            <a:r>
              <a:rPr lang="en-US" dirty="0"/>
              <a:t>, </a:t>
            </a:r>
            <a:r>
              <a:rPr lang="en-US" dirty="0" err="1"/>
              <a:t>культурно-побутових</a:t>
            </a:r>
            <a:r>
              <a:rPr lang="en-US" dirty="0"/>
              <a:t> і </a:t>
            </a:r>
            <a:r>
              <a:rPr lang="en-US" dirty="0" err="1"/>
              <a:t>громадських</a:t>
            </a:r>
            <a:r>
              <a:rPr lang="en-US" dirty="0"/>
              <a:t> </a:t>
            </a:r>
            <a:r>
              <a:rPr lang="en-US" dirty="0" err="1"/>
              <a:t>будівлях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виготовлення</a:t>
            </a:r>
            <a:r>
              <a:rPr lang="en-US" dirty="0"/>
              <a:t> </a:t>
            </a:r>
            <a:r>
              <a:rPr lang="en-US" dirty="0" err="1"/>
              <a:t>паркету</a:t>
            </a:r>
            <a:r>
              <a:rPr lang="en-US" dirty="0"/>
              <a:t> </a:t>
            </a:r>
            <a:r>
              <a:rPr lang="en-US" dirty="0" err="1"/>
              <a:t>використовують</a:t>
            </a:r>
            <a:r>
              <a:rPr lang="en-US" dirty="0"/>
              <a:t> </a:t>
            </a:r>
            <a:r>
              <a:rPr lang="en-US" dirty="0" err="1"/>
              <a:t>деревину</a:t>
            </a:r>
            <a:r>
              <a:rPr lang="en-US" dirty="0"/>
              <a:t> </a:t>
            </a:r>
            <a:r>
              <a:rPr lang="en-US" dirty="0" err="1"/>
              <a:t>твердих</a:t>
            </a:r>
            <a:r>
              <a:rPr lang="en-US" dirty="0"/>
              <a:t> </a:t>
            </a:r>
            <a:r>
              <a:rPr lang="en-US" dirty="0" err="1"/>
              <a:t>порід</a:t>
            </a:r>
            <a:r>
              <a:rPr lang="en-US" dirty="0"/>
              <a:t> – </a:t>
            </a:r>
            <a:r>
              <a:rPr lang="en-US" dirty="0" err="1"/>
              <a:t>дуба</a:t>
            </a:r>
            <a:r>
              <a:rPr lang="en-US" dirty="0"/>
              <a:t>, </a:t>
            </a:r>
            <a:r>
              <a:rPr lang="en-US" dirty="0" err="1"/>
              <a:t>ясена</a:t>
            </a:r>
            <a:r>
              <a:rPr lang="en-US" dirty="0"/>
              <a:t>, </a:t>
            </a:r>
            <a:r>
              <a:rPr lang="en-US" dirty="0" err="1"/>
              <a:t>бука</a:t>
            </a:r>
            <a:r>
              <a:rPr lang="en-US" dirty="0"/>
              <a:t>, </a:t>
            </a:r>
            <a:r>
              <a:rPr lang="en-US" dirty="0" err="1"/>
              <a:t>берези</a:t>
            </a:r>
            <a:r>
              <a:rPr lang="en-US" dirty="0"/>
              <a:t>, </a:t>
            </a:r>
            <a:r>
              <a:rPr lang="en-US" dirty="0" err="1"/>
              <a:t>клена</a:t>
            </a:r>
            <a:r>
              <a:rPr lang="en-US" dirty="0"/>
              <a:t>, </a:t>
            </a:r>
            <a:r>
              <a:rPr lang="en-US" dirty="0" err="1"/>
              <a:t>рідше</a:t>
            </a:r>
            <a:r>
              <a:rPr lang="en-US" dirty="0"/>
              <a:t> – </a:t>
            </a:r>
            <a:r>
              <a:rPr lang="en-US" dirty="0" err="1"/>
              <a:t>сосни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модрини</a:t>
            </a:r>
            <a:r>
              <a:rPr lang="en-US" dirty="0"/>
              <a:t>. </a:t>
            </a:r>
            <a:r>
              <a:rPr lang="en-US" dirty="0" err="1"/>
              <a:t>Паркетні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 </a:t>
            </a:r>
            <a:r>
              <a:rPr lang="en-US" dirty="0" err="1"/>
              <a:t>роблять</a:t>
            </a:r>
            <a:r>
              <a:rPr lang="en-US" dirty="0"/>
              <a:t> з </a:t>
            </a:r>
            <a:r>
              <a:rPr lang="en-US" dirty="0" err="1"/>
              <a:t>паркетних</a:t>
            </a:r>
            <a:r>
              <a:rPr lang="en-US" dirty="0"/>
              <a:t> </a:t>
            </a:r>
            <a:r>
              <a:rPr lang="en-US" dirty="0" err="1"/>
              <a:t>планок</a:t>
            </a:r>
            <a:r>
              <a:rPr lang="en-US" dirty="0"/>
              <a:t> (</a:t>
            </a:r>
            <a:r>
              <a:rPr lang="en-US" dirty="0" err="1"/>
              <a:t>табл</a:t>
            </a:r>
            <a:r>
              <a:rPr lang="en-US" dirty="0"/>
              <a:t>. 11.8), </a:t>
            </a:r>
            <a:r>
              <a:rPr lang="en-US" dirty="0" err="1"/>
              <a:t>паркетних</a:t>
            </a:r>
            <a:r>
              <a:rPr lang="en-US" dirty="0"/>
              <a:t> </a:t>
            </a:r>
            <a:r>
              <a:rPr lang="en-US" dirty="0" err="1"/>
              <a:t>дощок</a:t>
            </a:r>
            <a:r>
              <a:rPr lang="en-US" dirty="0"/>
              <a:t> (</a:t>
            </a:r>
            <a:r>
              <a:rPr lang="en-US" dirty="0" err="1"/>
              <a:t>табл</a:t>
            </a:r>
            <a:r>
              <a:rPr lang="en-US" dirty="0"/>
              <a:t>. 11.9) і </a:t>
            </a:r>
            <a:r>
              <a:rPr lang="en-US" dirty="0" err="1"/>
              <a:t>паркетних</a:t>
            </a:r>
            <a:r>
              <a:rPr lang="en-US" dirty="0"/>
              <a:t> </a:t>
            </a:r>
            <a:r>
              <a:rPr lang="en-US" dirty="0" err="1"/>
              <a:t>щитів</a:t>
            </a:r>
            <a:r>
              <a:rPr lang="en-US" dirty="0"/>
              <a:t> (</a:t>
            </a:r>
            <a:r>
              <a:rPr lang="en-US" dirty="0" err="1"/>
              <a:t>табл</a:t>
            </a:r>
            <a:r>
              <a:rPr lang="en-US" dirty="0"/>
              <a:t>. 11.10).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AA4ACC38-A5D8-0E96-A562-A134DC6E9D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504156"/>
            <a:ext cx="5291666" cy="3849688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Шрифт, чек&#10;&#10;Автоматически созданное описание">
            <a:extLst>
              <a:ext uri="{FF2B5EF4-FFF2-40B4-BE49-F238E27FC236}">
                <a16:creationId xmlns:a16="http://schemas.microsoft.com/office/drawing/2014/main" id="{C2511334-CFB6-E985-DC82-1B814902F7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2172229"/>
            <a:ext cx="5291667" cy="25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7359D-7786-D69E-BAEE-FA8DED1E4BA9}"/>
              </a:ext>
            </a:extLst>
          </p:cNvPr>
          <p:cNvSpPr txBox="1"/>
          <p:nvPr/>
        </p:nvSpPr>
        <p:spPr>
          <a:xfrm>
            <a:off x="308556" y="120739"/>
            <a:ext cx="1164464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ea typeface="Calibri"/>
                <a:cs typeface="Calibri"/>
              </a:rPr>
              <a:t>Підлогу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із</a:t>
            </a:r>
            <a:r>
              <a:rPr lang="ru-RU" dirty="0">
                <a:ea typeface="Calibri"/>
                <a:cs typeface="Calibri"/>
              </a:rPr>
              <a:t> штучного паркету </a:t>
            </a:r>
            <a:r>
              <a:rPr lang="ru-RU" dirty="0" err="1">
                <a:ea typeface="Calibri"/>
                <a:cs typeface="Calibri"/>
              </a:rPr>
              <a:t>влаштовують</a:t>
            </a:r>
            <a:r>
              <a:rPr lang="ru-RU" dirty="0">
                <a:ea typeface="Calibri"/>
                <a:cs typeface="Calibri"/>
              </a:rPr>
              <a:t> по </a:t>
            </a:r>
            <a:r>
              <a:rPr lang="ru-RU" dirty="0" err="1">
                <a:ea typeface="Calibri"/>
                <a:cs typeface="Calibri"/>
              </a:rPr>
              <a:t>цементнопіщаних</a:t>
            </a:r>
            <a:r>
              <a:rPr lang="ru-RU" dirty="0">
                <a:ea typeface="Calibri"/>
                <a:cs typeface="Calibri"/>
              </a:rPr>
              <a:t> стяжках, </a:t>
            </a:r>
            <a:r>
              <a:rPr lang="ru-RU" dirty="0" err="1">
                <a:ea typeface="Calibri"/>
                <a:cs typeface="Calibri"/>
              </a:rPr>
              <a:t>деревоволокнистих</a:t>
            </a:r>
            <a:r>
              <a:rPr lang="ru-RU" dirty="0">
                <a:ea typeface="Calibri"/>
                <a:cs typeface="Calibri"/>
              </a:rPr>
              <a:t> плитах </a:t>
            </a:r>
            <a:r>
              <a:rPr lang="ru-RU" dirty="0" err="1">
                <a:ea typeface="Calibri"/>
                <a:cs typeface="Calibri"/>
              </a:rPr>
              <a:t>або</a:t>
            </a:r>
            <a:r>
              <a:rPr lang="ru-RU" dirty="0">
                <a:ea typeface="Calibri"/>
                <a:cs typeface="Calibri"/>
              </a:rPr>
              <a:t> по дощатому настилу на лагах. Паркет </a:t>
            </a:r>
            <a:r>
              <a:rPr lang="ru-RU" dirty="0" err="1">
                <a:ea typeface="Calibri"/>
                <a:cs typeface="Calibri"/>
              </a:rPr>
              <a:t>кріплять</a:t>
            </a:r>
            <a:r>
              <a:rPr lang="ru-RU" dirty="0">
                <a:ea typeface="Calibri"/>
                <a:cs typeface="Calibri"/>
              </a:rPr>
              <a:t> до </a:t>
            </a:r>
            <a:r>
              <a:rPr lang="ru-RU" dirty="0" err="1">
                <a:ea typeface="Calibri"/>
                <a:cs typeface="Calibri"/>
              </a:rPr>
              <a:t>основи</a:t>
            </a:r>
            <a:r>
              <a:rPr lang="ru-RU" dirty="0">
                <a:ea typeface="Calibri"/>
                <a:cs typeface="Calibri"/>
              </a:rPr>
              <a:t> мастикою, по цементно-</a:t>
            </a:r>
            <a:r>
              <a:rPr lang="ru-RU" dirty="0" err="1">
                <a:ea typeface="Calibri"/>
                <a:cs typeface="Calibri"/>
              </a:rPr>
              <a:t>піщаних</a:t>
            </a:r>
            <a:r>
              <a:rPr lang="ru-RU" dirty="0">
                <a:ea typeface="Calibri"/>
                <a:cs typeface="Calibri"/>
              </a:rPr>
              <a:t> стяжках </a:t>
            </a:r>
            <a:r>
              <a:rPr lang="ru-RU" dirty="0" err="1">
                <a:ea typeface="Calibri"/>
                <a:cs typeface="Calibri"/>
              </a:rPr>
              <a:t>або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цвяхами</a:t>
            </a:r>
            <a:r>
              <a:rPr lang="ru-RU" dirty="0">
                <a:ea typeface="Calibri"/>
                <a:cs typeface="Calibri"/>
              </a:rPr>
              <a:t>, </a:t>
            </a:r>
            <a:r>
              <a:rPr lang="ru-RU" dirty="0" err="1">
                <a:ea typeface="Calibri"/>
                <a:cs typeface="Calibri"/>
              </a:rPr>
              <a:t>що</a:t>
            </a:r>
            <a:r>
              <a:rPr lang="ru-RU" dirty="0">
                <a:ea typeface="Calibri"/>
                <a:cs typeface="Calibri"/>
              </a:rPr>
              <a:t> є </a:t>
            </a:r>
            <a:r>
              <a:rPr lang="ru-RU" dirty="0" err="1">
                <a:ea typeface="Calibri"/>
                <a:cs typeface="Calibri"/>
              </a:rPr>
              <a:t>надійнішим</a:t>
            </a:r>
            <a:r>
              <a:rPr lang="ru-RU" dirty="0">
                <a:ea typeface="Calibri"/>
                <a:cs typeface="Calibri"/>
              </a:rPr>
              <a:t>. Часто і на цементно-</a:t>
            </a:r>
            <a:r>
              <a:rPr lang="ru-RU" dirty="0" err="1">
                <a:ea typeface="Calibri"/>
                <a:cs typeface="Calibri"/>
              </a:rPr>
              <a:t>піщану</a:t>
            </a:r>
            <a:r>
              <a:rPr lang="ru-RU" dirty="0">
                <a:ea typeface="Calibri"/>
                <a:cs typeface="Calibri"/>
              </a:rPr>
              <a:t> основу, </a:t>
            </a:r>
            <a:r>
              <a:rPr lang="ru-RU" dirty="0" err="1">
                <a:ea typeface="Calibri"/>
                <a:cs typeface="Calibri"/>
              </a:rPr>
              <a:t>якщо</a:t>
            </a:r>
            <a:r>
              <a:rPr lang="ru-RU" dirty="0">
                <a:ea typeface="Calibri"/>
                <a:cs typeface="Calibri"/>
              </a:rPr>
              <a:t> вона </a:t>
            </a:r>
            <a:r>
              <a:rPr lang="ru-RU" dirty="0" err="1">
                <a:ea typeface="Calibri"/>
                <a:cs typeface="Calibri"/>
              </a:rPr>
              <a:t>сприймає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цвяхи</a:t>
            </a:r>
            <a:r>
              <a:rPr lang="ru-RU" dirty="0">
                <a:ea typeface="Calibri"/>
                <a:cs typeface="Calibri"/>
              </a:rPr>
              <a:t>, паркет </a:t>
            </a:r>
            <a:r>
              <a:rPr lang="ru-RU" dirty="0" err="1">
                <a:ea typeface="Calibri"/>
                <a:cs typeface="Calibri"/>
              </a:rPr>
              <a:t>кріплять</a:t>
            </a:r>
            <a:r>
              <a:rPr lang="ru-RU" dirty="0">
                <a:ea typeface="Calibri"/>
                <a:cs typeface="Calibri"/>
              </a:rPr>
              <a:t> ними. </a:t>
            </a:r>
            <a:r>
              <a:rPr lang="ru-RU" dirty="0" err="1">
                <a:ea typeface="Calibri"/>
                <a:cs typeface="Calibri"/>
              </a:rPr>
              <a:t>Роботи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починають</a:t>
            </a:r>
            <a:r>
              <a:rPr lang="ru-RU" dirty="0">
                <a:ea typeface="Calibri"/>
                <a:cs typeface="Calibri"/>
              </a:rPr>
              <a:t> з </a:t>
            </a:r>
            <a:r>
              <a:rPr lang="ru-RU" dirty="0" err="1">
                <a:ea typeface="Calibri"/>
                <a:cs typeface="Calibri"/>
              </a:rPr>
              <a:t>підготування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основи</a:t>
            </a:r>
            <a:r>
              <a:rPr lang="ru-RU" dirty="0">
                <a:ea typeface="Calibri"/>
                <a:cs typeface="Calibri"/>
              </a:rPr>
              <a:t>. </a:t>
            </a:r>
            <a:r>
              <a:rPr lang="ru-RU" dirty="0" err="1">
                <a:ea typeface="Calibri"/>
                <a:cs typeface="Calibri"/>
              </a:rPr>
              <a:t>Якщо</a:t>
            </a:r>
            <a:r>
              <a:rPr lang="ru-RU" dirty="0">
                <a:ea typeface="Calibri"/>
                <a:cs typeface="Calibri"/>
              </a:rPr>
              <a:t> основа </a:t>
            </a:r>
            <a:r>
              <a:rPr lang="ru-RU" dirty="0" err="1">
                <a:ea typeface="Calibri"/>
                <a:cs typeface="Calibri"/>
              </a:rPr>
              <a:t>дерев’яна</a:t>
            </a:r>
            <a:r>
              <a:rPr lang="ru-RU" dirty="0">
                <a:ea typeface="Calibri"/>
                <a:cs typeface="Calibri"/>
              </a:rPr>
              <a:t>, </a:t>
            </a:r>
            <a:r>
              <a:rPr lang="ru-RU" dirty="0" err="1">
                <a:ea typeface="Calibri"/>
                <a:cs typeface="Calibri"/>
              </a:rPr>
              <a:t>її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обстругують</a:t>
            </a:r>
            <a:r>
              <a:rPr lang="ru-RU" dirty="0">
                <a:ea typeface="Calibri"/>
                <a:cs typeface="Calibri"/>
              </a:rPr>
              <a:t> і </a:t>
            </a:r>
            <a:r>
              <a:rPr lang="ru-RU" dirty="0" err="1">
                <a:ea typeface="Calibri"/>
                <a:cs typeface="Calibri"/>
              </a:rPr>
              <a:t>настилають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пергамін</a:t>
            </a:r>
            <a:r>
              <a:rPr lang="ru-RU" dirty="0">
                <a:ea typeface="Calibri"/>
                <a:cs typeface="Calibri"/>
              </a:rPr>
              <a:t>. </a:t>
            </a:r>
            <a:r>
              <a:rPr lang="ru-RU" dirty="0" err="1">
                <a:ea typeface="Calibri"/>
                <a:cs typeface="Calibri"/>
              </a:rPr>
              <a:t>Якщо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цементнопіщана</a:t>
            </a:r>
            <a:r>
              <a:rPr lang="ru-RU" dirty="0">
                <a:ea typeface="Calibri"/>
                <a:cs typeface="Calibri"/>
              </a:rPr>
              <a:t> – </a:t>
            </a:r>
            <a:r>
              <a:rPr lang="ru-RU" dirty="0" err="1">
                <a:ea typeface="Calibri"/>
                <a:cs typeface="Calibri"/>
              </a:rPr>
              <a:t>вирівнюють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поверхню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гіпсополімерним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розчином</a:t>
            </a:r>
            <a:r>
              <a:rPr lang="ru-RU" dirty="0">
                <a:ea typeface="Calibri"/>
                <a:cs typeface="Calibri"/>
              </a:rPr>
              <a:t>. </a:t>
            </a:r>
            <a:r>
              <a:rPr lang="ru-RU" dirty="0" err="1">
                <a:ea typeface="Calibri"/>
                <a:cs typeface="Calibri"/>
              </a:rPr>
              <a:t>Після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цього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вибирають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малюнок</a:t>
            </a:r>
            <a:r>
              <a:rPr lang="ru-RU" dirty="0">
                <a:ea typeface="Calibri"/>
                <a:cs typeface="Calibri"/>
              </a:rPr>
              <a:t> і </a:t>
            </a:r>
            <a:r>
              <a:rPr lang="ru-RU" dirty="0" err="1">
                <a:ea typeface="Calibri"/>
                <a:cs typeface="Calibri"/>
              </a:rPr>
              <a:t>роблять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розбивання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рядів</a:t>
            </a:r>
            <a:r>
              <a:rPr lang="ru-RU" dirty="0">
                <a:ea typeface="Calibri"/>
                <a:cs typeface="Calibri"/>
              </a:rPr>
              <a:t> по </a:t>
            </a:r>
            <a:r>
              <a:rPr lang="ru-RU" dirty="0" err="1">
                <a:ea typeface="Calibri"/>
                <a:cs typeface="Calibri"/>
              </a:rPr>
              <a:t>приміщенню</a:t>
            </a:r>
            <a:r>
              <a:rPr lang="ru-RU" dirty="0">
                <a:ea typeface="Calibri"/>
                <a:cs typeface="Calibri"/>
              </a:rPr>
              <a:t>. </a:t>
            </a:r>
            <a:r>
              <a:rPr lang="ru-RU" dirty="0" err="1">
                <a:ea typeface="Calibri"/>
                <a:cs typeface="Calibri"/>
              </a:rPr>
              <a:t>Найчастіше</a:t>
            </a:r>
            <a:r>
              <a:rPr lang="ru-RU" dirty="0">
                <a:ea typeface="Calibri"/>
                <a:cs typeface="Calibri"/>
              </a:rPr>
              <a:t> паркет </a:t>
            </a:r>
            <a:r>
              <a:rPr lang="ru-RU" dirty="0" err="1">
                <a:ea typeface="Calibri"/>
                <a:cs typeface="Calibri"/>
              </a:rPr>
              <a:t>кладуть</a:t>
            </a:r>
            <a:r>
              <a:rPr lang="ru-RU" dirty="0">
                <a:ea typeface="Calibri"/>
                <a:cs typeface="Calibri"/>
              </a:rPr>
              <a:t> “</a:t>
            </a:r>
            <a:r>
              <a:rPr lang="ru-RU" dirty="0" err="1">
                <a:ea typeface="Calibri"/>
                <a:cs typeface="Calibri"/>
              </a:rPr>
              <a:t>ялинкою</a:t>
            </a:r>
            <a:r>
              <a:rPr lang="ru-RU" dirty="0">
                <a:ea typeface="Calibri"/>
                <a:cs typeface="Calibri"/>
              </a:rPr>
              <a:t>” з фризом </a:t>
            </a:r>
            <a:r>
              <a:rPr lang="ru-RU" dirty="0" err="1">
                <a:ea typeface="Calibri"/>
                <a:cs typeface="Calibri"/>
              </a:rPr>
              <a:t>або</a:t>
            </a:r>
            <a:r>
              <a:rPr lang="ru-RU" dirty="0">
                <a:ea typeface="Calibri"/>
                <a:cs typeface="Calibri"/>
              </a:rPr>
              <a:t> без </a:t>
            </a:r>
            <a:r>
              <a:rPr lang="ru-RU" dirty="0" err="1">
                <a:ea typeface="Calibri"/>
                <a:cs typeface="Calibri"/>
              </a:rPr>
              <a:t>нього</a:t>
            </a:r>
            <a:r>
              <a:rPr lang="ru-RU" dirty="0">
                <a:ea typeface="Calibri"/>
                <a:cs typeface="Calibri"/>
              </a:rPr>
              <a:t>. У </a:t>
            </a:r>
            <a:r>
              <a:rPr lang="ru-RU" dirty="0" err="1">
                <a:ea typeface="Calibri"/>
                <a:cs typeface="Calibri"/>
              </a:rPr>
              <a:t>естетичному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плані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важливо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використовувати</a:t>
            </a:r>
            <a:r>
              <a:rPr lang="ru-RU" dirty="0">
                <a:ea typeface="Calibri"/>
                <a:cs typeface="Calibri"/>
              </a:rPr>
              <a:t> текстуру </a:t>
            </a:r>
            <a:r>
              <a:rPr lang="ru-RU" dirty="0" err="1">
                <a:ea typeface="Calibri"/>
                <a:cs typeface="Calibri"/>
              </a:rPr>
              <a:t>паркетних</a:t>
            </a:r>
            <a:r>
              <a:rPr lang="ru-RU" dirty="0">
                <a:ea typeface="Calibri"/>
                <a:cs typeface="Calibri"/>
              </a:rPr>
              <a:t> планок: для фризу – одна, основного паркетного поля – </a:t>
            </a:r>
            <a:r>
              <a:rPr lang="ru-RU" dirty="0" err="1">
                <a:ea typeface="Calibri"/>
                <a:cs typeface="Calibri"/>
              </a:rPr>
              <a:t>інша</a:t>
            </a:r>
            <a:r>
              <a:rPr lang="ru-RU" dirty="0">
                <a:ea typeface="Calibri"/>
                <a:cs typeface="Calibri"/>
              </a:rPr>
              <a:t>. </a:t>
            </a:r>
            <a:r>
              <a:rPr lang="ru-RU" dirty="0" err="1">
                <a:ea typeface="Calibri"/>
                <a:cs typeface="Calibri"/>
              </a:rPr>
              <a:t>Після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розмічання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паркетних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рядів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укладають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маяковий</a:t>
            </a:r>
            <a:r>
              <a:rPr lang="ru-RU" dirty="0">
                <a:ea typeface="Calibri"/>
                <a:cs typeface="Calibri"/>
              </a:rPr>
              <a:t> ряд за шнуром, </a:t>
            </a:r>
            <a:r>
              <a:rPr lang="ru-RU" dirty="0" err="1">
                <a:ea typeface="Calibri"/>
                <a:cs typeface="Calibri"/>
              </a:rPr>
              <a:t>який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натягують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уздовж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приміщення</a:t>
            </a:r>
            <a:r>
              <a:rPr lang="ru-RU" dirty="0">
                <a:ea typeface="Calibri"/>
                <a:cs typeface="Calibri"/>
              </a:rPr>
              <a:t> (рис. 11.33, а). </a:t>
            </a:r>
            <a:r>
              <a:rPr lang="ru-RU" dirty="0" err="1">
                <a:ea typeface="Calibri"/>
                <a:cs typeface="Calibri"/>
              </a:rPr>
              <a:t>Далі</a:t>
            </a:r>
            <a:r>
              <a:rPr lang="ru-RU" dirty="0">
                <a:ea typeface="Calibri"/>
                <a:cs typeface="Calibri"/>
              </a:rPr>
              <a:t> паркет </a:t>
            </a:r>
            <a:r>
              <a:rPr lang="ru-RU" dirty="0" err="1">
                <a:ea typeface="Calibri"/>
                <a:cs typeface="Calibri"/>
              </a:rPr>
              <a:t>укладають</a:t>
            </a:r>
            <a:r>
              <a:rPr lang="ru-RU" dirty="0">
                <a:ea typeface="Calibri"/>
                <a:cs typeface="Calibri"/>
              </a:rPr>
              <a:t> по </a:t>
            </a:r>
            <a:r>
              <a:rPr lang="ru-RU" dirty="0" err="1">
                <a:ea typeface="Calibri"/>
                <a:cs typeface="Calibri"/>
              </a:rPr>
              <a:t>всій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площині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приміщення</a:t>
            </a:r>
            <a:r>
              <a:rPr lang="ru-RU" dirty="0">
                <a:ea typeface="Calibri"/>
                <a:cs typeface="Calibri"/>
              </a:rPr>
              <a:t> вправо і </a:t>
            </a:r>
            <a:r>
              <a:rPr lang="ru-RU" dirty="0" err="1">
                <a:ea typeface="Calibri"/>
                <a:cs typeface="Calibri"/>
              </a:rPr>
              <a:t>вліво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від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маякового</a:t>
            </a:r>
            <a:r>
              <a:rPr lang="ru-RU" dirty="0">
                <a:ea typeface="Calibri"/>
                <a:cs typeface="Calibri"/>
              </a:rPr>
              <a:t> ряду. У </a:t>
            </a:r>
            <a:r>
              <a:rPr lang="ru-RU" dirty="0" err="1">
                <a:ea typeface="Calibri"/>
                <a:cs typeface="Calibri"/>
              </a:rPr>
              <a:t>процесі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укладання</a:t>
            </a:r>
            <a:r>
              <a:rPr lang="ru-RU" dirty="0">
                <a:ea typeface="Calibri"/>
                <a:cs typeface="Calibri"/>
              </a:rPr>
              <a:t> паркету планки </a:t>
            </a:r>
            <a:r>
              <a:rPr lang="ru-RU" dirty="0" err="1">
                <a:ea typeface="Calibri"/>
                <a:cs typeface="Calibri"/>
              </a:rPr>
              <a:t>притискують</a:t>
            </a:r>
            <a:r>
              <a:rPr lang="ru-RU" dirty="0">
                <a:ea typeface="Calibri"/>
                <a:cs typeface="Calibri"/>
              </a:rPr>
              <a:t> одна до </a:t>
            </a:r>
            <a:r>
              <a:rPr lang="ru-RU" dirty="0" err="1">
                <a:ea typeface="Calibri"/>
                <a:cs typeface="Calibri"/>
              </a:rPr>
              <a:t>одної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паркетним</a:t>
            </a:r>
            <a:r>
              <a:rPr lang="ru-RU" dirty="0">
                <a:ea typeface="Calibri"/>
                <a:cs typeface="Calibri"/>
              </a:rPr>
              <a:t> молотком так, </a:t>
            </a:r>
            <a:r>
              <a:rPr lang="ru-RU" dirty="0" err="1">
                <a:ea typeface="Calibri"/>
                <a:cs typeface="Calibri"/>
              </a:rPr>
              <a:t>щоб</a:t>
            </a:r>
            <a:r>
              <a:rPr lang="ru-RU" dirty="0">
                <a:ea typeface="Calibri"/>
                <a:cs typeface="Calibri"/>
              </a:rPr>
              <a:t> не </a:t>
            </a:r>
            <a:r>
              <a:rPr lang="ru-RU" dirty="0" err="1">
                <a:ea typeface="Calibri"/>
                <a:cs typeface="Calibri"/>
              </a:rPr>
              <a:t>руйнувались</a:t>
            </a:r>
            <a:r>
              <a:rPr lang="ru-RU" dirty="0">
                <a:ea typeface="Calibri"/>
                <a:cs typeface="Calibri"/>
              </a:rPr>
              <a:t> кромки </a:t>
            </a:r>
            <a:r>
              <a:rPr lang="ru-RU" dirty="0" err="1">
                <a:ea typeface="Calibri"/>
                <a:cs typeface="Calibri"/>
              </a:rPr>
              <a:t>паркетних</a:t>
            </a:r>
            <a:r>
              <a:rPr lang="ru-RU" dirty="0">
                <a:ea typeface="Calibri"/>
                <a:cs typeface="Calibri"/>
              </a:rPr>
              <a:t> планок (рис. 11.33, б). Планки </a:t>
            </a:r>
            <a:r>
              <a:rPr lang="ru-RU" dirty="0" err="1">
                <a:ea typeface="Calibri"/>
                <a:cs typeface="Calibri"/>
              </a:rPr>
              <a:t>крайніх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рядів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обрізують</a:t>
            </a:r>
            <a:r>
              <a:rPr lang="ru-RU" dirty="0">
                <a:ea typeface="Calibri"/>
                <a:cs typeface="Calibri"/>
              </a:rPr>
              <a:t> за </a:t>
            </a:r>
            <a:r>
              <a:rPr lang="ru-RU" dirty="0" err="1">
                <a:ea typeface="Calibri"/>
                <a:cs typeface="Calibri"/>
              </a:rPr>
              <a:t>допомогою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дискової</a:t>
            </a:r>
            <a:r>
              <a:rPr lang="ru-RU" dirty="0">
                <a:ea typeface="Calibri"/>
                <a:cs typeface="Calibri"/>
              </a:rPr>
              <a:t> пилки. Перед </a:t>
            </a:r>
            <a:r>
              <a:rPr lang="ru-RU" dirty="0" err="1">
                <a:ea typeface="Calibri"/>
                <a:cs typeface="Calibri"/>
              </a:rPr>
              <a:t>укладанням</a:t>
            </a:r>
            <a:r>
              <a:rPr lang="ru-RU" dirty="0">
                <a:ea typeface="Calibri"/>
                <a:cs typeface="Calibri"/>
              </a:rPr>
              <a:t> паркету клей </a:t>
            </a:r>
            <a:r>
              <a:rPr lang="ru-RU" dirty="0" err="1">
                <a:ea typeface="Calibri"/>
                <a:cs typeface="Calibri"/>
              </a:rPr>
              <a:t>розливають</a:t>
            </a:r>
            <a:r>
              <a:rPr lang="ru-RU" dirty="0">
                <a:ea typeface="Calibri"/>
                <a:cs typeface="Calibri"/>
              </a:rPr>
              <a:t> шаром 1 мм </a:t>
            </a:r>
            <a:r>
              <a:rPr lang="ru-RU" dirty="0" err="1">
                <a:ea typeface="Calibri"/>
                <a:cs typeface="Calibri"/>
              </a:rPr>
              <a:t>товщиною</a:t>
            </a:r>
            <a:r>
              <a:rPr lang="ru-RU" dirty="0">
                <a:ea typeface="Calibri"/>
                <a:cs typeface="Calibri"/>
              </a:rPr>
              <a:t> на </a:t>
            </a:r>
            <a:r>
              <a:rPr lang="ru-RU" dirty="0" err="1">
                <a:ea typeface="Calibri"/>
                <a:cs typeface="Calibri"/>
              </a:rPr>
              <a:t>площу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трьох-чотирьох</a:t>
            </a:r>
            <a:r>
              <a:rPr lang="ru-RU" dirty="0">
                <a:ea typeface="Calibri"/>
                <a:cs typeface="Calibri"/>
              </a:rPr>
              <a:t> планок і на </a:t>
            </a:r>
            <a:r>
              <a:rPr lang="ru-RU" dirty="0" err="1">
                <a:ea typeface="Calibri"/>
                <a:cs typeface="Calibri"/>
              </a:rPr>
              <a:t>неї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відразу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кладуть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паркетні</a:t>
            </a:r>
            <a:r>
              <a:rPr lang="ru-RU" dirty="0">
                <a:ea typeface="Calibri"/>
                <a:cs typeface="Calibri"/>
              </a:rPr>
              <a:t> планки. </a:t>
            </a:r>
            <a:r>
              <a:rPr lang="ru-RU" dirty="0" err="1">
                <a:ea typeface="Calibri"/>
                <a:cs typeface="Calibri"/>
              </a:rPr>
              <a:t>Надлишки</a:t>
            </a:r>
            <a:r>
              <a:rPr lang="ru-RU" dirty="0">
                <a:ea typeface="Calibri"/>
                <a:cs typeface="Calibri"/>
              </a:rPr>
              <a:t> клею </a:t>
            </a:r>
            <a:r>
              <a:rPr lang="ru-RU" dirty="0" err="1">
                <a:ea typeface="Calibri"/>
                <a:cs typeface="Calibri"/>
              </a:rPr>
              <a:t>видаляють</a:t>
            </a:r>
            <a:r>
              <a:rPr lang="ru-RU" dirty="0">
                <a:ea typeface="Calibri"/>
                <a:cs typeface="Calibri"/>
              </a:rPr>
              <a:t> ребром </a:t>
            </a:r>
            <a:r>
              <a:rPr lang="ru-RU" dirty="0" err="1">
                <a:ea typeface="Calibri"/>
                <a:cs typeface="Calibri"/>
              </a:rPr>
              <a:t>паркетної</a:t>
            </a:r>
            <a:r>
              <a:rPr lang="ru-RU" dirty="0">
                <a:ea typeface="Calibri"/>
                <a:cs typeface="Calibri"/>
              </a:rPr>
              <a:t> планки.</a:t>
            </a:r>
            <a:endParaRPr lang="ru-RU" dirty="0"/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  <p:pic>
        <p:nvPicPr>
          <p:cNvPr id="3" name="Рисунок 2" descr="Изображение выглядит как зарисовка, рисунок, Штриховая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B0737D-02E4-FB99-0D0D-93EF700B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3" y="3707026"/>
            <a:ext cx="6918101" cy="2620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6425B-5B29-D4E9-4389-7C2946F20D33}"/>
              </a:ext>
            </a:extLst>
          </p:cNvPr>
          <p:cNvSpPr txBox="1"/>
          <p:nvPr/>
        </p:nvSpPr>
        <p:spPr>
          <a:xfrm>
            <a:off x="7351689" y="3622183"/>
            <a:ext cx="46685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Calibri"/>
                <a:cs typeface="Calibri"/>
              </a:rPr>
              <a:t>Рис. 11.33. </a:t>
            </a:r>
            <a:r>
              <a:rPr lang="ru-RU" dirty="0" err="1">
                <a:ea typeface="Calibri"/>
                <a:cs typeface="Calibri"/>
              </a:rPr>
              <a:t>Улаштування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підлоги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із</a:t>
            </a:r>
            <a:r>
              <a:rPr lang="ru-RU" dirty="0">
                <a:ea typeface="Calibri"/>
                <a:cs typeface="Calibri"/>
              </a:rPr>
              <a:t> штучного паркету на </a:t>
            </a:r>
            <a:r>
              <a:rPr lang="ru-RU" dirty="0" err="1">
                <a:ea typeface="Calibri"/>
                <a:cs typeface="Calibri"/>
              </a:rPr>
              <a:t>цвяхах</a:t>
            </a:r>
            <a:r>
              <a:rPr lang="ru-RU" dirty="0">
                <a:ea typeface="Calibri"/>
                <a:cs typeface="Calibri"/>
              </a:rPr>
              <a:t>: а – порядок </a:t>
            </a:r>
            <a:r>
              <a:rPr lang="ru-RU" dirty="0" err="1">
                <a:ea typeface="Calibri"/>
                <a:cs typeface="Calibri"/>
              </a:rPr>
              <a:t>настилання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підлоги</a:t>
            </a:r>
            <a:r>
              <a:rPr lang="ru-RU" dirty="0">
                <a:ea typeface="Calibri"/>
                <a:cs typeface="Calibri"/>
              </a:rPr>
              <a:t>; б – </a:t>
            </a:r>
            <a:r>
              <a:rPr lang="ru-RU" dirty="0" err="1">
                <a:ea typeface="Calibri"/>
                <a:cs typeface="Calibri"/>
              </a:rPr>
              <a:t>закріплення</a:t>
            </a:r>
            <a:r>
              <a:rPr lang="ru-RU" dirty="0">
                <a:ea typeface="Calibri"/>
                <a:cs typeface="Calibri"/>
              </a:rPr>
              <a:t> паркету; 1 – </a:t>
            </a:r>
            <a:r>
              <a:rPr lang="ru-RU" dirty="0" err="1">
                <a:ea typeface="Calibri"/>
                <a:cs typeface="Calibri"/>
              </a:rPr>
              <a:t>паркетна</a:t>
            </a:r>
            <a:r>
              <a:rPr lang="ru-RU" dirty="0">
                <a:ea typeface="Calibri"/>
                <a:cs typeface="Calibri"/>
              </a:rPr>
              <a:t> клепка; 2 – шнур; 3 – </a:t>
            </a:r>
            <a:r>
              <a:rPr lang="ru-RU" dirty="0" err="1">
                <a:ea typeface="Calibri"/>
                <a:cs typeface="Calibri"/>
              </a:rPr>
              <a:t>гідроізоляція</a:t>
            </a:r>
            <a:r>
              <a:rPr lang="ru-RU" dirty="0">
                <a:ea typeface="Calibri"/>
                <a:cs typeface="Calibri"/>
              </a:rPr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8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0BC63-0A0E-7C40-1D6A-566CC5CB47E3}"/>
              </a:ext>
            </a:extLst>
          </p:cNvPr>
          <p:cNvSpPr txBox="1"/>
          <p:nvPr/>
        </p:nvSpPr>
        <p:spPr>
          <a:xfrm>
            <a:off x="429295" y="201232"/>
            <a:ext cx="1144717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err="1">
                <a:ea typeface="Calibri"/>
                <a:cs typeface="Calibri"/>
              </a:rPr>
              <a:t>Опорядження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паркетної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підлоги</a:t>
            </a:r>
            <a:r>
              <a:rPr lang="ru-RU">
                <a:ea typeface="Calibri"/>
                <a:cs typeface="Calibri"/>
              </a:rPr>
              <a:t> передбачає її шліфування спеціальними машинами і покривання лаком. Перед лакуванням підлоги слід прибити плінтуси або галтелі. Покривати лаком паркетну підлогу можна лише за умови, що вологість основи і паркету не перевищує відповідно 8 і 10 %. У разі влаштування підлог з паркетних дощок їх кладуть на лаги перпендикулярно до них, щільно притискують одну до одної спеціальним пристроєм (рис. 11.34) і кріплять до лаг цвяхами 50–60 мм довжиною, які забивають з нахилом молотком і добійником. Паркетні дошки настеляють “на себе”, щоб шпунт дощок був напрямлений у бік робітника, який виконує роботу. Підлоги із щитового паркету (рис. 11.35) найчастіше влаштовують у громадських будівлях. Паркетний щит складається з основи і паркетного покриття, з’єднаних між собою водостійкими клеями. Щити кладуть на лаги або дерев’яні клітки.</a:t>
            </a:r>
            <a:endParaRPr lang="ru-RU"/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  <p:pic>
        <p:nvPicPr>
          <p:cNvPr id="3" name="Рисунок 2" descr="Изображение выглядит как зарисовка, рисунок, металлофон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502A4264-03E4-DC27-9236-373011AB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69" y="2957814"/>
            <a:ext cx="4084749" cy="197268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9F5D776-9DAF-7FC5-3928-E32429B3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0" y="5107902"/>
            <a:ext cx="3902298" cy="11819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46ACEA0-7BC5-85F5-CC2D-515A44D82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11" y="3053511"/>
            <a:ext cx="4653566" cy="34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зарисовка, Параллель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80F1B72-1835-4CE3-77A3-B1D58A49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395" y="216605"/>
            <a:ext cx="4777381" cy="552524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8D89F-38A5-E211-9B93-EE85377195F3}"/>
              </a:ext>
            </a:extLst>
          </p:cNvPr>
          <p:cNvSpPr txBox="1"/>
          <p:nvPr/>
        </p:nvSpPr>
        <p:spPr>
          <a:xfrm>
            <a:off x="4027526" y="256528"/>
            <a:ext cx="8002414" cy="59097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/>
              <a:t>Настилання</a:t>
            </a:r>
            <a:r>
              <a:rPr lang="en-US" sz="1600" dirty="0"/>
              <a:t> </a:t>
            </a:r>
            <a:r>
              <a:rPr lang="en-US" sz="1600" err="1"/>
              <a:t>паркетних</a:t>
            </a:r>
            <a:r>
              <a:rPr lang="en-US" sz="1600" dirty="0"/>
              <a:t> </a:t>
            </a:r>
            <a:r>
              <a:rPr lang="en-US" sz="1600" err="1"/>
              <a:t>щитів</a:t>
            </a:r>
            <a:r>
              <a:rPr lang="en-US" sz="1600" dirty="0"/>
              <a:t> (</a:t>
            </a:r>
            <a:r>
              <a:rPr lang="en-US" sz="1600" err="1"/>
              <a:t>рис</a:t>
            </a:r>
            <a:r>
              <a:rPr lang="en-US" sz="1600" dirty="0"/>
              <a:t>. 11.36) </a:t>
            </a:r>
            <a:r>
              <a:rPr lang="en-US" sz="1600" err="1"/>
              <a:t>починають</a:t>
            </a:r>
            <a:r>
              <a:rPr lang="en-US" sz="1600" dirty="0"/>
              <a:t> з </a:t>
            </a:r>
            <a:r>
              <a:rPr lang="en-US" sz="1600" err="1"/>
              <a:t>укладання</a:t>
            </a:r>
            <a:r>
              <a:rPr lang="en-US" sz="1600" dirty="0"/>
              <a:t> </a:t>
            </a:r>
            <a:r>
              <a:rPr lang="en-US" sz="1600" err="1"/>
              <a:t>маякових</a:t>
            </a:r>
            <a:r>
              <a:rPr lang="en-US" sz="1600" dirty="0"/>
              <a:t> </a:t>
            </a:r>
            <a:r>
              <a:rPr lang="en-US" sz="1600" err="1"/>
              <a:t>рядів</a:t>
            </a:r>
            <a:r>
              <a:rPr lang="en-US" sz="1600" dirty="0"/>
              <a:t>. </a:t>
            </a:r>
            <a:r>
              <a:rPr lang="en-US" sz="1600" err="1"/>
              <a:t>Уздовж</a:t>
            </a:r>
            <a:r>
              <a:rPr lang="en-US" sz="1600" dirty="0"/>
              <a:t> </a:t>
            </a:r>
            <a:r>
              <a:rPr lang="en-US" sz="1600" err="1"/>
              <a:t>суміжних</a:t>
            </a:r>
            <a:r>
              <a:rPr lang="en-US" sz="1600" dirty="0"/>
              <a:t> </a:t>
            </a:r>
            <a:r>
              <a:rPr lang="en-US" sz="1600" err="1"/>
              <a:t>стін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відстані</a:t>
            </a:r>
            <a:r>
              <a:rPr lang="en-US" sz="1600" dirty="0"/>
              <a:t> </a:t>
            </a:r>
            <a:r>
              <a:rPr lang="en-US" sz="1600" err="1"/>
              <a:t>ширини</a:t>
            </a:r>
            <a:r>
              <a:rPr lang="en-US" sz="1600" dirty="0"/>
              <a:t> </a:t>
            </a:r>
            <a:r>
              <a:rPr lang="en-US" sz="1600" err="1"/>
              <a:t>одного</a:t>
            </a:r>
            <a:r>
              <a:rPr lang="en-US" sz="1600" dirty="0"/>
              <a:t> </a:t>
            </a:r>
            <a:r>
              <a:rPr lang="en-US" sz="1600" err="1"/>
              <a:t>щита</a:t>
            </a:r>
            <a:r>
              <a:rPr lang="en-US" sz="1600" dirty="0"/>
              <a:t> з </a:t>
            </a:r>
            <a:r>
              <a:rPr lang="en-US" sz="1600" err="1"/>
              <a:t>додатковими</a:t>
            </a:r>
            <a:r>
              <a:rPr lang="en-US" sz="1600" dirty="0"/>
              <a:t> 10–15 </a:t>
            </a:r>
            <a:r>
              <a:rPr lang="en-US" sz="1600" err="1"/>
              <a:t>мм</a:t>
            </a:r>
            <a:r>
              <a:rPr lang="en-US" sz="1600" dirty="0"/>
              <a:t> </a:t>
            </a:r>
            <a:r>
              <a:rPr lang="en-US" sz="1600" err="1"/>
              <a:t>натягують</a:t>
            </a:r>
            <a:r>
              <a:rPr lang="en-US" sz="1600" dirty="0"/>
              <a:t> </a:t>
            </a:r>
            <a:r>
              <a:rPr lang="en-US" sz="1600" err="1"/>
              <a:t>два</a:t>
            </a:r>
            <a:r>
              <a:rPr lang="en-US" sz="1600" dirty="0"/>
              <a:t> </a:t>
            </a:r>
            <a:r>
              <a:rPr lang="en-US" sz="1600" err="1"/>
              <a:t>шнури</a:t>
            </a:r>
            <a:r>
              <a:rPr lang="en-US" sz="1600" dirty="0"/>
              <a:t> </a:t>
            </a:r>
            <a:r>
              <a:rPr lang="en-US" sz="1600" err="1"/>
              <a:t>під</a:t>
            </a:r>
            <a:r>
              <a:rPr lang="en-US" sz="1600" dirty="0"/>
              <a:t> </a:t>
            </a:r>
            <a:r>
              <a:rPr lang="en-US" sz="1600" err="1"/>
              <a:t>кутом</a:t>
            </a:r>
            <a:r>
              <a:rPr lang="en-US" sz="1600" dirty="0"/>
              <a:t> 90° </a:t>
            </a:r>
            <a:r>
              <a:rPr lang="en-US" sz="1600" err="1"/>
              <a:t>один</a:t>
            </a:r>
            <a:r>
              <a:rPr lang="en-US" sz="1600" dirty="0"/>
              <a:t> </a:t>
            </a:r>
            <a:r>
              <a:rPr lang="en-US" sz="1600" err="1"/>
              <a:t>до</a:t>
            </a:r>
            <a:r>
              <a:rPr lang="en-US" sz="1600" dirty="0"/>
              <a:t> </a:t>
            </a:r>
            <a:r>
              <a:rPr lang="en-US" sz="1600" err="1"/>
              <a:t>одного</a:t>
            </a:r>
            <a:r>
              <a:rPr lang="en-US" sz="1600" dirty="0"/>
              <a:t>, </a:t>
            </a:r>
            <a:r>
              <a:rPr lang="en-US" sz="1600" err="1"/>
              <a:t>за</a:t>
            </a:r>
            <a:r>
              <a:rPr lang="en-US" sz="1600" dirty="0"/>
              <a:t> </a:t>
            </a:r>
            <a:r>
              <a:rPr lang="en-US" sz="1600" err="1"/>
              <a:t>якими</a:t>
            </a:r>
            <a:r>
              <a:rPr lang="en-US" sz="1600" dirty="0"/>
              <a:t> </a:t>
            </a:r>
            <a:r>
              <a:rPr lang="en-US" sz="1600" err="1"/>
              <a:t>кладуть</a:t>
            </a:r>
            <a:r>
              <a:rPr lang="en-US" sz="1600" dirty="0"/>
              <a:t> </a:t>
            </a:r>
            <a:r>
              <a:rPr lang="en-US" sz="1600" err="1"/>
              <a:t>два</a:t>
            </a:r>
            <a:r>
              <a:rPr lang="en-US" sz="1600" dirty="0"/>
              <a:t> </a:t>
            </a:r>
            <a:r>
              <a:rPr lang="en-US" sz="1600" err="1"/>
              <a:t>ряди</a:t>
            </a:r>
            <a:r>
              <a:rPr lang="en-US" sz="1600" dirty="0"/>
              <a:t> </a:t>
            </a:r>
            <a:r>
              <a:rPr lang="en-US" sz="1600" err="1"/>
              <a:t>щитів</a:t>
            </a:r>
            <a:r>
              <a:rPr lang="en-US" sz="1600" dirty="0"/>
              <a:t>. </a:t>
            </a:r>
            <a:r>
              <a:rPr lang="en-US" sz="1600" err="1"/>
              <a:t>Стики</a:t>
            </a:r>
            <a:r>
              <a:rPr lang="en-US" sz="1600" dirty="0"/>
              <a:t> </a:t>
            </a:r>
            <a:r>
              <a:rPr lang="en-US" sz="1600" err="1"/>
              <a:t>між</a:t>
            </a:r>
            <a:r>
              <a:rPr lang="en-US" sz="1600" dirty="0"/>
              <a:t> </a:t>
            </a:r>
            <a:r>
              <a:rPr lang="en-US" sz="1600" err="1"/>
              <a:t>щитами</a:t>
            </a:r>
            <a:r>
              <a:rPr lang="en-US" sz="1600" dirty="0"/>
              <a:t> </a:t>
            </a:r>
            <a:r>
              <a:rPr lang="en-US" sz="1600" err="1"/>
              <a:t>мають</a:t>
            </a:r>
            <a:r>
              <a:rPr lang="en-US" sz="1600" dirty="0"/>
              <a:t> </a:t>
            </a:r>
            <a:r>
              <a:rPr lang="en-US" sz="1600" err="1"/>
              <a:t>проходити</a:t>
            </a:r>
            <a:r>
              <a:rPr lang="en-US" sz="1600" dirty="0"/>
              <a:t> </a:t>
            </a:r>
            <a:r>
              <a:rPr lang="en-US" sz="1600" err="1"/>
              <a:t>по</a:t>
            </a:r>
            <a:r>
              <a:rPr lang="en-US" sz="1600" dirty="0"/>
              <a:t> </a:t>
            </a:r>
            <a:r>
              <a:rPr lang="en-US" sz="1600" err="1"/>
              <a:t>осях</a:t>
            </a:r>
            <a:r>
              <a:rPr lang="en-US" sz="1600" dirty="0"/>
              <a:t> </a:t>
            </a:r>
            <a:r>
              <a:rPr lang="en-US" sz="1600" err="1"/>
              <a:t>лаг</a:t>
            </a:r>
            <a:r>
              <a:rPr lang="en-US" sz="1600" dirty="0"/>
              <a:t>. У </a:t>
            </a:r>
            <a:r>
              <a:rPr lang="en-US" sz="1600" err="1"/>
              <a:t>пази</a:t>
            </a:r>
            <a:r>
              <a:rPr lang="en-US" sz="1600" dirty="0"/>
              <a:t> </a:t>
            </a:r>
            <a:r>
              <a:rPr lang="en-US" sz="1600" err="1"/>
              <a:t>щитів</a:t>
            </a:r>
            <a:r>
              <a:rPr lang="en-US" sz="1600" dirty="0"/>
              <a:t> </a:t>
            </a:r>
            <a:r>
              <a:rPr lang="en-US" sz="1600" err="1"/>
              <a:t>закладають</a:t>
            </a:r>
            <a:r>
              <a:rPr lang="en-US" sz="1600" dirty="0"/>
              <a:t> </a:t>
            </a:r>
            <a:r>
              <a:rPr lang="en-US" sz="1600" err="1"/>
              <a:t>з’єднувальні</a:t>
            </a:r>
            <a:r>
              <a:rPr lang="en-US" sz="1600" dirty="0"/>
              <a:t> </a:t>
            </a:r>
            <a:r>
              <a:rPr lang="en-US" sz="1600" err="1"/>
              <a:t>рейки</a:t>
            </a:r>
            <a:r>
              <a:rPr lang="en-US" sz="1600" dirty="0"/>
              <a:t>. </a:t>
            </a:r>
            <a:r>
              <a:rPr lang="en-US" sz="1600" err="1"/>
              <a:t>Ламіновані</a:t>
            </a:r>
            <a:r>
              <a:rPr lang="en-US" sz="1600" dirty="0"/>
              <a:t> </a:t>
            </a:r>
            <a:r>
              <a:rPr lang="en-US" sz="1600" err="1"/>
              <a:t>покриття</a:t>
            </a:r>
            <a:r>
              <a:rPr lang="en-US" sz="1600" dirty="0"/>
              <a:t> </a:t>
            </a:r>
            <a:r>
              <a:rPr lang="en-US" sz="1600" err="1"/>
              <a:t>для</a:t>
            </a:r>
            <a:r>
              <a:rPr lang="en-US" sz="1600" dirty="0"/>
              <a:t> </a:t>
            </a:r>
            <a:r>
              <a:rPr lang="en-US" sz="1600" err="1"/>
              <a:t>підлог</a:t>
            </a:r>
            <a:r>
              <a:rPr lang="en-US" sz="1600" dirty="0"/>
              <a:t> – </a:t>
            </a:r>
            <a:r>
              <a:rPr lang="en-US" sz="1600" err="1"/>
              <a:t>це</a:t>
            </a:r>
            <a:r>
              <a:rPr lang="en-US" sz="1600" dirty="0"/>
              <a:t> </a:t>
            </a:r>
            <a:r>
              <a:rPr lang="en-US" sz="1600" err="1"/>
              <a:t>деревоволокниста</a:t>
            </a:r>
            <a:r>
              <a:rPr lang="en-US" sz="1600" dirty="0"/>
              <a:t> </a:t>
            </a:r>
            <a:r>
              <a:rPr lang="en-US" sz="1600" err="1"/>
              <a:t>дошка</a:t>
            </a:r>
            <a:r>
              <a:rPr lang="en-US" sz="1600" dirty="0"/>
              <a:t> (</a:t>
            </a:r>
            <a:r>
              <a:rPr lang="en-US" sz="1600" err="1"/>
              <a:t>плита</a:t>
            </a:r>
            <a:r>
              <a:rPr lang="en-US" sz="1600" dirty="0"/>
              <a:t>) </a:t>
            </a:r>
            <a:r>
              <a:rPr lang="en-US" sz="1600" err="1"/>
              <a:t>із</a:t>
            </a:r>
            <a:r>
              <a:rPr lang="en-US" sz="1600" dirty="0"/>
              <a:t> </a:t>
            </a:r>
            <a:r>
              <a:rPr lang="en-US" sz="1600" err="1"/>
              <a:t>захисним</a:t>
            </a:r>
            <a:r>
              <a:rPr lang="en-US" sz="1600" dirty="0"/>
              <a:t> </a:t>
            </a:r>
            <a:r>
              <a:rPr lang="en-US" sz="1600" err="1"/>
              <a:t>верхнім</a:t>
            </a:r>
            <a:r>
              <a:rPr lang="en-US" sz="1600" dirty="0"/>
              <a:t> </a:t>
            </a:r>
            <a:r>
              <a:rPr lang="en-US" sz="1600" err="1"/>
              <a:t>шаром</a:t>
            </a:r>
            <a:r>
              <a:rPr lang="en-US" sz="1600" dirty="0"/>
              <a:t> </a:t>
            </a:r>
            <a:r>
              <a:rPr lang="en-US" sz="1600" err="1"/>
              <a:t>із</a:t>
            </a:r>
            <a:r>
              <a:rPr lang="en-US" sz="1600" dirty="0"/>
              <a:t> </a:t>
            </a:r>
            <a:r>
              <a:rPr lang="en-US" sz="1600" err="1"/>
              <a:t>паперу</a:t>
            </a:r>
            <a:r>
              <a:rPr lang="en-US" sz="1600" dirty="0"/>
              <a:t>, </a:t>
            </a:r>
            <a:r>
              <a:rPr lang="en-US" sz="1600" err="1"/>
              <a:t>яка</a:t>
            </a:r>
            <a:r>
              <a:rPr lang="en-US" sz="1600" dirty="0"/>
              <a:t> </a:t>
            </a:r>
            <a:r>
              <a:rPr lang="en-US" sz="1600" err="1"/>
              <a:t>просочується</a:t>
            </a:r>
            <a:r>
              <a:rPr lang="en-US" sz="1600" dirty="0"/>
              <a:t> </a:t>
            </a:r>
            <a:r>
              <a:rPr lang="en-US" sz="1600" err="1"/>
              <a:t>полімерними</a:t>
            </a:r>
            <a:r>
              <a:rPr lang="en-US" sz="1600" dirty="0"/>
              <a:t> </a:t>
            </a:r>
            <a:r>
              <a:rPr lang="en-US" sz="1600" err="1"/>
              <a:t>смолами</a:t>
            </a:r>
            <a:r>
              <a:rPr lang="en-US" sz="1600" dirty="0"/>
              <a:t> </a:t>
            </a:r>
            <a:r>
              <a:rPr lang="en-US" sz="1600" err="1"/>
              <a:t>під</a:t>
            </a:r>
            <a:r>
              <a:rPr lang="en-US" sz="1600" dirty="0"/>
              <a:t> </a:t>
            </a:r>
            <a:r>
              <a:rPr lang="en-US" sz="1600" err="1"/>
              <a:t>великим</a:t>
            </a:r>
            <a:r>
              <a:rPr lang="en-US" sz="1600" dirty="0"/>
              <a:t> </a:t>
            </a:r>
            <a:r>
              <a:rPr lang="en-US" sz="1600" err="1"/>
              <a:t>тиском</a:t>
            </a:r>
            <a:r>
              <a:rPr lang="en-US" sz="1600" dirty="0"/>
              <a:t> і </a:t>
            </a:r>
            <a:r>
              <a:rPr lang="en-US" sz="1600" err="1"/>
              <a:t>при</a:t>
            </a:r>
            <a:r>
              <a:rPr lang="en-US" sz="1600" dirty="0"/>
              <a:t> </a:t>
            </a:r>
            <a:r>
              <a:rPr lang="en-US" sz="1600" err="1"/>
              <a:t>високій</a:t>
            </a:r>
            <a:r>
              <a:rPr lang="en-US" sz="1600" dirty="0"/>
              <a:t> </a:t>
            </a:r>
            <a:r>
              <a:rPr lang="en-US" sz="1600" err="1"/>
              <a:t>температурі</a:t>
            </a:r>
            <a:r>
              <a:rPr lang="en-US" sz="1600" dirty="0"/>
              <a:t>. </a:t>
            </a:r>
            <a:r>
              <a:rPr lang="en-US" sz="1600" err="1"/>
              <a:t>При</a:t>
            </a:r>
            <a:r>
              <a:rPr lang="en-US" sz="1600" dirty="0"/>
              <a:t> </a:t>
            </a:r>
            <a:r>
              <a:rPr lang="en-US" sz="1600" err="1"/>
              <a:t>цьому</a:t>
            </a:r>
            <a:r>
              <a:rPr lang="en-US" sz="1600" dirty="0"/>
              <a:t> </a:t>
            </a:r>
            <a:r>
              <a:rPr lang="en-US" sz="1600" err="1"/>
              <a:t>створюється</a:t>
            </a:r>
            <a:r>
              <a:rPr lang="en-US" sz="1600" dirty="0"/>
              <a:t> </a:t>
            </a:r>
            <a:r>
              <a:rPr lang="en-US" sz="1600" err="1"/>
              <a:t>зносостійка</a:t>
            </a:r>
            <a:r>
              <a:rPr lang="en-US" sz="1600" dirty="0"/>
              <a:t> </a:t>
            </a:r>
            <a:r>
              <a:rPr lang="en-US" sz="1600" err="1"/>
              <a:t>плівка</a:t>
            </a:r>
            <a:r>
              <a:rPr lang="en-US" sz="1600" dirty="0"/>
              <a:t> – </a:t>
            </a:r>
            <a:r>
              <a:rPr lang="en-US" sz="1600" err="1"/>
              <a:t>ламінат</a:t>
            </a:r>
            <a:r>
              <a:rPr lang="en-US" sz="1600" dirty="0"/>
              <a:t>.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одному</a:t>
            </a:r>
            <a:r>
              <a:rPr lang="en-US" sz="1600" dirty="0"/>
              <a:t> </a:t>
            </a:r>
            <a:r>
              <a:rPr lang="en-US" sz="1600" err="1"/>
              <a:t>боці</a:t>
            </a:r>
            <a:r>
              <a:rPr lang="en-US" sz="1600" dirty="0"/>
              <a:t> </a:t>
            </a:r>
            <a:r>
              <a:rPr lang="en-US" sz="1600" err="1"/>
              <a:t>вздовж</a:t>
            </a:r>
            <a:r>
              <a:rPr lang="en-US" sz="1600" dirty="0"/>
              <a:t> </a:t>
            </a:r>
            <a:r>
              <a:rPr lang="en-US" sz="1600" err="1"/>
              <a:t>та</a:t>
            </a:r>
            <a:r>
              <a:rPr lang="en-US" sz="1600" dirty="0"/>
              <a:t> </a:t>
            </a:r>
            <a:r>
              <a:rPr lang="en-US" sz="1600" err="1"/>
              <a:t>впоперек</a:t>
            </a:r>
            <a:r>
              <a:rPr lang="en-US" sz="1600" dirty="0"/>
              <a:t> </a:t>
            </a:r>
            <a:r>
              <a:rPr lang="en-US" sz="1600" err="1"/>
              <a:t>плита</a:t>
            </a:r>
            <a:r>
              <a:rPr lang="en-US" sz="1600" dirty="0"/>
              <a:t> </a:t>
            </a:r>
            <a:r>
              <a:rPr lang="en-US" sz="1600" err="1"/>
              <a:t>має</a:t>
            </a:r>
            <a:r>
              <a:rPr lang="en-US" sz="1600" dirty="0"/>
              <a:t> </a:t>
            </a:r>
            <a:r>
              <a:rPr lang="en-US" sz="1600" err="1"/>
              <a:t>шпунт</a:t>
            </a:r>
            <a:r>
              <a:rPr lang="en-US" sz="1600" dirty="0"/>
              <a:t>,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протилежному</a:t>
            </a:r>
            <a:r>
              <a:rPr lang="en-US" sz="1600" dirty="0"/>
              <a:t> </a:t>
            </a:r>
            <a:r>
              <a:rPr lang="en-US" sz="1600" err="1"/>
              <a:t>боці</a:t>
            </a:r>
            <a:r>
              <a:rPr lang="en-US" sz="1600" dirty="0"/>
              <a:t> – </a:t>
            </a:r>
            <a:r>
              <a:rPr lang="en-US" sz="1600" err="1"/>
              <a:t>паз</a:t>
            </a:r>
            <a:r>
              <a:rPr lang="en-US" sz="1600" dirty="0"/>
              <a:t>. </a:t>
            </a:r>
            <a:r>
              <a:rPr lang="en-US" sz="1600" err="1"/>
              <a:t>Нижній</a:t>
            </a:r>
            <a:r>
              <a:rPr lang="en-US" sz="1600" dirty="0"/>
              <a:t> </a:t>
            </a:r>
            <a:r>
              <a:rPr lang="en-US" sz="1600" err="1"/>
              <a:t>бік</a:t>
            </a:r>
            <a:r>
              <a:rPr lang="en-US" sz="1600" dirty="0"/>
              <a:t> </a:t>
            </a:r>
            <a:r>
              <a:rPr lang="en-US" sz="1600" err="1"/>
              <a:t>плити</a:t>
            </a:r>
            <a:r>
              <a:rPr lang="en-US" sz="1600" dirty="0"/>
              <a:t> </a:t>
            </a:r>
            <a:r>
              <a:rPr lang="en-US" sz="1600" err="1"/>
              <a:t>та</a:t>
            </a:r>
            <a:r>
              <a:rPr lang="en-US" sz="1600" dirty="0"/>
              <a:t> </a:t>
            </a:r>
            <a:r>
              <a:rPr lang="en-US" sz="1600" err="1"/>
              <a:t>її</a:t>
            </a:r>
            <a:r>
              <a:rPr lang="en-US" sz="1600" dirty="0"/>
              <a:t> </a:t>
            </a:r>
            <a:r>
              <a:rPr lang="en-US" sz="1600" err="1"/>
              <a:t>торці</a:t>
            </a:r>
            <a:r>
              <a:rPr lang="en-US" sz="1600" dirty="0"/>
              <a:t> </a:t>
            </a:r>
            <a:r>
              <a:rPr lang="en-US" sz="1600" err="1"/>
              <a:t>просочені</a:t>
            </a:r>
            <a:r>
              <a:rPr lang="en-US" sz="1600" dirty="0"/>
              <a:t> </a:t>
            </a:r>
            <a:r>
              <a:rPr lang="en-US" sz="1600" err="1"/>
              <a:t>смолами</a:t>
            </a:r>
            <a:r>
              <a:rPr lang="en-US" sz="1600" dirty="0"/>
              <a:t>. </a:t>
            </a:r>
            <a:r>
              <a:rPr lang="en-US" sz="1600" err="1"/>
              <a:t>Малюнок</a:t>
            </a:r>
            <a:r>
              <a:rPr lang="en-US" sz="1600" dirty="0"/>
              <a:t> </a:t>
            </a:r>
            <a:r>
              <a:rPr lang="en-US" sz="1600" err="1"/>
              <a:t>ламінованої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 </a:t>
            </a:r>
            <a:r>
              <a:rPr lang="en-US" sz="1600" err="1"/>
              <a:t>імітує</a:t>
            </a:r>
            <a:r>
              <a:rPr lang="en-US" sz="1600" dirty="0"/>
              <a:t> </a:t>
            </a:r>
            <a:r>
              <a:rPr lang="en-US" sz="1600" err="1"/>
              <a:t>різні</a:t>
            </a:r>
            <a:r>
              <a:rPr lang="en-US" sz="1600" dirty="0"/>
              <a:t> </a:t>
            </a:r>
            <a:r>
              <a:rPr lang="en-US" sz="1600" err="1"/>
              <a:t>породи</a:t>
            </a:r>
            <a:r>
              <a:rPr lang="en-US" sz="1600" dirty="0"/>
              <a:t> </a:t>
            </a:r>
            <a:r>
              <a:rPr lang="en-US" sz="1600" err="1"/>
              <a:t>дерева</a:t>
            </a:r>
            <a:r>
              <a:rPr lang="en-US" sz="1600" dirty="0"/>
              <a:t> і </a:t>
            </a:r>
            <a:r>
              <a:rPr lang="en-US" sz="1600" err="1"/>
              <a:t>каменю</a:t>
            </a:r>
            <a:r>
              <a:rPr lang="en-US" sz="1600" dirty="0"/>
              <a:t>. </a:t>
            </a:r>
            <a:r>
              <a:rPr lang="en-US" sz="1600" err="1"/>
              <a:t>Ламіновані</a:t>
            </a:r>
            <a:r>
              <a:rPr lang="en-US" sz="1600" dirty="0"/>
              <a:t> </a:t>
            </a:r>
            <a:r>
              <a:rPr lang="en-US" sz="1600" err="1"/>
              <a:t>дошки</a:t>
            </a:r>
            <a:r>
              <a:rPr lang="en-US" sz="1600" dirty="0"/>
              <a:t> </a:t>
            </a:r>
            <a:r>
              <a:rPr lang="en-US" sz="1600" err="1"/>
              <a:t>вкладають</a:t>
            </a:r>
            <a:r>
              <a:rPr lang="en-US" sz="1600" dirty="0"/>
              <a:t> “</a:t>
            </a:r>
            <a:r>
              <a:rPr lang="en-US" sz="1600" err="1"/>
              <a:t>плаваючим</a:t>
            </a:r>
            <a:r>
              <a:rPr lang="en-US" sz="1600" dirty="0"/>
              <a:t>” </a:t>
            </a:r>
            <a:r>
              <a:rPr lang="en-US" sz="1600" err="1"/>
              <a:t>способом</a:t>
            </a:r>
            <a:r>
              <a:rPr lang="en-US" sz="1600" dirty="0"/>
              <a:t> – </a:t>
            </a:r>
            <a:r>
              <a:rPr lang="en-US" sz="1600" err="1"/>
              <a:t>їх</a:t>
            </a:r>
            <a:r>
              <a:rPr lang="en-US" sz="1600" dirty="0"/>
              <a:t> </a:t>
            </a:r>
            <a:r>
              <a:rPr lang="en-US" sz="1600" err="1"/>
              <a:t>не</a:t>
            </a:r>
            <a:r>
              <a:rPr lang="en-US" sz="1600" dirty="0"/>
              <a:t> </a:t>
            </a:r>
            <a:r>
              <a:rPr lang="en-US" sz="1600" err="1"/>
              <a:t>закріплюють</a:t>
            </a:r>
            <a:r>
              <a:rPr lang="en-US" sz="1600" dirty="0"/>
              <a:t> </a:t>
            </a:r>
            <a:r>
              <a:rPr lang="en-US" sz="1600" err="1"/>
              <a:t>до</a:t>
            </a:r>
            <a:r>
              <a:rPr lang="en-US" sz="1600" dirty="0"/>
              <a:t> </a:t>
            </a:r>
            <a:r>
              <a:rPr lang="en-US" sz="1600" err="1"/>
              <a:t>основи</a:t>
            </a:r>
            <a:r>
              <a:rPr lang="en-US" sz="1600" dirty="0"/>
              <a:t>, </a:t>
            </a:r>
            <a:r>
              <a:rPr lang="en-US" sz="1600" err="1"/>
              <a:t>що</a:t>
            </a:r>
            <a:r>
              <a:rPr lang="en-US" sz="1600" dirty="0"/>
              <a:t> </a:t>
            </a:r>
            <a:r>
              <a:rPr lang="en-US" sz="1600" err="1"/>
              <a:t>значно</a:t>
            </a:r>
            <a:r>
              <a:rPr lang="en-US" sz="1600" dirty="0"/>
              <a:t> </a:t>
            </a:r>
            <a:r>
              <a:rPr lang="en-US" sz="1600" err="1"/>
              <a:t>зменшує</a:t>
            </a:r>
            <a:r>
              <a:rPr lang="en-US" sz="1600" dirty="0"/>
              <a:t> </a:t>
            </a:r>
            <a:r>
              <a:rPr lang="en-US" sz="1600" err="1"/>
              <a:t>трудомісткість</a:t>
            </a:r>
            <a:r>
              <a:rPr lang="en-US" sz="1600" dirty="0"/>
              <a:t> </a:t>
            </a:r>
            <a:r>
              <a:rPr lang="en-US" sz="1600" err="1"/>
              <a:t>робіт</a:t>
            </a:r>
            <a:r>
              <a:rPr lang="en-US" sz="1600" dirty="0"/>
              <a:t> і </a:t>
            </a:r>
            <a:r>
              <a:rPr lang="en-US" sz="1600" err="1"/>
              <a:t>дає</a:t>
            </a:r>
            <a:r>
              <a:rPr lang="en-US" sz="1600" dirty="0"/>
              <a:t> </a:t>
            </a:r>
            <a:r>
              <a:rPr lang="en-US" sz="1600" err="1"/>
              <a:t>змогу</a:t>
            </a:r>
            <a:r>
              <a:rPr lang="en-US" sz="1600" dirty="0"/>
              <a:t> </a:t>
            </a:r>
            <a:r>
              <a:rPr lang="en-US" sz="1600" err="1"/>
              <a:t>влаштовувати</a:t>
            </a:r>
            <a:r>
              <a:rPr lang="en-US" sz="1600" dirty="0"/>
              <a:t> </a:t>
            </a:r>
            <a:r>
              <a:rPr lang="en-US" sz="1600" err="1"/>
              <a:t>гідро</a:t>
            </a:r>
            <a:r>
              <a:rPr lang="en-US" sz="1600" dirty="0"/>
              <a:t>-, </a:t>
            </a:r>
            <a:r>
              <a:rPr lang="en-US" sz="1600" err="1"/>
              <a:t>тепло</a:t>
            </a:r>
            <a:r>
              <a:rPr lang="en-US" sz="1600" dirty="0"/>
              <a:t>- і </a:t>
            </a:r>
            <a:r>
              <a:rPr lang="en-US" sz="1600" err="1"/>
              <a:t>звукоізоляцію</a:t>
            </a:r>
            <a:r>
              <a:rPr lang="en-US" sz="1600" dirty="0"/>
              <a:t> </a:t>
            </a:r>
            <a:r>
              <a:rPr lang="en-US" sz="1600" err="1"/>
              <a:t>безпосередньо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основі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. </a:t>
            </a:r>
            <a:r>
              <a:rPr lang="en-US" sz="1600" err="1"/>
              <a:t>Останнім</a:t>
            </a:r>
            <a:r>
              <a:rPr lang="en-US" sz="1600" dirty="0"/>
              <a:t> </a:t>
            </a:r>
            <a:r>
              <a:rPr lang="en-US" sz="1600" err="1"/>
              <a:t>часом</a:t>
            </a:r>
            <a:r>
              <a:rPr lang="en-US" sz="1600" dirty="0"/>
              <a:t> </a:t>
            </a:r>
            <a:r>
              <a:rPr lang="en-US" sz="1600" err="1"/>
              <a:t>обігрівальні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 </a:t>
            </a:r>
            <a:r>
              <a:rPr lang="en-US" sz="1600" err="1"/>
              <a:t>набувають</a:t>
            </a:r>
            <a:r>
              <a:rPr lang="en-US" sz="1600" dirty="0"/>
              <a:t> </a:t>
            </a:r>
            <a:r>
              <a:rPr lang="en-US" sz="1600" err="1"/>
              <a:t>все</a:t>
            </a:r>
            <a:r>
              <a:rPr lang="en-US" sz="1600" dirty="0"/>
              <a:t> </a:t>
            </a:r>
            <a:r>
              <a:rPr lang="en-US" sz="1600" err="1"/>
              <a:t>більш</a:t>
            </a:r>
            <a:r>
              <a:rPr lang="en-US" sz="1600" dirty="0"/>
              <a:t> </a:t>
            </a:r>
            <a:r>
              <a:rPr lang="en-US" sz="1600" err="1"/>
              <a:t>широкого</a:t>
            </a:r>
            <a:r>
              <a:rPr lang="en-US" sz="1600" dirty="0"/>
              <a:t> </a:t>
            </a:r>
            <a:r>
              <a:rPr lang="en-US" sz="1600" err="1"/>
              <a:t>поширення</a:t>
            </a:r>
            <a:r>
              <a:rPr lang="en-US" sz="1600" dirty="0"/>
              <a:t>. </a:t>
            </a:r>
            <a:r>
              <a:rPr lang="en-US" sz="1600" err="1"/>
              <a:t>Вони</a:t>
            </a:r>
            <a:r>
              <a:rPr lang="en-US" sz="1600" dirty="0"/>
              <a:t> </a:t>
            </a:r>
            <a:r>
              <a:rPr lang="en-US" sz="1600" err="1"/>
              <a:t>поділяються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два</a:t>
            </a:r>
            <a:r>
              <a:rPr lang="en-US" sz="1600" dirty="0"/>
              <a:t> </a:t>
            </a:r>
            <a:r>
              <a:rPr lang="en-US" sz="1600" err="1"/>
              <a:t>основні</a:t>
            </a:r>
            <a:r>
              <a:rPr lang="en-US" sz="1600" dirty="0"/>
              <a:t> </a:t>
            </a:r>
            <a:r>
              <a:rPr lang="en-US" sz="1600" err="1"/>
              <a:t>різновиди</a:t>
            </a:r>
            <a:r>
              <a:rPr lang="en-US" sz="1600" dirty="0"/>
              <a:t> – </a:t>
            </a:r>
            <a:r>
              <a:rPr lang="en-US" sz="1600" err="1"/>
              <a:t>укладання</a:t>
            </a:r>
            <a:r>
              <a:rPr lang="en-US" sz="1600" dirty="0"/>
              <a:t> у </a:t>
            </a:r>
            <a:r>
              <a:rPr lang="en-US" sz="1600" err="1"/>
              <a:t>конструкцію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 </a:t>
            </a:r>
            <a:r>
              <a:rPr lang="en-US" sz="1600" err="1"/>
              <a:t>поліетиленових</a:t>
            </a:r>
            <a:r>
              <a:rPr lang="en-US" sz="1600" dirty="0"/>
              <a:t> </a:t>
            </a:r>
            <a:r>
              <a:rPr lang="en-US" sz="1600" err="1"/>
              <a:t>труб</a:t>
            </a:r>
            <a:r>
              <a:rPr lang="en-US" sz="1600" dirty="0"/>
              <a:t>, </a:t>
            </a:r>
            <a:r>
              <a:rPr lang="en-US" sz="1600" err="1"/>
              <a:t>з’єднаних</a:t>
            </a:r>
            <a:r>
              <a:rPr lang="en-US" sz="1600" dirty="0"/>
              <a:t> </a:t>
            </a:r>
            <a:r>
              <a:rPr lang="en-US" sz="1600" err="1"/>
              <a:t>із</a:t>
            </a:r>
            <a:r>
              <a:rPr lang="en-US" sz="1600" dirty="0"/>
              <a:t> </a:t>
            </a:r>
            <a:r>
              <a:rPr lang="en-US" sz="1600" err="1"/>
              <a:t>системою</a:t>
            </a:r>
            <a:r>
              <a:rPr lang="en-US" sz="1600" dirty="0"/>
              <a:t> </a:t>
            </a:r>
            <a:r>
              <a:rPr lang="en-US" sz="1600" err="1"/>
              <a:t>водяного</a:t>
            </a:r>
            <a:r>
              <a:rPr lang="en-US" sz="1600" dirty="0"/>
              <a:t> </a:t>
            </a:r>
            <a:r>
              <a:rPr lang="en-US" sz="1600" err="1"/>
              <a:t>опалення</a:t>
            </a:r>
            <a:r>
              <a:rPr lang="en-US" sz="1600" dirty="0"/>
              <a:t>, </a:t>
            </a:r>
            <a:r>
              <a:rPr lang="en-US" sz="1600" err="1"/>
              <a:t>та</a:t>
            </a:r>
            <a:r>
              <a:rPr lang="en-US" sz="1600" dirty="0"/>
              <a:t> </a:t>
            </a:r>
            <a:r>
              <a:rPr lang="en-US" sz="1600" err="1"/>
              <a:t>укладання</a:t>
            </a:r>
            <a:r>
              <a:rPr lang="en-US" sz="1600" dirty="0"/>
              <a:t> </a:t>
            </a:r>
            <a:r>
              <a:rPr lang="en-US" sz="1600" err="1"/>
              <a:t>спеціального</a:t>
            </a:r>
            <a:r>
              <a:rPr lang="en-US" sz="1600" dirty="0"/>
              <a:t> </a:t>
            </a:r>
            <a:r>
              <a:rPr lang="en-US" sz="1600" err="1"/>
              <a:t>електричного</a:t>
            </a:r>
            <a:r>
              <a:rPr lang="en-US" sz="1600" dirty="0"/>
              <a:t> </a:t>
            </a:r>
            <a:r>
              <a:rPr lang="en-US" sz="1600" err="1"/>
              <a:t>кабелю</a:t>
            </a:r>
            <a:r>
              <a:rPr lang="en-US" sz="1600" dirty="0"/>
              <a:t>, </a:t>
            </a:r>
            <a:r>
              <a:rPr lang="en-US" sz="1600" err="1"/>
              <a:t>який</a:t>
            </a:r>
            <a:r>
              <a:rPr lang="en-US" sz="1600" dirty="0"/>
              <a:t> </a:t>
            </a:r>
            <a:r>
              <a:rPr lang="en-US" sz="1600" err="1"/>
              <a:t>підігріває</a:t>
            </a:r>
            <a:r>
              <a:rPr lang="en-US" sz="1600" dirty="0"/>
              <a:t> </a:t>
            </a:r>
            <a:r>
              <a:rPr lang="en-US" sz="1600" err="1"/>
              <a:t>підлогу</a:t>
            </a:r>
            <a:r>
              <a:rPr lang="en-US" sz="1600" dirty="0"/>
              <a:t>. </a:t>
            </a:r>
            <a:r>
              <a:rPr lang="en-US" sz="1600" err="1"/>
              <a:t>Температура</a:t>
            </a:r>
            <a:r>
              <a:rPr lang="en-US" sz="1600" dirty="0"/>
              <a:t> </a:t>
            </a:r>
            <a:r>
              <a:rPr lang="en-US" sz="1600" err="1"/>
              <a:t>нагрівання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 </a:t>
            </a:r>
            <a:r>
              <a:rPr lang="en-US" sz="1600" err="1"/>
              <a:t>регулюється</a:t>
            </a:r>
            <a:r>
              <a:rPr lang="en-US" sz="1600" dirty="0"/>
              <a:t> </a:t>
            </a:r>
            <a:r>
              <a:rPr lang="en-US" sz="1600" err="1"/>
              <a:t>автоматично</a:t>
            </a:r>
            <a:r>
              <a:rPr lang="en-US" sz="1600" dirty="0"/>
              <a:t>. </a:t>
            </a:r>
            <a:r>
              <a:rPr lang="en-US" sz="1600" err="1"/>
              <a:t>До</a:t>
            </a:r>
            <a:r>
              <a:rPr lang="en-US" sz="1600" dirty="0"/>
              <a:t> </a:t>
            </a:r>
            <a:r>
              <a:rPr lang="en-US" sz="1600" err="1"/>
              <a:t>рулонних</a:t>
            </a:r>
            <a:r>
              <a:rPr lang="en-US" sz="1600" dirty="0"/>
              <a:t> </a:t>
            </a:r>
            <a:r>
              <a:rPr lang="en-US" sz="1600" err="1"/>
              <a:t>матеріалів</a:t>
            </a:r>
            <a:r>
              <a:rPr lang="en-US" sz="1600" dirty="0"/>
              <a:t>, </a:t>
            </a:r>
            <a:r>
              <a:rPr lang="en-US" sz="1600" err="1"/>
              <a:t>якими</a:t>
            </a:r>
            <a:r>
              <a:rPr lang="en-US" sz="1600" dirty="0"/>
              <a:t> </a:t>
            </a:r>
            <a:r>
              <a:rPr lang="en-US" sz="1600" err="1"/>
              <a:t>опоряджують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, </a:t>
            </a:r>
            <a:r>
              <a:rPr lang="en-US" sz="1600" err="1"/>
              <a:t>належать</a:t>
            </a:r>
            <a:r>
              <a:rPr lang="en-US" sz="1600" dirty="0"/>
              <a:t> </a:t>
            </a:r>
            <a:r>
              <a:rPr lang="en-US" sz="1600" err="1"/>
              <a:t>різні</a:t>
            </a:r>
            <a:r>
              <a:rPr lang="en-US" sz="1600" dirty="0"/>
              <a:t> </a:t>
            </a:r>
            <a:r>
              <a:rPr lang="en-US" sz="1600" err="1"/>
              <a:t>види</a:t>
            </a:r>
            <a:r>
              <a:rPr lang="en-US" sz="1600" dirty="0"/>
              <a:t> </a:t>
            </a:r>
            <a:r>
              <a:rPr lang="en-US" sz="1600" err="1"/>
              <a:t>лінолеуму</a:t>
            </a:r>
            <a:r>
              <a:rPr lang="en-US" sz="1600" dirty="0"/>
              <a:t> </a:t>
            </a:r>
            <a:r>
              <a:rPr lang="en-US" sz="1600" err="1"/>
              <a:t>та</a:t>
            </a:r>
            <a:r>
              <a:rPr lang="en-US" sz="1600" dirty="0"/>
              <a:t> </a:t>
            </a:r>
            <a:r>
              <a:rPr lang="en-US" sz="1600" err="1"/>
              <a:t>синтетичні</a:t>
            </a:r>
            <a:r>
              <a:rPr lang="en-US" sz="1600" dirty="0"/>
              <a:t> </a:t>
            </a:r>
            <a:r>
              <a:rPr lang="en-US" sz="1600" err="1"/>
              <a:t>килими</a:t>
            </a:r>
            <a:r>
              <a:rPr lang="en-US" sz="1600" dirty="0"/>
              <a:t>. </a:t>
            </a:r>
            <a:r>
              <a:rPr lang="en-US" sz="1600" err="1"/>
              <a:t>Лінолеуми</a:t>
            </a:r>
            <a:r>
              <a:rPr lang="en-US" sz="1600" dirty="0"/>
              <a:t>, </a:t>
            </a:r>
            <a:r>
              <a:rPr lang="en-US" sz="1600" err="1"/>
              <a:t>які</a:t>
            </a:r>
            <a:r>
              <a:rPr lang="en-US" sz="1600" dirty="0"/>
              <a:t> </a:t>
            </a:r>
            <a:r>
              <a:rPr lang="en-US" sz="1600" err="1"/>
              <a:t>використовують</a:t>
            </a:r>
            <a:r>
              <a:rPr lang="en-US" sz="1600" dirty="0"/>
              <a:t> у </a:t>
            </a:r>
            <a:r>
              <a:rPr lang="en-US" sz="1600" err="1"/>
              <a:t>будівництві</a:t>
            </a:r>
            <a:r>
              <a:rPr lang="en-US" sz="1600" dirty="0"/>
              <a:t>, є </a:t>
            </a:r>
            <a:r>
              <a:rPr lang="en-US" sz="1600" err="1"/>
              <a:t>трьох</a:t>
            </a:r>
            <a:r>
              <a:rPr lang="en-US" sz="1600" dirty="0"/>
              <a:t> </a:t>
            </a:r>
            <a:r>
              <a:rPr lang="en-US" sz="1600" err="1"/>
              <a:t>різновидів</a:t>
            </a:r>
            <a:r>
              <a:rPr lang="en-US" sz="1600" dirty="0"/>
              <a:t> – </a:t>
            </a:r>
            <a:r>
              <a:rPr lang="en-US" sz="1600" err="1"/>
              <a:t>гумовий</a:t>
            </a:r>
            <a:r>
              <a:rPr lang="en-US" sz="1600" dirty="0"/>
              <a:t> (</a:t>
            </a:r>
            <a:r>
              <a:rPr lang="en-US" sz="1600" err="1"/>
              <a:t>гулін</a:t>
            </a:r>
            <a:r>
              <a:rPr lang="en-US" sz="1600" dirty="0"/>
              <a:t>), </a:t>
            </a:r>
            <a:r>
              <a:rPr lang="en-US" sz="1600" err="1"/>
              <a:t>полівінілхлоридний</a:t>
            </a:r>
            <a:r>
              <a:rPr lang="en-US" sz="1600" dirty="0"/>
              <a:t> і </a:t>
            </a:r>
            <a:r>
              <a:rPr lang="en-US" sz="1600" err="1"/>
              <a:t>гліфталевий</a:t>
            </a:r>
            <a:r>
              <a:rPr lang="en-US" sz="1600" dirty="0"/>
              <a:t>. У </a:t>
            </a:r>
            <a:r>
              <a:rPr lang="en-US" sz="1600" err="1"/>
              <a:t>свою</a:t>
            </a:r>
            <a:r>
              <a:rPr lang="en-US" sz="1600" dirty="0"/>
              <a:t> </a:t>
            </a:r>
            <a:r>
              <a:rPr lang="en-US" sz="1600" err="1"/>
              <a:t>чергу</a:t>
            </a:r>
            <a:r>
              <a:rPr lang="en-US" sz="1600" dirty="0"/>
              <a:t>, </a:t>
            </a:r>
            <a:r>
              <a:rPr lang="en-US" sz="1600" err="1"/>
              <a:t>полівінілхлоридний</a:t>
            </a:r>
            <a:r>
              <a:rPr lang="en-US" sz="1600" dirty="0"/>
              <a:t> </a:t>
            </a:r>
            <a:r>
              <a:rPr lang="en-US" sz="1600" err="1"/>
              <a:t>може</a:t>
            </a:r>
            <a:r>
              <a:rPr lang="en-US" sz="1600" dirty="0"/>
              <a:t> </a:t>
            </a:r>
            <a:r>
              <a:rPr lang="en-US" sz="1600" err="1"/>
              <a:t>бути</a:t>
            </a:r>
            <a:r>
              <a:rPr lang="en-US" sz="1600" dirty="0"/>
              <a:t> </a:t>
            </a:r>
            <a:r>
              <a:rPr lang="en-US" sz="1600" err="1"/>
              <a:t>безосновним</a:t>
            </a:r>
            <a:r>
              <a:rPr lang="en-US" sz="1600" dirty="0"/>
              <a:t>,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тканинній</a:t>
            </a:r>
            <a:r>
              <a:rPr lang="en-US" sz="1600" dirty="0"/>
              <a:t> </a:t>
            </a:r>
            <a:r>
              <a:rPr lang="en-US" sz="1600" err="1"/>
              <a:t>або</a:t>
            </a:r>
            <a:r>
              <a:rPr lang="en-US" sz="1600" dirty="0"/>
              <a:t> </a:t>
            </a:r>
            <a:r>
              <a:rPr lang="en-US" sz="1600" err="1"/>
              <a:t>теплозвукоізоляційній</a:t>
            </a:r>
            <a:r>
              <a:rPr lang="en-US" sz="1600" dirty="0"/>
              <a:t> </a:t>
            </a:r>
            <a:r>
              <a:rPr lang="en-US" sz="1600" err="1"/>
              <a:t>основі</a:t>
            </a:r>
            <a:r>
              <a:rPr lang="en-US" sz="1600" dirty="0"/>
              <a:t>. </a:t>
            </a:r>
            <a:r>
              <a:rPr lang="en-US" sz="1600" err="1"/>
              <a:t>Улаштування</a:t>
            </a:r>
            <a:r>
              <a:rPr lang="en-US" sz="1600" dirty="0"/>
              <a:t> </a:t>
            </a:r>
            <a:r>
              <a:rPr lang="en-US" sz="1600" err="1"/>
              <a:t>лінолеумних</a:t>
            </a:r>
            <a:r>
              <a:rPr lang="en-US" sz="1600" dirty="0"/>
              <a:t> </a:t>
            </a:r>
            <a:r>
              <a:rPr lang="en-US" sz="1600" err="1"/>
              <a:t>підлог</a:t>
            </a:r>
            <a:r>
              <a:rPr lang="en-US" sz="1600" dirty="0"/>
              <a:t> </a:t>
            </a:r>
            <a:r>
              <a:rPr lang="en-US" sz="1600" err="1"/>
              <a:t>передбачає</a:t>
            </a:r>
            <a:r>
              <a:rPr lang="en-US" sz="1600" dirty="0"/>
              <a:t> </a:t>
            </a:r>
            <a:r>
              <a:rPr lang="en-US" sz="1600" err="1"/>
              <a:t>виконання</a:t>
            </a:r>
            <a:r>
              <a:rPr lang="en-US" sz="1600" dirty="0"/>
              <a:t> </a:t>
            </a:r>
            <a:r>
              <a:rPr lang="en-US" sz="1600" err="1"/>
              <a:t>наступних</a:t>
            </a:r>
            <a:r>
              <a:rPr lang="en-US" sz="1600" dirty="0"/>
              <a:t> </a:t>
            </a:r>
            <a:r>
              <a:rPr lang="en-US" sz="1600" err="1"/>
              <a:t>процесів</a:t>
            </a:r>
            <a:r>
              <a:rPr lang="en-US" sz="1600" dirty="0"/>
              <a:t> – </a:t>
            </a:r>
            <a:r>
              <a:rPr lang="en-US" sz="1600" err="1"/>
              <a:t>підготовка</a:t>
            </a:r>
            <a:r>
              <a:rPr lang="en-US" sz="1600" dirty="0"/>
              <a:t> </a:t>
            </a:r>
            <a:r>
              <a:rPr lang="en-US" sz="1600" err="1"/>
              <a:t>основи</a:t>
            </a:r>
            <a:r>
              <a:rPr lang="en-US" sz="1600" dirty="0"/>
              <a:t>, </a:t>
            </a:r>
            <a:r>
              <a:rPr lang="en-US" sz="1600" err="1"/>
              <a:t>лінолеуму</a:t>
            </a:r>
            <a:r>
              <a:rPr lang="en-US" sz="1600" dirty="0"/>
              <a:t>, </a:t>
            </a:r>
            <a:r>
              <a:rPr lang="en-US" sz="1600" err="1"/>
              <a:t>приготування</a:t>
            </a:r>
            <a:r>
              <a:rPr lang="en-US" sz="1600" dirty="0"/>
              <a:t> </a:t>
            </a:r>
            <a:r>
              <a:rPr lang="en-US" sz="1600" err="1"/>
              <a:t>клеїльної</a:t>
            </a:r>
            <a:r>
              <a:rPr lang="en-US" sz="1600" dirty="0"/>
              <a:t> </a:t>
            </a:r>
            <a:r>
              <a:rPr lang="en-US" sz="1600" err="1"/>
              <a:t>мастики</a:t>
            </a:r>
            <a:r>
              <a:rPr lang="en-US" sz="1600" dirty="0"/>
              <a:t> (</a:t>
            </a:r>
            <a:r>
              <a:rPr lang="en-US" sz="1600" err="1"/>
              <a:t>клею</a:t>
            </a:r>
            <a:r>
              <a:rPr lang="en-US" sz="1600" dirty="0"/>
              <a:t>), </a:t>
            </a:r>
            <a:r>
              <a:rPr lang="en-US" sz="1600" err="1"/>
              <a:t>укладання</a:t>
            </a:r>
            <a:r>
              <a:rPr lang="en-US" sz="1600" dirty="0"/>
              <a:t> </a:t>
            </a:r>
            <a:r>
              <a:rPr lang="en-US" sz="1600" err="1"/>
              <a:t>лінолеуму</a:t>
            </a:r>
            <a:r>
              <a:rPr lang="en-US" sz="1600" dirty="0"/>
              <a:t>, </a:t>
            </a:r>
            <a:r>
              <a:rPr lang="en-US" sz="1600" err="1"/>
              <a:t>прирізання</a:t>
            </a:r>
            <a:r>
              <a:rPr lang="en-US" sz="1600" dirty="0"/>
              <a:t> </a:t>
            </a:r>
            <a:r>
              <a:rPr lang="en-US" sz="1600" err="1"/>
              <a:t>або</a:t>
            </a:r>
            <a:r>
              <a:rPr lang="en-US" sz="1600" dirty="0"/>
              <a:t> </a:t>
            </a:r>
            <a:r>
              <a:rPr lang="en-US" sz="1600" err="1"/>
              <a:t>зварювання</a:t>
            </a:r>
            <a:r>
              <a:rPr lang="en-US" sz="1600" dirty="0"/>
              <a:t> </a:t>
            </a:r>
            <a:r>
              <a:rPr lang="en-US" sz="1600" err="1"/>
              <a:t>швів</a:t>
            </a:r>
            <a:r>
              <a:rPr lang="en-US" sz="1600" dirty="0"/>
              <a:t> </a:t>
            </a:r>
            <a:r>
              <a:rPr lang="en-US" sz="1600" err="1"/>
              <a:t>між</a:t>
            </a:r>
            <a:r>
              <a:rPr lang="en-US" sz="1600" dirty="0"/>
              <a:t> </a:t>
            </a:r>
            <a:r>
              <a:rPr lang="en-US" sz="1600" err="1"/>
              <a:t>полотнищами</a:t>
            </a:r>
            <a:r>
              <a:rPr lang="en-US" sz="1600" dirty="0"/>
              <a:t>, </a:t>
            </a:r>
            <a:r>
              <a:rPr lang="en-US" sz="1600" err="1"/>
              <a:t>прибивання</a:t>
            </a:r>
            <a:r>
              <a:rPr lang="en-US" sz="1600" dirty="0"/>
              <a:t> </a:t>
            </a:r>
            <a:r>
              <a:rPr lang="en-US" sz="1600" err="1"/>
              <a:t>плінтусів</a:t>
            </a:r>
            <a:r>
              <a:rPr lang="en-US" sz="1600" dirty="0"/>
              <a:t>, </a:t>
            </a:r>
            <a:r>
              <a:rPr lang="en-US" sz="1600" err="1"/>
              <a:t>натирання</a:t>
            </a:r>
            <a:r>
              <a:rPr lang="en-US" sz="1600" dirty="0"/>
              <a:t> </a:t>
            </a:r>
            <a:r>
              <a:rPr lang="en-US" sz="1600" err="1"/>
              <a:t>підлоги</a:t>
            </a:r>
            <a:r>
              <a:rPr lang="en-US" sz="1600" dirty="0"/>
              <a:t> </a:t>
            </a:r>
            <a:r>
              <a:rPr lang="en-US" sz="1600" err="1"/>
              <a:t>мастикою</a:t>
            </a:r>
            <a:r>
              <a:rPr lang="en-US" sz="1600" dirty="0"/>
              <a:t> </a:t>
            </a:r>
            <a:r>
              <a:rPr lang="en-US" sz="1600" err="1"/>
              <a:t>або</a:t>
            </a:r>
            <a:r>
              <a:rPr lang="en-US" sz="1600" dirty="0"/>
              <a:t> </a:t>
            </a:r>
            <a:r>
              <a:rPr lang="en-US" sz="1600" err="1"/>
              <a:t>покриття</a:t>
            </a:r>
            <a:r>
              <a:rPr lang="en-US" sz="1600" dirty="0"/>
              <a:t> </a:t>
            </a:r>
            <a:r>
              <a:rPr lang="en-US" sz="1600" err="1"/>
              <a:t>її</a:t>
            </a:r>
            <a:r>
              <a:rPr lang="en-US" sz="1600" dirty="0"/>
              <a:t> </a:t>
            </a:r>
            <a:r>
              <a:rPr lang="en-US" sz="1600" err="1"/>
              <a:t>лаком</a:t>
            </a:r>
            <a:r>
              <a:rPr lang="en-US" sz="1600" dirty="0"/>
              <a:t>. </a:t>
            </a:r>
            <a:r>
              <a:rPr lang="en-US" sz="1600" err="1"/>
              <a:t>Лінолеум</a:t>
            </a:r>
            <a:r>
              <a:rPr lang="en-US" sz="1600" dirty="0"/>
              <a:t> </a:t>
            </a:r>
            <a:r>
              <a:rPr lang="en-US" sz="1600" err="1"/>
              <a:t>транспортують</a:t>
            </a:r>
            <a:r>
              <a:rPr lang="en-US" sz="1600" dirty="0"/>
              <a:t> і </a:t>
            </a:r>
            <a:r>
              <a:rPr lang="en-US" sz="1600" err="1"/>
              <a:t>зберігають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складі</a:t>
            </a:r>
            <a:r>
              <a:rPr lang="en-US" sz="1600" dirty="0"/>
              <a:t> у </a:t>
            </a:r>
            <a:r>
              <a:rPr lang="en-US" sz="1600" err="1"/>
              <a:t>вертикальному</a:t>
            </a:r>
            <a:r>
              <a:rPr lang="en-US" sz="1600" dirty="0"/>
              <a:t> </a:t>
            </a:r>
            <a:r>
              <a:rPr lang="en-US" sz="1600" err="1"/>
              <a:t>положенні</a:t>
            </a:r>
            <a:r>
              <a:rPr lang="en-US" sz="1600" dirty="0"/>
              <a:t>. </a:t>
            </a:r>
            <a:r>
              <a:rPr lang="en-US" sz="1600" err="1"/>
              <a:t>Перед</a:t>
            </a:r>
            <a:r>
              <a:rPr lang="en-US" sz="1600" dirty="0"/>
              <a:t> </a:t>
            </a:r>
            <a:r>
              <a:rPr lang="en-US" sz="1600" err="1"/>
              <a:t>укладанням</a:t>
            </a:r>
            <a:r>
              <a:rPr lang="en-US" sz="1600" dirty="0"/>
              <a:t> </a:t>
            </a:r>
            <a:r>
              <a:rPr lang="en-US" sz="1600" err="1"/>
              <a:t>його</a:t>
            </a:r>
            <a:r>
              <a:rPr lang="en-US" sz="1600" dirty="0"/>
              <a:t> </a:t>
            </a:r>
            <a:r>
              <a:rPr lang="en-US" sz="1600" err="1"/>
              <a:t>розкочують</a:t>
            </a:r>
            <a:r>
              <a:rPr lang="en-US" sz="1600" dirty="0"/>
              <a:t>, </a:t>
            </a:r>
            <a:r>
              <a:rPr lang="en-US" sz="1600" err="1"/>
              <a:t>ріжуть</a:t>
            </a:r>
            <a:r>
              <a:rPr lang="en-US" sz="1600" dirty="0"/>
              <a:t> </a:t>
            </a:r>
            <a:r>
              <a:rPr lang="en-US" sz="1600" err="1"/>
              <a:t>по</a:t>
            </a:r>
            <a:r>
              <a:rPr lang="en-US" sz="1600" dirty="0"/>
              <a:t> </a:t>
            </a:r>
            <a:r>
              <a:rPr lang="en-US" sz="1600" err="1"/>
              <a:t>довжині</a:t>
            </a:r>
            <a:r>
              <a:rPr lang="en-US" sz="1600" dirty="0"/>
              <a:t> </a:t>
            </a:r>
            <a:r>
              <a:rPr lang="en-US" sz="1600" err="1"/>
              <a:t>кімнати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полотнища</a:t>
            </a:r>
            <a:r>
              <a:rPr lang="en-US" sz="1600" dirty="0"/>
              <a:t>, з </a:t>
            </a:r>
            <a:r>
              <a:rPr lang="en-US" sz="1600" err="1"/>
              <a:t>урахуванням</a:t>
            </a:r>
            <a:r>
              <a:rPr lang="en-US" sz="1600" dirty="0"/>
              <a:t> </a:t>
            </a:r>
            <a:r>
              <a:rPr lang="en-US" sz="1600" err="1"/>
              <a:t>припуску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можливі</a:t>
            </a:r>
            <a:r>
              <a:rPr lang="en-US" sz="1600" dirty="0"/>
              <a:t> </a:t>
            </a:r>
            <a:r>
              <a:rPr lang="en-US" sz="1600" err="1"/>
              <a:t>зміни</a:t>
            </a:r>
            <a:r>
              <a:rPr lang="en-US" sz="1600" dirty="0"/>
              <a:t> </a:t>
            </a:r>
            <a:r>
              <a:rPr lang="en-US" sz="1600" err="1"/>
              <a:t>його</a:t>
            </a:r>
            <a:r>
              <a:rPr lang="en-US" sz="1600" dirty="0"/>
              <a:t> </a:t>
            </a:r>
            <a:r>
              <a:rPr lang="en-US" sz="1600" err="1"/>
              <a:t>розмірів</a:t>
            </a:r>
            <a:r>
              <a:rPr lang="en-US" sz="1600" dirty="0"/>
              <a:t>, і у </a:t>
            </a:r>
            <a:r>
              <a:rPr lang="en-US" sz="1600" err="1"/>
              <a:t>горизонтальному</a:t>
            </a:r>
            <a:r>
              <a:rPr lang="en-US" sz="1600" dirty="0"/>
              <a:t> </a:t>
            </a:r>
            <a:r>
              <a:rPr lang="en-US" sz="1600" err="1"/>
              <a:t>положенні</a:t>
            </a:r>
            <a:r>
              <a:rPr lang="en-US" sz="1600" dirty="0"/>
              <a:t> </a:t>
            </a:r>
            <a:r>
              <a:rPr lang="en-US" sz="1600" err="1"/>
              <a:t>витримують</a:t>
            </a:r>
            <a:r>
              <a:rPr lang="en-US" sz="1600" dirty="0"/>
              <a:t> </a:t>
            </a:r>
            <a:r>
              <a:rPr lang="en-US" sz="1600" err="1"/>
              <a:t>при</a:t>
            </a:r>
            <a:r>
              <a:rPr lang="en-US" sz="1600" dirty="0"/>
              <a:t> </a:t>
            </a:r>
            <a:r>
              <a:rPr lang="en-US" sz="1600" err="1"/>
              <a:t>температурі</a:t>
            </a:r>
            <a:r>
              <a:rPr lang="en-US" sz="1600" dirty="0"/>
              <a:t> </a:t>
            </a:r>
            <a:r>
              <a:rPr lang="en-US" sz="1600" err="1"/>
              <a:t>майбутньої</a:t>
            </a:r>
            <a:r>
              <a:rPr lang="en-US" sz="1600" dirty="0"/>
              <a:t> </a:t>
            </a:r>
            <a:r>
              <a:rPr lang="en-US" sz="1600" err="1"/>
              <a:t>експлуатації</a:t>
            </a:r>
            <a:r>
              <a:rPr lang="en-US" sz="1600" dirty="0"/>
              <a:t> </a:t>
            </a:r>
            <a:r>
              <a:rPr lang="en-US" sz="1600" err="1"/>
              <a:t>чотири</a:t>
            </a:r>
            <a:r>
              <a:rPr lang="en-US" sz="1600" dirty="0"/>
              <a:t>–</a:t>
            </a:r>
            <a:r>
              <a:rPr lang="en-US" sz="1600" err="1"/>
              <a:t>п’ять</a:t>
            </a:r>
            <a:r>
              <a:rPr lang="en-US" sz="1600" dirty="0"/>
              <a:t> </a:t>
            </a:r>
            <a:r>
              <a:rPr lang="en-US" sz="1600" err="1"/>
              <a:t>діб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ED387-8269-554C-C99A-1B0044A5D642}"/>
              </a:ext>
            </a:extLst>
          </p:cNvPr>
          <p:cNvSpPr txBox="1"/>
          <p:nvPr/>
        </p:nvSpPr>
        <p:spPr>
          <a:xfrm>
            <a:off x="228063" y="5808908"/>
            <a:ext cx="36554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Calibri"/>
                <a:cs typeface="Calibri"/>
              </a:rPr>
              <a:t>Рис. 11.36. Схема укладання паркетних щитів: 1–6 – маякові ряди; 7 – шнур; 8 – лаги </a:t>
            </a:r>
            <a:endParaRPr lang="ru-RU"/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80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E34C1-6915-1B29-1AA7-F76F907E5883}"/>
              </a:ext>
            </a:extLst>
          </p:cNvPr>
          <p:cNvSpPr txBox="1"/>
          <p:nvPr/>
        </p:nvSpPr>
        <p:spPr>
          <a:xfrm>
            <a:off x="1074" y="197552"/>
            <a:ext cx="6680239" cy="59794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Лінолеум</a:t>
            </a:r>
            <a:r>
              <a:rPr lang="en-US" dirty="0"/>
              <a:t> </a:t>
            </a:r>
            <a:r>
              <a:rPr lang="en-US" dirty="0" err="1"/>
              <a:t>розкроюють</a:t>
            </a:r>
            <a:r>
              <a:rPr lang="en-US" dirty="0"/>
              <a:t> </a:t>
            </a:r>
            <a:r>
              <a:rPr lang="en-US" dirty="0" err="1"/>
              <a:t>централізовано</a:t>
            </a:r>
            <a:r>
              <a:rPr lang="en-US" dirty="0"/>
              <a:t> у </a:t>
            </a:r>
            <a:r>
              <a:rPr lang="en-US" dirty="0" err="1"/>
              <a:t>заготівельних</a:t>
            </a:r>
            <a:r>
              <a:rPr lang="en-US" dirty="0"/>
              <a:t> </a:t>
            </a:r>
            <a:r>
              <a:rPr lang="en-US" dirty="0" err="1"/>
              <a:t>майстернях</a:t>
            </a:r>
            <a:r>
              <a:rPr lang="en-US" dirty="0"/>
              <a:t> і </a:t>
            </a:r>
            <a:r>
              <a:rPr lang="en-US" dirty="0" err="1"/>
              <a:t>комплектують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окремі</a:t>
            </a:r>
            <a:r>
              <a:rPr lang="en-US" dirty="0"/>
              <a:t> </a:t>
            </a:r>
            <a:r>
              <a:rPr lang="en-US" dirty="0" err="1"/>
              <a:t>квартири</a:t>
            </a:r>
            <a:r>
              <a:rPr lang="en-US" dirty="0"/>
              <a:t> </a:t>
            </a:r>
            <a:r>
              <a:rPr lang="en-US" dirty="0" err="1"/>
              <a:t>або</a:t>
            </a:r>
            <a:r>
              <a:rPr lang="en-US" dirty="0"/>
              <a:t> </a:t>
            </a:r>
            <a:r>
              <a:rPr lang="en-US" dirty="0" err="1"/>
              <a:t>інші</a:t>
            </a:r>
            <a:r>
              <a:rPr lang="en-US" dirty="0"/>
              <a:t> </a:t>
            </a:r>
            <a:r>
              <a:rPr lang="en-US" dirty="0" err="1"/>
              <a:t>приміщення</a:t>
            </a:r>
            <a:r>
              <a:rPr lang="en-US" dirty="0"/>
              <a:t> </a:t>
            </a:r>
            <a:r>
              <a:rPr lang="en-US" dirty="0" err="1"/>
              <a:t>будівлі</a:t>
            </a:r>
            <a:r>
              <a:rPr lang="en-US" dirty="0"/>
              <a:t>. У </a:t>
            </a:r>
            <a:r>
              <a:rPr lang="en-US" dirty="0" err="1"/>
              <a:t>цих</a:t>
            </a:r>
            <a:r>
              <a:rPr lang="en-US" dirty="0"/>
              <a:t> </a:t>
            </a:r>
            <a:r>
              <a:rPr lang="en-US" dirty="0" err="1"/>
              <a:t>майстернях</a:t>
            </a:r>
            <a:r>
              <a:rPr lang="en-US" dirty="0"/>
              <a:t>, у </a:t>
            </a:r>
            <a:r>
              <a:rPr lang="en-US" dirty="0" err="1"/>
              <a:t>разі</a:t>
            </a:r>
            <a:r>
              <a:rPr lang="en-US" dirty="0"/>
              <a:t> </a:t>
            </a:r>
            <a:r>
              <a:rPr lang="en-US" dirty="0" err="1"/>
              <a:t>потреби</a:t>
            </a:r>
            <a:r>
              <a:rPr lang="en-US" dirty="0"/>
              <a:t>, </a:t>
            </a:r>
            <a:r>
              <a:rPr lang="en-US" dirty="0" err="1"/>
              <a:t>зварюють</a:t>
            </a:r>
            <a:r>
              <a:rPr lang="en-US" dirty="0"/>
              <a:t> </a:t>
            </a:r>
            <a:r>
              <a:rPr lang="en-US" dirty="0" err="1"/>
              <a:t>стики</a:t>
            </a:r>
            <a:r>
              <a:rPr lang="en-US" dirty="0"/>
              <a:t> </a:t>
            </a:r>
            <a:r>
              <a:rPr lang="en-US" dirty="0" err="1"/>
              <a:t>між</a:t>
            </a:r>
            <a:r>
              <a:rPr lang="en-US" dirty="0"/>
              <a:t> </a:t>
            </a:r>
            <a:r>
              <a:rPr lang="en-US" dirty="0" err="1"/>
              <a:t>окремими</a:t>
            </a:r>
            <a:r>
              <a:rPr lang="en-US" dirty="0"/>
              <a:t> </a:t>
            </a:r>
            <a:r>
              <a:rPr lang="en-US" dirty="0" err="1"/>
              <a:t>полотнищами</a:t>
            </a:r>
            <a:r>
              <a:rPr lang="en-US" dirty="0"/>
              <a:t> </a:t>
            </a:r>
            <a:r>
              <a:rPr lang="en-US" dirty="0" err="1"/>
              <a:t>лінолеуму</a:t>
            </a:r>
            <a:r>
              <a:rPr lang="en-US" dirty="0"/>
              <a:t>. </a:t>
            </a:r>
            <a:r>
              <a:rPr lang="en-US" dirty="0" err="1"/>
              <a:t>Підготовка</a:t>
            </a:r>
            <a:r>
              <a:rPr lang="en-US" dirty="0"/>
              <a:t> </a:t>
            </a:r>
            <a:r>
              <a:rPr lang="en-US" dirty="0" err="1"/>
              <a:t>основи</a:t>
            </a:r>
            <a:r>
              <a:rPr lang="en-US" dirty="0"/>
              <a:t> </a:t>
            </a:r>
            <a:r>
              <a:rPr lang="en-US" dirty="0" err="1"/>
              <a:t>полягає</a:t>
            </a:r>
            <a:r>
              <a:rPr lang="en-US" dirty="0"/>
              <a:t> в </a:t>
            </a:r>
            <a:r>
              <a:rPr lang="en-US" dirty="0" err="1"/>
              <a:t>очищенні</a:t>
            </a:r>
            <a:r>
              <a:rPr lang="en-US" dirty="0"/>
              <a:t> </a:t>
            </a:r>
            <a:r>
              <a:rPr lang="en-US" dirty="0" err="1"/>
              <a:t>її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сміття</a:t>
            </a:r>
            <a:r>
              <a:rPr lang="en-US" dirty="0"/>
              <a:t>, </a:t>
            </a:r>
            <a:r>
              <a:rPr lang="en-US" dirty="0" err="1"/>
              <a:t>бруду</a:t>
            </a:r>
            <a:r>
              <a:rPr lang="en-US" dirty="0"/>
              <a:t>, </a:t>
            </a:r>
            <a:r>
              <a:rPr lang="en-US" dirty="0" err="1"/>
              <a:t>пилу</a:t>
            </a:r>
            <a:r>
              <a:rPr lang="en-US" dirty="0"/>
              <a:t>, </a:t>
            </a:r>
            <a:r>
              <a:rPr lang="en-US" dirty="0" err="1"/>
              <a:t>ґрунтуванні</a:t>
            </a:r>
            <a:r>
              <a:rPr lang="en-US" dirty="0"/>
              <a:t>.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мастиці</a:t>
            </a:r>
            <a:r>
              <a:rPr lang="en-US" dirty="0"/>
              <a:t> (</a:t>
            </a:r>
            <a:r>
              <a:rPr lang="en-US" dirty="0" err="1"/>
              <a:t>клеях</a:t>
            </a:r>
            <a:r>
              <a:rPr lang="en-US" dirty="0"/>
              <a:t>) </a:t>
            </a:r>
            <a:r>
              <a:rPr lang="en-US" dirty="0" err="1"/>
              <a:t>кладуть</a:t>
            </a:r>
            <a:r>
              <a:rPr lang="en-US" dirty="0"/>
              <a:t> </a:t>
            </a:r>
            <a:r>
              <a:rPr lang="en-US" dirty="0" err="1"/>
              <a:t>лише</a:t>
            </a:r>
            <a:r>
              <a:rPr lang="en-US" dirty="0"/>
              <a:t> </a:t>
            </a:r>
            <a:r>
              <a:rPr lang="en-US" dirty="0" err="1"/>
              <a:t>гулін</a:t>
            </a:r>
            <a:r>
              <a:rPr lang="en-US" dirty="0"/>
              <a:t>. </a:t>
            </a:r>
            <a:r>
              <a:rPr lang="en-US" dirty="0" err="1"/>
              <a:t>Інші</a:t>
            </a:r>
            <a:r>
              <a:rPr lang="en-US" dirty="0"/>
              <a:t> </a:t>
            </a:r>
            <a:r>
              <a:rPr lang="en-US" dirty="0" err="1"/>
              <a:t>види</a:t>
            </a:r>
            <a:r>
              <a:rPr lang="en-US" dirty="0"/>
              <a:t> </a:t>
            </a:r>
            <a:r>
              <a:rPr lang="en-US" dirty="0" err="1"/>
              <a:t>лінолеуму</a:t>
            </a:r>
            <a:r>
              <a:rPr lang="en-US" dirty="0"/>
              <a:t> </a:t>
            </a:r>
            <a:r>
              <a:rPr lang="en-US" dirty="0" err="1"/>
              <a:t>кладуть</a:t>
            </a:r>
            <a:r>
              <a:rPr lang="en-US" dirty="0"/>
              <a:t> </a:t>
            </a:r>
            <a:r>
              <a:rPr lang="en-US" dirty="0" err="1"/>
              <a:t>насухо</a:t>
            </a:r>
            <a:r>
              <a:rPr lang="en-US" dirty="0"/>
              <a:t> –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мастики</a:t>
            </a:r>
            <a:r>
              <a:rPr lang="en-US" dirty="0"/>
              <a:t>. </a:t>
            </a:r>
            <a:r>
              <a:rPr lang="en-US" dirty="0" err="1"/>
              <a:t>Практика</a:t>
            </a:r>
            <a:r>
              <a:rPr lang="en-US" dirty="0"/>
              <a:t> </a:t>
            </a:r>
            <a:r>
              <a:rPr lang="en-US" dirty="0" err="1"/>
              <a:t>показує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укладанні</a:t>
            </a:r>
            <a:r>
              <a:rPr lang="en-US" dirty="0"/>
              <a:t> </a:t>
            </a:r>
            <a:r>
              <a:rPr lang="en-US" dirty="0" err="1"/>
              <a:t>лінолеуму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мастики</a:t>
            </a:r>
            <a:r>
              <a:rPr lang="en-US" dirty="0"/>
              <a:t> </a:t>
            </a:r>
            <a:r>
              <a:rPr lang="en-US" dirty="0" err="1"/>
              <a:t>підвищується</a:t>
            </a:r>
            <a:r>
              <a:rPr lang="en-US" dirty="0"/>
              <a:t> </a:t>
            </a:r>
            <a:r>
              <a:rPr lang="en-US" dirty="0" err="1"/>
              <a:t>його</a:t>
            </a:r>
            <a:r>
              <a:rPr lang="en-US" dirty="0"/>
              <a:t> </a:t>
            </a:r>
            <a:r>
              <a:rPr lang="en-US" dirty="0" err="1"/>
              <a:t>довговічність</a:t>
            </a:r>
            <a:r>
              <a:rPr lang="en-US" dirty="0"/>
              <a:t>, </a:t>
            </a:r>
            <a:r>
              <a:rPr lang="en-US" dirty="0" err="1"/>
              <a:t>поліпшуються</a:t>
            </a:r>
            <a:r>
              <a:rPr lang="en-US" dirty="0"/>
              <a:t> </a:t>
            </a:r>
            <a:r>
              <a:rPr lang="en-US" dirty="0" err="1"/>
              <a:t>умови</a:t>
            </a:r>
            <a:r>
              <a:rPr lang="en-US" dirty="0"/>
              <a:t> </a:t>
            </a:r>
            <a:r>
              <a:rPr lang="en-US" dirty="0" err="1"/>
              <a:t>експлуатації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спрощується</a:t>
            </a:r>
            <a:r>
              <a:rPr lang="en-US" dirty="0"/>
              <a:t> </a:t>
            </a:r>
            <a:r>
              <a:rPr lang="en-US" dirty="0" err="1"/>
              <a:t>технологія</a:t>
            </a:r>
            <a:r>
              <a:rPr lang="en-US" dirty="0"/>
              <a:t> </a:t>
            </a:r>
            <a:r>
              <a:rPr lang="en-US" dirty="0" err="1"/>
              <a:t>заміни</a:t>
            </a:r>
            <a:r>
              <a:rPr lang="en-US" dirty="0"/>
              <a:t>. </a:t>
            </a:r>
            <a:r>
              <a:rPr lang="en-US" dirty="0" err="1"/>
              <a:t>Синтетичні</a:t>
            </a:r>
            <a:r>
              <a:rPr lang="en-US" dirty="0"/>
              <a:t> </a:t>
            </a:r>
            <a:r>
              <a:rPr lang="en-US" dirty="0" err="1"/>
              <a:t>килими</a:t>
            </a:r>
            <a:r>
              <a:rPr lang="en-US" dirty="0"/>
              <a:t> </a:t>
            </a:r>
            <a:r>
              <a:rPr lang="en-US" dirty="0" err="1"/>
              <a:t>кладуть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основу</a:t>
            </a:r>
            <a:r>
              <a:rPr lang="en-US" dirty="0"/>
              <a:t> </a:t>
            </a:r>
            <a:r>
              <a:rPr lang="en-US" dirty="0" err="1"/>
              <a:t>насухо</a:t>
            </a:r>
            <a:r>
              <a:rPr lang="en-US" dirty="0"/>
              <a:t>. </a:t>
            </a:r>
            <a:r>
              <a:rPr lang="en-US" dirty="0" err="1"/>
              <a:t>Стики</a:t>
            </a:r>
            <a:r>
              <a:rPr lang="en-US" dirty="0"/>
              <a:t> </a:t>
            </a:r>
            <a:r>
              <a:rPr lang="en-US" dirty="0" err="1"/>
              <a:t>між</a:t>
            </a:r>
            <a:r>
              <a:rPr lang="en-US" dirty="0"/>
              <a:t> </a:t>
            </a:r>
            <a:r>
              <a:rPr lang="en-US" dirty="0" err="1"/>
              <a:t>ними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зварюють</a:t>
            </a:r>
            <a:r>
              <a:rPr lang="en-US" dirty="0"/>
              <a:t>, а </a:t>
            </a:r>
            <a:r>
              <a:rPr lang="en-US" dirty="0" err="1"/>
              <a:t>склеюють</a:t>
            </a:r>
            <a:r>
              <a:rPr lang="en-US" dirty="0"/>
              <a:t> з </a:t>
            </a:r>
            <a:r>
              <a:rPr lang="en-US" dirty="0" err="1"/>
              <a:t>використанням</a:t>
            </a:r>
            <a:r>
              <a:rPr lang="en-US" dirty="0"/>
              <a:t> </a:t>
            </a:r>
            <a:r>
              <a:rPr lang="en-US" dirty="0" err="1"/>
              <a:t>тканинних</a:t>
            </a:r>
            <a:r>
              <a:rPr lang="en-US" dirty="0"/>
              <a:t> </a:t>
            </a:r>
            <a:r>
              <a:rPr lang="en-US" dirty="0" err="1"/>
              <a:t>прокладок</a:t>
            </a:r>
            <a:r>
              <a:rPr lang="en-US" dirty="0"/>
              <a:t> 150 </a:t>
            </a:r>
            <a:r>
              <a:rPr lang="en-US" dirty="0" err="1"/>
              <a:t>мм</a:t>
            </a:r>
            <a:r>
              <a:rPr lang="en-US" dirty="0"/>
              <a:t> </a:t>
            </a:r>
            <a:r>
              <a:rPr lang="en-US" dirty="0" err="1"/>
              <a:t>шириною</a:t>
            </a:r>
            <a:r>
              <a:rPr lang="en-US" dirty="0"/>
              <a:t> і </a:t>
            </a:r>
            <a:r>
              <a:rPr lang="en-US" dirty="0" err="1"/>
              <a:t>клею</a:t>
            </a:r>
            <a:r>
              <a:rPr lang="en-US" dirty="0"/>
              <a:t>. </a:t>
            </a:r>
            <a:r>
              <a:rPr lang="en-US" dirty="0" err="1"/>
              <a:t>Полотнища</a:t>
            </a:r>
            <a:r>
              <a:rPr lang="en-US" dirty="0"/>
              <a:t> </a:t>
            </a:r>
            <a:r>
              <a:rPr lang="en-US" dirty="0" err="1"/>
              <a:t>лінолеуму</a:t>
            </a:r>
            <a:r>
              <a:rPr lang="en-US" dirty="0"/>
              <a:t> і </a:t>
            </a:r>
            <a:r>
              <a:rPr lang="en-US" dirty="0" err="1"/>
              <a:t>синтетичних</a:t>
            </a:r>
            <a:r>
              <a:rPr lang="en-US" dirty="0"/>
              <a:t> </a:t>
            </a:r>
            <a:r>
              <a:rPr lang="en-US" dirty="0" err="1"/>
              <a:t>килимів</a:t>
            </a:r>
            <a:r>
              <a:rPr lang="en-US" dirty="0"/>
              <a:t> </a:t>
            </a:r>
            <a:r>
              <a:rPr lang="en-US" dirty="0" err="1"/>
              <a:t>укладають</a:t>
            </a:r>
            <a:r>
              <a:rPr lang="en-US" dirty="0"/>
              <a:t>,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довжині</a:t>
            </a:r>
            <a:r>
              <a:rPr lang="en-US" dirty="0"/>
              <a:t> </a:t>
            </a:r>
            <a:r>
              <a:rPr lang="en-US" dirty="0" err="1"/>
              <a:t>приміщення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напрямом</a:t>
            </a:r>
            <a:r>
              <a:rPr lang="en-US" dirty="0"/>
              <a:t> </a:t>
            </a:r>
            <a:r>
              <a:rPr lang="en-US" dirty="0" err="1"/>
              <a:t>світла</a:t>
            </a:r>
            <a:r>
              <a:rPr lang="en-US" dirty="0"/>
              <a:t> з </a:t>
            </a:r>
            <a:r>
              <a:rPr lang="en-US" dirty="0" err="1"/>
              <a:t>вікон</a:t>
            </a:r>
            <a:r>
              <a:rPr lang="en-US" dirty="0"/>
              <a:t>. </a:t>
            </a:r>
            <a:r>
              <a:rPr lang="en-US" dirty="0" err="1"/>
              <a:t>Винятком</a:t>
            </a:r>
            <a:r>
              <a:rPr lang="en-US" dirty="0"/>
              <a:t> є </a:t>
            </a:r>
            <a:r>
              <a:rPr lang="en-US" dirty="0" err="1"/>
              <a:t>приміщення</a:t>
            </a:r>
            <a:r>
              <a:rPr lang="en-US" dirty="0"/>
              <a:t> з </a:t>
            </a:r>
            <a:r>
              <a:rPr lang="en-US" dirty="0" err="1"/>
              <a:t>чітко</a:t>
            </a:r>
            <a:r>
              <a:rPr lang="en-US" dirty="0"/>
              <a:t> </a:t>
            </a:r>
            <a:r>
              <a:rPr lang="en-US" dirty="0" err="1"/>
              <a:t>означеним</a:t>
            </a:r>
            <a:r>
              <a:rPr lang="en-US" dirty="0"/>
              <a:t> </a:t>
            </a:r>
            <a:r>
              <a:rPr lang="en-US" dirty="0" err="1"/>
              <a:t>напрямом</a:t>
            </a:r>
            <a:r>
              <a:rPr lang="en-US" dirty="0"/>
              <a:t> </a:t>
            </a:r>
            <a:r>
              <a:rPr lang="en-US" dirty="0" err="1"/>
              <a:t>руху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, </a:t>
            </a:r>
            <a:r>
              <a:rPr lang="en-US" dirty="0" err="1"/>
              <a:t>наприклад</a:t>
            </a:r>
            <a:r>
              <a:rPr lang="en-US" dirty="0"/>
              <a:t>, </a:t>
            </a:r>
            <a:r>
              <a:rPr lang="en-US" dirty="0" err="1"/>
              <a:t>коридори</a:t>
            </a:r>
            <a:r>
              <a:rPr lang="en-US" dirty="0"/>
              <a:t>. У </a:t>
            </a:r>
            <a:r>
              <a:rPr lang="en-US" dirty="0" err="1"/>
              <a:t>цих</a:t>
            </a:r>
            <a:r>
              <a:rPr lang="en-US" dirty="0"/>
              <a:t> </a:t>
            </a:r>
            <a:r>
              <a:rPr lang="en-US" dirty="0" err="1"/>
              <a:t>приміщеннях</a:t>
            </a:r>
            <a:r>
              <a:rPr lang="en-US" dirty="0"/>
              <a:t> </a:t>
            </a:r>
            <a:r>
              <a:rPr lang="en-US" dirty="0" err="1"/>
              <a:t>полотнища</a:t>
            </a:r>
            <a:r>
              <a:rPr lang="en-US" dirty="0"/>
              <a:t> </a:t>
            </a:r>
            <a:r>
              <a:rPr lang="en-US" dirty="0" err="1"/>
              <a:t>укладають</a:t>
            </a:r>
            <a:r>
              <a:rPr lang="en-US" dirty="0"/>
              <a:t> </a:t>
            </a:r>
            <a:r>
              <a:rPr lang="en-US" dirty="0" err="1"/>
              <a:t>вздовж</a:t>
            </a:r>
            <a:r>
              <a:rPr lang="en-US" dirty="0"/>
              <a:t> </a:t>
            </a:r>
            <a:r>
              <a:rPr lang="en-US" dirty="0" err="1"/>
              <a:t>напрямку</a:t>
            </a:r>
            <a:r>
              <a:rPr lang="en-US" dirty="0"/>
              <a:t> </a:t>
            </a:r>
            <a:r>
              <a:rPr lang="en-US" dirty="0" err="1"/>
              <a:t>руху</a:t>
            </a:r>
            <a:r>
              <a:rPr lang="en-US" dirty="0"/>
              <a:t>. </a:t>
            </a:r>
            <a:r>
              <a:rPr lang="en-US" dirty="0" err="1"/>
              <a:t>Плінтуси</a:t>
            </a:r>
            <a:r>
              <a:rPr lang="en-US" dirty="0"/>
              <a:t> </a:t>
            </a:r>
            <a:r>
              <a:rPr lang="en-US" dirty="0" err="1"/>
              <a:t>прикріплюють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стіни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, </a:t>
            </a:r>
            <a:r>
              <a:rPr lang="en-US" dirty="0" err="1"/>
              <a:t>щоб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притискувати</a:t>
            </a:r>
            <a:r>
              <a:rPr lang="en-US" dirty="0"/>
              <a:t> </a:t>
            </a:r>
            <a:r>
              <a:rPr lang="en-US" dirty="0" err="1"/>
              <a:t>лінолеум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основи</a:t>
            </a:r>
            <a:r>
              <a:rPr lang="en-US" dirty="0"/>
              <a:t>, </a:t>
            </a:r>
            <a:r>
              <a:rPr lang="en-US" dirty="0" err="1"/>
              <a:t>створюючи</a:t>
            </a:r>
            <a:r>
              <a:rPr lang="en-US" dirty="0"/>
              <a:t> </a:t>
            </a:r>
            <a:r>
              <a:rPr lang="en-US" dirty="0" err="1"/>
              <a:t>умови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можливого</a:t>
            </a:r>
            <a:r>
              <a:rPr lang="en-US" dirty="0"/>
              <a:t> </a:t>
            </a:r>
            <a:r>
              <a:rPr lang="en-US" dirty="0" err="1"/>
              <a:t>переміщення</a:t>
            </a:r>
            <a:r>
              <a:rPr lang="en-US" dirty="0"/>
              <a:t> </a:t>
            </a:r>
            <a:r>
              <a:rPr lang="en-US" dirty="0" err="1"/>
              <a:t>полотнищ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зміні</a:t>
            </a:r>
            <a:r>
              <a:rPr lang="en-US" dirty="0"/>
              <a:t> </a:t>
            </a:r>
            <a:r>
              <a:rPr lang="en-US" dirty="0" err="1"/>
              <a:t>їх</a:t>
            </a:r>
            <a:r>
              <a:rPr lang="en-US" dirty="0"/>
              <a:t> </a:t>
            </a:r>
            <a:r>
              <a:rPr lang="en-US" dirty="0" err="1"/>
              <a:t>розмірів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температурних</a:t>
            </a:r>
            <a:r>
              <a:rPr lang="en-US" dirty="0"/>
              <a:t> </a:t>
            </a:r>
            <a:r>
              <a:rPr lang="en-US" dirty="0" err="1"/>
              <a:t>перепадів</a:t>
            </a:r>
            <a:r>
              <a:rPr lang="en-US" dirty="0"/>
              <a:t>. </a:t>
            </a:r>
            <a:r>
              <a:rPr lang="en-US" dirty="0" err="1"/>
              <a:t>Після</a:t>
            </a:r>
            <a:r>
              <a:rPr lang="en-US" dirty="0"/>
              <a:t> </a:t>
            </a:r>
            <a:r>
              <a:rPr lang="en-US" dirty="0" err="1"/>
              <a:t>закінчення</a:t>
            </a:r>
            <a:r>
              <a:rPr lang="en-US" dirty="0"/>
              <a:t> </a:t>
            </a:r>
            <a:r>
              <a:rPr lang="en-US" dirty="0" err="1"/>
              <a:t>робіт</a:t>
            </a:r>
            <a:r>
              <a:rPr lang="en-US" dirty="0"/>
              <a:t> </a:t>
            </a:r>
            <a:r>
              <a:rPr lang="en-US" dirty="0" err="1"/>
              <a:t>слід</a:t>
            </a:r>
            <a:r>
              <a:rPr lang="en-US" dirty="0"/>
              <a:t> </a:t>
            </a:r>
            <a:r>
              <a:rPr lang="en-US" dirty="0" err="1"/>
              <a:t>перевіряти</a:t>
            </a:r>
            <a:r>
              <a:rPr lang="en-US" dirty="0"/>
              <a:t> </a:t>
            </a:r>
            <a:r>
              <a:rPr lang="en-US" dirty="0" err="1"/>
              <a:t>рівність</a:t>
            </a:r>
            <a:r>
              <a:rPr lang="en-US" dirty="0"/>
              <a:t> і </a:t>
            </a:r>
            <a:r>
              <a:rPr lang="en-US" dirty="0" err="1"/>
              <a:t>горизонтальність</a:t>
            </a:r>
            <a:r>
              <a:rPr lang="en-US" dirty="0"/>
              <a:t> </a:t>
            </a:r>
            <a:r>
              <a:rPr lang="en-US" dirty="0" err="1"/>
              <a:t>поверхні</a:t>
            </a:r>
            <a:r>
              <a:rPr lang="en-US" dirty="0"/>
              <a:t>, </a:t>
            </a:r>
            <a:r>
              <a:rPr lang="en-US" dirty="0" err="1"/>
              <a:t>властивості</a:t>
            </a:r>
            <a:r>
              <a:rPr lang="en-US" dirty="0"/>
              <a:t> </a:t>
            </a:r>
            <a:r>
              <a:rPr lang="en-US" dirty="0" err="1"/>
              <a:t>підлоги</a:t>
            </a:r>
            <a:r>
              <a:rPr lang="en-US" dirty="0"/>
              <a:t>, </a:t>
            </a:r>
            <a:r>
              <a:rPr lang="en-US" dirty="0" err="1"/>
              <a:t>правильність</a:t>
            </a:r>
            <a:r>
              <a:rPr lang="en-US" dirty="0"/>
              <a:t> </a:t>
            </a:r>
            <a:r>
              <a:rPr lang="en-US" dirty="0" err="1"/>
              <a:t>малюнка</a:t>
            </a:r>
            <a:r>
              <a:rPr lang="en-US" dirty="0"/>
              <a:t>, </a:t>
            </a:r>
            <a:r>
              <a:rPr lang="en-US" dirty="0" err="1"/>
              <a:t>наявність</a:t>
            </a:r>
            <a:r>
              <a:rPr lang="en-US" dirty="0"/>
              <a:t> </a:t>
            </a:r>
            <a:r>
              <a:rPr lang="en-US" dirty="0" err="1"/>
              <a:t>запроектованих</a:t>
            </a:r>
            <a:r>
              <a:rPr lang="en-US" dirty="0"/>
              <a:t> </a:t>
            </a:r>
            <a:r>
              <a:rPr lang="en-US" dirty="0" err="1"/>
              <a:t>нахилів</a:t>
            </a:r>
            <a:r>
              <a:rPr lang="en-US" dirty="0"/>
              <a:t>, </a:t>
            </a:r>
            <a:r>
              <a:rPr lang="en-US" dirty="0" err="1"/>
              <a:t>відсутність</a:t>
            </a:r>
            <a:r>
              <a:rPr lang="en-US" dirty="0"/>
              <a:t> </a:t>
            </a:r>
            <a:r>
              <a:rPr lang="en-US" dirty="0" err="1"/>
              <a:t>деформованих</a:t>
            </a:r>
            <a:r>
              <a:rPr lang="en-US" dirty="0"/>
              <a:t> </a:t>
            </a:r>
            <a:r>
              <a:rPr lang="en-US" dirty="0" err="1"/>
              <a:t>місць</a:t>
            </a:r>
            <a:r>
              <a:rPr lang="en-US" dirty="0"/>
              <a:t>.</a:t>
            </a:r>
            <a:endParaRPr lang="en-US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pic>
        <p:nvPicPr>
          <p:cNvPr id="3" name="Рисунок 2" descr="Изображение выглядит как диван, Доска, деревянный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48AB206-50D5-AEB5-0A7D-09912B0A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421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qua and green fractal background like floral petal">
            <a:extLst>
              <a:ext uri="{FF2B5EF4-FFF2-40B4-BE49-F238E27FC236}">
                <a16:creationId xmlns:a16="http://schemas.microsoft.com/office/drawing/2014/main" id="{30AA8706-B5BD-F42F-CE03-A84C2D7AA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A68A44-938C-E47D-7A48-FDA93A92A2DD}"/>
              </a:ext>
            </a:extLst>
          </p:cNvPr>
          <p:cNvSpPr txBox="1"/>
          <p:nvPr/>
        </p:nvSpPr>
        <p:spPr>
          <a:xfrm>
            <a:off x="5415992" y="111874"/>
            <a:ext cx="6712721" cy="65558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                                                                                                        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                                    </a:t>
            </a:r>
            <a:r>
              <a:rPr lang="en-US" sz="2800" dirty="0" err="1"/>
              <a:t>Зміст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1.Що </a:t>
            </a:r>
            <a:r>
              <a:rPr lang="en-US" sz="2800" dirty="0" err="1"/>
              <a:t>таке</a:t>
            </a:r>
            <a:r>
              <a:rPr lang="en-US" sz="2800" dirty="0"/>
              <a:t> </a:t>
            </a:r>
            <a:r>
              <a:rPr lang="en-US" sz="2800" dirty="0" err="1"/>
              <a:t>підлога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2.Будова </a:t>
            </a:r>
            <a:r>
              <a:rPr lang="en-US" sz="2800" dirty="0" err="1"/>
              <a:t>підлоги</a:t>
            </a:r>
            <a:endParaRPr lang="en-US" sz="2800" dirty="0" err="1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3.Матеріали </a:t>
            </a:r>
            <a:r>
              <a:rPr lang="en-US" sz="2800" dirty="0" err="1"/>
              <a:t>покриття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4.Технології </a:t>
            </a:r>
            <a:r>
              <a:rPr lang="en-US" sz="2800" dirty="0" err="1"/>
              <a:t>влаштування</a:t>
            </a:r>
            <a:r>
              <a:rPr lang="en-US" sz="2800" dirty="0"/>
              <a:t> </a:t>
            </a:r>
            <a:r>
              <a:rPr lang="en-US" sz="2800" dirty="0" err="1"/>
              <a:t>підлог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5.Технологічна </a:t>
            </a:r>
            <a:r>
              <a:rPr lang="en-US" sz="2800" dirty="0" err="1"/>
              <a:t>схема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6.Мозаїчна </a:t>
            </a:r>
            <a:r>
              <a:rPr lang="en-US" sz="2800" dirty="0" err="1"/>
              <a:t>підлога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7.Покриття з </a:t>
            </a:r>
            <a:r>
              <a:rPr lang="en-US" sz="2800" dirty="0" err="1"/>
              <a:t>ваукум-бетону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8.Асфальтобетонні </a:t>
            </a:r>
            <a:r>
              <a:rPr lang="en-US" sz="2800" dirty="0" err="1"/>
              <a:t>покриття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9.Підлоги з </a:t>
            </a:r>
            <a:r>
              <a:rPr lang="en-US" sz="2800" dirty="0" err="1"/>
              <a:t>керамічних</a:t>
            </a:r>
            <a:r>
              <a:rPr lang="en-US" sz="2800" dirty="0"/>
              <a:t> </a:t>
            </a:r>
            <a:r>
              <a:rPr lang="en-US" sz="2800" dirty="0" err="1"/>
              <a:t>плит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10.Підлоги з </a:t>
            </a:r>
            <a:r>
              <a:rPr lang="en-US" sz="2800" err="1"/>
              <a:t>штучного</a:t>
            </a:r>
            <a:r>
              <a:rPr lang="en-US" sz="2800" dirty="0"/>
              <a:t> </a:t>
            </a:r>
            <a:r>
              <a:rPr lang="en-US" sz="2800" err="1"/>
              <a:t>паркету</a:t>
            </a:r>
            <a:r>
              <a:rPr lang="en-US" sz="2800" dirty="0"/>
              <a:t>.</a:t>
            </a:r>
            <a:endParaRPr lang="en-US" sz="280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11.Лінолеум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      </a:t>
            </a:r>
            <a:endParaRPr lang="en-US" sz="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388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photo of tree Rings">
            <a:extLst>
              <a:ext uri="{FF2B5EF4-FFF2-40B4-BE49-F238E27FC236}">
                <a16:creationId xmlns:a16="http://schemas.microsoft.com/office/drawing/2014/main" id="{A2E57E02-3F68-9010-2F4C-15CAF376A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D754D-4BD2-B388-55D5-C060708586B2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Дякую</a:t>
            </a: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увагу</a:t>
            </a: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371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Масштабная модель&#10;&#10;Автоматически созданное описание">
            <a:extLst>
              <a:ext uri="{FF2B5EF4-FFF2-40B4-BE49-F238E27FC236}">
                <a16:creationId xmlns:a16="http://schemas.microsoft.com/office/drawing/2014/main" id="{0BD57BFC-54BA-17EA-4583-EDE4DB4AE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016333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7D1C1-FBFE-C9C4-B169-DD47E5BBDA71}"/>
              </a:ext>
            </a:extLst>
          </p:cNvPr>
          <p:cNvSpPr txBox="1"/>
          <p:nvPr/>
        </p:nvSpPr>
        <p:spPr>
          <a:xfrm>
            <a:off x="8046719" y="737237"/>
            <a:ext cx="3633747" cy="4685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Підлога</a:t>
            </a:r>
            <a:r>
              <a:rPr lang="en-US" dirty="0"/>
              <a:t> є </a:t>
            </a:r>
            <a:r>
              <a:rPr lang="en-US" err="1"/>
              <a:t>частиною</a:t>
            </a:r>
            <a:r>
              <a:rPr lang="en-US" dirty="0"/>
              <a:t> </a:t>
            </a:r>
            <a:r>
              <a:rPr lang="en-US" err="1"/>
              <a:t>будинку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споруди</a:t>
            </a:r>
            <a:r>
              <a:rPr lang="en-US" dirty="0"/>
              <a:t>, </a:t>
            </a:r>
            <a:r>
              <a:rPr lang="en-US" err="1"/>
              <a:t>вимоги</a:t>
            </a:r>
            <a:r>
              <a:rPr lang="en-US" dirty="0"/>
              <a:t>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якої</a:t>
            </a:r>
            <a:r>
              <a:rPr lang="en-US" dirty="0"/>
              <a:t> </a:t>
            </a:r>
            <a:r>
              <a:rPr lang="en-US" err="1"/>
              <a:t>залежать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призначення</a:t>
            </a:r>
            <a:r>
              <a:rPr lang="en-US" dirty="0"/>
              <a:t> </a:t>
            </a:r>
            <a:r>
              <a:rPr lang="en-US" err="1"/>
              <a:t>будинку</a:t>
            </a:r>
            <a:r>
              <a:rPr lang="en-US" dirty="0"/>
              <a:t> (</a:t>
            </a:r>
            <a:r>
              <a:rPr lang="en-US" err="1"/>
              <a:t>споруди</a:t>
            </a:r>
            <a:r>
              <a:rPr lang="en-US" dirty="0"/>
              <a:t>) у </a:t>
            </a:r>
            <a:r>
              <a:rPr lang="en-US" err="1"/>
              <a:t>цілому</a:t>
            </a:r>
            <a:r>
              <a:rPr lang="en-US" dirty="0"/>
              <a:t> і </a:t>
            </a:r>
            <a:r>
              <a:rPr lang="en-US" err="1"/>
              <a:t>кожного</a:t>
            </a:r>
            <a:r>
              <a:rPr lang="en-US" dirty="0"/>
              <a:t> </a:t>
            </a:r>
            <a:r>
              <a:rPr lang="en-US" err="1"/>
              <a:t>приміщення</a:t>
            </a:r>
            <a:r>
              <a:rPr lang="en-US" dirty="0"/>
              <a:t> </a:t>
            </a:r>
            <a:r>
              <a:rPr lang="en-US" err="1"/>
              <a:t>зокрема</a:t>
            </a:r>
            <a:r>
              <a:rPr lang="en-US" dirty="0"/>
              <a:t>. </a:t>
            </a:r>
            <a:r>
              <a:rPr lang="en-US" err="1"/>
              <a:t>Наприклад</a:t>
            </a:r>
            <a:r>
              <a:rPr lang="en-US" dirty="0"/>
              <a:t>, у </a:t>
            </a:r>
            <a:r>
              <a:rPr lang="en-US" err="1"/>
              <a:t>жилих</a:t>
            </a:r>
            <a:r>
              <a:rPr lang="en-US" dirty="0"/>
              <a:t> </a:t>
            </a:r>
            <a:r>
              <a:rPr lang="en-US" err="1"/>
              <a:t>приміщеннях</a:t>
            </a:r>
            <a:r>
              <a:rPr lang="en-US" dirty="0"/>
              <a:t> </a:t>
            </a:r>
            <a:r>
              <a:rPr lang="en-US" err="1"/>
              <a:t>підлога</a:t>
            </a:r>
            <a:r>
              <a:rPr lang="en-US" dirty="0"/>
              <a:t> </a:t>
            </a:r>
            <a:r>
              <a:rPr lang="en-US" err="1"/>
              <a:t>повинна</a:t>
            </a:r>
            <a:r>
              <a:rPr lang="en-US" dirty="0"/>
              <a:t> </a:t>
            </a:r>
            <a:r>
              <a:rPr lang="en-US" err="1"/>
              <a:t>мати</a:t>
            </a:r>
            <a:r>
              <a:rPr lang="en-US" dirty="0"/>
              <a:t> </a:t>
            </a:r>
            <a:r>
              <a:rPr lang="en-US" err="1"/>
              <a:t>малий</a:t>
            </a:r>
            <a:r>
              <a:rPr lang="en-US" dirty="0"/>
              <a:t> </a:t>
            </a:r>
            <a:r>
              <a:rPr lang="en-US" err="1"/>
              <a:t>коефіцієнт</a:t>
            </a:r>
            <a:r>
              <a:rPr lang="en-US" dirty="0"/>
              <a:t> </a:t>
            </a:r>
            <a:r>
              <a:rPr lang="en-US" err="1"/>
              <a:t>теплозасвоєння</a:t>
            </a:r>
            <a:r>
              <a:rPr lang="en-US" dirty="0"/>
              <a:t>, у </a:t>
            </a:r>
            <a:r>
              <a:rPr lang="en-US" err="1"/>
              <a:t>санітарних</a:t>
            </a:r>
            <a:r>
              <a:rPr lang="en-US" dirty="0"/>
              <a:t> </a:t>
            </a:r>
            <a:r>
              <a:rPr lang="en-US" err="1"/>
              <a:t>вузлах</a:t>
            </a:r>
            <a:r>
              <a:rPr lang="en-US" dirty="0"/>
              <a:t>, </a:t>
            </a:r>
            <a:r>
              <a:rPr lang="en-US" err="1"/>
              <a:t>басейнах</a:t>
            </a:r>
            <a:r>
              <a:rPr lang="en-US" dirty="0"/>
              <a:t>, </a:t>
            </a:r>
            <a:r>
              <a:rPr lang="en-US" err="1"/>
              <a:t>магазинах</a:t>
            </a:r>
            <a:r>
              <a:rPr lang="en-US" dirty="0"/>
              <a:t> – </a:t>
            </a:r>
            <a:r>
              <a:rPr lang="en-US" err="1"/>
              <a:t>відповідати</a:t>
            </a:r>
            <a:r>
              <a:rPr lang="en-US" dirty="0"/>
              <a:t> </a:t>
            </a:r>
            <a:r>
              <a:rPr lang="en-US" err="1"/>
              <a:t>вимогам</a:t>
            </a:r>
            <a:r>
              <a:rPr lang="en-US" dirty="0"/>
              <a:t> </a:t>
            </a:r>
            <a:r>
              <a:rPr lang="en-US" err="1"/>
              <a:t>підвищеної</a:t>
            </a:r>
            <a:r>
              <a:rPr lang="en-US" dirty="0"/>
              <a:t> </a:t>
            </a:r>
            <a:r>
              <a:rPr lang="en-US" err="1"/>
              <a:t>водостійкості</a:t>
            </a:r>
            <a:r>
              <a:rPr lang="en-US" dirty="0"/>
              <a:t>, </a:t>
            </a:r>
            <a:r>
              <a:rPr lang="en-US" err="1"/>
              <a:t>театрах</a:t>
            </a:r>
            <a:r>
              <a:rPr lang="en-US" dirty="0"/>
              <a:t>, </a:t>
            </a:r>
            <a:r>
              <a:rPr lang="en-US" err="1"/>
              <a:t>бібліотеках</a:t>
            </a:r>
            <a:r>
              <a:rPr lang="en-US" dirty="0"/>
              <a:t> – </a:t>
            </a:r>
            <a:r>
              <a:rPr lang="en-US" err="1"/>
              <a:t>бути</a:t>
            </a:r>
            <a:r>
              <a:rPr lang="en-US" dirty="0"/>
              <a:t> </a:t>
            </a:r>
            <a:r>
              <a:rPr lang="en-US" err="1"/>
              <a:t>безшумною</a:t>
            </a:r>
            <a:r>
              <a:rPr lang="en-US" dirty="0"/>
              <a:t>.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повинні</a:t>
            </a:r>
            <a:r>
              <a:rPr lang="en-US" dirty="0"/>
              <a:t> </a:t>
            </a:r>
            <a:r>
              <a:rPr lang="en-US" err="1"/>
              <a:t>бути</a:t>
            </a:r>
            <a:r>
              <a:rPr lang="en-US" dirty="0"/>
              <a:t> </a:t>
            </a:r>
            <a:r>
              <a:rPr lang="en-US" err="1"/>
              <a:t>довговічними</a:t>
            </a:r>
            <a:r>
              <a:rPr lang="en-US" dirty="0"/>
              <a:t>, </a:t>
            </a:r>
            <a:r>
              <a:rPr lang="en-US" err="1"/>
              <a:t>протистояти</a:t>
            </a:r>
            <a:r>
              <a:rPr lang="en-US" dirty="0"/>
              <a:t> </a:t>
            </a:r>
            <a:r>
              <a:rPr lang="en-US" err="1"/>
              <a:t>стиранню</a:t>
            </a:r>
            <a:r>
              <a:rPr lang="en-US" dirty="0"/>
              <a:t> </a:t>
            </a:r>
            <a:r>
              <a:rPr lang="en-US" err="1"/>
              <a:t>верхнього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, </a:t>
            </a:r>
            <a:r>
              <a:rPr lang="en-US" err="1"/>
              <a:t>важкозаймистими</a:t>
            </a:r>
            <a:r>
              <a:rPr lang="en-US" dirty="0"/>
              <a:t>, </a:t>
            </a:r>
            <a:r>
              <a:rPr lang="en-US" err="1"/>
              <a:t>теплозвукоізоляційними</a:t>
            </a:r>
            <a:r>
              <a:rPr lang="en-US" dirty="0"/>
              <a:t>, </a:t>
            </a:r>
            <a:r>
              <a:rPr lang="en-US" err="1"/>
              <a:t>відповідати</a:t>
            </a:r>
            <a:r>
              <a:rPr lang="en-US" dirty="0"/>
              <a:t> </a:t>
            </a:r>
            <a:r>
              <a:rPr lang="en-US" err="1"/>
              <a:t>експлуатаційно-гіґієнічним</a:t>
            </a:r>
            <a:r>
              <a:rPr lang="en-US" dirty="0"/>
              <a:t> </a:t>
            </a:r>
            <a:r>
              <a:rPr lang="en-US" err="1"/>
              <a:t>властивостям</a:t>
            </a:r>
            <a:r>
              <a:rPr lang="en-US" dirty="0"/>
              <a:t>, </a:t>
            </a:r>
            <a:r>
              <a:rPr lang="en-US" err="1"/>
              <a:t>художньо-декоративним</a:t>
            </a:r>
            <a:r>
              <a:rPr lang="en-US" dirty="0"/>
              <a:t> </a:t>
            </a:r>
            <a:r>
              <a:rPr lang="en-US" err="1"/>
              <a:t>вимогам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42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8F1FBB4-5457-9A15-E40F-5001CF2B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0722"/>
            <a:ext cx="12288571" cy="4569152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7C2DC-E7EA-B10E-655B-783631ACC638}"/>
              </a:ext>
            </a:extLst>
          </p:cNvPr>
          <p:cNvSpPr txBox="1"/>
          <p:nvPr/>
        </p:nvSpPr>
        <p:spPr>
          <a:xfrm>
            <a:off x="254013" y="4777739"/>
            <a:ext cx="11297907" cy="137775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Підлога</a:t>
            </a:r>
            <a:r>
              <a:rPr lang="en-US" dirty="0"/>
              <a:t> </a:t>
            </a:r>
            <a:r>
              <a:rPr lang="en-US" err="1"/>
              <a:t>складається</a:t>
            </a:r>
            <a:r>
              <a:rPr lang="en-US" dirty="0"/>
              <a:t> з </a:t>
            </a:r>
            <a:r>
              <a:rPr lang="en-US" err="1"/>
              <a:t>таких</a:t>
            </a:r>
            <a:r>
              <a:rPr lang="en-US" dirty="0"/>
              <a:t> </a:t>
            </a:r>
            <a:r>
              <a:rPr lang="en-US" err="1"/>
              <a:t>основних</a:t>
            </a:r>
            <a:r>
              <a:rPr lang="en-US" dirty="0"/>
              <a:t> </a:t>
            </a:r>
            <a:r>
              <a:rPr lang="en-US" err="1"/>
              <a:t>конструктивних</a:t>
            </a:r>
            <a:r>
              <a:rPr lang="en-US" dirty="0"/>
              <a:t> </a:t>
            </a:r>
            <a:r>
              <a:rPr lang="en-US" err="1"/>
              <a:t>елементів</a:t>
            </a:r>
            <a:r>
              <a:rPr lang="en-US" dirty="0"/>
              <a:t>: </a:t>
            </a:r>
            <a:r>
              <a:rPr lang="en-US" err="1"/>
              <a:t>покриття</a:t>
            </a:r>
            <a:r>
              <a:rPr lang="en-US" dirty="0"/>
              <a:t> (</a:t>
            </a:r>
            <a:r>
              <a:rPr lang="en-US" err="1"/>
              <a:t>чистої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) – </a:t>
            </a:r>
            <a:r>
              <a:rPr lang="en-US" err="1"/>
              <a:t>верхнього</a:t>
            </a:r>
            <a:r>
              <a:rPr lang="en-US" dirty="0"/>
              <a:t> </a:t>
            </a:r>
            <a:r>
              <a:rPr lang="en-US" err="1"/>
              <a:t>елемента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, </a:t>
            </a:r>
            <a:r>
              <a:rPr lang="en-US" err="1"/>
              <a:t>який</a:t>
            </a:r>
            <a:r>
              <a:rPr lang="en-US" dirty="0"/>
              <a:t> </a:t>
            </a:r>
            <a:r>
              <a:rPr lang="en-US" err="1"/>
              <a:t>сприймає</a:t>
            </a:r>
            <a:r>
              <a:rPr lang="en-US" dirty="0"/>
              <a:t> </a:t>
            </a:r>
            <a:r>
              <a:rPr lang="en-US" err="1"/>
              <a:t>експлуатаційне</a:t>
            </a:r>
            <a:r>
              <a:rPr lang="en-US" dirty="0"/>
              <a:t> </a:t>
            </a:r>
            <a:r>
              <a:rPr lang="en-US" err="1"/>
              <a:t>навантаження</a:t>
            </a:r>
            <a:r>
              <a:rPr lang="en-US" dirty="0"/>
              <a:t>; </a:t>
            </a:r>
            <a:r>
              <a:rPr lang="en-US" err="1"/>
              <a:t>прошарку</a:t>
            </a:r>
            <a:r>
              <a:rPr lang="en-US" dirty="0"/>
              <a:t> – </a:t>
            </a:r>
            <a:r>
              <a:rPr lang="en-US" err="1"/>
              <a:t>проміжного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, </a:t>
            </a:r>
            <a:r>
              <a:rPr lang="en-US" err="1"/>
              <a:t>який</a:t>
            </a:r>
            <a:r>
              <a:rPr lang="en-US" dirty="0"/>
              <a:t> </a:t>
            </a:r>
            <a:r>
              <a:rPr lang="en-US" err="1"/>
              <a:t>з’єднує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 з </a:t>
            </a:r>
            <a:r>
              <a:rPr lang="en-US" err="1"/>
              <a:t>нижніми</a:t>
            </a:r>
            <a:r>
              <a:rPr lang="en-US" dirty="0"/>
              <a:t> </a:t>
            </a:r>
            <a:r>
              <a:rPr lang="en-US" err="1"/>
              <a:t>елементами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(</a:t>
            </a:r>
            <a:r>
              <a:rPr lang="en-US" err="1"/>
              <a:t>мастика</a:t>
            </a:r>
            <a:r>
              <a:rPr lang="en-US" dirty="0"/>
              <a:t>, </a:t>
            </a:r>
            <a:r>
              <a:rPr lang="en-US" err="1"/>
              <a:t>клей</a:t>
            </a:r>
            <a:r>
              <a:rPr lang="en-US" dirty="0"/>
              <a:t>, </a:t>
            </a:r>
            <a:r>
              <a:rPr lang="en-US" err="1"/>
              <a:t>цементно-піщаний</a:t>
            </a:r>
            <a:r>
              <a:rPr lang="en-US" dirty="0"/>
              <a:t> </a:t>
            </a:r>
            <a:r>
              <a:rPr lang="en-US" err="1"/>
              <a:t>розчин</a:t>
            </a:r>
            <a:r>
              <a:rPr lang="en-US" dirty="0"/>
              <a:t>); </a:t>
            </a:r>
            <a:r>
              <a:rPr lang="en-US" err="1"/>
              <a:t>рівняльного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 – </a:t>
            </a:r>
            <a:r>
              <a:rPr lang="en-US" err="1"/>
              <a:t>шару</a:t>
            </a:r>
            <a:r>
              <a:rPr lang="en-US" dirty="0"/>
              <a:t> 8–15 </a:t>
            </a:r>
            <a:r>
              <a:rPr lang="en-US" err="1"/>
              <a:t>мм</a:t>
            </a:r>
            <a:r>
              <a:rPr lang="en-US" dirty="0"/>
              <a:t> </a:t>
            </a:r>
            <a:r>
              <a:rPr lang="en-US" err="1"/>
              <a:t>товщиною</a:t>
            </a:r>
            <a:r>
              <a:rPr lang="en-US" dirty="0"/>
              <a:t> з </a:t>
            </a:r>
            <a:r>
              <a:rPr lang="en-US" err="1"/>
              <a:t>цементно-піщаного</a:t>
            </a:r>
            <a:r>
              <a:rPr lang="en-US" dirty="0"/>
              <a:t>, </a:t>
            </a:r>
            <a:r>
              <a:rPr lang="en-US" err="1"/>
              <a:t>полімерцементного</a:t>
            </a:r>
            <a:r>
              <a:rPr lang="en-US" dirty="0"/>
              <a:t>, </a:t>
            </a:r>
            <a:r>
              <a:rPr lang="en-US" err="1"/>
              <a:t>інших</a:t>
            </a:r>
            <a:r>
              <a:rPr lang="en-US" dirty="0"/>
              <a:t> </a:t>
            </a:r>
            <a:r>
              <a:rPr lang="en-US" err="1"/>
              <a:t>розчинів</a:t>
            </a:r>
            <a:r>
              <a:rPr lang="en-US" dirty="0"/>
              <a:t>; </a:t>
            </a:r>
            <a:r>
              <a:rPr lang="en-US" err="1"/>
              <a:t>ізоляційного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 – </a:t>
            </a:r>
            <a:r>
              <a:rPr lang="en-US" err="1"/>
              <a:t>гідро</a:t>
            </a:r>
            <a:r>
              <a:rPr lang="en-US" dirty="0"/>
              <a:t>-, </a:t>
            </a:r>
            <a:r>
              <a:rPr lang="en-US" err="1"/>
              <a:t>тепло</a:t>
            </a:r>
            <a:r>
              <a:rPr lang="en-US" dirty="0"/>
              <a:t>- і </a:t>
            </a:r>
            <a:r>
              <a:rPr lang="en-US" err="1"/>
              <a:t>звукоізоляційного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; </a:t>
            </a:r>
            <a:r>
              <a:rPr lang="en-US" err="1"/>
              <a:t>підстильного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 (</a:t>
            </a:r>
            <a:r>
              <a:rPr lang="en-US" err="1"/>
              <a:t>підготовки</a:t>
            </a:r>
            <a:r>
              <a:rPr lang="en-US" dirty="0"/>
              <a:t>) – </a:t>
            </a:r>
            <a:r>
              <a:rPr lang="en-US" err="1"/>
              <a:t>елемента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, </a:t>
            </a:r>
            <a:r>
              <a:rPr lang="en-US" err="1"/>
              <a:t>який</a:t>
            </a:r>
            <a:r>
              <a:rPr lang="en-US" dirty="0"/>
              <a:t> </a:t>
            </a:r>
            <a:r>
              <a:rPr lang="en-US" err="1"/>
              <a:t>розподіляє</a:t>
            </a:r>
            <a:r>
              <a:rPr lang="en-US" dirty="0"/>
              <a:t> </a:t>
            </a:r>
            <a:r>
              <a:rPr lang="en-US" err="1"/>
              <a:t>навантаження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ґрунт</a:t>
            </a:r>
            <a:r>
              <a:rPr lang="en-US" dirty="0"/>
              <a:t> (</a:t>
            </a:r>
            <a:r>
              <a:rPr lang="en-US" err="1"/>
              <a:t>гравій</a:t>
            </a:r>
            <a:r>
              <a:rPr lang="en-US" dirty="0"/>
              <a:t>, </a:t>
            </a:r>
            <a:r>
              <a:rPr lang="en-US" err="1"/>
              <a:t>шлак</a:t>
            </a:r>
            <a:r>
              <a:rPr lang="en-US" dirty="0"/>
              <a:t>, </a:t>
            </a:r>
            <a:r>
              <a:rPr lang="en-US" err="1"/>
              <a:t>щебінь</a:t>
            </a:r>
            <a:r>
              <a:rPr lang="en-US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3205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в помещении, земля, строительство, пол&#10;&#10;Автоматически созданное описание">
            <a:extLst>
              <a:ext uri="{FF2B5EF4-FFF2-40B4-BE49-F238E27FC236}">
                <a16:creationId xmlns:a16="http://schemas.microsoft.com/office/drawing/2014/main" id="{B96D2584-0438-E818-8BF9-8EE538CC3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апольное покрытие, в помещении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9D7807B-9229-4928-685C-F0D171657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пол, дизайн интерьер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B1529AC-E98E-6554-4DDF-4982AA575A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D574D-8054-89FA-B9BF-1C605D1C0137}"/>
              </a:ext>
            </a:extLst>
          </p:cNvPr>
          <p:cNvSpPr txBox="1"/>
          <p:nvPr/>
        </p:nvSpPr>
        <p:spPr>
          <a:xfrm>
            <a:off x="677591" y="4520911"/>
            <a:ext cx="10828328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Технологія</a:t>
            </a:r>
            <a:r>
              <a:rPr lang="en-US" dirty="0"/>
              <a:t> </a:t>
            </a:r>
            <a:r>
              <a:rPr lang="en-US" err="1"/>
              <a:t>влаштування</a:t>
            </a:r>
            <a:r>
              <a:rPr lang="en-US" dirty="0"/>
              <a:t> </a:t>
            </a:r>
            <a:r>
              <a:rPr lang="en-US" err="1"/>
              <a:t>підлог</a:t>
            </a:r>
            <a:r>
              <a:rPr lang="en-US" dirty="0"/>
              <a:t> </a:t>
            </a:r>
            <a:r>
              <a:rPr lang="en-US" err="1"/>
              <a:t>залежить</a:t>
            </a:r>
            <a:r>
              <a:rPr lang="en-US" dirty="0"/>
              <a:t> </a:t>
            </a:r>
            <a:r>
              <a:rPr lang="en-US" err="1"/>
              <a:t>насамперед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матеріалу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. </a:t>
            </a:r>
            <a:r>
              <a:rPr lang="en-US" err="1"/>
              <a:t>Саме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ним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поділяють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суцільні</a:t>
            </a:r>
            <a:r>
              <a:rPr lang="en-US" dirty="0"/>
              <a:t>, </a:t>
            </a:r>
            <a:r>
              <a:rPr lang="en-US" err="1"/>
              <a:t>зі</a:t>
            </a:r>
            <a:r>
              <a:rPr lang="en-US" dirty="0"/>
              <a:t> </a:t>
            </a:r>
            <a:r>
              <a:rPr lang="en-US" err="1"/>
              <a:t>штучних</a:t>
            </a:r>
            <a:r>
              <a:rPr lang="en-US" dirty="0"/>
              <a:t> </a:t>
            </a:r>
            <a:r>
              <a:rPr lang="en-US" err="1"/>
              <a:t>та</a:t>
            </a:r>
            <a:r>
              <a:rPr lang="en-US" dirty="0"/>
              <a:t> </a:t>
            </a:r>
            <a:r>
              <a:rPr lang="en-US" err="1"/>
              <a:t>рулонних</a:t>
            </a:r>
            <a:r>
              <a:rPr lang="en-US" dirty="0"/>
              <a:t> </a:t>
            </a:r>
            <a:r>
              <a:rPr lang="en-US" err="1"/>
              <a:t>матеріалів</a:t>
            </a:r>
            <a:r>
              <a:rPr lang="en-US" dirty="0"/>
              <a:t>.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суцільних</a:t>
            </a:r>
            <a:r>
              <a:rPr lang="en-US" dirty="0"/>
              <a:t> </a:t>
            </a:r>
            <a:r>
              <a:rPr lang="en-US" err="1"/>
              <a:t>підлог</a:t>
            </a:r>
            <a:r>
              <a:rPr lang="en-US" dirty="0"/>
              <a:t> </a:t>
            </a:r>
            <a:r>
              <a:rPr lang="en-US" err="1"/>
              <a:t>належать</a:t>
            </a:r>
            <a:r>
              <a:rPr lang="en-US" dirty="0"/>
              <a:t> </a:t>
            </a:r>
            <a:r>
              <a:rPr lang="en-US" err="1"/>
              <a:t>бетонні</a:t>
            </a:r>
            <a:r>
              <a:rPr lang="en-US" dirty="0"/>
              <a:t>, </a:t>
            </a:r>
            <a:r>
              <a:rPr lang="en-US" err="1"/>
              <a:t>мозаїчні</a:t>
            </a:r>
            <a:r>
              <a:rPr lang="en-US" dirty="0"/>
              <a:t>, </a:t>
            </a:r>
            <a:r>
              <a:rPr lang="en-US" err="1"/>
              <a:t>цементнопіщані</a:t>
            </a:r>
            <a:r>
              <a:rPr lang="en-US" dirty="0"/>
              <a:t>, </a:t>
            </a:r>
            <a:r>
              <a:rPr lang="en-US" err="1"/>
              <a:t>асфальтобетонні</a:t>
            </a:r>
            <a:r>
              <a:rPr lang="en-US" dirty="0"/>
              <a:t>, </a:t>
            </a:r>
            <a:r>
              <a:rPr lang="en-US" err="1"/>
              <a:t>металоцементні</a:t>
            </a:r>
            <a:r>
              <a:rPr lang="en-US" dirty="0"/>
              <a:t>, </a:t>
            </a:r>
            <a:r>
              <a:rPr lang="en-US" err="1"/>
              <a:t>ксилолітові</a:t>
            </a:r>
            <a:r>
              <a:rPr lang="en-US" dirty="0"/>
              <a:t>, </a:t>
            </a:r>
            <a:r>
              <a:rPr lang="en-US" err="1"/>
              <a:t>полімерцементнобетонні</a:t>
            </a:r>
            <a:r>
              <a:rPr lang="en-US" dirty="0"/>
              <a:t>, </a:t>
            </a:r>
            <a:r>
              <a:rPr lang="en-US" err="1"/>
              <a:t>наливні</a:t>
            </a:r>
            <a:r>
              <a:rPr lang="en-US" dirty="0"/>
              <a:t>.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підлог</a:t>
            </a:r>
            <a:r>
              <a:rPr lang="en-US" dirty="0"/>
              <a:t> </a:t>
            </a:r>
            <a:r>
              <a:rPr lang="en-US" err="1"/>
              <a:t>із</a:t>
            </a:r>
            <a:r>
              <a:rPr lang="en-US" dirty="0"/>
              <a:t> </a:t>
            </a:r>
            <a:r>
              <a:rPr lang="en-US" err="1"/>
              <a:t>штучних</a:t>
            </a:r>
            <a:r>
              <a:rPr lang="en-US" dirty="0"/>
              <a:t> </a:t>
            </a:r>
            <a:r>
              <a:rPr lang="en-US" err="1"/>
              <a:t>матеріалів</a:t>
            </a:r>
            <a:r>
              <a:rPr lang="en-US" dirty="0"/>
              <a:t> – </a:t>
            </a:r>
            <a:r>
              <a:rPr lang="en-US" err="1"/>
              <a:t>покриття</a:t>
            </a:r>
            <a:r>
              <a:rPr lang="en-US" dirty="0"/>
              <a:t> з </a:t>
            </a:r>
            <a:r>
              <a:rPr lang="en-US" err="1"/>
              <a:t>деревини</a:t>
            </a:r>
            <a:r>
              <a:rPr lang="en-US" dirty="0"/>
              <a:t>, </a:t>
            </a:r>
            <a:r>
              <a:rPr lang="en-US" err="1"/>
              <a:t>кераміки</a:t>
            </a:r>
            <a:r>
              <a:rPr lang="en-US" dirty="0"/>
              <a:t>, </a:t>
            </a:r>
            <a:r>
              <a:rPr lang="en-US" err="1"/>
              <a:t>скла</a:t>
            </a:r>
            <a:r>
              <a:rPr lang="en-US" dirty="0"/>
              <a:t>, </a:t>
            </a:r>
            <a:r>
              <a:rPr lang="en-US" err="1"/>
              <a:t>природного</a:t>
            </a:r>
            <a:r>
              <a:rPr lang="en-US" dirty="0"/>
              <a:t> </a:t>
            </a:r>
            <a:r>
              <a:rPr lang="en-US" err="1"/>
              <a:t>каменю</a:t>
            </a:r>
            <a:r>
              <a:rPr lang="en-US" dirty="0"/>
              <a:t>, </a:t>
            </a:r>
            <a:r>
              <a:rPr lang="en-US" err="1"/>
              <a:t>шлакоситалу</a:t>
            </a:r>
            <a:r>
              <a:rPr lang="en-US" dirty="0"/>
              <a:t>, </a:t>
            </a:r>
            <a:r>
              <a:rPr lang="en-US" err="1"/>
              <a:t>полівінілхлоридних</a:t>
            </a:r>
            <a:r>
              <a:rPr lang="en-US" dirty="0"/>
              <a:t> </a:t>
            </a:r>
            <a:r>
              <a:rPr lang="en-US" err="1"/>
              <a:t>плиток</a:t>
            </a:r>
            <a:r>
              <a:rPr lang="en-US" dirty="0"/>
              <a:t>, </a:t>
            </a:r>
            <a:r>
              <a:rPr lang="en-US" err="1"/>
              <a:t>бетонних</a:t>
            </a:r>
            <a:r>
              <a:rPr lang="en-US" dirty="0"/>
              <a:t> </a:t>
            </a:r>
            <a:r>
              <a:rPr lang="en-US" err="1"/>
              <a:t>плит</a:t>
            </a:r>
            <a:r>
              <a:rPr lang="en-US" dirty="0"/>
              <a:t> </a:t>
            </a:r>
            <a:r>
              <a:rPr lang="en-US" err="1"/>
              <a:t>тощо</a:t>
            </a:r>
            <a:r>
              <a:rPr lang="en-US" dirty="0"/>
              <a:t>.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підлог</a:t>
            </a:r>
            <a:r>
              <a:rPr lang="en-US" dirty="0"/>
              <a:t> з </a:t>
            </a:r>
            <a:r>
              <a:rPr lang="en-US" err="1"/>
              <a:t>рулонних</a:t>
            </a:r>
            <a:r>
              <a:rPr lang="en-US" dirty="0"/>
              <a:t> </a:t>
            </a:r>
            <a:r>
              <a:rPr lang="en-US" err="1"/>
              <a:t>матеріалів</a:t>
            </a:r>
            <a:r>
              <a:rPr lang="en-US" dirty="0"/>
              <a:t> </a:t>
            </a:r>
            <a:r>
              <a:rPr lang="en-US" err="1"/>
              <a:t>належать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 з </a:t>
            </a:r>
            <a:r>
              <a:rPr lang="en-US" err="1"/>
              <a:t>лінолеуму</a:t>
            </a:r>
            <a:r>
              <a:rPr lang="en-US" dirty="0"/>
              <a:t> </a:t>
            </a:r>
            <a:r>
              <a:rPr lang="en-US" err="1"/>
              <a:t>та</a:t>
            </a:r>
            <a:r>
              <a:rPr lang="en-US" dirty="0"/>
              <a:t> </a:t>
            </a:r>
            <a:r>
              <a:rPr lang="en-US" err="1"/>
              <a:t>синтетичних</a:t>
            </a:r>
            <a:r>
              <a:rPr lang="en-US" dirty="0"/>
              <a:t> </a:t>
            </a:r>
            <a:r>
              <a:rPr lang="en-US" err="1"/>
              <a:t>килимів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471C0-6607-0C36-7235-2C48BCCBF3E2}"/>
              </a:ext>
            </a:extLst>
          </p:cNvPr>
          <p:cNvSpPr txBox="1"/>
          <p:nvPr/>
        </p:nvSpPr>
        <p:spPr>
          <a:xfrm>
            <a:off x="2763591" y="342631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ea typeface="Calibri"/>
                <a:cs typeface="Calibri"/>
              </a:rPr>
              <a:t>Суцільні</a:t>
            </a:r>
            <a:r>
              <a:rPr lang="ru-RU" dirty="0">
                <a:ea typeface="Calibri"/>
                <a:cs typeface="Calibri"/>
              </a:rPr>
              <a:t> </a:t>
            </a:r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38786-612C-5E44-F265-374C25585CAC}"/>
              </a:ext>
            </a:extLst>
          </p:cNvPr>
          <p:cNvSpPr txBox="1"/>
          <p:nvPr/>
        </p:nvSpPr>
        <p:spPr>
          <a:xfrm>
            <a:off x="6624571" y="-268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ea typeface="Calibri"/>
                <a:cs typeface="Calibri"/>
              </a:rPr>
              <a:t>Рулонні</a:t>
            </a:r>
            <a:r>
              <a:rPr lang="ru-RU" dirty="0">
                <a:ea typeface="Calibri"/>
                <a:cs typeface="Calibri"/>
              </a:rPr>
              <a:t> </a:t>
            </a:r>
            <a:endParaRPr lang="ru-RU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ADC60-17E6-BB42-E210-B6EB03D5B6E3}"/>
              </a:ext>
            </a:extLst>
          </p:cNvPr>
          <p:cNvSpPr txBox="1"/>
          <p:nvPr/>
        </p:nvSpPr>
        <p:spPr>
          <a:xfrm>
            <a:off x="10340662" y="268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ea typeface="Calibri"/>
                <a:cs typeface="Calibri"/>
              </a:rPr>
              <a:t>Штучні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матеріали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415278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32403-00B2-FCAB-E702-E369453375C3}"/>
              </a:ext>
            </a:extLst>
          </p:cNvPr>
          <p:cNvSpPr txBox="1"/>
          <p:nvPr/>
        </p:nvSpPr>
        <p:spPr>
          <a:xfrm>
            <a:off x="4037527" y="5537"/>
            <a:ext cx="8154473" cy="70807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 </a:t>
            </a:r>
            <a:r>
              <a:rPr lang="en-US" err="1"/>
              <a:t>Улаштування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починають</a:t>
            </a:r>
            <a:r>
              <a:rPr lang="en-US" dirty="0"/>
              <a:t> </a:t>
            </a:r>
            <a:r>
              <a:rPr lang="en-US" err="1"/>
              <a:t>лише</a:t>
            </a:r>
            <a:r>
              <a:rPr lang="en-US" dirty="0"/>
              <a:t> </a:t>
            </a:r>
            <a:r>
              <a:rPr lang="en-US" err="1"/>
              <a:t>після</a:t>
            </a:r>
            <a:r>
              <a:rPr lang="en-US" dirty="0"/>
              <a:t> </a:t>
            </a:r>
            <a:r>
              <a:rPr lang="en-US" err="1"/>
              <a:t>завершення</a:t>
            </a:r>
            <a:r>
              <a:rPr lang="en-US" dirty="0"/>
              <a:t> </a:t>
            </a:r>
            <a:r>
              <a:rPr lang="en-US" err="1"/>
              <a:t>попередніх</a:t>
            </a:r>
            <a:r>
              <a:rPr lang="en-US" dirty="0"/>
              <a:t> </a:t>
            </a:r>
            <a:r>
              <a:rPr lang="en-US" err="1"/>
              <a:t>будівельних</a:t>
            </a:r>
            <a:r>
              <a:rPr lang="en-US" dirty="0"/>
              <a:t> </a:t>
            </a:r>
            <a:r>
              <a:rPr lang="en-US" err="1"/>
              <a:t>робіт</a:t>
            </a:r>
            <a:r>
              <a:rPr lang="en-US" dirty="0"/>
              <a:t>, </a:t>
            </a:r>
            <a:r>
              <a:rPr lang="en-US" err="1"/>
              <a:t>виконання</a:t>
            </a:r>
            <a:r>
              <a:rPr lang="en-US" dirty="0"/>
              <a:t> </a:t>
            </a:r>
            <a:r>
              <a:rPr lang="en-US" err="1"/>
              <a:t>яких</a:t>
            </a:r>
            <a:r>
              <a:rPr lang="en-US" dirty="0"/>
              <a:t> </a:t>
            </a:r>
            <a:r>
              <a:rPr lang="en-US" err="1"/>
              <a:t>може</a:t>
            </a:r>
            <a:r>
              <a:rPr lang="en-US" dirty="0"/>
              <a:t> </a:t>
            </a:r>
            <a:r>
              <a:rPr lang="en-US" err="1"/>
              <a:t>призвести</a:t>
            </a:r>
            <a:r>
              <a:rPr lang="en-US" dirty="0"/>
              <a:t>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пошкодження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руйнування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,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плюсовій</a:t>
            </a:r>
            <a:r>
              <a:rPr lang="en-US" dirty="0"/>
              <a:t> </a:t>
            </a:r>
            <a:r>
              <a:rPr lang="en-US" err="1"/>
              <a:t>температурі</a:t>
            </a:r>
            <a:r>
              <a:rPr lang="en-US" dirty="0"/>
              <a:t> у </a:t>
            </a:r>
            <a:r>
              <a:rPr lang="en-US" err="1"/>
              <a:t>приміщеннях</a:t>
            </a:r>
            <a:r>
              <a:rPr lang="en-US" dirty="0"/>
              <a:t> (у </a:t>
            </a:r>
            <a:r>
              <a:rPr lang="en-US" err="1"/>
              <a:t>зимових</a:t>
            </a:r>
            <a:r>
              <a:rPr lang="en-US" dirty="0"/>
              <a:t> </a:t>
            </a:r>
            <a:r>
              <a:rPr lang="en-US" err="1"/>
              <a:t>умовах</a:t>
            </a:r>
            <a:r>
              <a:rPr lang="en-US" dirty="0"/>
              <a:t>). </a:t>
            </a:r>
            <a:r>
              <a:rPr lang="en-US" err="1"/>
              <a:t>Суцільні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влаштовують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підстильному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, </a:t>
            </a:r>
            <a:r>
              <a:rPr lang="en-US" err="1"/>
              <a:t>стяжці</a:t>
            </a:r>
            <a:r>
              <a:rPr lang="en-US" dirty="0"/>
              <a:t> з </a:t>
            </a:r>
            <a:r>
              <a:rPr lang="en-US" err="1"/>
              <a:t>бетону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залізобетонному</a:t>
            </a:r>
            <a:r>
              <a:rPr lang="en-US" dirty="0"/>
              <a:t> </a:t>
            </a:r>
            <a:r>
              <a:rPr lang="en-US" err="1"/>
              <a:t>перекриттю</a:t>
            </a:r>
            <a:r>
              <a:rPr lang="en-US" dirty="0"/>
              <a:t> </a:t>
            </a:r>
            <a:r>
              <a:rPr lang="en-US" err="1"/>
              <a:t>Останнім</a:t>
            </a:r>
            <a:r>
              <a:rPr lang="en-US" dirty="0"/>
              <a:t> </a:t>
            </a:r>
            <a:r>
              <a:rPr lang="en-US" err="1"/>
              <a:t>часом</a:t>
            </a:r>
            <a:r>
              <a:rPr lang="en-US" dirty="0"/>
              <a:t>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влаштуванні</a:t>
            </a:r>
            <a:r>
              <a:rPr lang="en-US" dirty="0"/>
              <a:t> </a:t>
            </a:r>
            <a:r>
              <a:rPr lang="en-US" err="1"/>
              <a:t>підлог</a:t>
            </a:r>
            <a:r>
              <a:rPr lang="en-US" dirty="0"/>
              <a:t> у </a:t>
            </a:r>
            <a:r>
              <a:rPr lang="en-US" err="1"/>
              <a:t>значних</a:t>
            </a:r>
            <a:r>
              <a:rPr lang="en-US" dirty="0"/>
              <a:t> </a:t>
            </a:r>
            <a:r>
              <a:rPr lang="en-US" err="1"/>
              <a:t>обсягах</a:t>
            </a:r>
            <a:r>
              <a:rPr lang="en-US" dirty="0"/>
              <a:t> </a:t>
            </a:r>
            <a:r>
              <a:rPr lang="en-US" err="1"/>
              <a:t>використовують</a:t>
            </a:r>
            <a:r>
              <a:rPr lang="en-US" dirty="0"/>
              <a:t> </a:t>
            </a:r>
            <a:r>
              <a:rPr lang="en-US" err="1"/>
              <a:t>саморівняльні</a:t>
            </a:r>
            <a:r>
              <a:rPr lang="en-US" dirty="0"/>
              <a:t> </a:t>
            </a:r>
            <a:r>
              <a:rPr lang="en-US" err="1"/>
              <a:t>суміші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основі</a:t>
            </a:r>
            <a:r>
              <a:rPr lang="en-US" dirty="0"/>
              <a:t> </a:t>
            </a:r>
            <a:r>
              <a:rPr lang="en-US" err="1"/>
              <a:t>цементу</a:t>
            </a:r>
            <a:r>
              <a:rPr lang="en-US" dirty="0"/>
              <a:t> </a:t>
            </a:r>
            <a:r>
              <a:rPr lang="en-US" err="1"/>
              <a:t>та</a:t>
            </a:r>
            <a:r>
              <a:rPr lang="en-US" dirty="0"/>
              <a:t> </a:t>
            </a:r>
            <a:r>
              <a:rPr lang="en-US" err="1"/>
              <a:t>гіпсу</a:t>
            </a:r>
            <a:r>
              <a:rPr lang="en-US" dirty="0"/>
              <a:t>.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складу</a:t>
            </a:r>
            <a:r>
              <a:rPr lang="en-US" dirty="0"/>
              <a:t> </a:t>
            </a:r>
            <a:r>
              <a:rPr lang="en-US" err="1"/>
              <a:t>цих</a:t>
            </a:r>
            <a:r>
              <a:rPr lang="en-US" dirty="0"/>
              <a:t> </a:t>
            </a:r>
            <a:r>
              <a:rPr lang="en-US" err="1"/>
              <a:t>сухих</a:t>
            </a:r>
            <a:r>
              <a:rPr lang="en-US" dirty="0"/>
              <a:t> </a:t>
            </a:r>
            <a:r>
              <a:rPr lang="en-US" err="1"/>
              <a:t>сумішей</a:t>
            </a:r>
            <a:r>
              <a:rPr lang="en-US" dirty="0"/>
              <a:t> </a:t>
            </a:r>
            <a:r>
              <a:rPr lang="en-US" err="1"/>
              <a:t>входять</a:t>
            </a:r>
            <a:r>
              <a:rPr lang="en-US" dirty="0"/>
              <a:t> – </a:t>
            </a:r>
            <a:r>
              <a:rPr lang="en-US" err="1"/>
              <a:t>дрібнозернистий</a:t>
            </a:r>
            <a:r>
              <a:rPr lang="en-US" dirty="0"/>
              <a:t> </a:t>
            </a:r>
            <a:r>
              <a:rPr lang="en-US" err="1"/>
              <a:t>кварцовий</a:t>
            </a:r>
            <a:r>
              <a:rPr lang="en-US" dirty="0"/>
              <a:t> </a:t>
            </a:r>
            <a:r>
              <a:rPr lang="en-US" err="1"/>
              <a:t>пісок</a:t>
            </a:r>
            <a:r>
              <a:rPr lang="en-US" dirty="0"/>
              <a:t> (</a:t>
            </a:r>
            <a:r>
              <a:rPr lang="en-US" err="1"/>
              <a:t>кварцове</a:t>
            </a:r>
            <a:r>
              <a:rPr lang="en-US" dirty="0"/>
              <a:t> </a:t>
            </a:r>
            <a:r>
              <a:rPr lang="en-US" err="1"/>
              <a:t>борошно</a:t>
            </a:r>
            <a:r>
              <a:rPr lang="en-US" dirty="0"/>
              <a:t>), </a:t>
            </a:r>
            <a:r>
              <a:rPr lang="en-US" err="1"/>
              <a:t>цемент</a:t>
            </a:r>
            <a:r>
              <a:rPr lang="en-US" dirty="0"/>
              <a:t> (</a:t>
            </a:r>
            <a:r>
              <a:rPr lang="en-US" err="1"/>
              <a:t>гіпс</a:t>
            </a:r>
            <a:r>
              <a:rPr lang="en-US" dirty="0"/>
              <a:t>), </a:t>
            </a:r>
            <a:r>
              <a:rPr lang="en-US" err="1"/>
              <a:t>клей</a:t>
            </a:r>
            <a:r>
              <a:rPr lang="en-US" dirty="0"/>
              <a:t>, </a:t>
            </a:r>
            <a:r>
              <a:rPr lang="en-US" err="1"/>
              <a:t>різні</a:t>
            </a:r>
            <a:r>
              <a:rPr lang="en-US" dirty="0"/>
              <a:t> </a:t>
            </a:r>
            <a:r>
              <a:rPr lang="en-US" err="1"/>
              <a:t>пластифікувальні</a:t>
            </a:r>
            <a:r>
              <a:rPr lang="en-US" dirty="0"/>
              <a:t> </a:t>
            </a:r>
            <a:r>
              <a:rPr lang="en-US" err="1"/>
              <a:t>добавки</a:t>
            </a:r>
            <a:r>
              <a:rPr lang="en-US" dirty="0"/>
              <a:t>, </a:t>
            </a:r>
            <a:r>
              <a:rPr lang="en-US" err="1"/>
              <a:t>пігменти</a:t>
            </a:r>
            <a:r>
              <a:rPr lang="en-US" dirty="0"/>
              <a:t>. </a:t>
            </a:r>
            <a:r>
              <a:rPr lang="en-US" err="1"/>
              <a:t>Цементно-піщані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влаштовують</a:t>
            </a:r>
            <a:r>
              <a:rPr lang="en-US" dirty="0"/>
              <a:t> у </a:t>
            </a:r>
            <a:r>
              <a:rPr lang="en-US" err="1"/>
              <a:t>приміщеннях</a:t>
            </a:r>
            <a:r>
              <a:rPr lang="en-US" dirty="0"/>
              <a:t> з </a:t>
            </a:r>
            <a:r>
              <a:rPr lang="en-US" err="1"/>
              <a:t>підвищеними</a:t>
            </a:r>
            <a:r>
              <a:rPr lang="en-US" dirty="0"/>
              <a:t> </a:t>
            </a:r>
            <a:r>
              <a:rPr lang="en-US" err="1"/>
              <a:t>вологістю</a:t>
            </a:r>
            <a:r>
              <a:rPr lang="en-US" dirty="0"/>
              <a:t> і </a:t>
            </a:r>
            <a:r>
              <a:rPr lang="en-US" err="1"/>
              <a:t>стиранням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у </a:t>
            </a:r>
            <a:r>
              <a:rPr lang="en-US" err="1"/>
              <a:t>процесі</a:t>
            </a:r>
            <a:r>
              <a:rPr lang="en-US" dirty="0"/>
              <a:t> </a:t>
            </a:r>
            <a:r>
              <a:rPr lang="en-US" err="1"/>
              <a:t>експлуатації</a:t>
            </a:r>
            <a:r>
              <a:rPr lang="en-US" dirty="0"/>
              <a:t>. </a:t>
            </a:r>
            <a:r>
              <a:rPr lang="en-US" err="1"/>
              <a:t>Покриття</a:t>
            </a:r>
            <a:r>
              <a:rPr lang="en-US" dirty="0"/>
              <a:t> </a:t>
            </a:r>
            <a:r>
              <a:rPr lang="en-US" err="1"/>
              <a:t>складається</a:t>
            </a:r>
            <a:r>
              <a:rPr lang="en-US" dirty="0"/>
              <a:t> з </a:t>
            </a:r>
            <a:r>
              <a:rPr lang="en-US" err="1"/>
              <a:t>двох</a:t>
            </a:r>
            <a:r>
              <a:rPr lang="en-US" dirty="0"/>
              <a:t> </a:t>
            </a:r>
            <a:r>
              <a:rPr lang="en-US" err="1"/>
              <a:t>шарів</a:t>
            </a:r>
            <a:r>
              <a:rPr lang="en-US" dirty="0"/>
              <a:t>: </a:t>
            </a:r>
            <a:r>
              <a:rPr lang="en-US" err="1"/>
              <a:t>нижнього</a:t>
            </a:r>
            <a:r>
              <a:rPr lang="en-US" dirty="0"/>
              <a:t> – з </a:t>
            </a:r>
            <a:r>
              <a:rPr lang="en-US" err="1"/>
              <a:t>дрібнозернистого</a:t>
            </a:r>
            <a:r>
              <a:rPr lang="en-US" dirty="0"/>
              <a:t> </a:t>
            </a:r>
            <a:r>
              <a:rPr lang="en-US" err="1"/>
              <a:t>бетону</a:t>
            </a:r>
            <a:r>
              <a:rPr lang="en-US" dirty="0"/>
              <a:t> 25–30 </a:t>
            </a:r>
            <a:r>
              <a:rPr lang="en-US" err="1"/>
              <a:t>мм</a:t>
            </a:r>
            <a:r>
              <a:rPr lang="en-US" dirty="0"/>
              <a:t> </a:t>
            </a:r>
            <a:r>
              <a:rPr lang="en-US" err="1"/>
              <a:t>товщиною</a:t>
            </a:r>
            <a:r>
              <a:rPr lang="en-US" dirty="0"/>
              <a:t>, </a:t>
            </a:r>
            <a:r>
              <a:rPr lang="en-US" err="1"/>
              <a:t>верхнього</a:t>
            </a:r>
            <a:r>
              <a:rPr lang="en-US" dirty="0"/>
              <a:t> – </a:t>
            </a:r>
            <a:r>
              <a:rPr lang="en-US" err="1"/>
              <a:t>цементно-піщаного</a:t>
            </a:r>
            <a:r>
              <a:rPr lang="en-US" dirty="0"/>
              <a:t> </a:t>
            </a:r>
            <a:r>
              <a:rPr lang="en-US" err="1"/>
              <a:t>розчину</a:t>
            </a:r>
            <a:r>
              <a:rPr lang="en-US" dirty="0"/>
              <a:t> 15–20 </a:t>
            </a:r>
            <a:r>
              <a:rPr lang="en-US" err="1"/>
              <a:t>мм</a:t>
            </a:r>
            <a:r>
              <a:rPr lang="en-US" dirty="0"/>
              <a:t> </a:t>
            </a:r>
            <a:r>
              <a:rPr lang="en-US" err="1"/>
              <a:t>товщиною</a:t>
            </a:r>
            <a:r>
              <a:rPr lang="en-US" dirty="0"/>
              <a:t>. </a:t>
            </a:r>
            <a:r>
              <a:rPr lang="en-US" err="1"/>
              <a:t>Основу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очищають</a:t>
            </a:r>
            <a:r>
              <a:rPr lang="en-US" dirty="0"/>
              <a:t> </a:t>
            </a:r>
            <a:r>
              <a:rPr lang="en-US" err="1"/>
              <a:t>механічними</a:t>
            </a:r>
            <a:r>
              <a:rPr lang="en-US" dirty="0"/>
              <a:t> </a:t>
            </a:r>
            <a:r>
              <a:rPr lang="en-US" err="1"/>
              <a:t>сталевими</a:t>
            </a:r>
            <a:r>
              <a:rPr lang="en-US" dirty="0"/>
              <a:t> </a:t>
            </a:r>
            <a:r>
              <a:rPr lang="en-US" err="1"/>
              <a:t>щітками</a:t>
            </a:r>
            <a:r>
              <a:rPr lang="en-US" dirty="0"/>
              <a:t>, </a:t>
            </a:r>
            <a:r>
              <a:rPr lang="en-US" err="1"/>
              <a:t>потім</a:t>
            </a:r>
            <a:r>
              <a:rPr lang="en-US" dirty="0"/>
              <a:t> </a:t>
            </a:r>
            <a:r>
              <a:rPr lang="en-US" err="1"/>
              <a:t>зволожують</a:t>
            </a:r>
            <a:r>
              <a:rPr lang="en-US" dirty="0"/>
              <a:t> і </a:t>
            </a:r>
            <a:r>
              <a:rPr lang="en-US" err="1"/>
              <a:t>грунтують</a:t>
            </a:r>
            <a:r>
              <a:rPr lang="en-US" dirty="0"/>
              <a:t> </a:t>
            </a:r>
            <a:r>
              <a:rPr lang="en-US" err="1"/>
              <a:t>цементним</a:t>
            </a:r>
            <a:r>
              <a:rPr lang="en-US" dirty="0"/>
              <a:t> </a:t>
            </a:r>
            <a:r>
              <a:rPr lang="en-US" err="1"/>
              <a:t>молоком</a:t>
            </a:r>
            <a:r>
              <a:rPr lang="en-US" dirty="0"/>
              <a:t>. </a:t>
            </a:r>
            <a:r>
              <a:rPr lang="en-US" err="1"/>
              <a:t>Бетонну</a:t>
            </a:r>
            <a:r>
              <a:rPr lang="en-US" dirty="0"/>
              <a:t> </a:t>
            </a:r>
            <a:r>
              <a:rPr lang="en-US" err="1"/>
              <a:t>суміш</a:t>
            </a:r>
            <a:r>
              <a:rPr lang="en-US" dirty="0"/>
              <a:t> </a:t>
            </a:r>
            <a:r>
              <a:rPr lang="en-US" err="1"/>
              <a:t>укладають</a:t>
            </a:r>
            <a:r>
              <a:rPr lang="en-US" dirty="0"/>
              <a:t> </a:t>
            </a:r>
            <a:r>
              <a:rPr lang="en-US" err="1"/>
              <a:t>смугами</a:t>
            </a:r>
            <a:r>
              <a:rPr lang="en-US" dirty="0"/>
              <a:t> 3 м </a:t>
            </a:r>
            <a:r>
              <a:rPr lang="en-US" err="1"/>
              <a:t>шириною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маякових</a:t>
            </a:r>
            <a:r>
              <a:rPr lang="en-US" dirty="0"/>
              <a:t> </a:t>
            </a:r>
            <a:r>
              <a:rPr lang="en-US" err="1"/>
              <a:t>рейках</a:t>
            </a:r>
            <a:r>
              <a:rPr lang="en-US" dirty="0"/>
              <a:t>, </a:t>
            </a:r>
            <a:r>
              <a:rPr lang="en-US" err="1"/>
              <a:t>які</a:t>
            </a:r>
            <a:r>
              <a:rPr lang="en-US" dirty="0"/>
              <a:t> </a:t>
            </a:r>
            <a:r>
              <a:rPr lang="en-US" err="1"/>
              <a:t>кладуть</a:t>
            </a:r>
            <a:r>
              <a:rPr lang="en-US" dirty="0"/>
              <a:t> </a:t>
            </a:r>
            <a:r>
              <a:rPr lang="en-US" err="1"/>
              <a:t>паралельно</a:t>
            </a:r>
            <a:r>
              <a:rPr lang="en-US" dirty="0"/>
              <a:t> </a:t>
            </a:r>
            <a:r>
              <a:rPr lang="en-US" err="1"/>
              <a:t>поздовжнім</a:t>
            </a:r>
            <a:r>
              <a:rPr lang="en-US" dirty="0"/>
              <a:t> </a:t>
            </a:r>
            <a:r>
              <a:rPr lang="en-US" err="1"/>
              <a:t>стінам</a:t>
            </a:r>
            <a:r>
              <a:rPr lang="en-US" dirty="0"/>
              <a:t>. </a:t>
            </a:r>
            <a:r>
              <a:rPr lang="en-US" err="1"/>
              <a:t>Бетон</a:t>
            </a:r>
            <a:r>
              <a:rPr lang="en-US" dirty="0"/>
              <a:t> </a:t>
            </a:r>
            <a:r>
              <a:rPr lang="en-US" err="1"/>
              <a:t>подають</a:t>
            </a:r>
            <a:r>
              <a:rPr lang="en-US" dirty="0"/>
              <a:t> у </a:t>
            </a:r>
            <a:r>
              <a:rPr lang="en-US" err="1"/>
              <a:t>смуги</a:t>
            </a:r>
            <a:r>
              <a:rPr lang="en-US" dirty="0"/>
              <a:t> </a:t>
            </a:r>
            <a:r>
              <a:rPr lang="en-US" err="1"/>
              <a:t>через</a:t>
            </a:r>
            <a:r>
              <a:rPr lang="en-US" dirty="0"/>
              <a:t> </a:t>
            </a:r>
            <a:r>
              <a:rPr lang="en-US" err="1"/>
              <a:t>одну</a:t>
            </a:r>
            <a:r>
              <a:rPr lang="en-US" dirty="0"/>
              <a:t> у </a:t>
            </a:r>
            <a:r>
              <a:rPr lang="en-US" err="1"/>
              <a:t>шаховому</a:t>
            </a:r>
            <a:r>
              <a:rPr lang="en-US" dirty="0"/>
              <a:t> </a:t>
            </a:r>
            <a:r>
              <a:rPr lang="en-US" err="1"/>
              <a:t>порядку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допомогою</a:t>
            </a:r>
            <a:r>
              <a:rPr lang="en-US" dirty="0"/>
              <a:t> </a:t>
            </a:r>
            <a:r>
              <a:rPr lang="en-US" err="1"/>
              <a:t>бетононасоса</a:t>
            </a:r>
            <a:r>
              <a:rPr lang="en-US" dirty="0"/>
              <a:t>. У </a:t>
            </a:r>
            <a:r>
              <a:rPr lang="en-US" err="1"/>
              <a:t>пропущені</a:t>
            </a:r>
            <a:r>
              <a:rPr lang="en-US" dirty="0"/>
              <a:t> </a:t>
            </a:r>
            <a:r>
              <a:rPr lang="en-US" err="1"/>
              <a:t>смуги</a:t>
            </a:r>
            <a:r>
              <a:rPr lang="en-US" dirty="0"/>
              <a:t> </a:t>
            </a:r>
            <a:r>
              <a:rPr lang="en-US" err="1"/>
              <a:t>бетонну</a:t>
            </a:r>
            <a:r>
              <a:rPr lang="en-US" dirty="0"/>
              <a:t> </a:t>
            </a:r>
            <a:r>
              <a:rPr lang="en-US" err="1"/>
              <a:t>суміш</a:t>
            </a:r>
            <a:r>
              <a:rPr lang="en-US" dirty="0"/>
              <a:t> </a:t>
            </a:r>
            <a:r>
              <a:rPr lang="en-US" err="1"/>
              <a:t>укладають</a:t>
            </a:r>
            <a:r>
              <a:rPr lang="en-US" dirty="0"/>
              <a:t> </a:t>
            </a:r>
            <a:r>
              <a:rPr lang="en-US" err="1"/>
              <a:t>лише</a:t>
            </a:r>
            <a:r>
              <a:rPr lang="en-US" dirty="0"/>
              <a:t> </a:t>
            </a:r>
            <a:r>
              <a:rPr lang="en-US" err="1"/>
              <a:t>після</a:t>
            </a:r>
            <a:r>
              <a:rPr lang="en-US" dirty="0"/>
              <a:t> </a:t>
            </a:r>
            <a:r>
              <a:rPr lang="en-US" err="1"/>
              <a:t>того</a:t>
            </a:r>
            <a:r>
              <a:rPr lang="en-US" dirty="0"/>
              <a:t>, </a:t>
            </a:r>
            <a:r>
              <a:rPr lang="en-US" err="1"/>
              <a:t>як</a:t>
            </a:r>
            <a:r>
              <a:rPr lang="en-US" dirty="0"/>
              <a:t> у </a:t>
            </a:r>
            <a:r>
              <a:rPr lang="en-US" err="1"/>
              <a:t>суміжних</a:t>
            </a:r>
            <a:r>
              <a:rPr lang="en-US" dirty="0"/>
              <a:t> </a:t>
            </a:r>
            <a:r>
              <a:rPr lang="en-US" err="1"/>
              <a:t>смугах</a:t>
            </a:r>
            <a:r>
              <a:rPr lang="en-US" dirty="0"/>
              <a:t> </a:t>
            </a:r>
            <a:r>
              <a:rPr lang="en-US" err="1"/>
              <a:t>суміш</a:t>
            </a:r>
            <a:r>
              <a:rPr lang="en-US" dirty="0"/>
              <a:t> </a:t>
            </a:r>
            <a:r>
              <a:rPr lang="en-US" err="1"/>
              <a:t>набуде</a:t>
            </a:r>
            <a:r>
              <a:rPr lang="en-US" dirty="0"/>
              <a:t> </a:t>
            </a:r>
            <a:r>
              <a:rPr lang="en-US" err="1"/>
              <a:t>потрібної</a:t>
            </a:r>
            <a:r>
              <a:rPr lang="en-US" dirty="0"/>
              <a:t> </a:t>
            </a:r>
            <a:r>
              <a:rPr lang="en-US" err="1"/>
              <a:t>міцності</a:t>
            </a:r>
            <a:r>
              <a:rPr lang="en-US" dirty="0"/>
              <a:t>. </a:t>
            </a:r>
            <a:r>
              <a:rPr lang="en-US" err="1"/>
              <a:t>Перед</a:t>
            </a:r>
            <a:r>
              <a:rPr lang="en-US" dirty="0"/>
              <a:t> </a:t>
            </a:r>
            <a:r>
              <a:rPr lang="en-US" err="1"/>
              <a:t>заповненням</a:t>
            </a:r>
            <a:r>
              <a:rPr lang="en-US" dirty="0"/>
              <a:t> </a:t>
            </a:r>
            <a:r>
              <a:rPr lang="en-US" err="1"/>
              <a:t>бетонною</a:t>
            </a:r>
            <a:r>
              <a:rPr lang="en-US" dirty="0"/>
              <a:t> </a:t>
            </a:r>
            <a:r>
              <a:rPr lang="en-US" err="1"/>
              <a:t>сумішшю</a:t>
            </a:r>
            <a:r>
              <a:rPr lang="en-US" dirty="0"/>
              <a:t> </a:t>
            </a:r>
            <a:r>
              <a:rPr lang="en-US" err="1"/>
              <a:t>пропущених</a:t>
            </a:r>
            <a:r>
              <a:rPr lang="en-US" dirty="0"/>
              <a:t> </a:t>
            </a:r>
            <a:r>
              <a:rPr lang="en-US" err="1"/>
              <a:t>смуг</a:t>
            </a:r>
            <a:r>
              <a:rPr lang="en-US" dirty="0"/>
              <a:t> </a:t>
            </a:r>
            <a:r>
              <a:rPr lang="en-US" err="1"/>
              <a:t>маякові</a:t>
            </a:r>
            <a:r>
              <a:rPr lang="en-US" dirty="0"/>
              <a:t> </a:t>
            </a:r>
            <a:r>
              <a:rPr lang="en-US" err="1"/>
              <a:t>рейки</a:t>
            </a:r>
            <a:r>
              <a:rPr lang="en-US" dirty="0"/>
              <a:t> </a:t>
            </a:r>
            <a:r>
              <a:rPr lang="en-US" err="1"/>
              <a:t>знімають</a:t>
            </a:r>
            <a:r>
              <a:rPr lang="en-US" dirty="0"/>
              <a:t>, </a:t>
            </a:r>
            <a:r>
              <a:rPr lang="en-US" err="1"/>
              <a:t>поверхню</a:t>
            </a:r>
            <a:r>
              <a:rPr lang="en-US" dirty="0"/>
              <a:t> </a:t>
            </a:r>
            <a:r>
              <a:rPr lang="en-US" err="1"/>
              <a:t>бетонної</a:t>
            </a:r>
            <a:r>
              <a:rPr lang="en-US" dirty="0"/>
              <a:t> </a:t>
            </a:r>
            <a:r>
              <a:rPr lang="en-US" err="1"/>
              <a:t>суміші</a:t>
            </a:r>
            <a:r>
              <a:rPr lang="en-US" dirty="0"/>
              <a:t> </a:t>
            </a:r>
            <a:r>
              <a:rPr lang="en-US" err="1"/>
              <a:t>розрівнюють</a:t>
            </a:r>
            <a:r>
              <a:rPr lang="en-US" dirty="0"/>
              <a:t> </a:t>
            </a:r>
            <a:r>
              <a:rPr lang="en-US" err="1"/>
              <a:t>рейкою-правилом</a:t>
            </a:r>
            <a:r>
              <a:rPr lang="en-US" dirty="0"/>
              <a:t> (</a:t>
            </a:r>
            <a:r>
              <a:rPr lang="en-US" err="1"/>
              <a:t>віброрейкою</a:t>
            </a:r>
            <a:r>
              <a:rPr lang="en-US" dirty="0"/>
              <a:t>) з </a:t>
            </a:r>
            <a:r>
              <a:rPr lang="en-US" err="1"/>
              <a:t>використанням</a:t>
            </a:r>
            <a:r>
              <a:rPr lang="en-US" dirty="0"/>
              <a:t> </a:t>
            </a:r>
            <a:r>
              <a:rPr lang="en-US" err="1"/>
              <a:t>як</a:t>
            </a:r>
            <a:r>
              <a:rPr lang="en-US" dirty="0"/>
              <a:t> </a:t>
            </a:r>
            <a:r>
              <a:rPr lang="en-US" err="1"/>
              <a:t>маяків</a:t>
            </a:r>
            <a:r>
              <a:rPr lang="en-US" dirty="0"/>
              <a:t>, </a:t>
            </a:r>
            <a:r>
              <a:rPr lang="en-US" err="1"/>
              <a:t>раніше</a:t>
            </a:r>
            <a:r>
              <a:rPr lang="en-US" dirty="0"/>
              <a:t> </a:t>
            </a:r>
            <a:r>
              <a:rPr lang="en-US" err="1"/>
              <a:t>укладених</a:t>
            </a:r>
            <a:r>
              <a:rPr lang="en-US" dirty="0"/>
              <a:t> </a:t>
            </a:r>
            <a:r>
              <a:rPr lang="en-US" err="1"/>
              <a:t>смуг</a:t>
            </a:r>
            <a:r>
              <a:rPr lang="en-US" dirty="0"/>
              <a:t>. </a:t>
            </a:r>
            <a:r>
              <a:rPr lang="en-US" err="1"/>
              <a:t>Цементно-піщаний</a:t>
            </a:r>
            <a:r>
              <a:rPr lang="en-US" dirty="0"/>
              <a:t> </a:t>
            </a:r>
            <a:r>
              <a:rPr lang="en-US" err="1"/>
              <a:t>розчин</a:t>
            </a:r>
            <a:r>
              <a:rPr lang="en-US" dirty="0"/>
              <a:t> </a:t>
            </a:r>
            <a:r>
              <a:rPr lang="en-US" err="1"/>
              <a:t>укладають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ще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затверділому</a:t>
            </a:r>
            <a:r>
              <a:rPr lang="en-US" dirty="0"/>
              <a:t> </a:t>
            </a:r>
            <a:r>
              <a:rPr lang="en-US" err="1"/>
              <a:t>остаточно</a:t>
            </a:r>
            <a:r>
              <a:rPr lang="en-US" dirty="0"/>
              <a:t> </a:t>
            </a:r>
            <a:r>
              <a:rPr lang="en-US" err="1"/>
              <a:t>шару</a:t>
            </a:r>
            <a:r>
              <a:rPr lang="en-US" dirty="0"/>
              <a:t> </a:t>
            </a:r>
            <a:r>
              <a:rPr lang="en-US" err="1"/>
              <a:t>бетону</a:t>
            </a:r>
            <a:r>
              <a:rPr lang="en-US" dirty="0"/>
              <a:t> і </a:t>
            </a:r>
            <a:r>
              <a:rPr lang="en-US" err="1"/>
              <a:t>ущільнюють</a:t>
            </a:r>
            <a:r>
              <a:rPr lang="en-US" dirty="0"/>
              <a:t> </a:t>
            </a:r>
            <a:r>
              <a:rPr lang="en-US" err="1"/>
              <a:t>віброрейкою</a:t>
            </a:r>
            <a:r>
              <a:rPr lang="en-US" dirty="0"/>
              <a:t>.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уникнення</a:t>
            </a:r>
            <a:r>
              <a:rPr lang="en-US" dirty="0"/>
              <a:t> </a:t>
            </a:r>
            <a:r>
              <a:rPr lang="en-US" err="1"/>
              <a:t>тріщин</a:t>
            </a:r>
            <a:r>
              <a:rPr lang="en-US" dirty="0"/>
              <a:t> у </a:t>
            </a:r>
            <a:r>
              <a:rPr lang="en-US" err="1"/>
              <a:t>процесі</a:t>
            </a:r>
            <a:r>
              <a:rPr lang="en-US" dirty="0"/>
              <a:t> </a:t>
            </a:r>
            <a:r>
              <a:rPr lang="en-US" err="1"/>
              <a:t>експлуатації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верхній</a:t>
            </a:r>
            <a:r>
              <a:rPr lang="en-US" dirty="0"/>
              <a:t> </a:t>
            </a:r>
            <a:r>
              <a:rPr lang="en-US" err="1"/>
              <a:t>шар</a:t>
            </a:r>
            <a:r>
              <a:rPr lang="en-US" dirty="0"/>
              <a:t> </a:t>
            </a:r>
            <a:r>
              <a:rPr lang="en-US" err="1"/>
              <a:t>ділять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частини</a:t>
            </a:r>
            <a:r>
              <a:rPr lang="en-US" dirty="0"/>
              <a:t> </a:t>
            </a:r>
            <a:r>
              <a:rPr lang="en-US" err="1"/>
              <a:t>прокладками</a:t>
            </a:r>
            <a:r>
              <a:rPr lang="en-US" dirty="0"/>
              <a:t> з </a:t>
            </a:r>
            <a:r>
              <a:rPr lang="en-US" err="1"/>
              <a:t>кольорового</a:t>
            </a:r>
            <a:r>
              <a:rPr lang="en-US" dirty="0"/>
              <a:t> </a:t>
            </a:r>
            <a:r>
              <a:rPr lang="en-US" err="1"/>
              <a:t>металу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скла</a:t>
            </a:r>
            <a:r>
              <a:rPr lang="en-US" dirty="0"/>
              <a:t>. </a:t>
            </a:r>
            <a:r>
              <a:rPr lang="en-US" err="1"/>
              <a:t>Полімерцементно-бетонні</a:t>
            </a:r>
            <a:r>
              <a:rPr lang="en-US" dirty="0"/>
              <a:t> </a:t>
            </a:r>
            <a:r>
              <a:rPr lang="en-US" err="1"/>
              <a:t>покриття</a:t>
            </a:r>
            <a:r>
              <a:rPr lang="en-US" dirty="0"/>
              <a:t> </a:t>
            </a:r>
            <a:r>
              <a:rPr lang="en-US" err="1"/>
              <a:t>підлоги</a:t>
            </a:r>
            <a:r>
              <a:rPr lang="en-US" dirty="0"/>
              <a:t> </a:t>
            </a:r>
            <a:r>
              <a:rPr lang="en-US" err="1"/>
              <a:t>відрізняються</a:t>
            </a:r>
            <a:r>
              <a:rPr lang="en-US" dirty="0"/>
              <a:t>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цементно-піщаних</a:t>
            </a:r>
            <a:r>
              <a:rPr lang="en-US" dirty="0"/>
              <a:t> і </a:t>
            </a:r>
            <a:r>
              <a:rPr lang="en-US" err="1"/>
              <a:t>бетонних</a:t>
            </a:r>
            <a:r>
              <a:rPr lang="en-US" dirty="0"/>
              <a:t> </a:t>
            </a:r>
            <a:r>
              <a:rPr lang="en-US" err="1"/>
              <a:t>лише</a:t>
            </a:r>
            <a:r>
              <a:rPr lang="en-US" dirty="0"/>
              <a:t> </a:t>
            </a:r>
            <a:r>
              <a:rPr lang="en-US" err="1"/>
              <a:t>тим</a:t>
            </a:r>
            <a:r>
              <a:rPr lang="en-US" dirty="0"/>
              <a:t>, </a:t>
            </a:r>
            <a:r>
              <a:rPr lang="en-US" err="1"/>
              <a:t>що</a:t>
            </a:r>
            <a:r>
              <a:rPr lang="en-US" dirty="0"/>
              <a:t>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складу</a:t>
            </a:r>
            <a:r>
              <a:rPr lang="en-US" dirty="0"/>
              <a:t> </a:t>
            </a:r>
            <a:r>
              <a:rPr lang="en-US" err="1"/>
              <a:t>розчину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бетону</a:t>
            </a:r>
            <a:r>
              <a:rPr lang="en-US" dirty="0"/>
              <a:t> </a:t>
            </a:r>
            <a:r>
              <a:rPr lang="en-US" err="1"/>
              <a:t>входять</a:t>
            </a:r>
            <a:r>
              <a:rPr lang="en-US" dirty="0"/>
              <a:t> </a:t>
            </a:r>
            <a:r>
              <a:rPr lang="en-US" err="1"/>
              <a:t>ще</a:t>
            </a:r>
            <a:r>
              <a:rPr lang="en-US" dirty="0"/>
              <a:t> </a:t>
            </a:r>
            <a:r>
              <a:rPr lang="en-US" err="1"/>
              <a:t>полімери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латекси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46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4EA737-A31D-CBBD-38AD-05A6287730BC}"/>
              </a:ext>
            </a:extLst>
          </p:cNvPr>
          <p:cNvSpPr txBox="1"/>
          <p:nvPr/>
        </p:nvSpPr>
        <p:spPr>
          <a:xfrm>
            <a:off x="629848" y="1567561"/>
            <a:ext cx="4089032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Рис. 1. Технологічна схема влаштування підлоги з вакуум-бетону: І – підготування основи; ІІ – укладання бетонної суміші; III – ущільнення бетонної суміші та вирівнювання поверхні; IV – вакуумування бетонної суміші; V – опорядження поверхні підлоги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Рисунок 3" descr="Изображение выглядит как зарисовка, рисунок, Штриховая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ADA4B36-73E6-BF78-79A5-D9B7B348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784" y="1852784"/>
            <a:ext cx="6153234" cy="2882700"/>
          </a:xfrm>
          <a:prstGeom prst="rect">
            <a:avLst/>
          </a:prstGeom>
        </p:spPr>
      </p:pic>
      <p:grpSp>
        <p:nvGrpSpPr>
          <p:cNvPr id="25" name="Group 1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06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7BA96-8509-9077-4259-5DD9E2F5B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44E28-9EA2-FB27-9654-979586A162C1}"/>
              </a:ext>
            </a:extLst>
          </p:cNvPr>
          <p:cNvSpPr txBox="1"/>
          <p:nvPr/>
        </p:nvSpPr>
        <p:spPr>
          <a:xfrm>
            <a:off x="6651554" y="180398"/>
            <a:ext cx="5668160" cy="63829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err="1"/>
              <a:t>Полімерцементно-бетонні</a:t>
            </a:r>
            <a:r>
              <a:rPr lang="en-US" sz="2000" b="1" dirty="0"/>
              <a:t> </a:t>
            </a:r>
            <a:r>
              <a:rPr lang="en-US" sz="2000" b="1" err="1"/>
              <a:t>покриття</a:t>
            </a:r>
            <a:r>
              <a:rPr lang="en-US" sz="2000" b="1" dirty="0"/>
              <a:t> </a:t>
            </a:r>
            <a:r>
              <a:rPr lang="en-US" sz="2000" b="1" err="1"/>
              <a:t>підлоги</a:t>
            </a:r>
            <a:r>
              <a:rPr lang="en-US" sz="2000" b="1" dirty="0"/>
              <a:t> </a:t>
            </a:r>
            <a:r>
              <a:rPr lang="en-US" sz="2000" b="1" err="1"/>
              <a:t>відрізняються</a:t>
            </a:r>
            <a:r>
              <a:rPr lang="en-US" sz="2000" b="1" dirty="0"/>
              <a:t> </a:t>
            </a:r>
            <a:r>
              <a:rPr lang="en-US" sz="2000" b="1" err="1"/>
              <a:t>від</a:t>
            </a:r>
            <a:r>
              <a:rPr lang="en-US" sz="2000" b="1" dirty="0"/>
              <a:t> </a:t>
            </a:r>
            <a:r>
              <a:rPr lang="en-US" sz="2000" b="1" err="1"/>
              <a:t>цементно-піщаних</a:t>
            </a:r>
            <a:r>
              <a:rPr lang="en-US" sz="2000" b="1" dirty="0"/>
              <a:t> і </a:t>
            </a:r>
            <a:r>
              <a:rPr lang="en-US" sz="2000" b="1" err="1"/>
              <a:t>бетонних</a:t>
            </a:r>
            <a:r>
              <a:rPr lang="en-US" sz="2000" b="1" dirty="0"/>
              <a:t> </a:t>
            </a:r>
            <a:r>
              <a:rPr lang="en-US" sz="2000" b="1" err="1"/>
              <a:t>лише</a:t>
            </a:r>
            <a:r>
              <a:rPr lang="en-US" sz="2000" b="1" dirty="0"/>
              <a:t> </a:t>
            </a:r>
            <a:r>
              <a:rPr lang="en-US" sz="2000" b="1" err="1"/>
              <a:t>тим</a:t>
            </a:r>
            <a:r>
              <a:rPr lang="en-US" sz="2000" b="1" dirty="0"/>
              <a:t>, </a:t>
            </a:r>
            <a:r>
              <a:rPr lang="en-US" sz="2000" b="1" err="1"/>
              <a:t>що</a:t>
            </a:r>
            <a:r>
              <a:rPr lang="en-US" sz="2000" b="1" dirty="0"/>
              <a:t> </a:t>
            </a:r>
            <a:r>
              <a:rPr lang="en-US" sz="2000" b="1" err="1"/>
              <a:t>до</a:t>
            </a:r>
            <a:r>
              <a:rPr lang="en-US" sz="2000" b="1" dirty="0"/>
              <a:t> </a:t>
            </a:r>
            <a:r>
              <a:rPr lang="en-US" sz="2000" b="1" err="1"/>
              <a:t>складу</a:t>
            </a:r>
            <a:r>
              <a:rPr lang="en-US" sz="2000" b="1" dirty="0"/>
              <a:t> </a:t>
            </a:r>
            <a:r>
              <a:rPr lang="en-US" sz="2000" b="1" err="1"/>
              <a:t>розчину</a:t>
            </a:r>
            <a:r>
              <a:rPr lang="en-US" sz="2000" b="1" dirty="0"/>
              <a:t> </a:t>
            </a:r>
            <a:r>
              <a:rPr lang="en-US" sz="2000" b="1" err="1"/>
              <a:t>або</a:t>
            </a:r>
            <a:r>
              <a:rPr lang="en-US" sz="2000" b="1" dirty="0"/>
              <a:t> </a:t>
            </a:r>
            <a:r>
              <a:rPr lang="en-US" sz="2000" b="1" err="1"/>
              <a:t>бетону</a:t>
            </a:r>
            <a:r>
              <a:rPr lang="en-US" sz="2000" b="1" dirty="0"/>
              <a:t> </a:t>
            </a:r>
            <a:r>
              <a:rPr lang="en-US" sz="2000" b="1" err="1"/>
              <a:t>входять</a:t>
            </a:r>
            <a:r>
              <a:rPr lang="en-US" sz="2000" b="1" dirty="0"/>
              <a:t> </a:t>
            </a:r>
            <a:r>
              <a:rPr lang="en-US" sz="2000" b="1" err="1"/>
              <a:t>ще</a:t>
            </a:r>
            <a:r>
              <a:rPr lang="en-US" sz="2000" b="1" dirty="0"/>
              <a:t> </a:t>
            </a:r>
            <a:r>
              <a:rPr lang="en-US" sz="2000" b="1" err="1"/>
              <a:t>полімери</a:t>
            </a:r>
            <a:r>
              <a:rPr lang="en-US" sz="2000" b="1" dirty="0"/>
              <a:t> </a:t>
            </a:r>
            <a:r>
              <a:rPr lang="en-US" sz="2000" b="1" err="1"/>
              <a:t>або</a:t>
            </a:r>
            <a:r>
              <a:rPr lang="en-US" sz="2000" b="1" dirty="0"/>
              <a:t> </a:t>
            </a:r>
            <a:r>
              <a:rPr lang="en-US" sz="2000" b="1" err="1"/>
              <a:t>латекси</a:t>
            </a:r>
            <a:r>
              <a:rPr lang="en-US" sz="2000" b="1" dirty="0"/>
              <a:t>. </a:t>
            </a:r>
            <a:r>
              <a:rPr lang="en-US" sz="2000" b="1" err="1"/>
              <a:t>Мозаїчні</a:t>
            </a:r>
            <a:r>
              <a:rPr lang="en-US" sz="2000" b="1" dirty="0"/>
              <a:t> </a:t>
            </a:r>
            <a:r>
              <a:rPr lang="en-US" sz="2000" b="1" err="1"/>
              <a:t>підлоги</a:t>
            </a:r>
            <a:r>
              <a:rPr lang="en-US" sz="2000" b="1" dirty="0"/>
              <a:t> </a:t>
            </a:r>
            <a:r>
              <a:rPr lang="en-US" sz="2000" b="1" err="1"/>
              <a:t>влаштовують</a:t>
            </a:r>
            <a:r>
              <a:rPr lang="en-US" sz="2000" b="1" dirty="0"/>
              <a:t> з </a:t>
            </a:r>
            <a:r>
              <a:rPr lang="en-US" sz="2000" b="1" err="1"/>
              <a:t>цементно-піщаних</a:t>
            </a:r>
            <a:r>
              <a:rPr lang="en-US" sz="2000" b="1" dirty="0"/>
              <a:t> </a:t>
            </a:r>
            <a:r>
              <a:rPr lang="en-US" sz="2000" b="1" err="1"/>
              <a:t>розчинів</a:t>
            </a:r>
            <a:r>
              <a:rPr lang="en-US" sz="2000" b="1" dirty="0"/>
              <a:t> з </a:t>
            </a:r>
            <a:r>
              <a:rPr lang="en-US" sz="2000" b="1" err="1"/>
              <a:t>додаванням</a:t>
            </a:r>
            <a:r>
              <a:rPr lang="en-US" sz="2000" b="1" dirty="0"/>
              <a:t> </a:t>
            </a:r>
            <a:r>
              <a:rPr lang="en-US" sz="2000" b="1" err="1"/>
              <a:t>кольорового</a:t>
            </a:r>
            <a:r>
              <a:rPr lang="en-US" sz="2000" b="1" dirty="0"/>
              <a:t> </a:t>
            </a:r>
            <a:r>
              <a:rPr lang="en-US" sz="2000" b="1" err="1"/>
              <a:t>кам’яного</a:t>
            </a:r>
            <a:r>
              <a:rPr lang="en-US" sz="2000" b="1" dirty="0"/>
              <a:t> </a:t>
            </a:r>
            <a:r>
              <a:rPr lang="en-US" sz="2000" b="1" err="1"/>
              <a:t>дрібняку</a:t>
            </a:r>
            <a:r>
              <a:rPr lang="en-US" sz="2000" b="1" dirty="0"/>
              <a:t> (</a:t>
            </a:r>
            <a:r>
              <a:rPr lang="en-US" sz="2000" b="1" err="1"/>
              <a:t>мармуру</a:t>
            </a:r>
            <a:r>
              <a:rPr lang="en-US" sz="2000" b="1" dirty="0"/>
              <a:t>, </a:t>
            </a:r>
            <a:r>
              <a:rPr lang="en-US" sz="2000" b="1" err="1"/>
              <a:t>граніту</a:t>
            </a:r>
            <a:r>
              <a:rPr lang="en-US" sz="2000" b="1" dirty="0"/>
              <a:t>, </a:t>
            </a:r>
            <a:r>
              <a:rPr lang="en-US" sz="2000" b="1" err="1"/>
              <a:t>базальту</a:t>
            </a:r>
            <a:r>
              <a:rPr lang="en-US" sz="2000" b="1" dirty="0"/>
              <a:t>) </a:t>
            </a:r>
            <a:r>
              <a:rPr lang="en-US" sz="2000" b="1" err="1"/>
              <a:t>по</a:t>
            </a:r>
            <a:r>
              <a:rPr lang="en-US" sz="2000" b="1" dirty="0"/>
              <a:t> </a:t>
            </a:r>
            <a:r>
              <a:rPr lang="en-US" sz="2000" b="1" err="1"/>
              <a:t>бетонній</a:t>
            </a:r>
            <a:r>
              <a:rPr lang="en-US" sz="2000" b="1" dirty="0"/>
              <a:t> </a:t>
            </a:r>
            <a:r>
              <a:rPr lang="en-US" sz="2000" b="1" err="1"/>
              <a:t>основі</a:t>
            </a:r>
            <a:r>
              <a:rPr lang="en-US" sz="2000" b="1" dirty="0"/>
              <a:t>. </a:t>
            </a:r>
            <a:r>
              <a:rPr lang="en-US" sz="2000" b="1" err="1"/>
              <a:t>Технологія</a:t>
            </a:r>
            <a:r>
              <a:rPr lang="en-US" sz="2000" b="1" dirty="0"/>
              <a:t> </a:t>
            </a:r>
            <a:r>
              <a:rPr lang="en-US" sz="2000" b="1" err="1"/>
              <a:t>влаштування</a:t>
            </a:r>
            <a:r>
              <a:rPr lang="en-US" sz="2000" b="1" dirty="0"/>
              <a:t> </a:t>
            </a:r>
            <a:r>
              <a:rPr lang="en-US" sz="2000" b="1" err="1"/>
              <a:t>мозаїчних</a:t>
            </a:r>
            <a:r>
              <a:rPr lang="en-US" sz="2000" b="1" dirty="0"/>
              <a:t> </a:t>
            </a:r>
            <a:r>
              <a:rPr lang="en-US" sz="2000" b="1" err="1"/>
              <a:t>підлог</a:t>
            </a:r>
            <a:r>
              <a:rPr lang="en-US" sz="2000" b="1" dirty="0"/>
              <a:t> </a:t>
            </a:r>
            <a:r>
              <a:rPr lang="en-US" sz="2000" b="1" err="1"/>
              <a:t>аналогічна</a:t>
            </a:r>
            <a:r>
              <a:rPr lang="en-US" sz="2000" b="1" dirty="0"/>
              <a:t> </a:t>
            </a:r>
            <a:r>
              <a:rPr lang="en-US" sz="2000" b="1" err="1"/>
              <a:t>технології</a:t>
            </a:r>
            <a:r>
              <a:rPr lang="en-US" sz="2000" b="1" dirty="0"/>
              <a:t> </a:t>
            </a:r>
            <a:r>
              <a:rPr lang="en-US" sz="2000" b="1" err="1"/>
              <a:t>влаштування</a:t>
            </a:r>
            <a:r>
              <a:rPr lang="en-US" sz="2000" b="1" dirty="0"/>
              <a:t> </a:t>
            </a:r>
            <a:r>
              <a:rPr lang="en-US" sz="2000" b="1" err="1"/>
              <a:t>цементно-піщаних</a:t>
            </a:r>
            <a:r>
              <a:rPr lang="en-US" sz="2000" b="1" dirty="0"/>
              <a:t>. </a:t>
            </a:r>
            <a:r>
              <a:rPr lang="en-US" sz="2000" b="1" err="1"/>
              <a:t>Проте</a:t>
            </a:r>
            <a:r>
              <a:rPr lang="en-US" sz="2000" b="1" dirty="0"/>
              <a:t> </a:t>
            </a:r>
            <a:r>
              <a:rPr lang="en-US" sz="2000" b="1" err="1"/>
              <a:t>при</a:t>
            </a:r>
            <a:r>
              <a:rPr lang="en-US" sz="2000" b="1" dirty="0"/>
              <a:t> </a:t>
            </a:r>
            <a:r>
              <a:rPr lang="en-US" sz="2000" b="1" err="1"/>
              <a:t>цьому</a:t>
            </a:r>
            <a:r>
              <a:rPr lang="en-US" sz="2000" b="1" dirty="0"/>
              <a:t> </a:t>
            </a:r>
            <a:r>
              <a:rPr lang="en-US" sz="2000" b="1" err="1"/>
              <a:t>додаються</a:t>
            </a:r>
            <a:r>
              <a:rPr lang="en-US" sz="2000" b="1" dirty="0"/>
              <a:t> </a:t>
            </a:r>
            <a:r>
              <a:rPr lang="en-US" sz="2000" b="1" err="1"/>
              <a:t>операції</a:t>
            </a:r>
            <a:r>
              <a:rPr lang="en-US" sz="2000" b="1" dirty="0"/>
              <a:t> </a:t>
            </a:r>
            <a:r>
              <a:rPr lang="en-US" sz="2000" b="1" err="1"/>
              <a:t>шліфування</a:t>
            </a:r>
            <a:r>
              <a:rPr lang="en-US" sz="2000" b="1" dirty="0"/>
              <a:t> </a:t>
            </a:r>
            <a:r>
              <a:rPr lang="en-US" sz="2000" b="1" err="1"/>
              <a:t>підлоги</a:t>
            </a:r>
            <a:r>
              <a:rPr lang="en-US" sz="2000" b="1" dirty="0"/>
              <a:t> </a:t>
            </a:r>
            <a:r>
              <a:rPr lang="en-US" sz="2000" b="1" err="1"/>
              <a:t>до</a:t>
            </a:r>
            <a:r>
              <a:rPr lang="en-US" sz="2000" b="1" dirty="0"/>
              <a:t> </a:t>
            </a:r>
            <a:r>
              <a:rPr lang="en-US" sz="2000" b="1" err="1"/>
              <a:t>оголення</a:t>
            </a:r>
            <a:r>
              <a:rPr lang="en-US" sz="2000" b="1" dirty="0"/>
              <a:t> </a:t>
            </a:r>
            <a:r>
              <a:rPr lang="en-US" sz="2000" b="1" err="1"/>
              <a:t>окремих</a:t>
            </a:r>
            <a:r>
              <a:rPr lang="en-US" sz="2000" b="1" dirty="0"/>
              <a:t> </a:t>
            </a:r>
            <a:r>
              <a:rPr lang="en-US" sz="2000" b="1" err="1"/>
              <a:t>зерен</a:t>
            </a:r>
            <a:r>
              <a:rPr lang="en-US" sz="2000" b="1" dirty="0"/>
              <a:t> </a:t>
            </a:r>
            <a:r>
              <a:rPr lang="en-US" sz="2000" b="1" err="1"/>
              <a:t>кам’яного</a:t>
            </a:r>
            <a:r>
              <a:rPr lang="en-US" sz="2000" b="1" dirty="0"/>
              <a:t> </a:t>
            </a:r>
            <a:r>
              <a:rPr lang="en-US" sz="2000" b="1" err="1"/>
              <a:t>дрібняку</a:t>
            </a:r>
            <a:r>
              <a:rPr lang="en-US" sz="2000" b="1" dirty="0"/>
              <a:t>, </a:t>
            </a:r>
            <a:r>
              <a:rPr lang="en-US" sz="2000" b="1" err="1"/>
              <a:t>шпаклювання</a:t>
            </a:r>
            <a:r>
              <a:rPr lang="en-US" sz="2000" b="1" dirty="0"/>
              <a:t> </a:t>
            </a:r>
            <a:r>
              <a:rPr lang="en-US" sz="2000" b="1" err="1"/>
              <a:t>пошкоджених</a:t>
            </a:r>
            <a:r>
              <a:rPr lang="en-US" sz="2000" b="1" dirty="0"/>
              <a:t> </a:t>
            </a:r>
            <a:r>
              <a:rPr lang="en-US" sz="2000" b="1" err="1"/>
              <a:t>місць</a:t>
            </a:r>
            <a:r>
              <a:rPr lang="en-US" sz="2000" b="1" dirty="0"/>
              <a:t> </a:t>
            </a:r>
            <a:r>
              <a:rPr lang="en-US" sz="2000" b="1" err="1"/>
              <a:t>підлоги</a:t>
            </a:r>
            <a:r>
              <a:rPr lang="en-US" sz="2000" b="1" dirty="0"/>
              <a:t> </a:t>
            </a:r>
            <a:r>
              <a:rPr lang="en-US" sz="2000" b="1" err="1"/>
              <a:t>під</a:t>
            </a:r>
            <a:r>
              <a:rPr lang="en-US" sz="2000" b="1" dirty="0"/>
              <a:t> </a:t>
            </a:r>
            <a:r>
              <a:rPr lang="en-US" sz="2000" b="1" err="1"/>
              <a:t>час</a:t>
            </a:r>
            <a:r>
              <a:rPr lang="en-US" sz="2000" b="1" dirty="0"/>
              <a:t> </a:t>
            </a:r>
            <a:r>
              <a:rPr lang="en-US" sz="2000" b="1" err="1"/>
              <a:t>її</a:t>
            </a:r>
            <a:r>
              <a:rPr lang="en-US" sz="2000" b="1" dirty="0"/>
              <a:t> </a:t>
            </a:r>
            <a:r>
              <a:rPr lang="en-US" sz="2000" b="1" err="1"/>
              <a:t>шліфування</a:t>
            </a:r>
            <a:r>
              <a:rPr lang="en-US" sz="2000" b="1" dirty="0"/>
              <a:t>, </a:t>
            </a:r>
            <a:r>
              <a:rPr lang="en-US" sz="2000" b="1" err="1"/>
              <a:t>нанесення</a:t>
            </a:r>
            <a:r>
              <a:rPr lang="en-US" sz="2000" b="1" dirty="0"/>
              <a:t> </a:t>
            </a:r>
            <a:r>
              <a:rPr lang="en-US" sz="2000" b="1" err="1"/>
              <a:t>воскової</a:t>
            </a:r>
            <a:r>
              <a:rPr lang="en-US" sz="2000" b="1" dirty="0"/>
              <a:t> </a:t>
            </a:r>
            <a:r>
              <a:rPr lang="en-US" sz="2000" b="1" err="1"/>
              <a:t>мастики</a:t>
            </a:r>
            <a:r>
              <a:rPr lang="en-US" sz="2000" b="1" dirty="0"/>
              <a:t>. </a:t>
            </a:r>
            <a:r>
              <a:rPr lang="en-US" sz="2000" b="1" err="1"/>
              <a:t>Під</a:t>
            </a:r>
            <a:r>
              <a:rPr lang="en-US" sz="2000" b="1" dirty="0"/>
              <a:t> </a:t>
            </a:r>
            <a:r>
              <a:rPr lang="en-US" sz="2000" b="1" err="1"/>
              <a:t>час</a:t>
            </a:r>
            <a:r>
              <a:rPr lang="en-US" sz="2000" b="1" dirty="0"/>
              <a:t> </a:t>
            </a:r>
            <a:r>
              <a:rPr lang="en-US" sz="2000" b="1" err="1"/>
              <a:t>влаштування</a:t>
            </a:r>
            <a:r>
              <a:rPr lang="en-US" sz="2000" b="1" dirty="0"/>
              <a:t> </a:t>
            </a:r>
            <a:r>
              <a:rPr lang="en-US" sz="2000" b="1" err="1"/>
              <a:t>мозаїчних</a:t>
            </a:r>
            <a:r>
              <a:rPr lang="en-US" sz="2000" b="1" dirty="0"/>
              <a:t> </a:t>
            </a:r>
            <a:r>
              <a:rPr lang="en-US" sz="2000" b="1" err="1"/>
              <a:t>підлог</a:t>
            </a:r>
            <a:r>
              <a:rPr lang="en-US" sz="2000" b="1" dirty="0"/>
              <a:t> </a:t>
            </a:r>
            <a:r>
              <a:rPr lang="en-US" sz="2000" b="1" err="1"/>
              <a:t>обов’язковими</a:t>
            </a:r>
            <a:r>
              <a:rPr lang="en-US" sz="2000" b="1" dirty="0"/>
              <a:t> </a:t>
            </a:r>
            <a:r>
              <a:rPr lang="en-US" sz="2000" b="1" err="1"/>
              <a:t>операціями</a:t>
            </a:r>
            <a:r>
              <a:rPr lang="en-US" sz="2000" b="1" dirty="0"/>
              <a:t> є </a:t>
            </a:r>
            <a:r>
              <a:rPr lang="en-US" sz="2000" b="1" err="1"/>
              <a:t>промивання</a:t>
            </a:r>
            <a:r>
              <a:rPr lang="en-US" sz="2000" b="1" dirty="0"/>
              <a:t> </a:t>
            </a:r>
            <a:r>
              <a:rPr lang="en-US" sz="2000" b="1" err="1"/>
              <a:t>піску</a:t>
            </a:r>
            <a:r>
              <a:rPr lang="en-US" sz="2000" b="1" dirty="0"/>
              <a:t> і </a:t>
            </a:r>
            <a:r>
              <a:rPr lang="en-US" sz="2000" b="1" err="1"/>
              <a:t>декоративного</a:t>
            </a:r>
            <a:r>
              <a:rPr lang="en-US" sz="2000" b="1" dirty="0"/>
              <a:t> </a:t>
            </a:r>
            <a:r>
              <a:rPr lang="en-US" sz="2000" b="1" err="1"/>
              <a:t>заповнювача</a:t>
            </a:r>
            <a:r>
              <a:rPr lang="en-US" sz="2000" b="1" dirty="0"/>
              <a:t> </a:t>
            </a:r>
            <a:r>
              <a:rPr lang="en-US" sz="2000" b="1" err="1"/>
              <a:t>та</a:t>
            </a:r>
            <a:r>
              <a:rPr lang="en-US" sz="2000" b="1" dirty="0"/>
              <a:t> </a:t>
            </a:r>
            <a:r>
              <a:rPr lang="en-US" sz="2000" b="1" err="1"/>
              <a:t>розподілення</a:t>
            </a:r>
            <a:r>
              <a:rPr lang="en-US" sz="2000" b="1" dirty="0"/>
              <a:t> </a:t>
            </a:r>
            <a:r>
              <a:rPr lang="en-US" sz="2000" b="1" err="1"/>
              <a:t>останнього</a:t>
            </a:r>
            <a:r>
              <a:rPr lang="en-US" sz="2000" b="1" dirty="0"/>
              <a:t> </a:t>
            </a:r>
            <a:r>
              <a:rPr lang="en-US" sz="2000" b="1" err="1"/>
              <a:t>по</a:t>
            </a:r>
            <a:r>
              <a:rPr lang="en-US" sz="2000" b="1" dirty="0"/>
              <a:t> </a:t>
            </a:r>
            <a:r>
              <a:rPr lang="en-US" sz="2000" b="1" err="1"/>
              <a:t>фракціях</a:t>
            </a:r>
            <a:r>
              <a:rPr lang="en-US" sz="2000" b="1" dirty="0"/>
              <a:t> – </a:t>
            </a:r>
            <a:r>
              <a:rPr lang="en-US" sz="2000" b="1" err="1"/>
              <a:t>мінімум</a:t>
            </a:r>
            <a:r>
              <a:rPr lang="en-US" sz="2000" b="1" dirty="0"/>
              <a:t> </a:t>
            </a:r>
            <a:r>
              <a:rPr lang="en-US" sz="2000" b="1" err="1"/>
              <a:t>на</a:t>
            </a:r>
            <a:r>
              <a:rPr lang="en-US" sz="2000" b="1" dirty="0"/>
              <a:t> </a:t>
            </a:r>
            <a:r>
              <a:rPr lang="en-US" sz="2000" b="1" err="1"/>
              <a:t>три</a:t>
            </a:r>
            <a:r>
              <a:rPr lang="en-US" sz="2000" b="1" dirty="0"/>
              <a:t>.</a:t>
            </a:r>
            <a:endParaRPr lang="en-US" sz="20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6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D1F0D-AF1B-2607-FB8D-EFF76FC1D76A}"/>
              </a:ext>
            </a:extLst>
          </p:cNvPr>
          <p:cNvSpPr txBox="1"/>
          <p:nvPr/>
        </p:nvSpPr>
        <p:spPr>
          <a:xfrm>
            <a:off x="1073" y="348877"/>
            <a:ext cx="5409125" cy="55048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Покриття</a:t>
            </a:r>
            <a:r>
              <a:rPr lang="en-US" sz="2000" dirty="0"/>
              <a:t> з </a:t>
            </a:r>
            <a:r>
              <a:rPr lang="en-US" sz="2000" err="1"/>
              <a:t>вакуум-бетону</a:t>
            </a:r>
            <a:r>
              <a:rPr lang="en-US" sz="2000" dirty="0"/>
              <a:t> </a:t>
            </a:r>
            <a:r>
              <a:rPr lang="en-US" sz="2000" err="1"/>
              <a:t>набувають</a:t>
            </a:r>
            <a:r>
              <a:rPr lang="en-US" sz="2000" dirty="0"/>
              <a:t> з </a:t>
            </a:r>
            <a:r>
              <a:rPr lang="en-US" sz="2000" err="1"/>
              <a:t>кожним</a:t>
            </a:r>
            <a:r>
              <a:rPr lang="en-US" sz="2000" dirty="0"/>
              <a:t> </a:t>
            </a:r>
            <a:r>
              <a:rPr lang="en-US" sz="2000" err="1"/>
              <a:t>роком</a:t>
            </a:r>
            <a:r>
              <a:rPr lang="en-US" sz="2000" dirty="0"/>
              <a:t> </a:t>
            </a:r>
            <a:r>
              <a:rPr lang="en-US" sz="2000" err="1"/>
              <a:t>більшого</a:t>
            </a:r>
            <a:r>
              <a:rPr lang="en-US" sz="2000" dirty="0"/>
              <a:t> </a:t>
            </a:r>
            <a:r>
              <a:rPr lang="en-US" sz="2000" err="1"/>
              <a:t>поширення</a:t>
            </a:r>
            <a:r>
              <a:rPr lang="en-US" sz="2000" dirty="0"/>
              <a:t> </a:t>
            </a:r>
            <a:r>
              <a:rPr lang="en-US" sz="2000" err="1"/>
              <a:t>завдяки</a:t>
            </a:r>
            <a:r>
              <a:rPr lang="en-US" sz="2000" dirty="0"/>
              <a:t> </a:t>
            </a:r>
            <a:r>
              <a:rPr lang="en-US" sz="2000" err="1"/>
              <a:t>високій</a:t>
            </a:r>
            <a:r>
              <a:rPr lang="en-US" sz="2000" dirty="0"/>
              <a:t> </a:t>
            </a:r>
            <a:r>
              <a:rPr lang="en-US" sz="2000" err="1"/>
              <a:t>ефективності</a:t>
            </a:r>
            <a:r>
              <a:rPr lang="en-US" sz="2000" dirty="0"/>
              <a:t>. </a:t>
            </a:r>
            <a:r>
              <a:rPr lang="en-US" sz="2000" err="1"/>
              <a:t>Їх</a:t>
            </a:r>
            <a:r>
              <a:rPr lang="en-US" sz="2000" dirty="0"/>
              <a:t> </a:t>
            </a:r>
            <a:r>
              <a:rPr lang="en-US" sz="2000" err="1"/>
              <a:t>використовують</a:t>
            </a:r>
            <a:r>
              <a:rPr lang="en-US" sz="2000" dirty="0"/>
              <a:t> у </a:t>
            </a:r>
            <a:r>
              <a:rPr lang="en-US" sz="2000" err="1"/>
              <a:t>промислових</a:t>
            </a:r>
            <a:r>
              <a:rPr lang="en-US" sz="2000" dirty="0"/>
              <a:t> </a:t>
            </a:r>
            <a:r>
              <a:rPr lang="en-US" sz="2000" err="1"/>
              <a:t>цехах</a:t>
            </a:r>
            <a:r>
              <a:rPr lang="en-US" sz="2000" dirty="0"/>
              <a:t> </a:t>
            </a:r>
            <a:r>
              <a:rPr lang="en-US" sz="2000" err="1"/>
              <a:t>різного</a:t>
            </a:r>
            <a:r>
              <a:rPr lang="en-US" sz="2000" dirty="0"/>
              <a:t> </a:t>
            </a:r>
            <a:r>
              <a:rPr lang="en-US" sz="2000" err="1"/>
              <a:t>призначення</a:t>
            </a:r>
            <a:r>
              <a:rPr lang="en-US" sz="2000" dirty="0"/>
              <a:t>, </a:t>
            </a:r>
            <a:r>
              <a:rPr lang="en-US" sz="2000" err="1"/>
              <a:t>вестибулях</a:t>
            </a:r>
            <a:r>
              <a:rPr lang="en-US" sz="2000" dirty="0"/>
              <a:t> </a:t>
            </a:r>
            <a:r>
              <a:rPr lang="en-US" sz="2000" err="1"/>
              <a:t>та</a:t>
            </a:r>
            <a:r>
              <a:rPr lang="en-US" sz="2000" dirty="0"/>
              <a:t> </a:t>
            </a:r>
            <a:r>
              <a:rPr lang="en-US" sz="2000" err="1"/>
              <a:t>коридорах</a:t>
            </a:r>
            <a:r>
              <a:rPr lang="en-US" sz="2000" dirty="0"/>
              <a:t> </a:t>
            </a:r>
            <a:r>
              <a:rPr lang="en-US" sz="2000" err="1"/>
              <a:t>культурно-спортивних</a:t>
            </a:r>
            <a:r>
              <a:rPr lang="en-US" sz="2000" dirty="0"/>
              <a:t> </a:t>
            </a:r>
            <a:r>
              <a:rPr lang="en-US" sz="2000" err="1"/>
              <a:t>споруд</a:t>
            </a:r>
            <a:r>
              <a:rPr lang="en-US" sz="2000" dirty="0"/>
              <a:t>,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продовольчих</a:t>
            </a:r>
            <a:r>
              <a:rPr lang="en-US" sz="2000" dirty="0"/>
              <a:t> </a:t>
            </a:r>
            <a:r>
              <a:rPr lang="en-US" sz="2000" err="1"/>
              <a:t>та</a:t>
            </a:r>
            <a:r>
              <a:rPr lang="en-US" sz="2000" dirty="0"/>
              <a:t> </a:t>
            </a:r>
            <a:r>
              <a:rPr lang="en-US" sz="2000" err="1"/>
              <a:t>плодоовочевих</a:t>
            </a:r>
            <a:r>
              <a:rPr lang="en-US" sz="2000" dirty="0"/>
              <a:t> </a:t>
            </a:r>
            <a:r>
              <a:rPr lang="en-US" sz="2000" err="1"/>
              <a:t>базах</a:t>
            </a:r>
            <a:r>
              <a:rPr lang="en-US" sz="2000" dirty="0"/>
              <a:t>, </a:t>
            </a:r>
            <a:r>
              <a:rPr lang="en-US" sz="2000" err="1"/>
              <a:t>складських</a:t>
            </a:r>
            <a:r>
              <a:rPr lang="en-US" sz="2000" dirty="0"/>
              <a:t> </a:t>
            </a:r>
            <a:r>
              <a:rPr lang="en-US" sz="2000" err="1"/>
              <a:t>приміщеннях</a:t>
            </a:r>
            <a:r>
              <a:rPr lang="en-US" sz="2000" dirty="0"/>
              <a:t>. </a:t>
            </a:r>
            <a:r>
              <a:rPr lang="en-US" sz="2000" err="1"/>
              <a:t>Порядок</a:t>
            </a:r>
            <a:r>
              <a:rPr lang="en-US" sz="2000" dirty="0"/>
              <a:t> </a:t>
            </a:r>
            <a:r>
              <a:rPr lang="en-US" sz="2000" err="1"/>
              <a:t>виконання</a:t>
            </a:r>
            <a:r>
              <a:rPr lang="en-US" sz="2000" dirty="0"/>
              <a:t> </a:t>
            </a:r>
            <a:r>
              <a:rPr lang="en-US" sz="2000" err="1"/>
              <a:t>операцій</a:t>
            </a:r>
            <a:r>
              <a:rPr lang="en-US" sz="2000" dirty="0"/>
              <a:t> </a:t>
            </a:r>
            <a:r>
              <a:rPr lang="en-US" sz="2000" err="1"/>
              <a:t>наступний</a:t>
            </a:r>
            <a:r>
              <a:rPr lang="en-US" sz="2000" dirty="0"/>
              <a:t> – </a:t>
            </a:r>
            <a:r>
              <a:rPr lang="en-US" sz="2000" err="1"/>
              <a:t>основу</a:t>
            </a:r>
            <a:r>
              <a:rPr lang="en-US" sz="2000" dirty="0"/>
              <a:t> </a:t>
            </a:r>
            <a:r>
              <a:rPr lang="en-US" sz="2000" err="1"/>
              <a:t>старанно</a:t>
            </a:r>
            <a:r>
              <a:rPr lang="en-US" sz="2000" dirty="0"/>
              <a:t> </a:t>
            </a:r>
            <a:r>
              <a:rPr lang="en-US" sz="2000" err="1"/>
              <a:t>очищають</a:t>
            </a:r>
            <a:r>
              <a:rPr lang="en-US" sz="2000" dirty="0"/>
              <a:t>,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ній</a:t>
            </a:r>
            <a:r>
              <a:rPr lang="en-US" sz="2000" dirty="0"/>
              <a:t> </a:t>
            </a:r>
            <a:r>
              <a:rPr lang="en-US" sz="2000" err="1"/>
              <a:t>роблять</a:t>
            </a:r>
            <a:r>
              <a:rPr lang="en-US" sz="2000" dirty="0"/>
              <a:t> </a:t>
            </a:r>
            <a:r>
              <a:rPr lang="en-US" sz="2000" err="1"/>
              <a:t>розмітку</a:t>
            </a:r>
            <a:r>
              <a:rPr lang="en-US" sz="2000" dirty="0"/>
              <a:t>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захватках</a:t>
            </a:r>
            <a:r>
              <a:rPr lang="en-US" sz="2000" dirty="0"/>
              <a:t>, </a:t>
            </a:r>
            <a:r>
              <a:rPr lang="en-US" sz="2000" err="1"/>
              <a:t>визначають</a:t>
            </a:r>
            <a:r>
              <a:rPr lang="en-US" sz="2000" dirty="0"/>
              <a:t> </a:t>
            </a:r>
            <a:r>
              <a:rPr lang="en-US" sz="2000" err="1"/>
              <a:t>відмітки</a:t>
            </a:r>
            <a:r>
              <a:rPr lang="en-US" sz="2000" dirty="0"/>
              <a:t> </a:t>
            </a:r>
            <a:r>
              <a:rPr lang="en-US" sz="2000" err="1"/>
              <a:t>для</a:t>
            </a:r>
            <a:r>
              <a:rPr lang="en-US" sz="2000" dirty="0"/>
              <a:t> </a:t>
            </a:r>
            <a:r>
              <a:rPr lang="en-US" sz="2000" err="1"/>
              <a:t>рейок</a:t>
            </a:r>
            <a:r>
              <a:rPr lang="en-US" sz="2000" dirty="0"/>
              <a:t>, </a:t>
            </a:r>
            <a:r>
              <a:rPr lang="en-US" sz="2000" err="1"/>
              <a:t>по</a:t>
            </a:r>
            <a:r>
              <a:rPr lang="en-US" sz="2000" dirty="0"/>
              <a:t> </a:t>
            </a:r>
            <a:r>
              <a:rPr lang="en-US" sz="2000" err="1"/>
              <a:t>них</a:t>
            </a:r>
            <a:r>
              <a:rPr lang="en-US" sz="2000" dirty="0"/>
              <a:t> </a:t>
            </a:r>
            <a:r>
              <a:rPr lang="en-US" sz="2000" err="1"/>
              <a:t>за</a:t>
            </a:r>
            <a:r>
              <a:rPr lang="en-US" sz="2000" dirty="0"/>
              <a:t> </a:t>
            </a:r>
            <a:r>
              <a:rPr lang="en-US" sz="2000" err="1"/>
              <a:t>допомогою</a:t>
            </a:r>
            <a:r>
              <a:rPr lang="en-US" sz="2000" dirty="0"/>
              <a:t> </a:t>
            </a:r>
            <a:r>
              <a:rPr lang="en-US" sz="2000" err="1"/>
              <a:t>маяків</a:t>
            </a:r>
            <a:r>
              <a:rPr lang="en-US" sz="2000" dirty="0"/>
              <a:t> </a:t>
            </a:r>
            <a:r>
              <a:rPr lang="en-US" sz="2000" err="1"/>
              <a:t>ставлять</a:t>
            </a:r>
            <a:r>
              <a:rPr lang="en-US" sz="2000" dirty="0"/>
              <a:t> </a:t>
            </a:r>
            <a:r>
              <a:rPr lang="en-US" sz="2000" err="1"/>
              <a:t>напрямні</a:t>
            </a:r>
            <a:r>
              <a:rPr lang="en-US" sz="2000" dirty="0"/>
              <a:t> </a:t>
            </a:r>
            <a:r>
              <a:rPr lang="en-US" sz="2000" err="1"/>
              <a:t>рейки</a:t>
            </a:r>
            <a:r>
              <a:rPr lang="en-US" sz="2000" dirty="0"/>
              <a:t> з </a:t>
            </a:r>
            <a:r>
              <a:rPr lang="en-US" sz="2000" err="1"/>
              <a:t>металу</a:t>
            </a:r>
            <a:r>
              <a:rPr lang="en-US" sz="2000" dirty="0"/>
              <a:t> </a:t>
            </a:r>
            <a:r>
              <a:rPr lang="en-US" sz="2000" err="1"/>
              <a:t>різного</a:t>
            </a:r>
            <a:r>
              <a:rPr lang="en-US" sz="2000" dirty="0"/>
              <a:t> </a:t>
            </a:r>
            <a:r>
              <a:rPr lang="en-US" sz="2000" err="1"/>
              <a:t>профілю</a:t>
            </a:r>
            <a:r>
              <a:rPr lang="en-US" sz="2000" dirty="0"/>
              <a:t>, </a:t>
            </a:r>
            <a:r>
              <a:rPr lang="en-US" sz="2000" err="1"/>
              <a:t>дерева</a:t>
            </a:r>
            <a:r>
              <a:rPr lang="en-US" sz="2000" dirty="0"/>
              <a:t>, </a:t>
            </a:r>
            <a:r>
              <a:rPr lang="en-US" sz="2000" err="1"/>
              <a:t>простір</a:t>
            </a:r>
            <a:r>
              <a:rPr lang="en-US" sz="2000" dirty="0"/>
              <a:t> </a:t>
            </a:r>
            <a:r>
              <a:rPr lang="en-US" sz="2000" err="1"/>
              <a:t>між</a:t>
            </a:r>
            <a:r>
              <a:rPr lang="en-US" sz="2000" dirty="0"/>
              <a:t> </a:t>
            </a:r>
            <a:r>
              <a:rPr lang="en-US" sz="2000" err="1"/>
              <a:t>напрямними</a:t>
            </a:r>
            <a:r>
              <a:rPr lang="en-US" sz="2000" dirty="0"/>
              <a:t> </a:t>
            </a:r>
            <a:r>
              <a:rPr lang="en-US" sz="2000" err="1"/>
              <a:t>рейками</a:t>
            </a:r>
            <a:r>
              <a:rPr lang="en-US" sz="2000" dirty="0"/>
              <a:t> </a:t>
            </a:r>
            <a:r>
              <a:rPr lang="en-US" sz="2000" err="1"/>
              <a:t>заповнюють</a:t>
            </a:r>
            <a:r>
              <a:rPr lang="en-US" sz="2000" dirty="0"/>
              <a:t> </a:t>
            </a:r>
            <a:r>
              <a:rPr lang="en-US" sz="2000" err="1"/>
              <a:t>бетоном</a:t>
            </a:r>
            <a:r>
              <a:rPr lang="en-US" sz="2000" dirty="0"/>
              <a:t> </a:t>
            </a:r>
            <a:r>
              <a:rPr lang="en-US" sz="2000" err="1"/>
              <a:t>рухливістю</a:t>
            </a:r>
            <a:r>
              <a:rPr lang="en-US" sz="2000" dirty="0"/>
              <a:t> 8–10 </a:t>
            </a:r>
            <a:r>
              <a:rPr lang="en-US" sz="2000" err="1"/>
              <a:t>см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3" name="Рисунок 2" descr="Изображение выглядит как земля, одежда, на открытом воздухе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7F57ECEC-BC40-B8A6-1999-BF3E0A2D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077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2923</Words>
  <Application>Microsoft Office PowerPoint</Application>
  <PresentationFormat>Широкий екран</PresentationFormat>
  <Paragraphs>46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Meiryo</vt:lpstr>
      <vt:lpstr>Arial</vt:lpstr>
      <vt:lpstr>Calibri</vt:lpstr>
      <vt:lpstr>Calibri Light</vt:lpstr>
      <vt:lpstr>Тема Office</vt:lpstr>
      <vt:lpstr>Національний університет біоресурсів і природокористування України                                          Кафедра будівництва                                        Презентація теми № 16                                         Улаштування підлог          Лектор: Валентина Михайлівна Бакуліна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Макс Майстренко</cp:lastModifiedBy>
  <cp:revision>374</cp:revision>
  <dcterms:created xsi:type="dcterms:W3CDTF">2023-11-12T14:22:06Z</dcterms:created>
  <dcterms:modified xsi:type="dcterms:W3CDTF">2024-01-02T21:07:52Z</dcterms:modified>
</cp:coreProperties>
</file>