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6437" autoAdjust="0"/>
  </p:normalViewPr>
  <p:slideViewPr>
    <p:cSldViewPr snapToGrid="0">
      <p:cViewPr varScale="1">
        <p:scale>
          <a:sx n="67" d="100"/>
          <a:sy n="67" d="100"/>
        </p:scale>
        <p:origin x="48" y="48"/>
      </p:cViewPr>
      <p:guideLst/>
    </p:cSldViewPr>
  </p:slideViewPr>
  <p:outlineViewPr>
    <p:cViewPr>
      <p:scale>
        <a:sx n="33" d="100"/>
        <a:sy n="33" d="100"/>
      </p:scale>
      <p:origin x="0" y="-247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8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5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64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8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56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9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42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1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5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1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8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1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7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9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8EEC-BB19-41AA-9846-498628B413E1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83D9-BA5B-4C6E-A0AF-89F70261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6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1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wmf"/><Relationship Id="rId12" Type="http://schemas.openxmlformats.org/officeDocument/2006/relationships/image" Target="../media/image22.wmf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3.bin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5.bin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w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w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8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5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3750" y="936738"/>
            <a:ext cx="9004663" cy="3361507"/>
          </a:xfrm>
        </p:spPr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Лекція </a:t>
            </a:r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6778" y="4298245"/>
            <a:ext cx="9213803" cy="1117687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курсу «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Нейроінформаційні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мережі керування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біотехнічними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єктами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9166" y="3474720"/>
            <a:ext cx="29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Автор : </a:t>
            </a:r>
          </a:p>
          <a:p>
            <a:r>
              <a:rPr lang="uk-UA" dirty="0" smtClean="0"/>
              <a:t>доцент, </a:t>
            </a:r>
            <a:r>
              <a:rPr lang="uk-UA" dirty="0" err="1" smtClean="0"/>
              <a:t>к.т.н</a:t>
            </a:r>
            <a:r>
              <a:rPr lang="uk-UA" dirty="0" smtClean="0"/>
              <a:t>. Заєць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623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0321" y="626533"/>
                <a:ext cx="9613861" cy="5309656"/>
              </a:xfrm>
            </p:spPr>
            <p:txBody>
              <a:bodyPr>
                <a:normAutofit fontScale="92500" lnSpcReduction="10000"/>
              </a:bodyPr>
              <a:lstStyle/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4) </a:t>
                </a:r>
                <a:r>
                  <a:rPr lang="uk-UA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дистриб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ютивність</a:t>
                </a:r>
                <a:endParaRPr lang="ru-RU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 (В  С) = (А  В)  (А  С)</a:t>
                </a:r>
              </a:p>
              <a:p>
                <a:pPr marL="0" marR="0" lvl="0" indent="0" algn="l" rtl="0">
                  <a:buNone/>
                </a:pP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 (В  С) = (А  В)  (А  С)</a:t>
                </a:r>
              </a:p>
              <a:p>
                <a:pPr marL="0" marR="0" lvl="0" indent="0" algn="l" rtl="0">
                  <a:buNone/>
                </a:pP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5)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  = А,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де:  – пуста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множина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,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тобто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</a:t>
                </a:r>
                <a:r>
                  <a:rPr lang="ru-RU" b="1" i="1" u="none" strike="noStrike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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(х) = 0</a:t>
                </a: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6) 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  = </a:t>
                </a:r>
              </a:p>
              <a:p>
                <a:pPr marL="0" marR="0" lvl="0" indent="0" algn="l" rtl="0">
                  <a:buNone/>
                </a:pP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7)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 Е = 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, де: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Е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 –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універсальна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множина</a:t>
                </a:r>
                <a:endParaRPr lang="ru-RU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sym typeface="Symbol" panose="05050102010706020507" pitchFamily="18" charset="2"/>
                </a:endParaRP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8) 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 Е = Е</a:t>
                </a: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9) </a:t>
                </a:r>
                <a14:m>
                  <m:oMath xmlns:m="http://schemas.openxmlformats.org/officeDocument/2006/math">
                    <m:r>
                      <a:rPr lang="uk-UA" b="1" i="0" u="none" strike="noStrik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uk-UA" b="1" i="0" u="none" strike="noStrik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∩</m:t>
                    </m:r>
                    <m:r>
                      <a:rPr lang="uk-UA" b="1" i="0" u="none" strike="noStrik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a:rPr lang="uk-UA" b="1" i="0" u="none" strike="noStrik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uk-UA" b="1" i="1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uk-UA" b="1" i="0" u="none" strike="noStrik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uk-UA" b="1" i="1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uk-UA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uk-U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r>
                      <a:rPr lang="uk-U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uk-U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∪</m:t>
                    </m:r>
                    <m:r>
                      <a:rPr lang="uk-U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a:rPr lang="uk-U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uk-UA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uk-UA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uk-UA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/>
                </a:r>
                <a:b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</a:br>
                <a:endParaRPr lang="uk-UA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Зауваження.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Наведені операції над нечіткими множинами базуються на використанні операцій </a:t>
                </a:r>
                <a:r>
                  <a:rPr lang="en-US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max</a:t>
                </a:r>
                <a:r>
                  <a:rPr lang="en-US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і </a:t>
                </a:r>
                <a:r>
                  <a:rPr lang="en-US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min</a:t>
                </a:r>
                <a:r>
                  <a:rPr lang="en-US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 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У теорії нечітких множин розробляються питання побудови узагальнених операторів перетину, об'єднання і доповнення, що дозволяє врахувати різноманітні смислові відтінки відповідних їм зв'язок «І», «АБО», «НІ».</a:t>
                </a:r>
              </a:p>
              <a:p>
                <a:pPr marL="0" marR="0" lvl="0" indent="0" algn="l" rtl="0">
                  <a:buNone/>
                </a:pP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Один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із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підходів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до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операторів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перетину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і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об'єднання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полягає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в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їх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визначенні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в </a:t>
                </a: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класі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трикутних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норм і </a:t>
                </a: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конорм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endParaRPr lang="ru-RU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0321" y="626533"/>
                <a:ext cx="9613861" cy="5309656"/>
              </a:xfrm>
              <a:blipFill>
                <a:blip r:embed="rId3"/>
                <a:stretch>
                  <a:fillRect l="-698" t="-1837" r="-1522" b="-21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7299" y="3105149"/>
            <a:ext cx="13098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6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521" y="745067"/>
            <a:ext cx="9613861" cy="5495922"/>
          </a:xfrm>
        </p:spPr>
        <p:txBody>
          <a:bodyPr>
            <a:normAutofit fontScale="92500" lnSpcReduction="20000"/>
          </a:bodyPr>
          <a:lstStyle/>
          <a:p>
            <a:pPr marL="0" marR="0" lvl="0" indent="0" algn="l" rtl="0">
              <a:buNone/>
            </a:pP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Трикутною нормою (</a:t>
            </a:r>
            <a:r>
              <a:rPr lang="en-US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t-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нормою)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називається двомісна дійсна функція Т: [0, 1]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 [0, 1]  [0, 1], яка 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задовільняє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наступним умовам:</a:t>
            </a:r>
          </a:p>
          <a:p>
            <a:pPr marL="0" marR="0" lvl="0" indent="0" algn="l" rtl="0">
              <a:buNone/>
            </a:pP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Т(0, 0) = 0; Т(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1) = 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; Т(1, 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= 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–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обмеженість;</a:t>
            </a:r>
          </a:p>
          <a:p>
            <a:pPr marL="0" marR="0" lvl="0" indent="0" algn="l" rtl="0">
              <a:buNone/>
            </a:pP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Т(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 Т(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С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D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),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якщо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 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С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B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 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D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–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монотон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н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ість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;</a:t>
            </a:r>
          </a:p>
          <a:p>
            <a:pPr marL="0" marR="0" lvl="0" indent="0" algn="l" rtl="0">
              <a:buNone/>
            </a:pP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Т(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ru-RU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ru-RU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 Т(</a:t>
            </a:r>
            <a:r>
              <a:rPr lang="ru-RU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ru-RU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–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комутативність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;</a:t>
            </a:r>
          </a:p>
          <a:p>
            <a:pPr marL="0" marR="0" lvl="0" indent="0" algn="l" rtl="0">
              <a:buNone/>
            </a:pP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Т(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Т(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ru-RU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C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=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en-US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T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Т(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ru-RU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,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,),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C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–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асоціативність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Трикутникові норми: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</a:t>
            </a:r>
            <a:r>
              <a:rPr lang="en-GB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A</a:t>
            </a:r>
            <a:r>
              <a:rPr lang="en-GB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en-GB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B</a:t>
            </a:r>
            <a:r>
              <a:rPr lang="en-GB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),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max</a:t>
            </a:r>
            <a:r>
              <a:rPr lang="en-GB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(0,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A</a:t>
            </a:r>
            <a:r>
              <a:rPr lang="en-GB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en-GB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+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B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– 1</a:t>
            </a:r>
            <a:r>
              <a:rPr lang="en-GB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Трикутниковою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конормою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конорма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називається двомісна дійсна функція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:[0, 1]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 [0, 1]  [0, 1]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із властивостями:</a:t>
            </a:r>
          </a:p>
          <a:p>
            <a:pPr marL="0" marR="0" lvl="0" indent="0" algn="l" rtl="0">
              <a:buNone/>
            </a:pP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=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0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= 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;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0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= 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– обмеженість;</a:t>
            </a:r>
          </a:p>
          <a:p>
            <a:pPr marL="0" marR="0" lvl="0" indent="0" algn="l" rtl="0">
              <a:buNone/>
            </a:pP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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С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D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),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якщо 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 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С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B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 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D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–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монотон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н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ість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;</a:t>
            </a:r>
          </a:p>
          <a:p>
            <a:pPr marL="0" marR="0" lvl="0" indent="0" algn="l" rtl="0">
              <a:buNone/>
            </a:pP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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– комутативність;</a:t>
            </a:r>
          </a:p>
          <a:p>
            <a:pPr marL="0" marR="0" lvl="0" indent="0" algn="l" rtl="0">
              <a:buNone/>
            </a:pP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C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=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S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S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,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,),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C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–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асоціативність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Трикутникові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t-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конорми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max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A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B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),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min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(1,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A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+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en-US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B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34445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rtl="0">
              <a:buFont typeface="Arial" panose="020B0604020202020204" pitchFamily="34" charset="0"/>
              <a:buNone/>
            </a:pP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Алгебраїчні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операції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над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нечіткими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множинами</a:t>
            </a:r>
            <a:endParaRPr lang="ru-RU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1834166"/>
            <a:ext cx="9613861" cy="4102023"/>
          </a:xfrm>
        </p:spPr>
        <p:txBody>
          <a:bodyPr>
            <a:normAutofit fontScale="92500" lnSpcReduction="10000"/>
          </a:bodyPr>
          <a:lstStyle/>
          <a:p>
            <a:pPr marL="0" marR="0" lvl="0" indent="0" algn="l" rtl="0">
              <a:buNone/>
            </a:pP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Алгебраїчне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множення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 В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визначається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: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			(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Алгебраїчна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сума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цих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позначається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А+В і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визначається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marR="0" lvl="0" indent="0" algn="l" rtl="0">
              <a:buNone/>
            </a:pPr>
            <a:endParaRPr lang="ru-RU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операцій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множення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додавання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виконуються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властивості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комутативності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асоціативності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теорема де Моргана,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дії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порожніми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множинами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виконуються: 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імдемпотентність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дистриб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ютивність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0" marR="0" lvl="0" indent="0" algn="l" rtl="0">
              <a:buNone/>
            </a:pP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Зауваження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При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сумісному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використовуванні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операцій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{“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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”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“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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”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“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+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”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“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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”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} виконуються властивості:</a:t>
            </a:r>
          </a:p>
          <a:p>
            <a:pPr marL="0" marR="0" lvl="0" indent="0" algn="l" rtl="0">
              <a:buNone/>
            </a:pP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 (В  С) = (А  В)  (А  С);</a:t>
            </a:r>
          </a:p>
          <a:p>
            <a:pPr marL="0" marR="0" lvl="0" indent="0" algn="l" rtl="0">
              <a:buNone/>
            </a:pP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 (В  С) = (А  В)  (А  С);</a:t>
            </a:r>
          </a:p>
          <a:p>
            <a:pPr marL="0" marR="0" lvl="0" indent="0" algn="l" rtl="0">
              <a:buNone/>
            </a:pPr>
            <a:endParaRPr lang="ru-RU" b="1" i="1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  <a:p>
            <a:pPr marL="0" marR="0" lvl="0" indent="0" algn="l" rtl="0">
              <a:buNone/>
            </a:pPr>
            <a:endParaRPr lang="ru-RU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endParaRPr lang="ru-RU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endParaRPr lang="en-US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321" y="2800349"/>
            <a:ext cx="152773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437864"/>
              </p:ext>
            </p:extLst>
          </p:nvPr>
        </p:nvGraphicFramePr>
        <p:xfrm>
          <a:off x="930790" y="2335667"/>
          <a:ext cx="1048644" cy="3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Формула" r:id="rId4" imgW="545863" imgH="190417" progId="Equation.3">
                  <p:embed/>
                </p:oleObj>
              </mc:Choice>
              <mc:Fallback>
                <p:oleObj name="Формула" r:id="rId4" imgW="545863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790" y="2335667"/>
                        <a:ext cx="1048644" cy="323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54241" y="2715589"/>
            <a:ext cx="143034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95378"/>
              </p:ext>
            </p:extLst>
          </p:nvPr>
        </p:nvGraphicFramePr>
        <p:xfrm>
          <a:off x="2111441" y="2258882"/>
          <a:ext cx="286435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Формула" r:id="rId6" imgW="1701800" imgH="241300" progId="Equation.3">
                  <p:embed/>
                </p:oleObj>
              </mc:Choice>
              <mc:Fallback>
                <p:oleObj name="Формула" r:id="rId6" imgW="17018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441" y="2258882"/>
                        <a:ext cx="2864358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56824"/>
              </p:ext>
            </p:extLst>
          </p:nvPr>
        </p:nvGraphicFramePr>
        <p:xfrm>
          <a:off x="990076" y="3230513"/>
          <a:ext cx="933332" cy="32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Формула" r:id="rId8" imgW="545863" imgH="190417" progId="Equation.3">
                  <p:embed/>
                </p:oleObj>
              </mc:Choice>
              <mc:Fallback>
                <p:oleObj name="Формула" r:id="rId8" imgW="54586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076" y="3230513"/>
                        <a:ext cx="933332" cy="327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54241" y="3608635"/>
            <a:ext cx="136934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24283"/>
              </p:ext>
            </p:extLst>
          </p:nvPr>
        </p:nvGraphicFramePr>
        <p:xfrm>
          <a:off x="2111441" y="3248047"/>
          <a:ext cx="2816860" cy="34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Формула" r:id="rId9" imgW="1930400" imgH="241300" progId="Equation.3">
                  <p:embed/>
                </p:oleObj>
              </mc:Choice>
              <mc:Fallback>
                <p:oleObj name="Формула" r:id="rId9" imgW="19304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441" y="3248047"/>
                        <a:ext cx="2816860" cy="34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94513"/>
              </p:ext>
            </p:extLst>
          </p:nvPr>
        </p:nvGraphicFramePr>
        <p:xfrm>
          <a:off x="680321" y="5846536"/>
          <a:ext cx="3406480" cy="47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Формула" r:id="rId11" imgW="2400300" imgH="254000" progId="Equation.3">
                  <p:embed/>
                </p:oleObj>
              </mc:Choice>
              <mc:Fallback>
                <p:oleObj name="Формула" r:id="rId11" imgW="2400300" imgH="254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21" y="5846536"/>
                        <a:ext cx="3406480" cy="474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100598"/>
              </p:ext>
            </p:extLst>
          </p:nvPr>
        </p:nvGraphicFramePr>
        <p:xfrm>
          <a:off x="680321" y="6323624"/>
          <a:ext cx="3357359" cy="46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Формула" r:id="rId13" imgW="2387600" imgH="254000" progId="Equation.3">
                  <p:embed/>
                </p:oleObj>
              </mc:Choice>
              <mc:Fallback>
                <p:oleObj name="Формула" r:id="rId13" imgW="2387600" imgH="254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21" y="6323624"/>
                        <a:ext cx="3357359" cy="469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92326" y="5780331"/>
            <a:ext cx="12255171" cy="7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68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99371" y="668867"/>
                <a:ext cx="9613861" cy="5191122"/>
              </a:xfrm>
            </p:spPr>
            <p:txBody>
              <a:bodyPr>
                <a:normAutofit lnSpcReduction="10000"/>
              </a:bodyPr>
              <a:lstStyle/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На основі операції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множення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визначається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операція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піднесення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в </a:t>
                </a: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степінь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а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нечіткої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множини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А,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де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—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позитивне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число.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Нечітка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визначається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функцією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належності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ru-RU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ru-RU" b="1" i="0" u="none" strike="noStrik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b="1" i="1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ru-RU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d>
                      <m:dPr>
                        <m:ctrlPr>
                          <a:rPr lang="ru-RU" b="1" i="1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0" u="none" strike="noStrike" baseline="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Окремим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випадком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піднесення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в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степінь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є:</a:t>
                </a:r>
              </a:p>
              <a:p>
                <a:pPr marL="0" marR="0" lvl="0" indent="0" algn="l" rtl="0">
                  <a:buNone/>
                </a:pPr>
                <a:r>
                  <a:rPr lang="en-US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CON (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А) = А</a:t>
                </a:r>
                <a:r>
                  <a:rPr lang="ru-RU" b="1" i="1" u="none" strike="noStrike" baseline="30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— операція 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концентрації (ущільнення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);</a:t>
                </a:r>
              </a:p>
              <a:p>
                <a:pPr marL="0" marR="0" lvl="0" indent="0" algn="l" rtl="0">
                  <a:buNone/>
                </a:pPr>
                <a:r>
                  <a:rPr lang="en-US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DIL (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А) =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</a:t>
                </a:r>
                <a:r>
                  <a:rPr lang="uk-UA" b="1" i="1" u="none" strike="noStrike" baseline="30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0</a:t>
                </a:r>
                <a:r>
                  <a:rPr lang="ru-RU" b="1" i="1" u="none" strike="noStrike" baseline="30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</a:t>
                </a:r>
                <a:r>
                  <a:rPr lang="uk-UA" b="1" i="1" u="none" strike="noStrike" baseline="30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— операція </a:t>
                </a:r>
                <a:r>
                  <a:rPr lang="uk-UA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розтягування</a:t>
                </a:r>
              </a:p>
              <a:p>
                <a:pPr marL="0" marR="0" lvl="0" indent="0" algn="l" rtl="0">
                  <a:buNone/>
                </a:pP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які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використовуються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при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роботі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з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лінгвістичними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невизначеностями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(рис. 2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).</a:t>
                </a:r>
              </a:p>
              <a:p>
                <a:pPr marL="0" marR="0" lvl="0" indent="0" algn="l" rtl="0">
                  <a:buNone/>
                </a:pPr>
                <a:endParaRPr lang="uk-UA" b="1" i="1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Множення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на число.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Якщо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—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позитивне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 число,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таке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,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що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sym typeface="Symbol" panose="05050102010706020507" pitchFamily="18" charset="2"/>
                  </a:rPr>
                  <a:t>:</a:t>
                </a: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		(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11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</a:t>
                </a:r>
              </a:p>
              <a:p>
                <a:pPr marL="0" marR="0" lvl="0" indent="0" algn="l" rtl="0">
                  <a:buNone/>
                </a:pPr>
                <a:endParaRPr lang="uk-UA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то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нечітка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множина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має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функцію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належності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</a:t>
                </a: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		(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2)</a:t>
                </a:r>
              </a:p>
              <a:p>
                <a:pPr marL="0" marR="0" lvl="0" indent="0" algn="l" rtl="0">
                  <a:buNone/>
                </a:pPr>
                <a:endParaRPr lang="uk-UA" b="1" i="1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9371" y="668867"/>
                <a:ext cx="9613861" cy="5191122"/>
              </a:xfrm>
              <a:blipFill>
                <a:blip r:embed="rId4"/>
                <a:stretch>
                  <a:fillRect l="-761" t="-2115" r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81249" y="1295399"/>
            <a:ext cx="174875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3469" y="4187503"/>
            <a:ext cx="14478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37711"/>
              </p:ext>
            </p:extLst>
          </p:nvPr>
        </p:nvGraphicFramePr>
        <p:xfrm>
          <a:off x="1093469" y="4061772"/>
          <a:ext cx="21945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Формула" r:id="rId5" imgW="1524000" imgH="241300" progId="Equation.3">
                  <p:embed/>
                </p:oleObj>
              </mc:Choice>
              <mc:Fallback>
                <p:oleObj name="Формула" r:id="rId5" imgW="15240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69" y="4061772"/>
                        <a:ext cx="219456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3469" y="5288488"/>
            <a:ext cx="134753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008864"/>
              </p:ext>
            </p:extLst>
          </p:nvPr>
        </p:nvGraphicFramePr>
        <p:xfrm>
          <a:off x="1093469" y="5288489"/>
          <a:ext cx="208483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Формула" r:id="rId7" imgW="1447800" imgH="241300" progId="Equation.3">
                  <p:embed/>
                </p:oleObj>
              </mc:Choice>
              <mc:Fallback>
                <p:oleObj name="Формула" r:id="rId7" imgW="1447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69" y="5288489"/>
                        <a:ext cx="2084832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8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0321" y="795867"/>
                <a:ext cx="9613861" cy="5140322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Опукла </a:t>
                </a: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комбінація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нечітких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Нехай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</a:t>
                </a:r>
                <a:r>
                  <a:rPr lang="ru-RU" b="1" i="1" u="none" strike="noStrike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А</a:t>
                </a:r>
                <a:r>
                  <a:rPr lang="ru-RU" b="1" i="1" u="none" strike="noStrike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..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.,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</a:t>
                </a:r>
                <a:r>
                  <a:rPr lang="ru-RU" b="1" i="1" u="none" strike="noStrike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—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нечітка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універсальної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множини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Е. </a:t>
                </a:r>
                <a14:m>
                  <m:oMath xmlns:m="http://schemas.openxmlformats.org/officeDocument/2006/math">
                    <m:r>
                      <a:rPr lang="ru-RU" b="1" i="0" u="none" strike="noStrike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ru-RU" b="1" i="1" u="none" strike="noStrike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0" u="none" strike="noStrike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ru-RU" b="1" i="0" u="none" strike="noStrike" baseline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b="1" i="0" u="none" strike="noStrike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uk-UA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…</m:t>
                    </m:r>
                    <m:r>
                      <a: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— не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негативні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числа, сума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яких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дорівнює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1.</a:t>
                </a:r>
              </a:p>
              <a:p>
                <a:pPr marL="0" marR="0" lvl="0" indent="0" algn="l" rtl="0">
                  <a:buNone/>
                </a:pP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Опуклою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комбінацією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</a:t>
                </a:r>
                <a:r>
                  <a:rPr lang="ru-RU" b="1" i="1" u="none" strike="noStrike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А</a:t>
                </a:r>
                <a:r>
                  <a:rPr lang="ru-RU" b="1" i="1" u="none" strike="noStrike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., ..., А</a:t>
                </a:r>
                <a:r>
                  <a:rPr lang="ru-RU" b="1" i="1" u="none" strike="noStrike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називається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нечітка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з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функцією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належності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</a:t>
                </a: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							(</a:t>
                </a:r>
                <a:r>
                  <a:rPr lang="en-US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r>
                  <a:rPr lang="en-US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13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</a:t>
                </a:r>
              </a:p>
              <a:p>
                <a:pPr marL="0" marR="0" lvl="0" indent="0" algn="l" rtl="0">
                  <a:buNone/>
                </a:pPr>
                <a:endParaRPr lang="uk-UA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endParaRPr lang="uk-UA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endPara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endParaRPr lang="uk-UA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endPara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endParaRPr lang="uk-UA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endPara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Рис. 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2.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Ілюстрація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до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поняття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операцій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концентрації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(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ущільнення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 і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розтягування</a:t>
                </a:r>
                <a:endParaRPr lang="ru-RU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0321" y="795867"/>
                <a:ext cx="9613861" cy="5140322"/>
              </a:xfrm>
              <a:blipFill>
                <a:blip r:embed="rId4"/>
                <a:stretch>
                  <a:fillRect l="-761" t="-2135" b="-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91318"/>
              </p:ext>
            </p:extLst>
          </p:nvPr>
        </p:nvGraphicFramePr>
        <p:xfrm>
          <a:off x="995482" y="2261234"/>
          <a:ext cx="86868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Формула" r:id="rId5" imgW="545863" imgH="190417" progId="Equation.3">
                  <p:embed/>
                </p:oleObj>
              </mc:Choice>
              <mc:Fallback>
                <p:oleObj name="Формула" r:id="rId5" imgW="545863" imgH="19041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482" y="2261234"/>
                        <a:ext cx="868680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89586"/>
              </p:ext>
            </p:extLst>
          </p:nvPr>
        </p:nvGraphicFramePr>
        <p:xfrm>
          <a:off x="2133601" y="2228402"/>
          <a:ext cx="531876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Формула" r:id="rId7" imgW="3327400" imgH="241300" progId="Equation.3">
                  <p:embed/>
                </p:oleObj>
              </mc:Choice>
              <mc:Fallback>
                <p:oleObj name="Формула" r:id="rId7" imgW="3327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228402"/>
                        <a:ext cx="531876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2114549"/>
            <a:ext cx="130653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19200" y="2435229"/>
            <a:ext cx="130653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9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62" y="2762864"/>
            <a:ext cx="6098738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97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643467"/>
            <a:ext cx="9613861" cy="5292722"/>
          </a:xfrm>
        </p:spPr>
        <p:txBody>
          <a:bodyPr>
            <a:normAutofit/>
          </a:bodyPr>
          <a:lstStyle/>
          <a:p>
            <a:pPr marL="0" marR="0" lvl="0" indent="0" algn="l" rtl="0">
              <a:buNone/>
            </a:pPr>
            <a:r>
              <a:rPr lang="uk-UA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Декартове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(пряме) множення нечітких множин.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Нехай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А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..., </a:t>
            </a:r>
            <a:r>
              <a:rPr lang="uk-UA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r>
              <a:rPr lang="uk-UA" b="1" i="1" u="none" strike="noStrike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нечіткі підмножини універсальних множин </a:t>
            </a:r>
            <a:r>
              <a:rPr lang="en-US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..., Е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відповідно. 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Декартове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або пряме множення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= </a:t>
            </a:r>
            <a:r>
              <a:rPr lang="en-US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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2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 ...  </a:t>
            </a:r>
            <a:r>
              <a:rPr lang="uk-UA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uk-UA" b="1" i="1" u="none" strike="noStrike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п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є нечіткою підмножиною множини з: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Е = Е</a:t>
            </a:r>
            <a:r>
              <a:rPr lang="uk-UA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1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 … Е</a:t>
            </a:r>
            <a:r>
              <a:rPr lang="en-US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n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та функцією належності: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			(2.14)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Оператор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збільшення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нечіткості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використовується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для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перетворення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чітких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для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збільшення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нечіткості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нечіткої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Нехай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— нечітка множина,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— універсальна множина і для всіх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визначені нечіткі множини </a:t>
            </a:r>
            <a:r>
              <a:rPr lang="en-US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K(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х).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Сукупність всіх </a:t>
            </a:r>
            <a:r>
              <a:rPr lang="en-US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K(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х)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називається ядром оператора збільшення нечіткості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Результатом дії оператора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нечітку множину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є нечітка множина вигляду:</a:t>
            </a:r>
          </a:p>
          <a:p>
            <a:pPr marL="3657600" lvl="8" indent="0" algn="l">
              <a:buNone/>
            </a:pPr>
            <a:r>
              <a:rPr lang="uk-UA" sz="20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20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sz="20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sz="20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</a:t>
            </a:r>
            <a:r>
              <a:rPr lang="uk-UA" sz="20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0" marR="0" lvl="0" indent="0" algn="l" rtl="0">
              <a:buNone/>
            </a:pPr>
            <a:endParaRPr lang="ru-RU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де: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ru-RU" b="1" i="1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(х)К(х)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—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множення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числа на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нечітку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множину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3500" y="1866899"/>
            <a:ext cx="133073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55213"/>
              </p:ext>
            </p:extLst>
          </p:nvPr>
        </p:nvGraphicFramePr>
        <p:xfrm>
          <a:off x="1333500" y="1866900"/>
          <a:ext cx="483108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Формула" r:id="rId4" imgW="3022600" imgH="241300" progId="Equation.3">
                  <p:embed/>
                </p:oleObj>
              </mc:Choice>
              <mc:Fallback>
                <p:oleObj name="Формула" r:id="rId4" imgW="30226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866900"/>
                        <a:ext cx="483108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47850" y="4610099"/>
            <a:ext cx="141375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79768"/>
              </p:ext>
            </p:extLst>
          </p:nvPr>
        </p:nvGraphicFramePr>
        <p:xfrm>
          <a:off x="1142999" y="4610099"/>
          <a:ext cx="2865127" cy="38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Формула" r:id="rId6" imgW="1790700" imgH="241300" progId="Equation.3">
                  <p:embed/>
                </p:oleObj>
              </mc:Choice>
              <mc:Fallback>
                <p:oleObj name="Формула" r:id="rId6" imgW="17907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9" y="4610099"/>
                        <a:ext cx="2865127" cy="381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34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388" y="609600"/>
            <a:ext cx="9613861" cy="5208056"/>
          </a:xfrm>
        </p:spPr>
        <p:txBody>
          <a:bodyPr>
            <a:normAutofit/>
          </a:bodyPr>
          <a:lstStyle/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Приклад.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Нехай: Е =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1, 2, 3, 4; А = 0,8/1 + 0,6/2 + 0/3 + 0/4; К(1) = =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1/1 + 0,4/2;</a:t>
            </a:r>
          </a:p>
          <a:p>
            <a:pPr marL="0" marR="0" lvl="0" indent="0" algn="l" rtl="0">
              <a:buNone/>
            </a:pP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К(2) = 1/2 + 0,4/1 + 0,4/3; К(3) = 1/3 + 0,5/4; К(4) = 1/4.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Тоді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Ф(А, К) =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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(1)К(1)  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(2)К(2)  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(3)К(3)  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(4)К(4) = 0,8(1/1 + 0,4/2)  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 0,6(1/2 + 0,4/1 + 0,4/3) = 0,8/1 + 0,6/2 + 0,24/3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Чітка множина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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-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рівн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я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(або рівня ). Множина -рівня нечіткої множини А універсальної множини Е називається чітка підмножина А</a:t>
            </a:r>
            <a:r>
              <a:rPr lang="uk-UA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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у вигляді: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	(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Приклад. Нехай: А = 0,2/х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+ 0/х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+ 0,5/х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+ 1/х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тоді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А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0,3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х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3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,х 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4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, А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0,7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= х </a:t>
            </a:r>
            <a:r>
              <a:rPr lang="ru-RU" b="1" i="0" u="none" strike="noStrike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4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.</a:t>
            </a:r>
          </a:p>
          <a:p>
            <a:pPr marL="0" marR="0" lvl="0" indent="0" algn="l" rtl="0">
              <a:buNone/>
            </a:pPr>
            <a:endParaRPr lang="ru-RU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1100" y="3714749"/>
            <a:ext cx="144222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208541"/>
              </p:ext>
            </p:extLst>
          </p:nvPr>
        </p:nvGraphicFramePr>
        <p:xfrm>
          <a:off x="1485900" y="4369962"/>
          <a:ext cx="2749296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4" imgW="1562100" imgH="241300" progId="Equation.3">
                  <p:embed/>
                </p:oleObj>
              </mc:Choice>
              <mc:Fallback>
                <p:oleObj name="Формула" r:id="rId4" imgW="15621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369962"/>
                        <a:ext cx="2749296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702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>
              <a:buFont typeface="Arial" panose="020B0604020202020204" pitchFamily="34" charset="0"/>
              <a:buNone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Контрольні питання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Охарактеризуйте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логічні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операції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над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нечіткими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множинами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Наведіть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властивості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операцій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перетину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об’єднання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Охарактеризуйте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алгебраїчні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операції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над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нечіткими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множинами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402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>
              <a:buFont typeface="Arial" panose="020B0604020202020204" pitchFamily="34" charset="0"/>
              <a:buNone/>
            </a:pPr>
            <a:r>
              <a:rPr lang="uk-UA" sz="18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18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Операції над нечіткими множинами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uk-UA" sz="1800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idx="1"/>
              </p:nvPr>
            </p:nvSpPr>
            <p:spPr>
              <a:xfrm>
                <a:off x="426321" y="2204236"/>
                <a:ext cx="9613861" cy="3599316"/>
              </a:xfrm>
            </p:spPr>
            <p:txBody>
              <a:bodyPr>
                <a:noAutofit/>
              </a:bodyPr>
              <a:lstStyle/>
              <a:p>
                <a:pPr marL="0" lvl="0" indent="0" algn="l">
                  <a:buNone/>
                </a:pPr>
                <a:r>
                  <a:rPr lang="uk-U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Логічні операції.</a:t>
                </a:r>
                <a:endParaRPr lang="ru-RU" b="1" i="1" u="none" strike="noStrike" baseline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ru-RU" sz="1800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Включення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 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Нехай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і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 –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нечіткі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множини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на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універсальній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множині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Е.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Говорять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що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міститься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у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В,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якщо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</a:t>
                </a:r>
              </a:p>
              <a:p>
                <a:pPr marL="0" marR="0" lvl="0" indent="0" algn="l" rtl="0">
                  <a:buNone/>
                </a:pPr>
                <a:r>
                  <a:rPr lang="uk-UA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			(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 1)</a:t>
                </a:r>
              </a:p>
              <a:p>
                <a:pPr marL="0" marR="0" lvl="0" indent="0" algn="l" rtl="0">
                  <a:buNone/>
                </a:pPr>
                <a:endParaRPr lang="ru-RU" sz="1800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uk-UA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Позначення: </a:t>
                </a:r>
                <a:r>
                  <a:rPr lang="uk-UA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14:m>
                  <m:oMath xmlns:m="http://schemas.openxmlformats.org/officeDocument/2006/math">
                    <m:r>
                      <a:rPr lang="uk-UA" sz="1800" b="1" i="1" u="none" strike="noStrik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uk-UA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В.</a:t>
                </a:r>
              </a:p>
              <a:p>
                <a:pPr marL="0" marR="0" lvl="0" indent="0" algn="l" rtl="0">
                  <a:buNone/>
                </a:pP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Іноді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використовують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термін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домінування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тобто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у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разі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коли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В,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говорять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що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домінує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А.</a:t>
                </a:r>
              </a:p>
              <a:p>
                <a:pPr marL="0" marR="0" lvl="0" indent="0" algn="l" rtl="0">
                  <a:buNone/>
                </a:pPr>
                <a:endParaRPr lang="uk-UA" sz="1800" b="1" i="1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ru-RU" sz="1800" b="1" i="1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Рівність</a:t>
                </a:r>
                <a:r>
                  <a:rPr lang="ru-RU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 А і В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рівні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</a:t>
                </a:r>
                <a:r>
                  <a:rPr lang="ru-RU" sz="1800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якщо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</a:t>
                </a:r>
              </a:p>
              <a:p>
                <a:pPr marL="0" marR="0" lvl="0" indent="0" algn="l" rtl="0">
                  <a:buNone/>
                </a:pPr>
                <a:r>
                  <a:rPr lang="uk-UA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			(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 </a:t>
                </a:r>
                <a:r>
                  <a:rPr lang="ru-RU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</a:t>
                </a:r>
              </a:p>
              <a:p>
                <a:pPr marL="0" marR="0" lvl="0" indent="0" algn="l" rtl="0">
                  <a:buNone/>
                </a:pPr>
                <a:endParaRPr lang="ru-RU" sz="1800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uk-UA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Позначення: </a:t>
                </a:r>
                <a:r>
                  <a:rPr lang="uk-UA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А </a:t>
                </a:r>
                <a:r>
                  <a:rPr lang="uk-UA" sz="18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= </a:t>
                </a:r>
                <a:r>
                  <a:rPr lang="uk-UA" sz="1800" b="1" i="1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321" y="2204236"/>
                <a:ext cx="9613861" cy="3599316"/>
              </a:xfrm>
              <a:blipFill>
                <a:blip r:embed="rId4"/>
                <a:stretch>
                  <a:fillRect l="-1015" t="-2542" b="-32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1168398" y="3234265"/>
            <a:ext cx="209141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03614"/>
              </p:ext>
            </p:extLst>
          </p:nvPr>
        </p:nvGraphicFramePr>
        <p:xfrm>
          <a:off x="607377" y="3234265"/>
          <a:ext cx="1122042" cy="39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Уравнение" r:id="rId5" imgW="545863" imgH="190417" progId="Equation.3">
                  <p:embed/>
                </p:oleObj>
              </mc:Choice>
              <mc:Fallback>
                <p:oleObj name="Уравнение" r:id="rId5" imgW="545863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" y="3234265"/>
                        <a:ext cx="1122042" cy="393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2490652" y="3188546"/>
            <a:ext cx="159271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122561"/>
              </p:ext>
            </p:extLst>
          </p:nvPr>
        </p:nvGraphicFramePr>
        <p:xfrm>
          <a:off x="2092719" y="3251196"/>
          <a:ext cx="1861215" cy="38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Уравнение" r:id="rId7" imgW="1155700" imgH="241300" progId="Equation.3">
                  <p:embed/>
                </p:oleObj>
              </mc:Choice>
              <mc:Fallback>
                <p:oleObj name="Уравнение" r:id="rId7" imgW="11557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719" y="3251196"/>
                        <a:ext cx="1861215" cy="384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166630"/>
              </p:ext>
            </p:extLst>
          </p:nvPr>
        </p:nvGraphicFramePr>
        <p:xfrm>
          <a:off x="805655" y="5720031"/>
          <a:ext cx="1088860" cy="38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Уравнение" r:id="rId9" imgW="545863" imgH="190417" progId="Equation.3">
                  <p:embed/>
                </p:oleObj>
              </mc:Choice>
              <mc:Fallback>
                <p:oleObj name="Уравнение" r:id="rId9" imgW="545863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5" y="5720031"/>
                        <a:ext cx="1088860" cy="382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 flipV="1">
            <a:off x="2490652" y="5554133"/>
            <a:ext cx="18744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09374"/>
              </p:ext>
            </p:extLst>
          </p:nvPr>
        </p:nvGraphicFramePr>
        <p:xfrm>
          <a:off x="2092719" y="5769765"/>
          <a:ext cx="1742680" cy="36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Уравнение" r:id="rId10" imgW="1129810" imgH="241195" progId="Equation.3">
                  <p:embed/>
                </p:oleObj>
              </mc:Choice>
              <mc:Fallback>
                <p:oleObj name="Уравнение" r:id="rId10" imgW="1129810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719" y="5769765"/>
                        <a:ext cx="1742680" cy="366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286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1821" y="1441450"/>
            <a:ext cx="9613861" cy="4970989"/>
          </a:xfrm>
        </p:spPr>
        <p:txBody>
          <a:bodyPr>
            <a:normAutofit/>
          </a:bodyPr>
          <a:lstStyle/>
          <a:p>
            <a:pPr marL="0" marR="0" lvl="0" indent="0" algn="l" rtl="0">
              <a:buNone/>
            </a:pP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Доповнення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Нехай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 =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[0, 1],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—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задані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Е. А і В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доповнюють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один одного,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якщо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	</a:t>
            </a:r>
            <a:r>
              <a:rPr lang="uk-UA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uk-UA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0" marR="0" lvl="0" indent="0" algn="l" rtl="0">
              <a:buNone/>
            </a:pPr>
            <a:endParaRPr lang="ru-RU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Позначення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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або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А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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В.</a:t>
            </a:r>
          </a:p>
          <a:p>
            <a:pPr marL="0" marR="0" lvl="0" indent="0" algn="l" rtl="0">
              <a:buNone/>
            </a:pP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Очевидно,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= А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доповнення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визначено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для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 =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[0, 1], але очевидно,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його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можна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визначити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для будь-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якого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впорядкованого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М).</a:t>
            </a:r>
          </a:p>
          <a:p>
            <a:pPr marL="0" marR="0" lvl="0" indent="0" algn="l" rtl="0">
              <a:buNone/>
            </a:pPr>
            <a:endParaRPr lang="uk-UA" b="1" i="1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Перетин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А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⋂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–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найбільша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підмножина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міститься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одночасно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В:</a:t>
            </a:r>
          </a:p>
          <a:p>
            <a:pPr marL="1828800" lvl="4" indent="0" algn="l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uk-UA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uk-UA" sz="1600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uk-UA" sz="1200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0" y="476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28890"/>
              </p:ext>
            </p:extLst>
          </p:nvPr>
        </p:nvGraphicFramePr>
        <p:xfrm>
          <a:off x="1714500" y="2133600"/>
          <a:ext cx="286664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Формула" r:id="rId4" imgW="1993900" imgH="241300" progId="Equation.3">
                  <p:embed/>
                </p:oleObj>
              </mc:Choice>
              <mc:Fallback>
                <p:oleObj name="Формула" r:id="rId4" imgW="19939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133600"/>
                        <a:ext cx="2866644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4500" y="544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22806"/>
              </p:ext>
            </p:extLst>
          </p:nvPr>
        </p:nvGraphicFramePr>
        <p:xfrm>
          <a:off x="1714500" y="5086350"/>
          <a:ext cx="346024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6" imgW="2273300" imgH="241300" progId="Equation.3">
                  <p:embed/>
                </p:oleObj>
              </mc:Choice>
              <mc:Fallback>
                <p:oleObj name="Формула" r:id="rId6" imgW="22733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086350"/>
                        <a:ext cx="3460242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889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0321" y="914400"/>
                <a:ext cx="9613861" cy="5021789"/>
              </a:xfrm>
            </p:spPr>
            <p:txBody>
              <a:bodyPr>
                <a:normAutofit/>
              </a:bodyPr>
              <a:lstStyle/>
              <a:p>
                <a:pPr marL="0" marR="0" lvl="0" indent="0" algn="l" rtl="0">
                  <a:buNone/>
                </a:pP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Об'єднання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 А</a:t>
                </a:r>
                <a14:m>
                  <m:oMath xmlns:m="http://schemas.openxmlformats.org/officeDocument/2006/math">
                    <m:r>
                      <a:rPr lang="ru-RU" b="1" i="0" u="none" strike="noStrike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В –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найменша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нечітка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підмножина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що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включає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як А, так і В, з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функцією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ru-RU" b="1" i="0" u="none" strike="noStrike" baseline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належності</a:t>
                </a:r>
                <a:r>
                  <a:rPr lang="ru-RU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</a:t>
                </a:r>
              </a:p>
              <a:p>
                <a:pPr marL="457200" lvl="1" indent="0" algn="l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					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(</a:t>
                </a:r>
                <a:r>
                  <a:rPr lang="ru-RU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r>
                  <a:rPr lang="ru-RU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</a:t>
                </a:r>
              </a:p>
              <a:p>
                <a:pPr marL="0" marR="0" lvl="0" indent="0" algn="l" rtl="0">
                  <a:buNone/>
                </a:pPr>
                <a:endParaRPr lang="ru-RU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Різниця.  з функцією належності:</a:t>
                </a:r>
              </a:p>
              <a:p>
                <a:pPr marL="0" marR="0" lvl="0" indent="0" algn="l" rtl="0">
                  <a:buNone/>
                </a:pPr>
                <a:endParaRPr lang="ru-RU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					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(</a:t>
                </a:r>
                <a:r>
                  <a:rPr lang="ru-RU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r>
                  <a:rPr lang="ru-RU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6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</a:t>
                </a:r>
              </a:p>
              <a:p>
                <a:pPr marL="0" marR="0" lvl="0" indent="0" algn="l" rtl="0">
                  <a:buNone/>
                </a:pPr>
                <a:endParaRPr lang="uk-UA" b="1" i="0" u="none" strike="noStrike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marL="0" marR="0" lvl="0" indent="0" algn="l" rtl="0">
                  <a:buNone/>
                </a:pPr>
                <a:r>
                  <a:rPr lang="uk-UA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Диз'юнктивна сума:	</a:t>
                </a:r>
              </a:p>
              <a:p>
                <a:pPr marL="2286000" lvl="5" indent="0" algn="l">
                  <a:buNone/>
                </a:pPr>
                <a:r>
                  <a:rPr lang="uk-UA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</a:t>
                </a:r>
                <a:r>
                  <a:rPr lang="uk-UA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			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(</a:t>
                </a:r>
                <a:r>
                  <a:rPr lang="ru-RU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  <a:r>
                  <a:rPr lang="ru-RU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7</a:t>
                </a:r>
                <a:r>
                  <a:rPr lang="uk-UA" sz="1600" b="1" i="0" u="none" strike="noStrike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0321" y="914400"/>
                <a:ext cx="9613861" cy="5021789"/>
              </a:xfrm>
              <a:blipFill>
                <a:blip r:embed="rId4"/>
                <a:stretch>
                  <a:fillRect l="-761" t="-1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20345"/>
              </p:ext>
            </p:extLst>
          </p:nvPr>
        </p:nvGraphicFramePr>
        <p:xfrm>
          <a:off x="1524000" y="1619655"/>
          <a:ext cx="3650926" cy="38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Формула" r:id="rId5" imgW="2273300" imgH="241300" progId="Equation.3">
                  <p:embed/>
                </p:oleObj>
              </mc:Choice>
              <mc:Fallback>
                <p:oleObj name="Формула" r:id="rId5" imgW="22733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19655"/>
                        <a:ext cx="3650926" cy="381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6475" y="3143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840910"/>
              </p:ext>
            </p:extLst>
          </p:nvPr>
        </p:nvGraphicFramePr>
        <p:xfrm>
          <a:off x="849995" y="3052719"/>
          <a:ext cx="5146506" cy="40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Формула" r:id="rId7" imgW="3251200" imgH="254000" progId="Equation.3">
                  <p:embed/>
                </p:oleObj>
              </mc:Choice>
              <mc:Fallback>
                <p:oleObj name="Формула" r:id="rId7" imgW="32512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95" y="3052719"/>
                        <a:ext cx="5146506" cy="407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53721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68163"/>
              </p:ext>
            </p:extLst>
          </p:nvPr>
        </p:nvGraphicFramePr>
        <p:xfrm>
          <a:off x="1254803" y="4374612"/>
          <a:ext cx="4911716" cy="31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Формула" r:id="rId9" imgW="3517900" imgH="228600" progId="Equation.3">
                  <p:embed/>
                </p:oleObj>
              </mc:Choice>
              <mc:Fallback>
                <p:oleObj name="Формула" r:id="rId9" imgW="3517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803" y="4374612"/>
                        <a:ext cx="4911716" cy="319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004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rtl="0">
              <a:buFont typeface="Arial" panose="020B0604020202020204" pitchFamily="34" charset="0"/>
              <a:buNone/>
            </a:pP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Приклад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логічних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операцій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над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нечіткими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множинами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Нехай: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					(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1625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206577"/>
              </p:ext>
            </p:extLst>
          </p:nvPr>
        </p:nvGraphicFramePr>
        <p:xfrm>
          <a:off x="1981199" y="2803030"/>
          <a:ext cx="6065037" cy="176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Формула" r:id="rId4" imgW="2743200" imgH="800100" progId="Equation.3">
                  <p:embed/>
                </p:oleObj>
              </mc:Choice>
              <mc:Fallback>
                <p:oleObj name="Формула" r:id="rId4" imgW="27432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803030"/>
                        <a:ext cx="6065037" cy="1768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726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846667"/>
            <a:ext cx="9613861" cy="5089522"/>
          </a:xfrm>
        </p:spPr>
        <p:txBody>
          <a:bodyPr>
            <a:normAutofit/>
          </a:bodyPr>
          <a:lstStyle/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Тоді:</a:t>
            </a:r>
          </a:p>
          <a:p>
            <a:pPr marL="0" marR="0" lvl="0" indent="0" algn="l" rtl="0">
              <a:buNone/>
            </a:pP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⊂ 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тобто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міститься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В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або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домінує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А.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 не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порівнювана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ні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А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ні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В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тобто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пари {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А, С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}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{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А, С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}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пари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недомінуючих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</a:t>
            </a:r>
            <a:r>
              <a:rPr lang="uk-UA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ких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множин.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А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 В  С.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 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 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5) 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6) 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85899" y="2209799"/>
            <a:ext cx="16705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302623"/>
              </p:ext>
            </p:extLst>
          </p:nvPr>
        </p:nvGraphicFramePr>
        <p:xfrm>
          <a:off x="1485900" y="2209800"/>
          <a:ext cx="3771900" cy="68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Формула" r:id="rId4" imgW="2755900" imgH="546100" progId="Equation.3">
                  <p:embed/>
                </p:oleObj>
              </mc:Choice>
              <mc:Fallback>
                <p:oleObj name="Формула" r:id="rId4" imgW="2755900" imgH="546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209800"/>
                        <a:ext cx="3771900" cy="683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2549" y="2893622"/>
            <a:ext cx="1340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52950"/>
              </p:ext>
            </p:extLst>
          </p:nvPr>
        </p:nvGraphicFramePr>
        <p:xfrm>
          <a:off x="1352548" y="3167290"/>
          <a:ext cx="4527264" cy="36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Формула" r:id="rId6" imgW="2959100" imgH="241300" progId="Equation.3">
                  <p:embed/>
                </p:oleObj>
              </mc:Choice>
              <mc:Fallback>
                <p:oleObj name="Формула" r:id="rId6" imgW="29591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48" y="3167290"/>
                        <a:ext cx="4527264" cy="363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52549" y="3245090"/>
            <a:ext cx="9480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667153"/>
              </p:ext>
            </p:extLst>
          </p:nvPr>
        </p:nvGraphicFramePr>
        <p:xfrm>
          <a:off x="1352548" y="3583585"/>
          <a:ext cx="4781550" cy="37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Формула" r:id="rId8" imgW="3048000" imgH="241300" progId="Equation.3">
                  <p:embed/>
                </p:oleObj>
              </mc:Choice>
              <mc:Fallback>
                <p:oleObj name="Формула" r:id="rId8" imgW="30480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48" y="3583585"/>
                        <a:ext cx="4781550" cy="373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52549" y="3645424"/>
            <a:ext cx="105791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08063"/>
              </p:ext>
            </p:extLst>
          </p:nvPr>
        </p:nvGraphicFramePr>
        <p:xfrm>
          <a:off x="1352548" y="3973236"/>
          <a:ext cx="5257800" cy="38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Формула" r:id="rId10" imgW="3556000" imgH="254000" progId="Equation.3">
                  <p:embed/>
                </p:oleObj>
              </mc:Choice>
              <mc:Fallback>
                <p:oleObj name="Формула" r:id="rId10" imgW="35560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48" y="3973236"/>
                        <a:ext cx="5257800" cy="380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1352548" y="4264442"/>
            <a:ext cx="125295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4261"/>
              </p:ext>
            </p:extLst>
          </p:nvPr>
        </p:nvGraphicFramePr>
        <p:xfrm>
          <a:off x="1352548" y="4353827"/>
          <a:ext cx="4972051" cy="38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Формула" r:id="rId12" imgW="3073400" imgH="241300" progId="Equation.3">
                  <p:embed/>
                </p:oleObj>
              </mc:Choice>
              <mc:Fallback>
                <p:oleObj name="Формула" r:id="rId12" imgW="30734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48" y="4353827"/>
                        <a:ext cx="4972051" cy="384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5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Графічне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представлення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логічних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над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нечіткими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Для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нечітких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множин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можна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будувати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візуальне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представлення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Розглянемо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прямокутну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систему координат, на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осі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ординат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якої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відкладаються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значення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осі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абсцис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в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довільному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порядку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розташовані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елементи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(ми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вже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використовували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таке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уявлення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в прикладах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нечітких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множин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).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Якщо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згідно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своєї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природи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впорядковане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то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цей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порядок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бажано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зберегти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61" t="-2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21" y="3676649"/>
            <a:ext cx="9613861" cy="2202389"/>
          </a:xfrm>
        </p:spPr>
        <p:txBody>
          <a:bodyPr/>
          <a:lstStyle/>
          <a:p>
            <a:pPr marL="0" marR="0" lvl="0" indent="0" algn="ctr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Рис.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Графічна інтерпретація логічних операцій</a:t>
            </a:r>
          </a:p>
          <a:p>
            <a:pPr marL="0" marR="0" lvl="0" indent="0" algn="l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рисунку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заштрихована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частина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відповідає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нечіткій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якщо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говорити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точно,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зображає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область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значень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всіх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нечітких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містяться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А..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44" y="476250"/>
            <a:ext cx="5602606" cy="297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77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rtl="0">
              <a:buFont typeface="Arial" panose="020B0604020202020204" pitchFamily="34" charset="0"/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Властивості операцій </a:t>
            </a: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 і .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rtl="0">
              <a:buNone/>
            </a:pP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Нехай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А, В, С 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—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нечіткі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множини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тоді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виконуються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наступні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властивості</a:t>
            </a:r>
            <a:r>
              <a:rPr lang="ru-RU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комутативність</a:t>
            </a:r>
          </a:p>
          <a:p>
            <a:pPr marL="0" marR="0" lvl="0" indent="0" algn="l" rtl="0">
              <a:buNone/>
            </a:pP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 В = В  А</a:t>
            </a:r>
          </a:p>
          <a:p>
            <a:pPr marL="0" marR="0" lvl="0" indent="0" algn="l" rtl="0">
              <a:buNone/>
            </a:pP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 В = В  А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асоціативність</a:t>
            </a:r>
          </a:p>
          <a:p>
            <a:pPr marL="0" marR="0" lvl="0" indent="0" algn="l" rtl="0">
              <a:buNone/>
            </a:pP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(А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 В)  С = А  (В  С)</a:t>
            </a:r>
          </a:p>
          <a:p>
            <a:pPr marL="0" marR="0" lvl="0" indent="0" algn="l" rtl="0">
              <a:buNone/>
            </a:pP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(А </a:t>
            </a:r>
            <a:r>
              <a:rPr lang="ru-RU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 В)  С = А  (В  С)</a:t>
            </a:r>
          </a:p>
          <a:p>
            <a:pPr marL="0" marR="0" lvl="0" indent="0" algn="l" rtl="0">
              <a:buNone/>
            </a:pPr>
            <a:r>
              <a:rPr lang="uk-UA" b="1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 </a:t>
            </a:r>
            <a:r>
              <a:rPr lang="uk-UA" b="1" i="1" u="none" strike="noStrike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ідемпотентність</a:t>
            </a:r>
            <a:endParaRPr lang="uk-UA" b="1" i="1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l" rtl="0">
              <a:buNone/>
            </a:pP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 А = А</a:t>
            </a:r>
          </a:p>
          <a:p>
            <a:pPr marL="0" marR="0" lvl="0" indent="0" algn="l" rtl="0">
              <a:buNone/>
            </a:pP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uk-UA" b="1" i="1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 А = А</a:t>
            </a:r>
          </a:p>
        </p:txBody>
      </p:sp>
    </p:spTree>
    <p:extLst>
      <p:ext uri="{BB962C8B-B14F-4D97-AF65-F5344CB8AC3E}">
        <p14:creationId xmlns:p14="http://schemas.microsoft.com/office/powerpoint/2010/main" val="2885865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Override1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0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1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2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3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4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5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6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2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3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4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5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6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7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8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9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1043</Words>
  <Application>Microsoft Office PowerPoint</Application>
  <PresentationFormat>Широкоэкранный</PresentationFormat>
  <Paragraphs>149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Symbol</vt:lpstr>
      <vt:lpstr>Trebuchet MS</vt:lpstr>
      <vt:lpstr>Берлин</vt:lpstr>
      <vt:lpstr>Уравнение</vt:lpstr>
      <vt:lpstr>Формула</vt:lpstr>
      <vt:lpstr>Лекція 7</vt:lpstr>
      <vt:lpstr> Операції над нечіткими множинами </vt:lpstr>
      <vt:lpstr>Презентация PowerPoint</vt:lpstr>
      <vt:lpstr>Презентация PowerPoint</vt:lpstr>
      <vt:lpstr>Приклад логічних операцій над нечіткими множинами.</vt:lpstr>
      <vt:lpstr>Презентация PowerPoint</vt:lpstr>
      <vt:lpstr>Графічне представлення логічних операцій над нечіткими множинами. </vt:lpstr>
      <vt:lpstr>Презентация PowerPoint</vt:lpstr>
      <vt:lpstr>2.4. Властивості операцій  і .</vt:lpstr>
      <vt:lpstr>Презентация PowerPoint</vt:lpstr>
      <vt:lpstr>Презентация PowerPoint</vt:lpstr>
      <vt:lpstr>Алгебраїчні операції над нечіткими множинами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Контрольні питання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Операції над нечіткими множинами</dc:title>
  <dc:creator>Марія Самойленко</dc:creator>
  <cp:lastModifiedBy>Tomas</cp:lastModifiedBy>
  <cp:revision>11</cp:revision>
  <dcterms:created xsi:type="dcterms:W3CDTF">2017-04-08T18:32:31Z</dcterms:created>
  <dcterms:modified xsi:type="dcterms:W3CDTF">2017-09-05T07:40:57Z</dcterms:modified>
</cp:coreProperties>
</file>