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4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70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543F6-388A-545F-AAD4-A7F61089BCAE}" v="1" dt="2022-01-19T12:30:40.337"/>
    <p1510:client id="{3476EA3D-3B08-4171-A01F-BE9A84B1FBFC}" v="116" dt="2022-01-19T13:56:54.442"/>
    <p1510:client id="{3A9AD3BD-0E32-441F-8D28-B1447A47FAF5}" v="75" dt="2022-01-19T11:50:42.804"/>
    <p1510:client id="{AD3406A0-AA3B-17E3-07AF-F3BF13097975}" v="286" dt="2022-01-30T19:56:12.783"/>
    <p1510:client id="{D12571BC-081B-D6F6-DDB4-3A85029F2BE0}" v="42" dt="2022-01-19T13:52:50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B3AB4-24FC-4297-81C1-0D64E33106D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5159B7E-302B-4184-B9F9-8157D97F54C7}">
      <dgm:prSet phldrT="[Текст]" phldr="0"/>
      <dgm:spPr/>
      <dgm:t>
        <a:bodyPr/>
        <a:lstStyle/>
        <a:p>
          <a:pPr rtl="0"/>
          <a:r>
            <a:rPr lang="uk-UA" dirty="0"/>
            <a:t>Ознаки права:</a:t>
          </a:r>
        </a:p>
      </dgm:t>
    </dgm:pt>
    <dgm:pt modelId="{A9A4B5AE-6D16-4B2A-92C1-D20873E3B65C}" type="parTrans" cxnId="{E0C5E77C-94C8-4363-990E-A3A244476F7C}">
      <dgm:prSet/>
      <dgm:spPr/>
      <dgm:t>
        <a:bodyPr/>
        <a:lstStyle/>
        <a:p>
          <a:endParaRPr lang="uk-UA"/>
        </a:p>
      </dgm:t>
    </dgm:pt>
    <dgm:pt modelId="{1F18BC26-0732-4DC1-AEF5-7F8BD9F77F4B}" type="sibTrans" cxnId="{E0C5E77C-94C8-4363-990E-A3A244476F7C}">
      <dgm:prSet/>
      <dgm:spPr/>
      <dgm:t>
        <a:bodyPr/>
        <a:lstStyle/>
        <a:p>
          <a:endParaRPr lang="uk-UA"/>
        </a:p>
      </dgm:t>
    </dgm:pt>
    <dgm:pt modelId="{85F7AE8A-425B-4AC6-8AF8-36E9921C41E1}">
      <dgm:prSet phldrT="[Текст]" phldr="0"/>
      <dgm:spPr/>
      <dgm:t>
        <a:bodyPr/>
        <a:lstStyle/>
        <a:p>
          <a:pPr rtl="0"/>
          <a:r>
            <a:rPr lang="uk-UA" dirty="0"/>
            <a:t>2. </a:t>
          </a:r>
          <a:r>
            <a:rPr lang="uk-UA" b="1" dirty="0"/>
            <a:t>Право є системою норм </a:t>
          </a:r>
          <a:r>
            <a:rPr lang="uk-UA" dirty="0"/>
            <a:t>. Приписи, що складають право, є непросто сукупністю, а системним утворенням. Вони певним чином підпорядковуються та взаємодіють</a:t>
          </a:r>
        </a:p>
      </dgm:t>
    </dgm:pt>
    <dgm:pt modelId="{BBB392ED-A72D-4B9F-B18F-3DFB057CF293}" type="parTrans" cxnId="{1411AE51-655F-412D-9A3E-BDBB03ACF76F}">
      <dgm:prSet/>
      <dgm:spPr/>
      <dgm:t>
        <a:bodyPr/>
        <a:lstStyle/>
        <a:p>
          <a:endParaRPr lang="uk-UA"/>
        </a:p>
      </dgm:t>
    </dgm:pt>
    <dgm:pt modelId="{CC46C3D8-8E0D-4BE5-947E-9D49E99D26D3}" type="sibTrans" cxnId="{1411AE51-655F-412D-9A3E-BDBB03ACF76F}">
      <dgm:prSet/>
      <dgm:spPr/>
      <dgm:t>
        <a:bodyPr/>
        <a:lstStyle/>
        <a:p>
          <a:endParaRPr lang="uk-UA"/>
        </a:p>
      </dgm:t>
    </dgm:pt>
    <dgm:pt modelId="{09E75ECE-D303-4CB5-8FC9-8C4EA95C3CF1}">
      <dgm:prSet phldrT="[Текст]" phldr="0"/>
      <dgm:spPr/>
      <dgm:t>
        <a:bodyPr/>
        <a:lstStyle/>
        <a:p>
          <a:pPr rtl="0"/>
          <a:r>
            <a:rPr lang="uk-UA" dirty="0"/>
            <a:t>3. </a:t>
          </a:r>
          <a:r>
            <a:rPr lang="uk-UA" b="1" dirty="0"/>
            <a:t>Право є загальнообов’язковим для всього населення, що проживає на території певної держави</a:t>
          </a:r>
          <a:r>
            <a:rPr lang="uk-UA" dirty="0"/>
            <a:t>. Право передбачає неможливість невиконання чи порушення його приписів будь-ким. Така поведінка визнається протиправною і карається державою</a:t>
          </a:r>
        </a:p>
      </dgm:t>
    </dgm:pt>
    <dgm:pt modelId="{F807EC06-D932-41B3-9371-87CA9FD2FCD1}" type="parTrans" cxnId="{6765AAF0-0619-4395-88AA-3CDE06CB20E2}">
      <dgm:prSet/>
      <dgm:spPr/>
      <dgm:t>
        <a:bodyPr/>
        <a:lstStyle/>
        <a:p>
          <a:endParaRPr lang="uk-UA"/>
        </a:p>
      </dgm:t>
    </dgm:pt>
    <dgm:pt modelId="{9141D2BC-4977-457D-AC4F-52C6A6528484}" type="sibTrans" cxnId="{6765AAF0-0619-4395-88AA-3CDE06CB20E2}">
      <dgm:prSet/>
      <dgm:spPr/>
      <dgm:t>
        <a:bodyPr/>
        <a:lstStyle/>
        <a:p>
          <a:endParaRPr lang="uk-UA"/>
        </a:p>
      </dgm:t>
    </dgm:pt>
    <dgm:pt modelId="{1F6F003A-8977-4AE1-914B-65360A6E489B}">
      <dgm:prSet phldrT="[Текст]" phldr="0"/>
      <dgm:spPr/>
      <dgm:t>
        <a:bodyPr/>
        <a:lstStyle/>
        <a:p>
          <a:pPr rtl="0"/>
          <a:r>
            <a:rPr lang="uk-UA" dirty="0"/>
            <a:t>4. </a:t>
          </a:r>
          <a:r>
            <a:rPr lang="uk-UA" b="1" dirty="0"/>
            <a:t>Формальна визначеність права </a:t>
          </a:r>
          <a:r>
            <a:rPr lang="uk-UA" dirty="0"/>
            <a:t>.Правові норми – закони, втілені в офіційних конкретно-правових актах, викладених в оптимальній логічно виваженій формі.</a:t>
          </a:r>
        </a:p>
      </dgm:t>
    </dgm:pt>
    <dgm:pt modelId="{BBDEDF3C-F3FC-474D-A708-C17E43312946}" type="parTrans" cxnId="{61D989D1-1FBC-4CC4-8764-299061DC42D5}">
      <dgm:prSet/>
      <dgm:spPr/>
      <dgm:t>
        <a:bodyPr/>
        <a:lstStyle/>
        <a:p>
          <a:endParaRPr lang="uk-UA"/>
        </a:p>
      </dgm:t>
    </dgm:pt>
    <dgm:pt modelId="{8B575AE4-B4BD-4AA5-AAF2-27275EDCD9DC}" type="sibTrans" cxnId="{61D989D1-1FBC-4CC4-8764-299061DC42D5}">
      <dgm:prSet/>
      <dgm:spPr/>
      <dgm:t>
        <a:bodyPr/>
        <a:lstStyle/>
        <a:p>
          <a:endParaRPr lang="uk-UA"/>
        </a:p>
      </dgm:t>
    </dgm:pt>
    <dgm:pt modelId="{B2B231F8-0516-46BB-AD0E-822526073B79}">
      <dgm:prSet phldrT="[Текст]" phldr="0"/>
      <dgm:spPr/>
      <dgm:t>
        <a:bodyPr/>
        <a:lstStyle/>
        <a:p>
          <a:pPr rtl="0"/>
          <a:r>
            <a:rPr lang="uk-UA" dirty="0"/>
            <a:t>5. </a:t>
          </a:r>
          <a:r>
            <a:rPr lang="uk-UA" b="1" dirty="0"/>
            <a:t>Право має загальний характер</a:t>
          </a:r>
          <a:r>
            <a:rPr lang="uk-UA" dirty="0"/>
            <a:t>. Його норми регламентують необмежену і не визначену кількість відносин, право поширюється на невизначену кількість суб’єктів</a:t>
          </a:r>
        </a:p>
      </dgm:t>
    </dgm:pt>
    <dgm:pt modelId="{0A522628-54B9-48A7-BAF1-5A3CB0C2CB04}" type="parTrans" cxnId="{0ACC21A8-2839-4E1C-97E8-EEFACF490D1F}">
      <dgm:prSet/>
      <dgm:spPr/>
      <dgm:t>
        <a:bodyPr/>
        <a:lstStyle/>
        <a:p>
          <a:endParaRPr lang="uk-UA"/>
        </a:p>
      </dgm:t>
    </dgm:pt>
    <dgm:pt modelId="{526A4F5E-331D-4939-B016-EC4DD49011AB}" type="sibTrans" cxnId="{0ACC21A8-2839-4E1C-97E8-EEFACF490D1F}">
      <dgm:prSet/>
      <dgm:spPr/>
      <dgm:t>
        <a:bodyPr/>
        <a:lstStyle/>
        <a:p>
          <a:endParaRPr lang="uk-UA"/>
        </a:p>
      </dgm:t>
    </dgm:pt>
    <dgm:pt modelId="{E4D0DEB7-91FA-4846-A8EB-1A526AA047D8}">
      <dgm:prSet phldr="0"/>
      <dgm:spPr/>
      <dgm:t>
        <a:bodyPr/>
        <a:lstStyle/>
        <a:p>
          <a:pPr rtl="0"/>
          <a:r>
            <a:rPr lang="uk-UA" dirty="0"/>
            <a:t>6. </a:t>
          </a:r>
          <a:r>
            <a:rPr lang="uk-UA" b="1" dirty="0"/>
            <a:t>Право охороняється державою </a:t>
          </a:r>
          <a:r>
            <a:rPr lang="uk-UA" dirty="0"/>
            <a:t>. У разі добровільного невиконання правових вимог застосовується певні засоби для їх примусової реалізації</a:t>
          </a:r>
        </a:p>
      </dgm:t>
    </dgm:pt>
    <dgm:pt modelId="{7FEA4FE4-AC4B-476E-998F-C68BA2E4124D}" type="parTrans" cxnId="{44F381BC-659C-4D1D-B0CC-761C9D0DAFCE}">
      <dgm:prSet/>
      <dgm:spPr/>
    </dgm:pt>
    <dgm:pt modelId="{A02D0846-3D76-46E1-A890-3D2AEACB8268}" type="sibTrans" cxnId="{44F381BC-659C-4D1D-B0CC-761C9D0DAFCE}">
      <dgm:prSet/>
      <dgm:spPr/>
      <dgm:t>
        <a:bodyPr/>
        <a:lstStyle/>
        <a:p>
          <a:endParaRPr lang="en-US"/>
        </a:p>
      </dgm:t>
    </dgm:pt>
    <dgm:pt modelId="{82C7E631-3670-4B35-AF22-2A74BB8CDA2E}">
      <dgm:prSet phldr="0"/>
      <dgm:spPr/>
      <dgm:t>
        <a:bodyPr/>
        <a:lstStyle/>
        <a:p>
          <a:r>
            <a:rPr lang="uk-UA" dirty="0"/>
            <a:t>1</a:t>
          </a:r>
          <a:r>
            <a:rPr lang="uk-UA" b="1" dirty="0"/>
            <a:t>. Право встановлюється</a:t>
          </a:r>
          <a:r>
            <a:rPr lang="uk-UA" dirty="0"/>
            <a:t> або санкціонується (тобто офіційно схвалюється ) </a:t>
          </a:r>
          <a:r>
            <a:rPr lang="uk-UA" b="1" dirty="0"/>
            <a:t>державою . </a:t>
          </a:r>
          <a:r>
            <a:rPr lang="uk-UA" dirty="0"/>
            <a:t>Воно є єдиним різновидом норм, що розробляються та приймаються, за певною процедурою, державою</a:t>
          </a:r>
        </a:p>
      </dgm:t>
    </dgm:pt>
    <dgm:pt modelId="{C47A359C-0F2A-41B0-82DE-6E3D953F3D92}" type="parTrans" cxnId="{F16ACC6A-169F-4F0D-88CA-BB9FB1A26FD1}">
      <dgm:prSet/>
      <dgm:spPr/>
    </dgm:pt>
    <dgm:pt modelId="{B270F23B-65CA-40D0-A041-E5951DDD6660}" type="sibTrans" cxnId="{F16ACC6A-169F-4F0D-88CA-BB9FB1A26FD1}">
      <dgm:prSet/>
      <dgm:spPr/>
      <dgm:t>
        <a:bodyPr/>
        <a:lstStyle/>
        <a:p>
          <a:endParaRPr lang="en-US"/>
        </a:p>
      </dgm:t>
    </dgm:pt>
    <dgm:pt modelId="{9FC5361B-9877-491F-9F91-C4120D761EE4}" type="pres">
      <dgm:prSet presAssocID="{A14B3AB4-24FC-4297-81C1-0D64E33106DB}" presName="vert0" presStyleCnt="0">
        <dgm:presLayoutVars>
          <dgm:dir/>
          <dgm:animOne val="branch"/>
          <dgm:animLvl val="lvl"/>
        </dgm:presLayoutVars>
      </dgm:prSet>
      <dgm:spPr/>
    </dgm:pt>
    <dgm:pt modelId="{5067ACF0-0820-490B-8F86-9FBC04F2A000}" type="pres">
      <dgm:prSet presAssocID="{25159B7E-302B-4184-B9F9-8157D97F54C7}" presName="thickLine" presStyleLbl="alignNode1" presStyleIdx="0" presStyleCnt="7"/>
      <dgm:spPr/>
    </dgm:pt>
    <dgm:pt modelId="{941EF090-E779-46BE-950D-CF5ACAC47D51}" type="pres">
      <dgm:prSet presAssocID="{25159B7E-302B-4184-B9F9-8157D97F54C7}" presName="horz1" presStyleCnt="0"/>
      <dgm:spPr/>
    </dgm:pt>
    <dgm:pt modelId="{4A3CD0D4-0B60-4EE8-AD1A-CB800E8F910D}" type="pres">
      <dgm:prSet presAssocID="{25159B7E-302B-4184-B9F9-8157D97F54C7}" presName="tx1" presStyleLbl="revTx" presStyleIdx="0" presStyleCnt="7"/>
      <dgm:spPr/>
    </dgm:pt>
    <dgm:pt modelId="{BC96B825-DC32-4A59-AB08-0F2BEA6C575A}" type="pres">
      <dgm:prSet presAssocID="{25159B7E-302B-4184-B9F9-8157D97F54C7}" presName="vert1" presStyleCnt="0"/>
      <dgm:spPr/>
    </dgm:pt>
    <dgm:pt modelId="{119B81F4-D62F-4427-AE10-9F74B38991DD}" type="pres">
      <dgm:prSet presAssocID="{82C7E631-3670-4B35-AF22-2A74BB8CDA2E}" presName="thickLine" presStyleLbl="alignNode1" presStyleIdx="1" presStyleCnt="7"/>
      <dgm:spPr/>
    </dgm:pt>
    <dgm:pt modelId="{634A7170-51F5-4A0D-AC6D-521151FB3FAC}" type="pres">
      <dgm:prSet presAssocID="{82C7E631-3670-4B35-AF22-2A74BB8CDA2E}" presName="horz1" presStyleCnt="0"/>
      <dgm:spPr/>
    </dgm:pt>
    <dgm:pt modelId="{CDE9B657-EADA-41B0-8E1D-290282CAF3F8}" type="pres">
      <dgm:prSet presAssocID="{82C7E631-3670-4B35-AF22-2A74BB8CDA2E}" presName="tx1" presStyleLbl="revTx" presStyleIdx="1" presStyleCnt="7"/>
      <dgm:spPr/>
    </dgm:pt>
    <dgm:pt modelId="{B451176D-1C8B-4B72-9DC0-158A023D3F53}" type="pres">
      <dgm:prSet presAssocID="{82C7E631-3670-4B35-AF22-2A74BB8CDA2E}" presName="vert1" presStyleCnt="0"/>
      <dgm:spPr/>
    </dgm:pt>
    <dgm:pt modelId="{6BCAB644-DE77-43C5-8E1C-9F17F74F8E8E}" type="pres">
      <dgm:prSet presAssocID="{85F7AE8A-425B-4AC6-8AF8-36E9921C41E1}" presName="thickLine" presStyleLbl="alignNode1" presStyleIdx="2" presStyleCnt="7"/>
      <dgm:spPr/>
    </dgm:pt>
    <dgm:pt modelId="{12E8657B-E2CB-4AAD-904D-00BC1A4736C7}" type="pres">
      <dgm:prSet presAssocID="{85F7AE8A-425B-4AC6-8AF8-36E9921C41E1}" presName="horz1" presStyleCnt="0"/>
      <dgm:spPr/>
    </dgm:pt>
    <dgm:pt modelId="{E19A8F4F-0EBD-4DBF-B45F-65D326BF648E}" type="pres">
      <dgm:prSet presAssocID="{85F7AE8A-425B-4AC6-8AF8-36E9921C41E1}" presName="tx1" presStyleLbl="revTx" presStyleIdx="2" presStyleCnt="7"/>
      <dgm:spPr/>
    </dgm:pt>
    <dgm:pt modelId="{4AEE6952-93F6-410A-BCFF-E4FEE760AAD5}" type="pres">
      <dgm:prSet presAssocID="{85F7AE8A-425B-4AC6-8AF8-36E9921C41E1}" presName="vert1" presStyleCnt="0"/>
      <dgm:spPr/>
    </dgm:pt>
    <dgm:pt modelId="{B4920BB1-2E75-4865-B90F-D92A527A9C1E}" type="pres">
      <dgm:prSet presAssocID="{09E75ECE-D303-4CB5-8FC9-8C4EA95C3CF1}" presName="thickLine" presStyleLbl="alignNode1" presStyleIdx="3" presStyleCnt="7"/>
      <dgm:spPr/>
    </dgm:pt>
    <dgm:pt modelId="{1B31C135-2502-4FCA-A739-57AF50867E9E}" type="pres">
      <dgm:prSet presAssocID="{09E75ECE-D303-4CB5-8FC9-8C4EA95C3CF1}" presName="horz1" presStyleCnt="0"/>
      <dgm:spPr/>
    </dgm:pt>
    <dgm:pt modelId="{55641AB6-BA15-4AD2-8162-E31CE2F891F3}" type="pres">
      <dgm:prSet presAssocID="{09E75ECE-D303-4CB5-8FC9-8C4EA95C3CF1}" presName="tx1" presStyleLbl="revTx" presStyleIdx="3" presStyleCnt="7"/>
      <dgm:spPr/>
    </dgm:pt>
    <dgm:pt modelId="{F1742F5A-8B71-4339-A8EB-CA487238AAFB}" type="pres">
      <dgm:prSet presAssocID="{09E75ECE-D303-4CB5-8FC9-8C4EA95C3CF1}" presName="vert1" presStyleCnt="0"/>
      <dgm:spPr/>
    </dgm:pt>
    <dgm:pt modelId="{428A3851-CA41-4E8B-9088-88EAA6672CF6}" type="pres">
      <dgm:prSet presAssocID="{1F6F003A-8977-4AE1-914B-65360A6E489B}" presName="thickLine" presStyleLbl="alignNode1" presStyleIdx="4" presStyleCnt="7"/>
      <dgm:spPr/>
    </dgm:pt>
    <dgm:pt modelId="{B3FB0B64-4979-40A9-9EC1-FE232A4CBF66}" type="pres">
      <dgm:prSet presAssocID="{1F6F003A-8977-4AE1-914B-65360A6E489B}" presName="horz1" presStyleCnt="0"/>
      <dgm:spPr/>
    </dgm:pt>
    <dgm:pt modelId="{4B4D515D-4B7B-4F98-8CBC-3F7D1D6149D6}" type="pres">
      <dgm:prSet presAssocID="{1F6F003A-8977-4AE1-914B-65360A6E489B}" presName="tx1" presStyleLbl="revTx" presStyleIdx="4" presStyleCnt="7"/>
      <dgm:spPr/>
    </dgm:pt>
    <dgm:pt modelId="{A06E2658-1F6F-49E3-A1A5-4CB0B59AF464}" type="pres">
      <dgm:prSet presAssocID="{1F6F003A-8977-4AE1-914B-65360A6E489B}" presName="vert1" presStyleCnt="0"/>
      <dgm:spPr/>
    </dgm:pt>
    <dgm:pt modelId="{816864EF-7742-49A6-BD85-3BD64CA709C4}" type="pres">
      <dgm:prSet presAssocID="{B2B231F8-0516-46BB-AD0E-822526073B79}" presName="thickLine" presStyleLbl="alignNode1" presStyleIdx="5" presStyleCnt="7"/>
      <dgm:spPr/>
    </dgm:pt>
    <dgm:pt modelId="{9ED89C0E-AC43-4A0C-A7DF-D1A3F59A472F}" type="pres">
      <dgm:prSet presAssocID="{B2B231F8-0516-46BB-AD0E-822526073B79}" presName="horz1" presStyleCnt="0"/>
      <dgm:spPr/>
    </dgm:pt>
    <dgm:pt modelId="{3720E7EE-2175-4F5D-83E7-F0047AB10C9F}" type="pres">
      <dgm:prSet presAssocID="{B2B231F8-0516-46BB-AD0E-822526073B79}" presName="tx1" presStyleLbl="revTx" presStyleIdx="5" presStyleCnt="7"/>
      <dgm:spPr/>
    </dgm:pt>
    <dgm:pt modelId="{DA34E92C-9AC9-44EF-9814-DC21C7C89903}" type="pres">
      <dgm:prSet presAssocID="{B2B231F8-0516-46BB-AD0E-822526073B79}" presName="vert1" presStyleCnt="0"/>
      <dgm:spPr/>
    </dgm:pt>
    <dgm:pt modelId="{201B8AFF-EDA7-422F-9DC4-91DDDC0F2B6B}" type="pres">
      <dgm:prSet presAssocID="{E4D0DEB7-91FA-4846-A8EB-1A526AA047D8}" presName="thickLine" presStyleLbl="alignNode1" presStyleIdx="6" presStyleCnt="7"/>
      <dgm:spPr/>
    </dgm:pt>
    <dgm:pt modelId="{1DA8D5D1-971D-4884-87BB-0560190BB1E4}" type="pres">
      <dgm:prSet presAssocID="{E4D0DEB7-91FA-4846-A8EB-1A526AA047D8}" presName="horz1" presStyleCnt="0"/>
      <dgm:spPr/>
    </dgm:pt>
    <dgm:pt modelId="{326C279D-7546-4CEF-A7BD-8D80767C5D48}" type="pres">
      <dgm:prSet presAssocID="{E4D0DEB7-91FA-4846-A8EB-1A526AA047D8}" presName="tx1" presStyleLbl="revTx" presStyleIdx="6" presStyleCnt="7"/>
      <dgm:spPr/>
    </dgm:pt>
    <dgm:pt modelId="{EBE76B83-9B5C-4185-B41D-A785FFB577F1}" type="pres">
      <dgm:prSet presAssocID="{E4D0DEB7-91FA-4846-A8EB-1A526AA047D8}" presName="vert1" presStyleCnt="0"/>
      <dgm:spPr/>
    </dgm:pt>
  </dgm:ptLst>
  <dgm:cxnLst>
    <dgm:cxn modelId="{F16ACC6A-169F-4F0D-88CA-BB9FB1A26FD1}" srcId="{A14B3AB4-24FC-4297-81C1-0D64E33106DB}" destId="{82C7E631-3670-4B35-AF22-2A74BB8CDA2E}" srcOrd="1" destOrd="0" parTransId="{C47A359C-0F2A-41B0-82DE-6E3D953F3D92}" sibTransId="{B270F23B-65CA-40D0-A041-E5951DDD6660}"/>
    <dgm:cxn modelId="{1411AE51-655F-412D-9A3E-BDBB03ACF76F}" srcId="{A14B3AB4-24FC-4297-81C1-0D64E33106DB}" destId="{85F7AE8A-425B-4AC6-8AF8-36E9921C41E1}" srcOrd="2" destOrd="0" parTransId="{BBB392ED-A72D-4B9F-B18F-3DFB057CF293}" sibTransId="{CC46C3D8-8E0D-4BE5-947E-9D49E99D26D3}"/>
    <dgm:cxn modelId="{E0C5E77C-94C8-4363-990E-A3A244476F7C}" srcId="{A14B3AB4-24FC-4297-81C1-0D64E33106DB}" destId="{25159B7E-302B-4184-B9F9-8157D97F54C7}" srcOrd="0" destOrd="0" parTransId="{A9A4B5AE-6D16-4B2A-92C1-D20873E3B65C}" sibTransId="{1F18BC26-0732-4DC1-AEF5-7F8BD9F77F4B}"/>
    <dgm:cxn modelId="{E74E3781-EF56-4D56-8243-910C21DE3F8E}" type="presOf" srcId="{1F6F003A-8977-4AE1-914B-65360A6E489B}" destId="{4B4D515D-4B7B-4F98-8CBC-3F7D1D6149D6}" srcOrd="0" destOrd="0" presId="urn:microsoft.com/office/officeart/2008/layout/LinedList"/>
    <dgm:cxn modelId="{B3DABB88-5930-4A7E-989D-F8C27C65C4CB}" type="presOf" srcId="{09E75ECE-D303-4CB5-8FC9-8C4EA95C3CF1}" destId="{55641AB6-BA15-4AD2-8162-E31CE2F891F3}" srcOrd="0" destOrd="0" presId="urn:microsoft.com/office/officeart/2008/layout/LinedList"/>
    <dgm:cxn modelId="{4D75A896-402F-4DF1-9F68-D477E9D95676}" type="presOf" srcId="{A14B3AB4-24FC-4297-81C1-0D64E33106DB}" destId="{9FC5361B-9877-491F-9F91-C4120D761EE4}" srcOrd="0" destOrd="0" presId="urn:microsoft.com/office/officeart/2008/layout/LinedList"/>
    <dgm:cxn modelId="{0ACC21A8-2839-4E1C-97E8-EEFACF490D1F}" srcId="{A14B3AB4-24FC-4297-81C1-0D64E33106DB}" destId="{B2B231F8-0516-46BB-AD0E-822526073B79}" srcOrd="5" destOrd="0" parTransId="{0A522628-54B9-48A7-BAF1-5A3CB0C2CB04}" sibTransId="{526A4F5E-331D-4939-B016-EC4DD49011AB}"/>
    <dgm:cxn modelId="{444938B8-A7CE-4695-AB2A-64232F740CAE}" type="presOf" srcId="{E4D0DEB7-91FA-4846-A8EB-1A526AA047D8}" destId="{326C279D-7546-4CEF-A7BD-8D80767C5D48}" srcOrd="0" destOrd="0" presId="urn:microsoft.com/office/officeart/2008/layout/LinedList"/>
    <dgm:cxn modelId="{44F381BC-659C-4D1D-B0CC-761C9D0DAFCE}" srcId="{A14B3AB4-24FC-4297-81C1-0D64E33106DB}" destId="{E4D0DEB7-91FA-4846-A8EB-1A526AA047D8}" srcOrd="6" destOrd="0" parTransId="{7FEA4FE4-AC4B-476E-998F-C68BA2E4124D}" sibTransId="{A02D0846-3D76-46E1-A890-3D2AEACB8268}"/>
    <dgm:cxn modelId="{0977FBC9-1F08-4639-9E00-5BB03B2CE681}" type="presOf" srcId="{82C7E631-3670-4B35-AF22-2A74BB8CDA2E}" destId="{CDE9B657-EADA-41B0-8E1D-290282CAF3F8}" srcOrd="0" destOrd="0" presId="urn:microsoft.com/office/officeart/2008/layout/LinedList"/>
    <dgm:cxn modelId="{61D989D1-1FBC-4CC4-8764-299061DC42D5}" srcId="{A14B3AB4-24FC-4297-81C1-0D64E33106DB}" destId="{1F6F003A-8977-4AE1-914B-65360A6E489B}" srcOrd="4" destOrd="0" parTransId="{BBDEDF3C-F3FC-474D-A708-C17E43312946}" sibTransId="{8B575AE4-B4BD-4AA5-AAF2-27275EDCD9DC}"/>
    <dgm:cxn modelId="{6D3138E0-9529-42E1-971C-206F43AD6B08}" type="presOf" srcId="{25159B7E-302B-4184-B9F9-8157D97F54C7}" destId="{4A3CD0D4-0B60-4EE8-AD1A-CB800E8F910D}" srcOrd="0" destOrd="0" presId="urn:microsoft.com/office/officeart/2008/layout/LinedList"/>
    <dgm:cxn modelId="{6765AAF0-0619-4395-88AA-3CDE06CB20E2}" srcId="{A14B3AB4-24FC-4297-81C1-0D64E33106DB}" destId="{09E75ECE-D303-4CB5-8FC9-8C4EA95C3CF1}" srcOrd="3" destOrd="0" parTransId="{F807EC06-D932-41B3-9371-87CA9FD2FCD1}" sibTransId="{9141D2BC-4977-457D-AC4F-52C6A6528484}"/>
    <dgm:cxn modelId="{A029DDF8-55AF-404C-A5DB-382CC88F77FF}" type="presOf" srcId="{B2B231F8-0516-46BB-AD0E-822526073B79}" destId="{3720E7EE-2175-4F5D-83E7-F0047AB10C9F}" srcOrd="0" destOrd="0" presId="urn:microsoft.com/office/officeart/2008/layout/LinedList"/>
    <dgm:cxn modelId="{F9BC99FC-3B6F-4E94-BE39-B23959AA335E}" type="presOf" srcId="{85F7AE8A-425B-4AC6-8AF8-36E9921C41E1}" destId="{E19A8F4F-0EBD-4DBF-B45F-65D326BF648E}" srcOrd="0" destOrd="0" presId="urn:microsoft.com/office/officeart/2008/layout/LinedList"/>
    <dgm:cxn modelId="{F97CF160-3FE3-4772-9AB2-B7B07A6869B7}" type="presParOf" srcId="{9FC5361B-9877-491F-9F91-C4120D761EE4}" destId="{5067ACF0-0820-490B-8F86-9FBC04F2A000}" srcOrd="0" destOrd="0" presId="urn:microsoft.com/office/officeart/2008/layout/LinedList"/>
    <dgm:cxn modelId="{95BEEC7A-8D4A-49A2-906F-85493C61F93D}" type="presParOf" srcId="{9FC5361B-9877-491F-9F91-C4120D761EE4}" destId="{941EF090-E779-46BE-950D-CF5ACAC47D51}" srcOrd="1" destOrd="0" presId="urn:microsoft.com/office/officeart/2008/layout/LinedList"/>
    <dgm:cxn modelId="{45557054-E002-4ED0-85B2-C7F29D7511E2}" type="presParOf" srcId="{941EF090-E779-46BE-950D-CF5ACAC47D51}" destId="{4A3CD0D4-0B60-4EE8-AD1A-CB800E8F910D}" srcOrd="0" destOrd="0" presId="urn:microsoft.com/office/officeart/2008/layout/LinedList"/>
    <dgm:cxn modelId="{F497BA43-AF6D-43D6-BE7F-6C42C077BEB5}" type="presParOf" srcId="{941EF090-E779-46BE-950D-CF5ACAC47D51}" destId="{BC96B825-DC32-4A59-AB08-0F2BEA6C575A}" srcOrd="1" destOrd="0" presId="urn:microsoft.com/office/officeart/2008/layout/LinedList"/>
    <dgm:cxn modelId="{9C146EA7-1717-466D-8563-0C41AD488C95}" type="presParOf" srcId="{9FC5361B-9877-491F-9F91-C4120D761EE4}" destId="{119B81F4-D62F-4427-AE10-9F74B38991DD}" srcOrd="2" destOrd="0" presId="urn:microsoft.com/office/officeart/2008/layout/LinedList"/>
    <dgm:cxn modelId="{3857C095-AC12-4D19-8103-A3573A1560AC}" type="presParOf" srcId="{9FC5361B-9877-491F-9F91-C4120D761EE4}" destId="{634A7170-51F5-4A0D-AC6D-521151FB3FAC}" srcOrd="3" destOrd="0" presId="urn:microsoft.com/office/officeart/2008/layout/LinedList"/>
    <dgm:cxn modelId="{9D14F3DA-9261-435B-A9C2-A0B8F8AEE41D}" type="presParOf" srcId="{634A7170-51F5-4A0D-AC6D-521151FB3FAC}" destId="{CDE9B657-EADA-41B0-8E1D-290282CAF3F8}" srcOrd="0" destOrd="0" presId="urn:microsoft.com/office/officeart/2008/layout/LinedList"/>
    <dgm:cxn modelId="{AD52362A-482F-4ACF-88AE-44F7D9787616}" type="presParOf" srcId="{634A7170-51F5-4A0D-AC6D-521151FB3FAC}" destId="{B451176D-1C8B-4B72-9DC0-158A023D3F53}" srcOrd="1" destOrd="0" presId="urn:microsoft.com/office/officeart/2008/layout/LinedList"/>
    <dgm:cxn modelId="{443C1485-BB8E-4D18-930F-ED7E4DF0919D}" type="presParOf" srcId="{9FC5361B-9877-491F-9F91-C4120D761EE4}" destId="{6BCAB644-DE77-43C5-8E1C-9F17F74F8E8E}" srcOrd="4" destOrd="0" presId="urn:microsoft.com/office/officeart/2008/layout/LinedList"/>
    <dgm:cxn modelId="{1F14B1B7-6909-49E1-83B1-8720B2E730BD}" type="presParOf" srcId="{9FC5361B-9877-491F-9F91-C4120D761EE4}" destId="{12E8657B-E2CB-4AAD-904D-00BC1A4736C7}" srcOrd="5" destOrd="0" presId="urn:microsoft.com/office/officeart/2008/layout/LinedList"/>
    <dgm:cxn modelId="{7B111D68-E294-4753-83EF-24BD7161D876}" type="presParOf" srcId="{12E8657B-E2CB-4AAD-904D-00BC1A4736C7}" destId="{E19A8F4F-0EBD-4DBF-B45F-65D326BF648E}" srcOrd="0" destOrd="0" presId="urn:microsoft.com/office/officeart/2008/layout/LinedList"/>
    <dgm:cxn modelId="{A4B93AE1-395B-49B2-B619-2F436DE04BED}" type="presParOf" srcId="{12E8657B-E2CB-4AAD-904D-00BC1A4736C7}" destId="{4AEE6952-93F6-410A-BCFF-E4FEE760AAD5}" srcOrd="1" destOrd="0" presId="urn:microsoft.com/office/officeart/2008/layout/LinedList"/>
    <dgm:cxn modelId="{BED05AED-45DE-4A9F-AF3D-8F96AD3F7A64}" type="presParOf" srcId="{9FC5361B-9877-491F-9F91-C4120D761EE4}" destId="{B4920BB1-2E75-4865-B90F-D92A527A9C1E}" srcOrd="6" destOrd="0" presId="urn:microsoft.com/office/officeart/2008/layout/LinedList"/>
    <dgm:cxn modelId="{52802DF4-B6B8-432D-BB8E-AC554353B7DC}" type="presParOf" srcId="{9FC5361B-9877-491F-9F91-C4120D761EE4}" destId="{1B31C135-2502-4FCA-A739-57AF50867E9E}" srcOrd="7" destOrd="0" presId="urn:microsoft.com/office/officeart/2008/layout/LinedList"/>
    <dgm:cxn modelId="{C4C29064-6DD6-4C80-9A03-16D3DB9FD7F0}" type="presParOf" srcId="{1B31C135-2502-4FCA-A739-57AF50867E9E}" destId="{55641AB6-BA15-4AD2-8162-E31CE2F891F3}" srcOrd="0" destOrd="0" presId="urn:microsoft.com/office/officeart/2008/layout/LinedList"/>
    <dgm:cxn modelId="{C2E740EF-08AF-4AAD-814C-44B7D417145B}" type="presParOf" srcId="{1B31C135-2502-4FCA-A739-57AF50867E9E}" destId="{F1742F5A-8B71-4339-A8EB-CA487238AAFB}" srcOrd="1" destOrd="0" presId="urn:microsoft.com/office/officeart/2008/layout/LinedList"/>
    <dgm:cxn modelId="{EC248C54-C145-4E67-BC4B-5170D38A9800}" type="presParOf" srcId="{9FC5361B-9877-491F-9F91-C4120D761EE4}" destId="{428A3851-CA41-4E8B-9088-88EAA6672CF6}" srcOrd="8" destOrd="0" presId="urn:microsoft.com/office/officeart/2008/layout/LinedList"/>
    <dgm:cxn modelId="{F383C5F5-6593-4525-ABB6-07C91DE911A8}" type="presParOf" srcId="{9FC5361B-9877-491F-9F91-C4120D761EE4}" destId="{B3FB0B64-4979-40A9-9EC1-FE232A4CBF66}" srcOrd="9" destOrd="0" presId="urn:microsoft.com/office/officeart/2008/layout/LinedList"/>
    <dgm:cxn modelId="{66A48C5F-89A9-45FA-A299-152DAB282C65}" type="presParOf" srcId="{B3FB0B64-4979-40A9-9EC1-FE232A4CBF66}" destId="{4B4D515D-4B7B-4F98-8CBC-3F7D1D6149D6}" srcOrd="0" destOrd="0" presId="urn:microsoft.com/office/officeart/2008/layout/LinedList"/>
    <dgm:cxn modelId="{64CAE1AC-1AC2-4C0F-9513-150905295F30}" type="presParOf" srcId="{B3FB0B64-4979-40A9-9EC1-FE232A4CBF66}" destId="{A06E2658-1F6F-49E3-A1A5-4CB0B59AF464}" srcOrd="1" destOrd="0" presId="urn:microsoft.com/office/officeart/2008/layout/LinedList"/>
    <dgm:cxn modelId="{6077CBC3-2B6A-4904-9CD7-8FACAA7AE0D6}" type="presParOf" srcId="{9FC5361B-9877-491F-9F91-C4120D761EE4}" destId="{816864EF-7742-49A6-BD85-3BD64CA709C4}" srcOrd="10" destOrd="0" presId="urn:microsoft.com/office/officeart/2008/layout/LinedList"/>
    <dgm:cxn modelId="{907FCC80-D356-4749-AE6B-AE14B6AA1D17}" type="presParOf" srcId="{9FC5361B-9877-491F-9F91-C4120D761EE4}" destId="{9ED89C0E-AC43-4A0C-A7DF-D1A3F59A472F}" srcOrd="11" destOrd="0" presId="urn:microsoft.com/office/officeart/2008/layout/LinedList"/>
    <dgm:cxn modelId="{9D7D2B8F-0B02-4732-A571-5077E4BF4D80}" type="presParOf" srcId="{9ED89C0E-AC43-4A0C-A7DF-D1A3F59A472F}" destId="{3720E7EE-2175-4F5D-83E7-F0047AB10C9F}" srcOrd="0" destOrd="0" presId="urn:microsoft.com/office/officeart/2008/layout/LinedList"/>
    <dgm:cxn modelId="{A9E0F2C1-BF69-4367-B921-20718DF5E3CE}" type="presParOf" srcId="{9ED89C0E-AC43-4A0C-A7DF-D1A3F59A472F}" destId="{DA34E92C-9AC9-44EF-9814-DC21C7C89903}" srcOrd="1" destOrd="0" presId="urn:microsoft.com/office/officeart/2008/layout/LinedList"/>
    <dgm:cxn modelId="{A62A9617-017A-4D3B-A24D-618963221B48}" type="presParOf" srcId="{9FC5361B-9877-491F-9F91-C4120D761EE4}" destId="{201B8AFF-EDA7-422F-9DC4-91DDDC0F2B6B}" srcOrd="12" destOrd="0" presId="urn:microsoft.com/office/officeart/2008/layout/LinedList"/>
    <dgm:cxn modelId="{00047467-1334-456A-B17F-915B34F83494}" type="presParOf" srcId="{9FC5361B-9877-491F-9F91-C4120D761EE4}" destId="{1DA8D5D1-971D-4884-87BB-0560190BB1E4}" srcOrd="13" destOrd="0" presId="urn:microsoft.com/office/officeart/2008/layout/LinedList"/>
    <dgm:cxn modelId="{322FDBAB-CA39-4F49-8607-9098290A4C9B}" type="presParOf" srcId="{1DA8D5D1-971D-4884-87BB-0560190BB1E4}" destId="{326C279D-7546-4CEF-A7BD-8D80767C5D48}" srcOrd="0" destOrd="0" presId="urn:microsoft.com/office/officeart/2008/layout/LinedList"/>
    <dgm:cxn modelId="{E9230683-0A39-49E2-B62F-2E5E91D66174}" type="presParOf" srcId="{1DA8D5D1-971D-4884-87BB-0560190BB1E4}" destId="{EBE76B83-9B5C-4185-B41D-A785FFB577F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1ED95F-F429-4154-AAC3-DE58002F202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4654090-C526-4FF4-80C7-32B7DFEF1877}">
      <dgm:prSet phldrT="[Текст]" phldr="0"/>
      <dgm:spPr/>
      <dgm:t>
        <a:bodyPr/>
        <a:lstStyle/>
        <a:p>
          <a:pPr rtl="0"/>
          <a:r>
            <a:rPr lang="uk-UA" dirty="0"/>
            <a:t>- норма встановлюється чи санкціонується державою; </a:t>
          </a:r>
        </a:p>
      </dgm:t>
    </dgm:pt>
    <dgm:pt modelId="{B690A22F-BCA8-4EAE-8EFB-059B1BCDD14A}" type="parTrans" cxnId="{56662A57-7936-42E8-8A27-E8B85D1586A4}">
      <dgm:prSet/>
      <dgm:spPr/>
      <dgm:t>
        <a:bodyPr/>
        <a:lstStyle/>
        <a:p>
          <a:endParaRPr lang="uk-UA"/>
        </a:p>
      </dgm:t>
    </dgm:pt>
    <dgm:pt modelId="{F714B152-443D-47B9-9CBC-58777650D039}" type="sibTrans" cxnId="{56662A57-7936-42E8-8A27-E8B85D1586A4}">
      <dgm:prSet/>
      <dgm:spPr/>
      <dgm:t>
        <a:bodyPr/>
        <a:lstStyle/>
        <a:p>
          <a:endParaRPr lang="uk-UA"/>
        </a:p>
      </dgm:t>
    </dgm:pt>
    <dgm:pt modelId="{40594EEB-5F30-45A6-BD07-9A9B930EED1D}">
      <dgm:prSet phldrT="[Текст]" phldr="0"/>
      <dgm:spPr/>
      <dgm:t>
        <a:bodyPr/>
        <a:lstStyle/>
        <a:p>
          <a:pPr rtl="0"/>
          <a:r>
            <a:rPr lang="uk-UA" dirty="0"/>
            <a:t>- норма є загальнообов'язковою; </a:t>
          </a:r>
        </a:p>
      </dgm:t>
    </dgm:pt>
    <dgm:pt modelId="{CC615D16-6481-4300-BC2C-350C8ED36B04}" type="parTrans" cxnId="{58FCC8B5-77DE-4B0C-8CC1-6F46902F5EA3}">
      <dgm:prSet/>
      <dgm:spPr/>
      <dgm:t>
        <a:bodyPr/>
        <a:lstStyle/>
        <a:p>
          <a:endParaRPr lang="uk-UA"/>
        </a:p>
      </dgm:t>
    </dgm:pt>
    <dgm:pt modelId="{77970FE4-B66C-4472-BAF9-1667D013769A}" type="sibTrans" cxnId="{58FCC8B5-77DE-4B0C-8CC1-6F46902F5EA3}">
      <dgm:prSet/>
      <dgm:spPr/>
      <dgm:t>
        <a:bodyPr/>
        <a:lstStyle/>
        <a:p>
          <a:endParaRPr lang="uk-UA"/>
        </a:p>
      </dgm:t>
    </dgm:pt>
    <dgm:pt modelId="{52DC99B9-1677-4C0E-9357-FEFB4AD93647}">
      <dgm:prSet phldrT="[Текст]" phldr="0"/>
      <dgm:spPr/>
      <dgm:t>
        <a:bodyPr/>
        <a:lstStyle/>
        <a:p>
          <a:pPr rtl="0"/>
          <a:r>
            <a:rPr lang="uk-UA" dirty="0"/>
            <a:t>- норма регулює певні суспільні відносини, що є типовими, які не одноразово повторюються;</a:t>
          </a:r>
        </a:p>
      </dgm:t>
    </dgm:pt>
    <dgm:pt modelId="{ABF65A38-5E54-40C8-A620-3E799BAEFB8A}" type="parTrans" cxnId="{79BC5076-10CE-49FD-A292-1D252D872251}">
      <dgm:prSet/>
      <dgm:spPr/>
      <dgm:t>
        <a:bodyPr/>
        <a:lstStyle/>
        <a:p>
          <a:endParaRPr lang="uk-UA"/>
        </a:p>
      </dgm:t>
    </dgm:pt>
    <dgm:pt modelId="{A66AD016-872B-430C-97A9-44BCB2E389C2}" type="sibTrans" cxnId="{79BC5076-10CE-49FD-A292-1D252D872251}">
      <dgm:prSet/>
      <dgm:spPr/>
      <dgm:t>
        <a:bodyPr/>
        <a:lstStyle/>
        <a:p>
          <a:endParaRPr lang="uk-UA"/>
        </a:p>
      </dgm:t>
    </dgm:pt>
    <dgm:pt modelId="{667799E5-0A81-4606-AC8E-C267E3D02893}">
      <dgm:prSet phldrT="[Текст]" phldr="0"/>
      <dgm:spPr/>
      <dgm:t>
        <a:bodyPr/>
        <a:lstStyle/>
        <a:p>
          <a:pPr rtl="0"/>
          <a:r>
            <a:rPr lang="uk-UA" dirty="0"/>
            <a:t>- норма визначає суб'єктивні права та юридичні обов'язки суб'єктів правовідносин</a:t>
          </a:r>
        </a:p>
      </dgm:t>
    </dgm:pt>
    <dgm:pt modelId="{13ED270D-4378-4422-80A3-1A73DB07A30F}" type="parTrans" cxnId="{1CEB6F37-719E-46E6-AA95-E50C4F2925D4}">
      <dgm:prSet/>
      <dgm:spPr/>
      <dgm:t>
        <a:bodyPr/>
        <a:lstStyle/>
        <a:p>
          <a:endParaRPr lang="uk-UA"/>
        </a:p>
      </dgm:t>
    </dgm:pt>
    <dgm:pt modelId="{74C2D258-79C6-4F00-84EF-073AEB279FF6}" type="sibTrans" cxnId="{1CEB6F37-719E-46E6-AA95-E50C4F2925D4}">
      <dgm:prSet/>
      <dgm:spPr/>
      <dgm:t>
        <a:bodyPr/>
        <a:lstStyle/>
        <a:p>
          <a:endParaRPr lang="uk-UA"/>
        </a:p>
      </dgm:t>
    </dgm:pt>
    <dgm:pt modelId="{4DF31853-F254-436B-8E70-6325D2BAE5FD}">
      <dgm:prSet phldrT="[Текст]" phldr="0"/>
      <dgm:spPr/>
      <dgm:t>
        <a:bodyPr/>
        <a:lstStyle/>
        <a:p>
          <a:pPr rtl="0"/>
          <a:r>
            <a:rPr lang="uk-UA" dirty="0"/>
            <a:t>- норма діє у часі, просторі та по певному колу осіб; </a:t>
          </a:r>
        </a:p>
      </dgm:t>
    </dgm:pt>
    <dgm:pt modelId="{CDF554B3-0981-41D6-B760-FA2DB206BFD0}" type="parTrans" cxnId="{AF1D9DF0-640F-4EC7-842F-3692B137DB17}">
      <dgm:prSet/>
      <dgm:spPr/>
      <dgm:t>
        <a:bodyPr/>
        <a:lstStyle/>
        <a:p>
          <a:endParaRPr lang="uk-UA"/>
        </a:p>
      </dgm:t>
    </dgm:pt>
    <dgm:pt modelId="{3C4418BF-91E3-45CD-9210-577318EFDC1B}" type="sibTrans" cxnId="{AF1D9DF0-640F-4EC7-842F-3692B137DB17}">
      <dgm:prSet/>
      <dgm:spPr/>
      <dgm:t>
        <a:bodyPr/>
        <a:lstStyle/>
        <a:p>
          <a:endParaRPr lang="uk-UA"/>
        </a:p>
      </dgm:t>
    </dgm:pt>
    <dgm:pt modelId="{C5401A9F-CAEE-4059-A055-2C3743C3588A}">
      <dgm:prSet phldr="0"/>
      <dgm:spPr/>
      <dgm:t>
        <a:bodyPr/>
        <a:lstStyle/>
        <a:p>
          <a:pPr rtl="0"/>
          <a:r>
            <a:rPr lang="uk-UA" dirty="0"/>
            <a:t>- норма має свою структуру, тобто внутрішню побудову;</a:t>
          </a:r>
        </a:p>
      </dgm:t>
    </dgm:pt>
    <dgm:pt modelId="{BB589DCE-8471-444D-9170-8CB00335A556}" type="parTrans" cxnId="{94C64446-9E0E-460E-9343-CF84C8E138D6}">
      <dgm:prSet/>
      <dgm:spPr/>
    </dgm:pt>
    <dgm:pt modelId="{B2FEBD16-6C9E-4947-A524-F45CC62925B5}" type="sibTrans" cxnId="{94C64446-9E0E-460E-9343-CF84C8E138D6}">
      <dgm:prSet/>
      <dgm:spPr/>
      <dgm:t>
        <a:bodyPr/>
        <a:lstStyle/>
        <a:p>
          <a:endParaRPr lang="uk-UA"/>
        </a:p>
      </dgm:t>
    </dgm:pt>
    <dgm:pt modelId="{BF8A0AC7-AD0A-45A6-9CE2-1904BBC92386}">
      <dgm:prSet phldr="0"/>
      <dgm:spPr/>
      <dgm:t>
        <a:bodyPr/>
        <a:lstStyle/>
        <a:p>
          <a:pPr rtl="0"/>
          <a:r>
            <a:rPr lang="uk-UA" dirty="0"/>
            <a:t>- норма розрахована на регулювання невизначеної кількості суспільних відносин; </a:t>
          </a:r>
        </a:p>
      </dgm:t>
    </dgm:pt>
    <dgm:pt modelId="{9377A5C6-3644-4180-A178-273DF116BC49}" type="parTrans" cxnId="{E5A26D12-827D-4CF2-8E14-E0F34A5674FB}">
      <dgm:prSet/>
      <dgm:spPr/>
    </dgm:pt>
    <dgm:pt modelId="{5AF14C2A-7964-4109-BCC8-D97F07319E3D}" type="sibTrans" cxnId="{E5A26D12-827D-4CF2-8E14-E0F34A5674FB}">
      <dgm:prSet/>
      <dgm:spPr/>
      <dgm:t>
        <a:bodyPr/>
        <a:lstStyle/>
        <a:p>
          <a:endParaRPr lang="uk-UA"/>
        </a:p>
      </dgm:t>
    </dgm:pt>
    <dgm:pt modelId="{194F21F3-54D2-43E4-9DB3-7FB3D510FC36}">
      <dgm:prSet phldr="0"/>
      <dgm:spPr/>
      <dgm:t>
        <a:bodyPr/>
        <a:lstStyle/>
        <a:p>
          <a:pPr rtl="0"/>
          <a:r>
            <a:rPr lang="uk-UA" dirty="0"/>
            <a:t>- норма забезпечується державним примусом .</a:t>
          </a:r>
        </a:p>
      </dgm:t>
    </dgm:pt>
    <dgm:pt modelId="{9D5049B2-276F-4688-AF0A-5C6C229544C0}" type="parTrans" cxnId="{E7BEC2EB-68A2-40E6-99A8-69035E1BF913}">
      <dgm:prSet/>
      <dgm:spPr/>
    </dgm:pt>
    <dgm:pt modelId="{E5807D59-54C9-487B-A125-FE2DCF1869C5}" type="sibTrans" cxnId="{E7BEC2EB-68A2-40E6-99A8-69035E1BF913}">
      <dgm:prSet/>
      <dgm:spPr/>
      <dgm:t>
        <a:bodyPr/>
        <a:lstStyle/>
        <a:p>
          <a:endParaRPr lang="uk-UA"/>
        </a:p>
      </dgm:t>
    </dgm:pt>
    <dgm:pt modelId="{D59BAF49-8674-42A2-AFF7-B2DBB218E442}" type="pres">
      <dgm:prSet presAssocID="{E51ED95F-F429-4154-AAC3-DE58002F202D}" presName="vert0" presStyleCnt="0">
        <dgm:presLayoutVars>
          <dgm:dir/>
          <dgm:animOne val="branch"/>
          <dgm:animLvl val="lvl"/>
        </dgm:presLayoutVars>
      </dgm:prSet>
      <dgm:spPr/>
    </dgm:pt>
    <dgm:pt modelId="{75F7B457-52FD-4C25-9CD4-4AEFEC59ACA5}" type="pres">
      <dgm:prSet presAssocID="{D4654090-C526-4FF4-80C7-32B7DFEF1877}" presName="thickLine" presStyleLbl="alignNode1" presStyleIdx="0" presStyleCnt="8"/>
      <dgm:spPr/>
    </dgm:pt>
    <dgm:pt modelId="{10B84B29-3F62-4835-9DBA-FF6C70823A8F}" type="pres">
      <dgm:prSet presAssocID="{D4654090-C526-4FF4-80C7-32B7DFEF1877}" presName="horz1" presStyleCnt="0"/>
      <dgm:spPr/>
    </dgm:pt>
    <dgm:pt modelId="{5123C364-CD90-47D4-BBF6-451AEFC6F7DE}" type="pres">
      <dgm:prSet presAssocID="{D4654090-C526-4FF4-80C7-32B7DFEF1877}" presName="tx1" presStyleLbl="revTx" presStyleIdx="0" presStyleCnt="8"/>
      <dgm:spPr/>
    </dgm:pt>
    <dgm:pt modelId="{CFEF3C2F-5C2C-45D4-8974-DF2064E12810}" type="pres">
      <dgm:prSet presAssocID="{D4654090-C526-4FF4-80C7-32B7DFEF1877}" presName="vert1" presStyleCnt="0"/>
      <dgm:spPr/>
    </dgm:pt>
    <dgm:pt modelId="{8035B139-9985-4DED-A364-C2C34CB0B90E}" type="pres">
      <dgm:prSet presAssocID="{40594EEB-5F30-45A6-BD07-9A9B930EED1D}" presName="thickLine" presStyleLbl="alignNode1" presStyleIdx="1" presStyleCnt="8"/>
      <dgm:spPr/>
    </dgm:pt>
    <dgm:pt modelId="{1BD7A765-A8A2-4C6B-BDBF-BD3DC4F79547}" type="pres">
      <dgm:prSet presAssocID="{40594EEB-5F30-45A6-BD07-9A9B930EED1D}" presName="horz1" presStyleCnt="0"/>
      <dgm:spPr/>
    </dgm:pt>
    <dgm:pt modelId="{C849049A-58D7-4F42-8AC0-557FEB25999D}" type="pres">
      <dgm:prSet presAssocID="{40594EEB-5F30-45A6-BD07-9A9B930EED1D}" presName="tx1" presStyleLbl="revTx" presStyleIdx="1" presStyleCnt="8"/>
      <dgm:spPr/>
    </dgm:pt>
    <dgm:pt modelId="{29C9F441-12E8-4645-B6CD-FA97B5F5C0FC}" type="pres">
      <dgm:prSet presAssocID="{40594EEB-5F30-45A6-BD07-9A9B930EED1D}" presName="vert1" presStyleCnt="0"/>
      <dgm:spPr/>
    </dgm:pt>
    <dgm:pt modelId="{4D5A8A8D-CB60-4E05-875C-E1CA0EB5C0D3}" type="pres">
      <dgm:prSet presAssocID="{52DC99B9-1677-4C0E-9357-FEFB4AD93647}" presName="thickLine" presStyleLbl="alignNode1" presStyleIdx="2" presStyleCnt="8"/>
      <dgm:spPr/>
    </dgm:pt>
    <dgm:pt modelId="{D7082F3F-C3EB-4E01-81B5-1E5160383281}" type="pres">
      <dgm:prSet presAssocID="{52DC99B9-1677-4C0E-9357-FEFB4AD93647}" presName="horz1" presStyleCnt="0"/>
      <dgm:spPr/>
    </dgm:pt>
    <dgm:pt modelId="{17D5AAAE-6429-423F-BB76-E842E36D4D64}" type="pres">
      <dgm:prSet presAssocID="{52DC99B9-1677-4C0E-9357-FEFB4AD93647}" presName="tx1" presStyleLbl="revTx" presStyleIdx="2" presStyleCnt="8"/>
      <dgm:spPr/>
    </dgm:pt>
    <dgm:pt modelId="{81650F44-E92E-4AAF-8249-677918E6B996}" type="pres">
      <dgm:prSet presAssocID="{52DC99B9-1677-4C0E-9357-FEFB4AD93647}" presName="vert1" presStyleCnt="0"/>
      <dgm:spPr/>
    </dgm:pt>
    <dgm:pt modelId="{CD33C44D-33B1-479D-A5E7-D1B888A2AC13}" type="pres">
      <dgm:prSet presAssocID="{667799E5-0A81-4606-AC8E-C267E3D02893}" presName="thickLine" presStyleLbl="alignNode1" presStyleIdx="3" presStyleCnt="8"/>
      <dgm:spPr/>
    </dgm:pt>
    <dgm:pt modelId="{E762B427-2F4E-49BC-83C6-EB2BE8C001F5}" type="pres">
      <dgm:prSet presAssocID="{667799E5-0A81-4606-AC8E-C267E3D02893}" presName="horz1" presStyleCnt="0"/>
      <dgm:spPr/>
    </dgm:pt>
    <dgm:pt modelId="{377E886F-F5CB-46E6-AB0D-0130C33B3826}" type="pres">
      <dgm:prSet presAssocID="{667799E5-0A81-4606-AC8E-C267E3D02893}" presName="tx1" presStyleLbl="revTx" presStyleIdx="3" presStyleCnt="8"/>
      <dgm:spPr/>
    </dgm:pt>
    <dgm:pt modelId="{0EA59F3B-2C9E-47DF-88FF-492A7B01F67D}" type="pres">
      <dgm:prSet presAssocID="{667799E5-0A81-4606-AC8E-C267E3D02893}" presName="vert1" presStyleCnt="0"/>
      <dgm:spPr/>
    </dgm:pt>
    <dgm:pt modelId="{EA46A842-68A8-43BC-929A-62721E751354}" type="pres">
      <dgm:prSet presAssocID="{4DF31853-F254-436B-8E70-6325D2BAE5FD}" presName="thickLine" presStyleLbl="alignNode1" presStyleIdx="4" presStyleCnt="8"/>
      <dgm:spPr/>
    </dgm:pt>
    <dgm:pt modelId="{6AA62AD8-F6A0-46C8-A51A-87AA9BC4A359}" type="pres">
      <dgm:prSet presAssocID="{4DF31853-F254-436B-8E70-6325D2BAE5FD}" presName="horz1" presStyleCnt="0"/>
      <dgm:spPr/>
    </dgm:pt>
    <dgm:pt modelId="{0EA89451-3143-448A-ABA3-DE6D1A329DA0}" type="pres">
      <dgm:prSet presAssocID="{4DF31853-F254-436B-8E70-6325D2BAE5FD}" presName="tx1" presStyleLbl="revTx" presStyleIdx="4" presStyleCnt="8"/>
      <dgm:spPr/>
    </dgm:pt>
    <dgm:pt modelId="{8DF7FB02-D159-418B-B2F2-EF6AA12CD09F}" type="pres">
      <dgm:prSet presAssocID="{4DF31853-F254-436B-8E70-6325D2BAE5FD}" presName="vert1" presStyleCnt="0"/>
      <dgm:spPr/>
    </dgm:pt>
    <dgm:pt modelId="{AF732414-122C-49F1-862E-2F4A423025A6}" type="pres">
      <dgm:prSet presAssocID="{C5401A9F-CAEE-4059-A055-2C3743C3588A}" presName="thickLine" presStyleLbl="alignNode1" presStyleIdx="5" presStyleCnt="8"/>
      <dgm:spPr/>
    </dgm:pt>
    <dgm:pt modelId="{C3473B89-79D8-4BDC-8193-CFCC8E18843F}" type="pres">
      <dgm:prSet presAssocID="{C5401A9F-CAEE-4059-A055-2C3743C3588A}" presName="horz1" presStyleCnt="0"/>
      <dgm:spPr/>
    </dgm:pt>
    <dgm:pt modelId="{E286C578-BA54-4F1B-A69A-1BB75AF5B4BC}" type="pres">
      <dgm:prSet presAssocID="{C5401A9F-CAEE-4059-A055-2C3743C3588A}" presName="tx1" presStyleLbl="revTx" presStyleIdx="5" presStyleCnt="8"/>
      <dgm:spPr/>
    </dgm:pt>
    <dgm:pt modelId="{EF56E029-FC7B-4427-B339-7DA1023A5B78}" type="pres">
      <dgm:prSet presAssocID="{C5401A9F-CAEE-4059-A055-2C3743C3588A}" presName="vert1" presStyleCnt="0"/>
      <dgm:spPr/>
    </dgm:pt>
    <dgm:pt modelId="{850ACE65-D41D-45F4-B526-84FB9CB24A18}" type="pres">
      <dgm:prSet presAssocID="{BF8A0AC7-AD0A-45A6-9CE2-1904BBC92386}" presName="thickLine" presStyleLbl="alignNode1" presStyleIdx="6" presStyleCnt="8"/>
      <dgm:spPr/>
    </dgm:pt>
    <dgm:pt modelId="{C6D70117-C315-485D-8E7E-D134EB2717EC}" type="pres">
      <dgm:prSet presAssocID="{BF8A0AC7-AD0A-45A6-9CE2-1904BBC92386}" presName="horz1" presStyleCnt="0"/>
      <dgm:spPr/>
    </dgm:pt>
    <dgm:pt modelId="{F1148E11-3C08-4A94-8FAA-3C2698AC0FDA}" type="pres">
      <dgm:prSet presAssocID="{BF8A0AC7-AD0A-45A6-9CE2-1904BBC92386}" presName="tx1" presStyleLbl="revTx" presStyleIdx="6" presStyleCnt="8"/>
      <dgm:spPr/>
    </dgm:pt>
    <dgm:pt modelId="{323FF613-13C4-4F44-8DD5-E31B88922280}" type="pres">
      <dgm:prSet presAssocID="{BF8A0AC7-AD0A-45A6-9CE2-1904BBC92386}" presName="vert1" presStyleCnt="0"/>
      <dgm:spPr/>
    </dgm:pt>
    <dgm:pt modelId="{57B94EFE-4D2C-4632-AEB2-0D053D8C07C1}" type="pres">
      <dgm:prSet presAssocID="{194F21F3-54D2-43E4-9DB3-7FB3D510FC36}" presName="thickLine" presStyleLbl="alignNode1" presStyleIdx="7" presStyleCnt="8"/>
      <dgm:spPr/>
    </dgm:pt>
    <dgm:pt modelId="{39835336-D467-426C-B38A-A52D80F7278E}" type="pres">
      <dgm:prSet presAssocID="{194F21F3-54D2-43E4-9DB3-7FB3D510FC36}" presName="horz1" presStyleCnt="0"/>
      <dgm:spPr/>
    </dgm:pt>
    <dgm:pt modelId="{D6DAF4F7-5B0A-4B1A-9956-B1B963B79B09}" type="pres">
      <dgm:prSet presAssocID="{194F21F3-54D2-43E4-9DB3-7FB3D510FC36}" presName="tx1" presStyleLbl="revTx" presStyleIdx="7" presStyleCnt="8"/>
      <dgm:spPr/>
    </dgm:pt>
    <dgm:pt modelId="{4DCC7E5C-E3D3-4F43-876A-A0E9568BB396}" type="pres">
      <dgm:prSet presAssocID="{194F21F3-54D2-43E4-9DB3-7FB3D510FC36}" presName="vert1" presStyleCnt="0"/>
      <dgm:spPr/>
    </dgm:pt>
  </dgm:ptLst>
  <dgm:cxnLst>
    <dgm:cxn modelId="{E5A26D12-827D-4CF2-8E14-E0F34A5674FB}" srcId="{E51ED95F-F429-4154-AAC3-DE58002F202D}" destId="{BF8A0AC7-AD0A-45A6-9CE2-1904BBC92386}" srcOrd="6" destOrd="0" parTransId="{9377A5C6-3644-4180-A178-273DF116BC49}" sibTransId="{5AF14C2A-7964-4109-BCC8-D97F07319E3D}"/>
    <dgm:cxn modelId="{05DC892A-4FA3-42A1-BE2B-9042735A8495}" type="presOf" srcId="{C5401A9F-CAEE-4059-A055-2C3743C3588A}" destId="{E286C578-BA54-4F1B-A69A-1BB75AF5B4BC}" srcOrd="0" destOrd="0" presId="urn:microsoft.com/office/officeart/2008/layout/LinedList"/>
    <dgm:cxn modelId="{EAA9582B-EB55-4863-8588-3B6436171660}" type="presOf" srcId="{667799E5-0A81-4606-AC8E-C267E3D02893}" destId="{377E886F-F5CB-46E6-AB0D-0130C33B3826}" srcOrd="0" destOrd="0" presId="urn:microsoft.com/office/officeart/2008/layout/LinedList"/>
    <dgm:cxn modelId="{85E66B2C-A867-4D2F-8E0E-C282A396DE18}" type="presOf" srcId="{40594EEB-5F30-45A6-BD07-9A9B930EED1D}" destId="{C849049A-58D7-4F42-8AC0-557FEB25999D}" srcOrd="0" destOrd="0" presId="urn:microsoft.com/office/officeart/2008/layout/LinedList"/>
    <dgm:cxn modelId="{1CEB6F37-719E-46E6-AA95-E50C4F2925D4}" srcId="{E51ED95F-F429-4154-AAC3-DE58002F202D}" destId="{667799E5-0A81-4606-AC8E-C267E3D02893}" srcOrd="3" destOrd="0" parTransId="{13ED270D-4378-4422-80A3-1A73DB07A30F}" sibTransId="{74C2D258-79C6-4F00-84EF-073AEB279FF6}"/>
    <dgm:cxn modelId="{FD73E03F-8C67-466E-B19F-4EED2D084B02}" type="presOf" srcId="{194F21F3-54D2-43E4-9DB3-7FB3D510FC36}" destId="{D6DAF4F7-5B0A-4B1A-9956-B1B963B79B09}" srcOrd="0" destOrd="0" presId="urn:microsoft.com/office/officeart/2008/layout/LinedList"/>
    <dgm:cxn modelId="{94C64446-9E0E-460E-9343-CF84C8E138D6}" srcId="{E51ED95F-F429-4154-AAC3-DE58002F202D}" destId="{C5401A9F-CAEE-4059-A055-2C3743C3588A}" srcOrd="5" destOrd="0" parTransId="{BB589DCE-8471-444D-9170-8CB00335A556}" sibTransId="{B2FEBD16-6C9E-4947-A524-F45CC62925B5}"/>
    <dgm:cxn modelId="{68239E69-D213-404C-ADA7-45A5508A5B12}" type="presOf" srcId="{52DC99B9-1677-4C0E-9357-FEFB4AD93647}" destId="{17D5AAAE-6429-423F-BB76-E842E36D4D64}" srcOrd="0" destOrd="0" presId="urn:microsoft.com/office/officeart/2008/layout/LinedList"/>
    <dgm:cxn modelId="{D970726A-91CA-4FEC-BAFC-ACA4E3B904EF}" type="presOf" srcId="{D4654090-C526-4FF4-80C7-32B7DFEF1877}" destId="{5123C364-CD90-47D4-BBF6-451AEFC6F7DE}" srcOrd="0" destOrd="0" presId="urn:microsoft.com/office/officeart/2008/layout/LinedList"/>
    <dgm:cxn modelId="{7241A473-ECED-41A5-8067-C41ACB5FDA4D}" type="presOf" srcId="{BF8A0AC7-AD0A-45A6-9CE2-1904BBC92386}" destId="{F1148E11-3C08-4A94-8FAA-3C2698AC0FDA}" srcOrd="0" destOrd="0" presId="urn:microsoft.com/office/officeart/2008/layout/LinedList"/>
    <dgm:cxn modelId="{79BC5076-10CE-49FD-A292-1D252D872251}" srcId="{E51ED95F-F429-4154-AAC3-DE58002F202D}" destId="{52DC99B9-1677-4C0E-9357-FEFB4AD93647}" srcOrd="2" destOrd="0" parTransId="{ABF65A38-5E54-40C8-A620-3E799BAEFB8A}" sibTransId="{A66AD016-872B-430C-97A9-44BCB2E389C2}"/>
    <dgm:cxn modelId="{56662A57-7936-42E8-8A27-E8B85D1586A4}" srcId="{E51ED95F-F429-4154-AAC3-DE58002F202D}" destId="{D4654090-C526-4FF4-80C7-32B7DFEF1877}" srcOrd="0" destOrd="0" parTransId="{B690A22F-BCA8-4EAE-8EFB-059B1BCDD14A}" sibTransId="{F714B152-443D-47B9-9CBC-58777650D039}"/>
    <dgm:cxn modelId="{9B869979-45AC-4AF2-88B6-26596BCE8380}" type="presOf" srcId="{4DF31853-F254-436B-8E70-6325D2BAE5FD}" destId="{0EA89451-3143-448A-ABA3-DE6D1A329DA0}" srcOrd="0" destOrd="0" presId="urn:microsoft.com/office/officeart/2008/layout/LinedList"/>
    <dgm:cxn modelId="{58FCC8B5-77DE-4B0C-8CC1-6F46902F5EA3}" srcId="{E51ED95F-F429-4154-AAC3-DE58002F202D}" destId="{40594EEB-5F30-45A6-BD07-9A9B930EED1D}" srcOrd="1" destOrd="0" parTransId="{CC615D16-6481-4300-BC2C-350C8ED36B04}" sibTransId="{77970FE4-B66C-4472-BAF9-1667D013769A}"/>
    <dgm:cxn modelId="{DFB8EADB-A097-4FEF-98BF-268FE25AAE09}" type="presOf" srcId="{E51ED95F-F429-4154-AAC3-DE58002F202D}" destId="{D59BAF49-8674-42A2-AFF7-B2DBB218E442}" srcOrd="0" destOrd="0" presId="urn:microsoft.com/office/officeart/2008/layout/LinedList"/>
    <dgm:cxn modelId="{E7BEC2EB-68A2-40E6-99A8-69035E1BF913}" srcId="{E51ED95F-F429-4154-AAC3-DE58002F202D}" destId="{194F21F3-54D2-43E4-9DB3-7FB3D510FC36}" srcOrd="7" destOrd="0" parTransId="{9D5049B2-276F-4688-AF0A-5C6C229544C0}" sibTransId="{E5807D59-54C9-487B-A125-FE2DCF1869C5}"/>
    <dgm:cxn modelId="{AF1D9DF0-640F-4EC7-842F-3692B137DB17}" srcId="{E51ED95F-F429-4154-AAC3-DE58002F202D}" destId="{4DF31853-F254-436B-8E70-6325D2BAE5FD}" srcOrd="4" destOrd="0" parTransId="{CDF554B3-0981-41D6-B760-FA2DB206BFD0}" sibTransId="{3C4418BF-91E3-45CD-9210-577318EFDC1B}"/>
    <dgm:cxn modelId="{08A6A00B-D5D2-4ECC-A568-1157389B623A}" type="presParOf" srcId="{D59BAF49-8674-42A2-AFF7-B2DBB218E442}" destId="{75F7B457-52FD-4C25-9CD4-4AEFEC59ACA5}" srcOrd="0" destOrd="0" presId="urn:microsoft.com/office/officeart/2008/layout/LinedList"/>
    <dgm:cxn modelId="{9ABA76B1-41DA-4D3E-ABFE-653576642D6A}" type="presParOf" srcId="{D59BAF49-8674-42A2-AFF7-B2DBB218E442}" destId="{10B84B29-3F62-4835-9DBA-FF6C70823A8F}" srcOrd="1" destOrd="0" presId="urn:microsoft.com/office/officeart/2008/layout/LinedList"/>
    <dgm:cxn modelId="{6CECCB60-39BA-4E53-8B4E-AF1A737BF05E}" type="presParOf" srcId="{10B84B29-3F62-4835-9DBA-FF6C70823A8F}" destId="{5123C364-CD90-47D4-BBF6-451AEFC6F7DE}" srcOrd="0" destOrd="0" presId="urn:microsoft.com/office/officeart/2008/layout/LinedList"/>
    <dgm:cxn modelId="{952415CE-22D2-454A-AEB8-069D3A479EB2}" type="presParOf" srcId="{10B84B29-3F62-4835-9DBA-FF6C70823A8F}" destId="{CFEF3C2F-5C2C-45D4-8974-DF2064E12810}" srcOrd="1" destOrd="0" presId="urn:microsoft.com/office/officeart/2008/layout/LinedList"/>
    <dgm:cxn modelId="{96589838-698E-4667-BAE2-D80D99A39521}" type="presParOf" srcId="{D59BAF49-8674-42A2-AFF7-B2DBB218E442}" destId="{8035B139-9985-4DED-A364-C2C34CB0B90E}" srcOrd="2" destOrd="0" presId="urn:microsoft.com/office/officeart/2008/layout/LinedList"/>
    <dgm:cxn modelId="{79A42AB2-6C6B-46C7-9884-297DD11E7220}" type="presParOf" srcId="{D59BAF49-8674-42A2-AFF7-B2DBB218E442}" destId="{1BD7A765-A8A2-4C6B-BDBF-BD3DC4F79547}" srcOrd="3" destOrd="0" presId="urn:microsoft.com/office/officeart/2008/layout/LinedList"/>
    <dgm:cxn modelId="{FD036F7F-F424-43B7-A453-147BD8A566D6}" type="presParOf" srcId="{1BD7A765-A8A2-4C6B-BDBF-BD3DC4F79547}" destId="{C849049A-58D7-4F42-8AC0-557FEB25999D}" srcOrd="0" destOrd="0" presId="urn:microsoft.com/office/officeart/2008/layout/LinedList"/>
    <dgm:cxn modelId="{0AD7073E-A29E-44E8-81B5-15430D3EAD59}" type="presParOf" srcId="{1BD7A765-A8A2-4C6B-BDBF-BD3DC4F79547}" destId="{29C9F441-12E8-4645-B6CD-FA97B5F5C0FC}" srcOrd="1" destOrd="0" presId="urn:microsoft.com/office/officeart/2008/layout/LinedList"/>
    <dgm:cxn modelId="{8C712552-272A-4471-A996-65526DA3CA96}" type="presParOf" srcId="{D59BAF49-8674-42A2-AFF7-B2DBB218E442}" destId="{4D5A8A8D-CB60-4E05-875C-E1CA0EB5C0D3}" srcOrd="4" destOrd="0" presId="urn:microsoft.com/office/officeart/2008/layout/LinedList"/>
    <dgm:cxn modelId="{9712C8D8-416F-40FA-8870-E35E915AD37B}" type="presParOf" srcId="{D59BAF49-8674-42A2-AFF7-B2DBB218E442}" destId="{D7082F3F-C3EB-4E01-81B5-1E5160383281}" srcOrd="5" destOrd="0" presId="urn:microsoft.com/office/officeart/2008/layout/LinedList"/>
    <dgm:cxn modelId="{55CC1E38-86A2-4C6A-96AA-B73D918F279F}" type="presParOf" srcId="{D7082F3F-C3EB-4E01-81B5-1E5160383281}" destId="{17D5AAAE-6429-423F-BB76-E842E36D4D64}" srcOrd="0" destOrd="0" presId="urn:microsoft.com/office/officeart/2008/layout/LinedList"/>
    <dgm:cxn modelId="{C4CCC004-1E09-4DB8-8B0B-DBFF5C635F32}" type="presParOf" srcId="{D7082F3F-C3EB-4E01-81B5-1E5160383281}" destId="{81650F44-E92E-4AAF-8249-677918E6B996}" srcOrd="1" destOrd="0" presId="urn:microsoft.com/office/officeart/2008/layout/LinedList"/>
    <dgm:cxn modelId="{67196052-E504-4E82-AEF3-BD61D3B0401C}" type="presParOf" srcId="{D59BAF49-8674-42A2-AFF7-B2DBB218E442}" destId="{CD33C44D-33B1-479D-A5E7-D1B888A2AC13}" srcOrd="6" destOrd="0" presId="urn:microsoft.com/office/officeart/2008/layout/LinedList"/>
    <dgm:cxn modelId="{25B1B9C6-EF5C-428C-8ADF-82754503DB46}" type="presParOf" srcId="{D59BAF49-8674-42A2-AFF7-B2DBB218E442}" destId="{E762B427-2F4E-49BC-83C6-EB2BE8C001F5}" srcOrd="7" destOrd="0" presId="urn:microsoft.com/office/officeart/2008/layout/LinedList"/>
    <dgm:cxn modelId="{E643BBBC-17A8-4C56-A337-E8C76E240012}" type="presParOf" srcId="{E762B427-2F4E-49BC-83C6-EB2BE8C001F5}" destId="{377E886F-F5CB-46E6-AB0D-0130C33B3826}" srcOrd="0" destOrd="0" presId="urn:microsoft.com/office/officeart/2008/layout/LinedList"/>
    <dgm:cxn modelId="{A8C14C61-6DBB-4918-941E-398BE68877C1}" type="presParOf" srcId="{E762B427-2F4E-49BC-83C6-EB2BE8C001F5}" destId="{0EA59F3B-2C9E-47DF-88FF-492A7B01F67D}" srcOrd="1" destOrd="0" presId="urn:microsoft.com/office/officeart/2008/layout/LinedList"/>
    <dgm:cxn modelId="{79E5AA2A-2642-462C-AC9B-170B94750A73}" type="presParOf" srcId="{D59BAF49-8674-42A2-AFF7-B2DBB218E442}" destId="{EA46A842-68A8-43BC-929A-62721E751354}" srcOrd="8" destOrd="0" presId="urn:microsoft.com/office/officeart/2008/layout/LinedList"/>
    <dgm:cxn modelId="{056CF23F-D2B8-47C9-83E5-02CC4C56FC91}" type="presParOf" srcId="{D59BAF49-8674-42A2-AFF7-B2DBB218E442}" destId="{6AA62AD8-F6A0-46C8-A51A-87AA9BC4A359}" srcOrd="9" destOrd="0" presId="urn:microsoft.com/office/officeart/2008/layout/LinedList"/>
    <dgm:cxn modelId="{6C23A147-1C85-4702-A54C-29EB55312966}" type="presParOf" srcId="{6AA62AD8-F6A0-46C8-A51A-87AA9BC4A359}" destId="{0EA89451-3143-448A-ABA3-DE6D1A329DA0}" srcOrd="0" destOrd="0" presId="urn:microsoft.com/office/officeart/2008/layout/LinedList"/>
    <dgm:cxn modelId="{AC515CB9-230D-4389-A8CB-4B3839744975}" type="presParOf" srcId="{6AA62AD8-F6A0-46C8-A51A-87AA9BC4A359}" destId="{8DF7FB02-D159-418B-B2F2-EF6AA12CD09F}" srcOrd="1" destOrd="0" presId="urn:microsoft.com/office/officeart/2008/layout/LinedList"/>
    <dgm:cxn modelId="{30B7883C-B175-452B-BA04-B544A1F7982F}" type="presParOf" srcId="{D59BAF49-8674-42A2-AFF7-B2DBB218E442}" destId="{AF732414-122C-49F1-862E-2F4A423025A6}" srcOrd="10" destOrd="0" presId="urn:microsoft.com/office/officeart/2008/layout/LinedList"/>
    <dgm:cxn modelId="{C48FE99A-A687-4377-91BF-45C45E276292}" type="presParOf" srcId="{D59BAF49-8674-42A2-AFF7-B2DBB218E442}" destId="{C3473B89-79D8-4BDC-8193-CFCC8E18843F}" srcOrd="11" destOrd="0" presId="urn:microsoft.com/office/officeart/2008/layout/LinedList"/>
    <dgm:cxn modelId="{2EACC6FA-970B-4232-92E5-124FB559551B}" type="presParOf" srcId="{C3473B89-79D8-4BDC-8193-CFCC8E18843F}" destId="{E286C578-BA54-4F1B-A69A-1BB75AF5B4BC}" srcOrd="0" destOrd="0" presId="urn:microsoft.com/office/officeart/2008/layout/LinedList"/>
    <dgm:cxn modelId="{FA5C9240-CE1A-4F1A-A2EB-9D70AD68984A}" type="presParOf" srcId="{C3473B89-79D8-4BDC-8193-CFCC8E18843F}" destId="{EF56E029-FC7B-4427-B339-7DA1023A5B78}" srcOrd="1" destOrd="0" presId="urn:microsoft.com/office/officeart/2008/layout/LinedList"/>
    <dgm:cxn modelId="{1EA9D9EB-98C8-4A67-B220-776942D5F5B2}" type="presParOf" srcId="{D59BAF49-8674-42A2-AFF7-B2DBB218E442}" destId="{850ACE65-D41D-45F4-B526-84FB9CB24A18}" srcOrd="12" destOrd="0" presId="urn:microsoft.com/office/officeart/2008/layout/LinedList"/>
    <dgm:cxn modelId="{E5E06EB3-2F0A-4161-8EF3-C296D49CE07E}" type="presParOf" srcId="{D59BAF49-8674-42A2-AFF7-B2DBB218E442}" destId="{C6D70117-C315-485D-8E7E-D134EB2717EC}" srcOrd="13" destOrd="0" presId="urn:microsoft.com/office/officeart/2008/layout/LinedList"/>
    <dgm:cxn modelId="{23C79C09-2370-407A-A4BE-FFDE83D7EA86}" type="presParOf" srcId="{C6D70117-C315-485D-8E7E-D134EB2717EC}" destId="{F1148E11-3C08-4A94-8FAA-3C2698AC0FDA}" srcOrd="0" destOrd="0" presId="urn:microsoft.com/office/officeart/2008/layout/LinedList"/>
    <dgm:cxn modelId="{6C5991F5-1CB6-42C9-806A-41FD33DDD1EC}" type="presParOf" srcId="{C6D70117-C315-485D-8E7E-D134EB2717EC}" destId="{323FF613-13C4-4F44-8DD5-E31B88922280}" srcOrd="1" destOrd="0" presId="urn:microsoft.com/office/officeart/2008/layout/LinedList"/>
    <dgm:cxn modelId="{DB782A5F-E5EB-4ABF-9ACA-B747C8766A24}" type="presParOf" srcId="{D59BAF49-8674-42A2-AFF7-B2DBB218E442}" destId="{57B94EFE-4D2C-4632-AEB2-0D053D8C07C1}" srcOrd="14" destOrd="0" presId="urn:microsoft.com/office/officeart/2008/layout/LinedList"/>
    <dgm:cxn modelId="{7A170B6E-C4BF-4389-9C1E-56157EBE8541}" type="presParOf" srcId="{D59BAF49-8674-42A2-AFF7-B2DBB218E442}" destId="{39835336-D467-426C-B38A-A52D80F7278E}" srcOrd="15" destOrd="0" presId="urn:microsoft.com/office/officeart/2008/layout/LinedList"/>
    <dgm:cxn modelId="{90C86768-E792-4CBA-B63E-E617ABBA81AB}" type="presParOf" srcId="{39835336-D467-426C-B38A-A52D80F7278E}" destId="{D6DAF4F7-5B0A-4B1A-9956-B1B963B79B09}" srcOrd="0" destOrd="0" presId="urn:microsoft.com/office/officeart/2008/layout/LinedList"/>
    <dgm:cxn modelId="{5EB63CF0-B785-4C5A-A2D2-B28C626C3F3C}" type="presParOf" srcId="{39835336-D467-426C-B38A-A52D80F7278E}" destId="{4DCC7E5C-E3D3-4F43-876A-A0E9568BB3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BCB4E7-D856-47A9-BDAA-D69E89C4CDC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3AB46C4-3DFD-4DEA-907A-FB0BDF45EFDE}">
      <dgm:prSet phldrT="[Текст]" phldr="0"/>
      <dgm:spPr/>
      <dgm:t>
        <a:bodyPr/>
        <a:lstStyle/>
        <a:p>
          <a:pPr rtl="0"/>
          <a:r>
            <a:rPr lang="uk-UA" dirty="0"/>
            <a:t>гіпотезу; </a:t>
          </a:r>
        </a:p>
      </dgm:t>
    </dgm:pt>
    <dgm:pt modelId="{4A3C15F4-04F2-41D7-8376-7B325B73966E}" type="parTrans" cxnId="{5AA9BA3F-BB8F-4F0E-B2C5-3377D7A70E33}">
      <dgm:prSet/>
      <dgm:spPr/>
      <dgm:t>
        <a:bodyPr/>
        <a:lstStyle/>
        <a:p>
          <a:endParaRPr lang="uk-UA"/>
        </a:p>
      </dgm:t>
    </dgm:pt>
    <dgm:pt modelId="{008218AD-5747-4F21-868F-C7A780283606}" type="sibTrans" cxnId="{5AA9BA3F-BB8F-4F0E-B2C5-3377D7A70E33}">
      <dgm:prSet/>
      <dgm:spPr/>
      <dgm:t>
        <a:bodyPr/>
        <a:lstStyle/>
        <a:p>
          <a:endParaRPr lang="uk-UA"/>
        </a:p>
      </dgm:t>
    </dgm:pt>
    <dgm:pt modelId="{F7EA8A93-CA18-42E0-BA2B-5246D7773B72}">
      <dgm:prSet phldrT="[Текст]" phldr="0"/>
      <dgm:spPr/>
      <dgm:t>
        <a:bodyPr/>
        <a:lstStyle/>
        <a:p>
          <a:pPr rtl="0"/>
          <a:r>
            <a:rPr lang="uk-UA" dirty="0"/>
            <a:t>диспозицію; </a:t>
          </a:r>
        </a:p>
      </dgm:t>
    </dgm:pt>
    <dgm:pt modelId="{A4C7D9CB-40A3-44CF-8341-6459533EDCA0}" type="parTrans" cxnId="{97D32AFC-06D3-4E81-9D50-6BA7D8D30D9E}">
      <dgm:prSet/>
      <dgm:spPr/>
      <dgm:t>
        <a:bodyPr/>
        <a:lstStyle/>
        <a:p>
          <a:endParaRPr lang="uk-UA"/>
        </a:p>
      </dgm:t>
    </dgm:pt>
    <dgm:pt modelId="{79290737-3506-49F4-B94C-7FB7E3DF8EFA}" type="sibTrans" cxnId="{97D32AFC-06D3-4E81-9D50-6BA7D8D30D9E}">
      <dgm:prSet/>
      <dgm:spPr/>
      <dgm:t>
        <a:bodyPr/>
        <a:lstStyle/>
        <a:p>
          <a:endParaRPr lang="uk-UA"/>
        </a:p>
      </dgm:t>
    </dgm:pt>
    <dgm:pt modelId="{8BF93688-6416-48F5-ACA7-6E46680C815B}">
      <dgm:prSet phldr="0"/>
      <dgm:spPr/>
      <dgm:t>
        <a:bodyPr/>
        <a:lstStyle/>
        <a:p>
          <a:r>
            <a:rPr lang="uk-UA" dirty="0"/>
            <a:t> санкцію. </a:t>
          </a:r>
        </a:p>
      </dgm:t>
    </dgm:pt>
    <dgm:pt modelId="{83F8230E-3524-4BAB-8067-F666603C2569}" type="parTrans" cxnId="{847C8AA5-E681-4053-9230-B30FEF8FE69F}">
      <dgm:prSet/>
      <dgm:spPr/>
    </dgm:pt>
    <dgm:pt modelId="{9738B8F9-CAA0-48BA-82DB-EAAA1840DBC6}" type="sibTrans" cxnId="{847C8AA5-E681-4053-9230-B30FEF8FE69F}">
      <dgm:prSet/>
      <dgm:spPr/>
    </dgm:pt>
    <dgm:pt modelId="{17B7EB6A-8615-455F-BAA8-8C48B1F09070}" type="pres">
      <dgm:prSet presAssocID="{E6BCB4E7-D856-47A9-BDAA-D69E89C4CDC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774DC7-38B8-4E64-8FCA-DB7E236886E0}" type="pres">
      <dgm:prSet presAssocID="{13AB46C4-3DFD-4DEA-907A-FB0BDF45EFDE}" presName="hierRoot1" presStyleCnt="0"/>
      <dgm:spPr/>
    </dgm:pt>
    <dgm:pt modelId="{D74CCC52-934C-46C4-A1A0-008BE16D4987}" type="pres">
      <dgm:prSet presAssocID="{13AB46C4-3DFD-4DEA-907A-FB0BDF45EFDE}" presName="composite" presStyleCnt="0"/>
      <dgm:spPr/>
    </dgm:pt>
    <dgm:pt modelId="{319409C1-2A48-480D-AF43-CBEE9093B07B}" type="pres">
      <dgm:prSet presAssocID="{13AB46C4-3DFD-4DEA-907A-FB0BDF45EFDE}" presName="background" presStyleLbl="node0" presStyleIdx="0" presStyleCnt="3"/>
      <dgm:spPr/>
    </dgm:pt>
    <dgm:pt modelId="{3F2ED43A-4202-45D7-ADEB-F0748FBE7C8E}" type="pres">
      <dgm:prSet presAssocID="{13AB46C4-3DFD-4DEA-907A-FB0BDF45EFDE}" presName="text" presStyleLbl="fgAcc0" presStyleIdx="0" presStyleCnt="3">
        <dgm:presLayoutVars>
          <dgm:chPref val="3"/>
        </dgm:presLayoutVars>
      </dgm:prSet>
      <dgm:spPr/>
    </dgm:pt>
    <dgm:pt modelId="{C616222C-F8F1-414C-94B7-CAC8276307B2}" type="pres">
      <dgm:prSet presAssocID="{13AB46C4-3DFD-4DEA-907A-FB0BDF45EFDE}" presName="hierChild2" presStyleCnt="0"/>
      <dgm:spPr/>
    </dgm:pt>
    <dgm:pt modelId="{C1E4CF2E-D605-4493-97F5-409234B8458C}" type="pres">
      <dgm:prSet presAssocID="{F7EA8A93-CA18-42E0-BA2B-5246D7773B72}" presName="hierRoot1" presStyleCnt="0"/>
      <dgm:spPr/>
    </dgm:pt>
    <dgm:pt modelId="{7A158AF0-7DA4-4892-83B8-8C7F7A5627C4}" type="pres">
      <dgm:prSet presAssocID="{F7EA8A93-CA18-42E0-BA2B-5246D7773B72}" presName="composite" presStyleCnt="0"/>
      <dgm:spPr/>
    </dgm:pt>
    <dgm:pt modelId="{F350EBB9-DA78-41C0-8AEA-502864024BD6}" type="pres">
      <dgm:prSet presAssocID="{F7EA8A93-CA18-42E0-BA2B-5246D7773B72}" presName="background" presStyleLbl="node0" presStyleIdx="1" presStyleCnt="3"/>
      <dgm:spPr/>
    </dgm:pt>
    <dgm:pt modelId="{BC242A1A-8F6F-4096-A668-9977B2FE332A}" type="pres">
      <dgm:prSet presAssocID="{F7EA8A93-CA18-42E0-BA2B-5246D7773B72}" presName="text" presStyleLbl="fgAcc0" presStyleIdx="1" presStyleCnt="3">
        <dgm:presLayoutVars>
          <dgm:chPref val="3"/>
        </dgm:presLayoutVars>
      </dgm:prSet>
      <dgm:spPr/>
    </dgm:pt>
    <dgm:pt modelId="{1C070235-0DCB-479D-966C-FC56ADE548D0}" type="pres">
      <dgm:prSet presAssocID="{F7EA8A93-CA18-42E0-BA2B-5246D7773B72}" presName="hierChild2" presStyleCnt="0"/>
      <dgm:spPr/>
    </dgm:pt>
    <dgm:pt modelId="{097A824F-BF08-4ADF-AB13-C27C302BE8D0}" type="pres">
      <dgm:prSet presAssocID="{8BF93688-6416-48F5-ACA7-6E46680C815B}" presName="hierRoot1" presStyleCnt="0"/>
      <dgm:spPr/>
    </dgm:pt>
    <dgm:pt modelId="{640AEA6B-8BBE-4374-8E7F-79ED104188CC}" type="pres">
      <dgm:prSet presAssocID="{8BF93688-6416-48F5-ACA7-6E46680C815B}" presName="composite" presStyleCnt="0"/>
      <dgm:spPr/>
    </dgm:pt>
    <dgm:pt modelId="{C93DAD64-B7BB-421A-89D6-C52CD220BC2E}" type="pres">
      <dgm:prSet presAssocID="{8BF93688-6416-48F5-ACA7-6E46680C815B}" presName="background" presStyleLbl="node0" presStyleIdx="2" presStyleCnt="3"/>
      <dgm:spPr/>
    </dgm:pt>
    <dgm:pt modelId="{4BABE43C-C48D-43E7-B373-62C46A284B8E}" type="pres">
      <dgm:prSet presAssocID="{8BF93688-6416-48F5-ACA7-6E46680C815B}" presName="text" presStyleLbl="fgAcc0" presStyleIdx="2" presStyleCnt="3">
        <dgm:presLayoutVars>
          <dgm:chPref val="3"/>
        </dgm:presLayoutVars>
      </dgm:prSet>
      <dgm:spPr/>
    </dgm:pt>
    <dgm:pt modelId="{8EC51E89-ABD6-4451-8AC3-7F3EE00EC9CC}" type="pres">
      <dgm:prSet presAssocID="{8BF93688-6416-48F5-ACA7-6E46680C815B}" presName="hierChild2" presStyleCnt="0"/>
      <dgm:spPr/>
    </dgm:pt>
  </dgm:ptLst>
  <dgm:cxnLst>
    <dgm:cxn modelId="{5AA9BA3F-BB8F-4F0E-B2C5-3377D7A70E33}" srcId="{E6BCB4E7-D856-47A9-BDAA-D69E89C4CDC1}" destId="{13AB46C4-3DFD-4DEA-907A-FB0BDF45EFDE}" srcOrd="0" destOrd="0" parTransId="{4A3C15F4-04F2-41D7-8376-7B325B73966E}" sibTransId="{008218AD-5747-4F21-868F-C7A780283606}"/>
    <dgm:cxn modelId="{AEEA4169-8696-45D2-B0BA-960994C281A6}" type="presOf" srcId="{E6BCB4E7-D856-47A9-BDAA-D69E89C4CDC1}" destId="{17B7EB6A-8615-455F-BAA8-8C48B1F09070}" srcOrd="0" destOrd="0" presId="urn:microsoft.com/office/officeart/2005/8/layout/hierarchy1"/>
    <dgm:cxn modelId="{06C2F083-9BDD-4729-B09E-9778A4CB662B}" type="presOf" srcId="{13AB46C4-3DFD-4DEA-907A-FB0BDF45EFDE}" destId="{3F2ED43A-4202-45D7-ADEB-F0748FBE7C8E}" srcOrd="0" destOrd="0" presId="urn:microsoft.com/office/officeart/2005/8/layout/hierarchy1"/>
    <dgm:cxn modelId="{847C8AA5-E681-4053-9230-B30FEF8FE69F}" srcId="{E6BCB4E7-D856-47A9-BDAA-D69E89C4CDC1}" destId="{8BF93688-6416-48F5-ACA7-6E46680C815B}" srcOrd="2" destOrd="0" parTransId="{83F8230E-3524-4BAB-8067-F666603C2569}" sibTransId="{9738B8F9-CAA0-48BA-82DB-EAAA1840DBC6}"/>
    <dgm:cxn modelId="{C41829C2-FE01-4C8E-B9D9-5DA83E114DFF}" type="presOf" srcId="{F7EA8A93-CA18-42E0-BA2B-5246D7773B72}" destId="{BC242A1A-8F6F-4096-A668-9977B2FE332A}" srcOrd="0" destOrd="0" presId="urn:microsoft.com/office/officeart/2005/8/layout/hierarchy1"/>
    <dgm:cxn modelId="{5A0B99EE-00A4-45DD-8F6C-F8CBA8ACBE54}" type="presOf" srcId="{8BF93688-6416-48F5-ACA7-6E46680C815B}" destId="{4BABE43C-C48D-43E7-B373-62C46A284B8E}" srcOrd="0" destOrd="0" presId="urn:microsoft.com/office/officeart/2005/8/layout/hierarchy1"/>
    <dgm:cxn modelId="{97D32AFC-06D3-4E81-9D50-6BA7D8D30D9E}" srcId="{E6BCB4E7-D856-47A9-BDAA-D69E89C4CDC1}" destId="{F7EA8A93-CA18-42E0-BA2B-5246D7773B72}" srcOrd="1" destOrd="0" parTransId="{A4C7D9CB-40A3-44CF-8341-6459533EDCA0}" sibTransId="{79290737-3506-49F4-B94C-7FB7E3DF8EFA}"/>
    <dgm:cxn modelId="{D05351FD-F7E5-4AB9-AB1F-529819391613}" type="presParOf" srcId="{17B7EB6A-8615-455F-BAA8-8C48B1F09070}" destId="{A1774DC7-38B8-4E64-8FCA-DB7E236886E0}" srcOrd="0" destOrd="0" presId="urn:microsoft.com/office/officeart/2005/8/layout/hierarchy1"/>
    <dgm:cxn modelId="{E0EACDBE-DE92-4264-AEEC-D80CC447E29E}" type="presParOf" srcId="{A1774DC7-38B8-4E64-8FCA-DB7E236886E0}" destId="{D74CCC52-934C-46C4-A1A0-008BE16D4987}" srcOrd="0" destOrd="0" presId="urn:microsoft.com/office/officeart/2005/8/layout/hierarchy1"/>
    <dgm:cxn modelId="{A4D09EDE-94D3-4B66-AFAE-50584EE16D91}" type="presParOf" srcId="{D74CCC52-934C-46C4-A1A0-008BE16D4987}" destId="{319409C1-2A48-480D-AF43-CBEE9093B07B}" srcOrd="0" destOrd="0" presId="urn:microsoft.com/office/officeart/2005/8/layout/hierarchy1"/>
    <dgm:cxn modelId="{F69697AD-0A01-418C-8EE2-13552C1B10D4}" type="presParOf" srcId="{D74CCC52-934C-46C4-A1A0-008BE16D4987}" destId="{3F2ED43A-4202-45D7-ADEB-F0748FBE7C8E}" srcOrd="1" destOrd="0" presId="urn:microsoft.com/office/officeart/2005/8/layout/hierarchy1"/>
    <dgm:cxn modelId="{CD9C90DE-BB16-4BB4-A755-2A4529E9EAEB}" type="presParOf" srcId="{A1774DC7-38B8-4E64-8FCA-DB7E236886E0}" destId="{C616222C-F8F1-414C-94B7-CAC8276307B2}" srcOrd="1" destOrd="0" presId="urn:microsoft.com/office/officeart/2005/8/layout/hierarchy1"/>
    <dgm:cxn modelId="{A22A1E01-A81C-4952-B1CF-7D64B15B7AD3}" type="presParOf" srcId="{17B7EB6A-8615-455F-BAA8-8C48B1F09070}" destId="{C1E4CF2E-D605-4493-97F5-409234B8458C}" srcOrd="1" destOrd="0" presId="urn:microsoft.com/office/officeart/2005/8/layout/hierarchy1"/>
    <dgm:cxn modelId="{3D51CB54-3803-4A22-9876-E1F55405BD41}" type="presParOf" srcId="{C1E4CF2E-D605-4493-97F5-409234B8458C}" destId="{7A158AF0-7DA4-4892-83B8-8C7F7A5627C4}" srcOrd="0" destOrd="0" presId="urn:microsoft.com/office/officeart/2005/8/layout/hierarchy1"/>
    <dgm:cxn modelId="{16508DB7-6B2B-4272-B804-0544296609B2}" type="presParOf" srcId="{7A158AF0-7DA4-4892-83B8-8C7F7A5627C4}" destId="{F350EBB9-DA78-41C0-8AEA-502864024BD6}" srcOrd="0" destOrd="0" presId="urn:microsoft.com/office/officeart/2005/8/layout/hierarchy1"/>
    <dgm:cxn modelId="{D60819DB-0B03-4858-8522-AB65A959B807}" type="presParOf" srcId="{7A158AF0-7DA4-4892-83B8-8C7F7A5627C4}" destId="{BC242A1A-8F6F-4096-A668-9977B2FE332A}" srcOrd="1" destOrd="0" presId="urn:microsoft.com/office/officeart/2005/8/layout/hierarchy1"/>
    <dgm:cxn modelId="{A7DA31EA-B335-4841-B554-6F1CCD405EE3}" type="presParOf" srcId="{C1E4CF2E-D605-4493-97F5-409234B8458C}" destId="{1C070235-0DCB-479D-966C-FC56ADE548D0}" srcOrd="1" destOrd="0" presId="urn:microsoft.com/office/officeart/2005/8/layout/hierarchy1"/>
    <dgm:cxn modelId="{8224D24D-FCD3-49F4-B32F-581F442A6296}" type="presParOf" srcId="{17B7EB6A-8615-455F-BAA8-8C48B1F09070}" destId="{097A824F-BF08-4ADF-AB13-C27C302BE8D0}" srcOrd="2" destOrd="0" presId="urn:microsoft.com/office/officeart/2005/8/layout/hierarchy1"/>
    <dgm:cxn modelId="{4F938EFD-BFE4-4F7A-AA2A-5A879C98D4BC}" type="presParOf" srcId="{097A824F-BF08-4ADF-AB13-C27C302BE8D0}" destId="{640AEA6B-8BBE-4374-8E7F-79ED104188CC}" srcOrd="0" destOrd="0" presId="urn:microsoft.com/office/officeart/2005/8/layout/hierarchy1"/>
    <dgm:cxn modelId="{66FF84C9-F1E3-4EB6-A52D-07F167E5BC3F}" type="presParOf" srcId="{640AEA6B-8BBE-4374-8E7F-79ED104188CC}" destId="{C93DAD64-B7BB-421A-89D6-C52CD220BC2E}" srcOrd="0" destOrd="0" presId="urn:microsoft.com/office/officeart/2005/8/layout/hierarchy1"/>
    <dgm:cxn modelId="{5C1E4F54-95B8-4EFB-8750-B7E414C96119}" type="presParOf" srcId="{640AEA6B-8BBE-4374-8E7F-79ED104188CC}" destId="{4BABE43C-C48D-43E7-B373-62C46A284B8E}" srcOrd="1" destOrd="0" presId="urn:microsoft.com/office/officeart/2005/8/layout/hierarchy1"/>
    <dgm:cxn modelId="{A8013982-0F0F-4957-8798-79FDAA1C530D}" type="presParOf" srcId="{097A824F-BF08-4ADF-AB13-C27C302BE8D0}" destId="{8EC51E89-ABD6-4451-8AC3-7F3EE00EC9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FCB590-98F5-4640-B085-2644C0F6216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7A09B3A-443A-49BA-B181-95C45ADFA60E}">
      <dgm:prSet phldrT="[Текст]" phldr="0"/>
      <dgm:spPr/>
      <dgm:t>
        <a:bodyPr/>
        <a:lstStyle/>
        <a:p>
          <a:pPr rtl="0"/>
          <a:r>
            <a:rPr lang="uk-UA" dirty="0"/>
            <a:t>1) формування і дія права тісно пов’язані з державною діяльністю. </a:t>
          </a:r>
          <a:r>
            <a:rPr lang="uk-UA" b="1" dirty="0"/>
            <a:t>Держава надає праву загальнообов’язковий характер і примусову силу. </a:t>
          </a:r>
          <a:endParaRPr lang="uk-UA" dirty="0"/>
        </a:p>
      </dgm:t>
    </dgm:pt>
    <dgm:pt modelId="{E4924858-E0FD-4457-B425-A19842DA6502}" type="parTrans" cxnId="{170627C2-6946-4B69-848A-009CA0B064BC}">
      <dgm:prSet/>
      <dgm:spPr/>
      <dgm:t>
        <a:bodyPr/>
        <a:lstStyle/>
        <a:p>
          <a:endParaRPr lang="uk-UA"/>
        </a:p>
      </dgm:t>
    </dgm:pt>
    <dgm:pt modelId="{0D834CD9-7FD1-4FE5-9E36-4D7F88BF95B6}" type="sibTrans" cxnId="{170627C2-6946-4B69-848A-009CA0B064BC}">
      <dgm:prSet/>
      <dgm:spPr/>
      <dgm:t>
        <a:bodyPr/>
        <a:lstStyle/>
        <a:p>
          <a:endParaRPr lang="uk-UA"/>
        </a:p>
      </dgm:t>
    </dgm:pt>
    <dgm:pt modelId="{0E566241-F711-4BE6-96D1-CFAFBA36C9E6}">
      <dgm:prSet phldrT="[Текст]" phldr="0"/>
      <dgm:spPr/>
      <dgm:t>
        <a:bodyPr/>
        <a:lstStyle/>
        <a:p>
          <a:pPr rtl="0"/>
          <a:r>
            <a:rPr lang="uk-UA" dirty="0"/>
            <a:t>2) </a:t>
          </a:r>
          <a:r>
            <a:rPr lang="uk-UA" b="1" dirty="0"/>
            <a:t>порушення норми права тягне негативну реакцію держави</a:t>
          </a:r>
          <a:r>
            <a:rPr lang="uk-UA" dirty="0"/>
            <a:t> у вигляді юридичної відповідальності. Порушення ж норм моралі тягне лише суспільний осуд, а порушення релігійної норми – санкції з боку церкви</a:t>
          </a:r>
        </a:p>
      </dgm:t>
    </dgm:pt>
    <dgm:pt modelId="{7A13F980-529B-4B59-9B7F-C12137271CC6}" type="parTrans" cxnId="{F7E3A95F-396D-4ACF-94AB-DBCB00C5BCBA}">
      <dgm:prSet/>
      <dgm:spPr/>
      <dgm:t>
        <a:bodyPr/>
        <a:lstStyle/>
        <a:p>
          <a:endParaRPr lang="uk-UA"/>
        </a:p>
      </dgm:t>
    </dgm:pt>
    <dgm:pt modelId="{CD657DBB-02C4-4A73-8B2D-74A38F12B890}" type="sibTrans" cxnId="{F7E3A95F-396D-4ACF-94AB-DBCB00C5BCBA}">
      <dgm:prSet/>
      <dgm:spPr/>
      <dgm:t>
        <a:bodyPr/>
        <a:lstStyle/>
        <a:p>
          <a:endParaRPr lang="uk-UA"/>
        </a:p>
      </dgm:t>
    </dgm:pt>
    <dgm:pt modelId="{7F2D4CFD-18AC-4D21-B6B7-F8F9DA85EB6B}">
      <dgm:prSet phldrT="[Текст]" phldr="0"/>
      <dgm:spPr/>
      <dgm:t>
        <a:bodyPr/>
        <a:lstStyle/>
        <a:p>
          <a:pPr rtl="0"/>
          <a:r>
            <a:rPr lang="uk-UA" dirty="0"/>
            <a:t>3</a:t>
          </a:r>
          <a:r>
            <a:rPr lang="uk-UA" b="1" dirty="0"/>
            <a:t>) дія норм права поширюється на всіх людей</a:t>
          </a:r>
          <a:r>
            <a:rPr lang="uk-UA" dirty="0"/>
            <a:t>. Межі дії права не залежать від волі й бажання людини; </a:t>
          </a:r>
        </a:p>
      </dgm:t>
    </dgm:pt>
    <dgm:pt modelId="{642A6E98-06A2-4A74-BB36-46FECA33BF86}" type="parTrans" cxnId="{834CFC84-578A-4EE8-BF63-E9C858140182}">
      <dgm:prSet/>
      <dgm:spPr/>
      <dgm:t>
        <a:bodyPr/>
        <a:lstStyle/>
        <a:p>
          <a:endParaRPr lang="uk-UA"/>
        </a:p>
      </dgm:t>
    </dgm:pt>
    <dgm:pt modelId="{A9BA7BB2-F351-43C6-8E70-B5792FA2C81C}" type="sibTrans" cxnId="{834CFC84-578A-4EE8-BF63-E9C858140182}">
      <dgm:prSet/>
      <dgm:spPr/>
      <dgm:t>
        <a:bodyPr/>
        <a:lstStyle/>
        <a:p>
          <a:endParaRPr lang="uk-UA"/>
        </a:p>
      </dgm:t>
    </dgm:pt>
    <dgm:pt modelId="{E57CD45A-38A9-46A8-B98D-F97285D5E364}" type="pres">
      <dgm:prSet presAssocID="{72FCB590-98F5-4640-B085-2644C0F62163}" presName="diagram" presStyleCnt="0">
        <dgm:presLayoutVars>
          <dgm:dir/>
          <dgm:resizeHandles val="exact"/>
        </dgm:presLayoutVars>
      </dgm:prSet>
      <dgm:spPr/>
    </dgm:pt>
    <dgm:pt modelId="{0E14913B-590C-4C6C-9ADA-5937D0AAF93A}" type="pres">
      <dgm:prSet presAssocID="{07A09B3A-443A-49BA-B181-95C45ADFA60E}" presName="node" presStyleLbl="node1" presStyleIdx="0" presStyleCnt="3">
        <dgm:presLayoutVars>
          <dgm:bulletEnabled val="1"/>
        </dgm:presLayoutVars>
      </dgm:prSet>
      <dgm:spPr/>
    </dgm:pt>
    <dgm:pt modelId="{7E3266F1-DCF7-4EC7-A56C-79ABE858B7E1}" type="pres">
      <dgm:prSet presAssocID="{0D834CD9-7FD1-4FE5-9E36-4D7F88BF95B6}" presName="sibTrans" presStyleCnt="0"/>
      <dgm:spPr/>
    </dgm:pt>
    <dgm:pt modelId="{B1800588-FC8E-48E4-91BE-02B08132BCCD}" type="pres">
      <dgm:prSet presAssocID="{0E566241-F711-4BE6-96D1-CFAFBA36C9E6}" presName="node" presStyleLbl="node1" presStyleIdx="1" presStyleCnt="3">
        <dgm:presLayoutVars>
          <dgm:bulletEnabled val="1"/>
        </dgm:presLayoutVars>
      </dgm:prSet>
      <dgm:spPr/>
    </dgm:pt>
    <dgm:pt modelId="{1A5CEE3A-6A40-49D9-BB33-149543826DC2}" type="pres">
      <dgm:prSet presAssocID="{CD657DBB-02C4-4A73-8B2D-74A38F12B890}" presName="sibTrans" presStyleCnt="0"/>
      <dgm:spPr/>
    </dgm:pt>
    <dgm:pt modelId="{79879E49-3650-4F66-B34D-E69C19004E19}" type="pres">
      <dgm:prSet presAssocID="{7F2D4CFD-18AC-4D21-B6B7-F8F9DA85EB6B}" presName="node" presStyleLbl="node1" presStyleIdx="2" presStyleCnt="3">
        <dgm:presLayoutVars>
          <dgm:bulletEnabled val="1"/>
        </dgm:presLayoutVars>
      </dgm:prSet>
      <dgm:spPr/>
    </dgm:pt>
  </dgm:ptLst>
  <dgm:cxnLst>
    <dgm:cxn modelId="{487E9A0C-B81A-4197-BB68-DE24D1100E47}" type="presOf" srcId="{72FCB590-98F5-4640-B085-2644C0F62163}" destId="{E57CD45A-38A9-46A8-B98D-F97285D5E364}" srcOrd="0" destOrd="0" presId="urn:microsoft.com/office/officeart/2005/8/layout/default"/>
    <dgm:cxn modelId="{397AFA32-D08E-4236-B782-81934486A179}" type="presOf" srcId="{07A09B3A-443A-49BA-B181-95C45ADFA60E}" destId="{0E14913B-590C-4C6C-9ADA-5937D0AAF93A}" srcOrd="0" destOrd="0" presId="urn:microsoft.com/office/officeart/2005/8/layout/default"/>
    <dgm:cxn modelId="{F7E3A95F-396D-4ACF-94AB-DBCB00C5BCBA}" srcId="{72FCB590-98F5-4640-B085-2644C0F62163}" destId="{0E566241-F711-4BE6-96D1-CFAFBA36C9E6}" srcOrd="1" destOrd="0" parTransId="{7A13F980-529B-4B59-9B7F-C12137271CC6}" sibTransId="{CD657DBB-02C4-4A73-8B2D-74A38F12B890}"/>
    <dgm:cxn modelId="{834CFC84-578A-4EE8-BF63-E9C858140182}" srcId="{72FCB590-98F5-4640-B085-2644C0F62163}" destId="{7F2D4CFD-18AC-4D21-B6B7-F8F9DA85EB6B}" srcOrd="2" destOrd="0" parTransId="{642A6E98-06A2-4A74-BB36-46FECA33BF86}" sibTransId="{A9BA7BB2-F351-43C6-8E70-B5792FA2C81C}"/>
    <dgm:cxn modelId="{FE3A5E9F-E13C-4610-B4DF-1E69C7A5BEBB}" type="presOf" srcId="{7F2D4CFD-18AC-4D21-B6B7-F8F9DA85EB6B}" destId="{79879E49-3650-4F66-B34D-E69C19004E19}" srcOrd="0" destOrd="0" presId="urn:microsoft.com/office/officeart/2005/8/layout/default"/>
    <dgm:cxn modelId="{885888AC-0853-4258-BD65-DCE85589CCB4}" type="presOf" srcId="{0E566241-F711-4BE6-96D1-CFAFBA36C9E6}" destId="{B1800588-FC8E-48E4-91BE-02B08132BCCD}" srcOrd="0" destOrd="0" presId="urn:microsoft.com/office/officeart/2005/8/layout/default"/>
    <dgm:cxn modelId="{170627C2-6946-4B69-848A-009CA0B064BC}" srcId="{72FCB590-98F5-4640-B085-2644C0F62163}" destId="{07A09B3A-443A-49BA-B181-95C45ADFA60E}" srcOrd="0" destOrd="0" parTransId="{E4924858-E0FD-4457-B425-A19842DA6502}" sibTransId="{0D834CD9-7FD1-4FE5-9E36-4D7F88BF95B6}"/>
    <dgm:cxn modelId="{2AE1770C-9AF4-44B2-B185-45BF4D1C2C69}" type="presParOf" srcId="{E57CD45A-38A9-46A8-B98D-F97285D5E364}" destId="{0E14913B-590C-4C6C-9ADA-5937D0AAF93A}" srcOrd="0" destOrd="0" presId="urn:microsoft.com/office/officeart/2005/8/layout/default"/>
    <dgm:cxn modelId="{61B9DE73-3641-41A6-A059-692C6B45B27B}" type="presParOf" srcId="{E57CD45A-38A9-46A8-B98D-F97285D5E364}" destId="{7E3266F1-DCF7-4EC7-A56C-79ABE858B7E1}" srcOrd="1" destOrd="0" presId="urn:microsoft.com/office/officeart/2005/8/layout/default"/>
    <dgm:cxn modelId="{FFCE8C0F-9348-40BF-9C8F-08065D8E78BA}" type="presParOf" srcId="{E57CD45A-38A9-46A8-B98D-F97285D5E364}" destId="{B1800588-FC8E-48E4-91BE-02B08132BCCD}" srcOrd="2" destOrd="0" presId="urn:microsoft.com/office/officeart/2005/8/layout/default"/>
    <dgm:cxn modelId="{BC388022-DE71-4556-AE53-0674B8927690}" type="presParOf" srcId="{E57CD45A-38A9-46A8-B98D-F97285D5E364}" destId="{1A5CEE3A-6A40-49D9-BB33-149543826DC2}" srcOrd="3" destOrd="0" presId="urn:microsoft.com/office/officeart/2005/8/layout/default"/>
    <dgm:cxn modelId="{CE780C68-F159-4680-83A1-35ACBF5CB706}" type="presParOf" srcId="{E57CD45A-38A9-46A8-B98D-F97285D5E364}" destId="{79879E49-3650-4F66-B34D-E69C19004E1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7ACF0-0820-490B-8F86-9FBC04F2A000}">
      <dsp:nvSpPr>
        <dsp:cNvPr id="0" name=""/>
        <dsp:cNvSpPr/>
      </dsp:nvSpPr>
      <dsp:spPr>
        <a:xfrm>
          <a:off x="0" y="723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CD0D4-0B60-4EE8-AD1A-CB800E8F910D}">
      <dsp:nvSpPr>
        <dsp:cNvPr id="0" name=""/>
        <dsp:cNvSpPr/>
      </dsp:nvSpPr>
      <dsp:spPr>
        <a:xfrm>
          <a:off x="0" y="723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Ознаки права:</a:t>
          </a:r>
        </a:p>
      </dsp:txBody>
      <dsp:txXfrm>
        <a:off x="0" y="723"/>
        <a:ext cx="4700116" cy="846139"/>
      </dsp:txXfrm>
    </dsp:sp>
    <dsp:sp modelId="{119B81F4-D62F-4427-AE10-9F74B38991DD}">
      <dsp:nvSpPr>
        <dsp:cNvPr id="0" name=""/>
        <dsp:cNvSpPr/>
      </dsp:nvSpPr>
      <dsp:spPr>
        <a:xfrm>
          <a:off x="0" y="84686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9B657-EADA-41B0-8E1D-290282CAF3F8}">
      <dsp:nvSpPr>
        <dsp:cNvPr id="0" name=""/>
        <dsp:cNvSpPr/>
      </dsp:nvSpPr>
      <dsp:spPr>
        <a:xfrm>
          <a:off x="0" y="84686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1</a:t>
          </a:r>
          <a:r>
            <a:rPr lang="uk-UA" sz="1200" b="1" kern="1200" dirty="0"/>
            <a:t>. Право встановлюється</a:t>
          </a:r>
          <a:r>
            <a:rPr lang="uk-UA" sz="1200" kern="1200" dirty="0"/>
            <a:t> або санкціонується (тобто офіційно схвалюється ) </a:t>
          </a:r>
          <a:r>
            <a:rPr lang="uk-UA" sz="1200" b="1" kern="1200" dirty="0"/>
            <a:t>державою . </a:t>
          </a:r>
          <a:r>
            <a:rPr lang="uk-UA" sz="1200" kern="1200" dirty="0"/>
            <a:t>Воно є єдиним різновидом норм, що розробляються та приймаються, за певною процедурою, державою</a:t>
          </a:r>
        </a:p>
      </dsp:txBody>
      <dsp:txXfrm>
        <a:off x="0" y="846862"/>
        <a:ext cx="4700116" cy="846139"/>
      </dsp:txXfrm>
    </dsp:sp>
    <dsp:sp modelId="{6BCAB644-DE77-43C5-8E1C-9F17F74F8E8E}">
      <dsp:nvSpPr>
        <dsp:cNvPr id="0" name=""/>
        <dsp:cNvSpPr/>
      </dsp:nvSpPr>
      <dsp:spPr>
        <a:xfrm>
          <a:off x="0" y="169300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A8F4F-0EBD-4DBF-B45F-65D326BF648E}">
      <dsp:nvSpPr>
        <dsp:cNvPr id="0" name=""/>
        <dsp:cNvSpPr/>
      </dsp:nvSpPr>
      <dsp:spPr>
        <a:xfrm>
          <a:off x="0" y="169300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2. </a:t>
          </a:r>
          <a:r>
            <a:rPr lang="uk-UA" sz="1200" b="1" kern="1200" dirty="0"/>
            <a:t>Право є системою норм </a:t>
          </a:r>
          <a:r>
            <a:rPr lang="uk-UA" sz="1200" kern="1200" dirty="0"/>
            <a:t>. Приписи, що складають право, є непросто сукупністю, а системним утворенням. Вони певним чином підпорядковуються та взаємодіють</a:t>
          </a:r>
        </a:p>
      </dsp:txBody>
      <dsp:txXfrm>
        <a:off x="0" y="1693002"/>
        <a:ext cx="4700116" cy="846139"/>
      </dsp:txXfrm>
    </dsp:sp>
    <dsp:sp modelId="{B4920BB1-2E75-4865-B90F-D92A527A9C1E}">
      <dsp:nvSpPr>
        <dsp:cNvPr id="0" name=""/>
        <dsp:cNvSpPr/>
      </dsp:nvSpPr>
      <dsp:spPr>
        <a:xfrm>
          <a:off x="0" y="253914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41AB6-BA15-4AD2-8162-E31CE2F891F3}">
      <dsp:nvSpPr>
        <dsp:cNvPr id="0" name=""/>
        <dsp:cNvSpPr/>
      </dsp:nvSpPr>
      <dsp:spPr>
        <a:xfrm>
          <a:off x="0" y="253914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3. </a:t>
          </a:r>
          <a:r>
            <a:rPr lang="uk-UA" sz="1200" b="1" kern="1200" dirty="0"/>
            <a:t>Право є загальнообов’язковим для всього населення, що проживає на території певної держави</a:t>
          </a:r>
          <a:r>
            <a:rPr lang="uk-UA" sz="1200" kern="1200" dirty="0"/>
            <a:t>. Право передбачає неможливість невиконання чи порушення його приписів будь-ким. Така поведінка визнається протиправною і карається державою</a:t>
          </a:r>
        </a:p>
      </dsp:txBody>
      <dsp:txXfrm>
        <a:off x="0" y="2539142"/>
        <a:ext cx="4700116" cy="846139"/>
      </dsp:txXfrm>
    </dsp:sp>
    <dsp:sp modelId="{428A3851-CA41-4E8B-9088-88EAA6672CF6}">
      <dsp:nvSpPr>
        <dsp:cNvPr id="0" name=""/>
        <dsp:cNvSpPr/>
      </dsp:nvSpPr>
      <dsp:spPr>
        <a:xfrm>
          <a:off x="0" y="338528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D515D-4B7B-4F98-8CBC-3F7D1D6149D6}">
      <dsp:nvSpPr>
        <dsp:cNvPr id="0" name=""/>
        <dsp:cNvSpPr/>
      </dsp:nvSpPr>
      <dsp:spPr>
        <a:xfrm>
          <a:off x="0" y="338528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4. </a:t>
          </a:r>
          <a:r>
            <a:rPr lang="uk-UA" sz="1200" b="1" kern="1200" dirty="0"/>
            <a:t>Формальна визначеність права </a:t>
          </a:r>
          <a:r>
            <a:rPr lang="uk-UA" sz="1200" kern="1200" dirty="0"/>
            <a:t>.Правові норми – закони, втілені в офіційних конкретно-правових актах, викладених в оптимальній логічно виваженій формі.</a:t>
          </a:r>
        </a:p>
      </dsp:txBody>
      <dsp:txXfrm>
        <a:off x="0" y="3385282"/>
        <a:ext cx="4700116" cy="846139"/>
      </dsp:txXfrm>
    </dsp:sp>
    <dsp:sp modelId="{816864EF-7742-49A6-BD85-3BD64CA709C4}">
      <dsp:nvSpPr>
        <dsp:cNvPr id="0" name=""/>
        <dsp:cNvSpPr/>
      </dsp:nvSpPr>
      <dsp:spPr>
        <a:xfrm>
          <a:off x="0" y="423142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0E7EE-2175-4F5D-83E7-F0047AB10C9F}">
      <dsp:nvSpPr>
        <dsp:cNvPr id="0" name=""/>
        <dsp:cNvSpPr/>
      </dsp:nvSpPr>
      <dsp:spPr>
        <a:xfrm>
          <a:off x="0" y="423142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5. </a:t>
          </a:r>
          <a:r>
            <a:rPr lang="uk-UA" sz="1200" b="1" kern="1200" dirty="0"/>
            <a:t>Право має загальний характер</a:t>
          </a:r>
          <a:r>
            <a:rPr lang="uk-UA" sz="1200" kern="1200" dirty="0"/>
            <a:t>. Його норми регламентують необмежену і не визначену кількість відносин, право поширюється на невизначену кількість суб’єктів</a:t>
          </a:r>
        </a:p>
      </dsp:txBody>
      <dsp:txXfrm>
        <a:off x="0" y="4231422"/>
        <a:ext cx="4700116" cy="846139"/>
      </dsp:txXfrm>
    </dsp:sp>
    <dsp:sp modelId="{201B8AFF-EDA7-422F-9DC4-91DDDC0F2B6B}">
      <dsp:nvSpPr>
        <dsp:cNvPr id="0" name=""/>
        <dsp:cNvSpPr/>
      </dsp:nvSpPr>
      <dsp:spPr>
        <a:xfrm>
          <a:off x="0" y="5077562"/>
          <a:ext cx="47001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C279D-7546-4CEF-A7BD-8D80767C5D48}">
      <dsp:nvSpPr>
        <dsp:cNvPr id="0" name=""/>
        <dsp:cNvSpPr/>
      </dsp:nvSpPr>
      <dsp:spPr>
        <a:xfrm>
          <a:off x="0" y="5077562"/>
          <a:ext cx="4700116" cy="846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6. </a:t>
          </a:r>
          <a:r>
            <a:rPr lang="uk-UA" sz="1200" b="1" kern="1200" dirty="0"/>
            <a:t>Право охороняється державою </a:t>
          </a:r>
          <a:r>
            <a:rPr lang="uk-UA" sz="1200" kern="1200" dirty="0"/>
            <a:t>. У разі добровільного невиконання правових вимог застосовується певні засоби для їх примусової реалізації</a:t>
          </a:r>
        </a:p>
      </dsp:txBody>
      <dsp:txXfrm>
        <a:off x="0" y="5077562"/>
        <a:ext cx="4700116" cy="846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B457-52FD-4C25-9CD4-4AEFEC59ACA5}">
      <dsp:nvSpPr>
        <dsp:cNvPr id="0" name=""/>
        <dsp:cNvSpPr/>
      </dsp:nvSpPr>
      <dsp:spPr>
        <a:xfrm>
          <a:off x="0" y="0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3C364-CD90-47D4-BBF6-451AEFC6F7DE}">
      <dsp:nvSpPr>
        <dsp:cNvPr id="0" name=""/>
        <dsp:cNvSpPr/>
      </dsp:nvSpPr>
      <dsp:spPr>
        <a:xfrm>
          <a:off x="0" y="0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встановлюється чи санкціонується державою; </a:t>
          </a:r>
        </a:p>
      </dsp:txBody>
      <dsp:txXfrm>
        <a:off x="0" y="0"/>
        <a:ext cx="10380663" cy="407789"/>
      </dsp:txXfrm>
    </dsp:sp>
    <dsp:sp modelId="{8035B139-9985-4DED-A364-C2C34CB0B90E}">
      <dsp:nvSpPr>
        <dsp:cNvPr id="0" name=""/>
        <dsp:cNvSpPr/>
      </dsp:nvSpPr>
      <dsp:spPr>
        <a:xfrm>
          <a:off x="0" y="407789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49049A-58D7-4F42-8AC0-557FEB25999D}">
      <dsp:nvSpPr>
        <dsp:cNvPr id="0" name=""/>
        <dsp:cNvSpPr/>
      </dsp:nvSpPr>
      <dsp:spPr>
        <a:xfrm>
          <a:off x="0" y="407789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є загальнообов'язковою; </a:t>
          </a:r>
        </a:p>
      </dsp:txBody>
      <dsp:txXfrm>
        <a:off x="0" y="407789"/>
        <a:ext cx="10380663" cy="407789"/>
      </dsp:txXfrm>
    </dsp:sp>
    <dsp:sp modelId="{4D5A8A8D-CB60-4E05-875C-E1CA0EB5C0D3}">
      <dsp:nvSpPr>
        <dsp:cNvPr id="0" name=""/>
        <dsp:cNvSpPr/>
      </dsp:nvSpPr>
      <dsp:spPr>
        <a:xfrm>
          <a:off x="0" y="815578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5AAAE-6429-423F-BB76-E842E36D4D64}">
      <dsp:nvSpPr>
        <dsp:cNvPr id="0" name=""/>
        <dsp:cNvSpPr/>
      </dsp:nvSpPr>
      <dsp:spPr>
        <a:xfrm>
          <a:off x="0" y="815578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регулює певні суспільні відносини, що є типовими, які не одноразово повторюються;</a:t>
          </a:r>
        </a:p>
      </dsp:txBody>
      <dsp:txXfrm>
        <a:off x="0" y="815578"/>
        <a:ext cx="10380663" cy="407789"/>
      </dsp:txXfrm>
    </dsp:sp>
    <dsp:sp modelId="{CD33C44D-33B1-479D-A5E7-D1B888A2AC13}">
      <dsp:nvSpPr>
        <dsp:cNvPr id="0" name=""/>
        <dsp:cNvSpPr/>
      </dsp:nvSpPr>
      <dsp:spPr>
        <a:xfrm>
          <a:off x="0" y="1223367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E886F-F5CB-46E6-AB0D-0130C33B3826}">
      <dsp:nvSpPr>
        <dsp:cNvPr id="0" name=""/>
        <dsp:cNvSpPr/>
      </dsp:nvSpPr>
      <dsp:spPr>
        <a:xfrm>
          <a:off x="0" y="1223367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визначає суб'єктивні права та юридичні обов'язки суб'єктів правовідносин</a:t>
          </a:r>
        </a:p>
      </dsp:txBody>
      <dsp:txXfrm>
        <a:off x="0" y="1223367"/>
        <a:ext cx="10380663" cy="407789"/>
      </dsp:txXfrm>
    </dsp:sp>
    <dsp:sp modelId="{EA46A842-68A8-43BC-929A-62721E751354}">
      <dsp:nvSpPr>
        <dsp:cNvPr id="0" name=""/>
        <dsp:cNvSpPr/>
      </dsp:nvSpPr>
      <dsp:spPr>
        <a:xfrm>
          <a:off x="0" y="1631156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89451-3143-448A-ABA3-DE6D1A329DA0}">
      <dsp:nvSpPr>
        <dsp:cNvPr id="0" name=""/>
        <dsp:cNvSpPr/>
      </dsp:nvSpPr>
      <dsp:spPr>
        <a:xfrm>
          <a:off x="0" y="1631156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діє у часі, просторі та по певному колу осіб; </a:t>
          </a:r>
        </a:p>
      </dsp:txBody>
      <dsp:txXfrm>
        <a:off x="0" y="1631156"/>
        <a:ext cx="10380663" cy="407789"/>
      </dsp:txXfrm>
    </dsp:sp>
    <dsp:sp modelId="{AF732414-122C-49F1-862E-2F4A423025A6}">
      <dsp:nvSpPr>
        <dsp:cNvPr id="0" name=""/>
        <dsp:cNvSpPr/>
      </dsp:nvSpPr>
      <dsp:spPr>
        <a:xfrm>
          <a:off x="0" y="2038945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6C578-BA54-4F1B-A69A-1BB75AF5B4BC}">
      <dsp:nvSpPr>
        <dsp:cNvPr id="0" name=""/>
        <dsp:cNvSpPr/>
      </dsp:nvSpPr>
      <dsp:spPr>
        <a:xfrm>
          <a:off x="0" y="2038945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має свою структуру, тобто внутрішню побудову;</a:t>
          </a:r>
        </a:p>
      </dsp:txBody>
      <dsp:txXfrm>
        <a:off x="0" y="2038945"/>
        <a:ext cx="10380663" cy="407789"/>
      </dsp:txXfrm>
    </dsp:sp>
    <dsp:sp modelId="{850ACE65-D41D-45F4-B526-84FB9CB24A18}">
      <dsp:nvSpPr>
        <dsp:cNvPr id="0" name=""/>
        <dsp:cNvSpPr/>
      </dsp:nvSpPr>
      <dsp:spPr>
        <a:xfrm>
          <a:off x="0" y="2446734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148E11-3C08-4A94-8FAA-3C2698AC0FDA}">
      <dsp:nvSpPr>
        <dsp:cNvPr id="0" name=""/>
        <dsp:cNvSpPr/>
      </dsp:nvSpPr>
      <dsp:spPr>
        <a:xfrm>
          <a:off x="0" y="2446734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розрахована на регулювання невизначеної кількості суспільних відносин; </a:t>
          </a:r>
        </a:p>
      </dsp:txBody>
      <dsp:txXfrm>
        <a:off x="0" y="2446734"/>
        <a:ext cx="10380663" cy="407789"/>
      </dsp:txXfrm>
    </dsp:sp>
    <dsp:sp modelId="{57B94EFE-4D2C-4632-AEB2-0D053D8C07C1}">
      <dsp:nvSpPr>
        <dsp:cNvPr id="0" name=""/>
        <dsp:cNvSpPr/>
      </dsp:nvSpPr>
      <dsp:spPr>
        <a:xfrm>
          <a:off x="0" y="2854523"/>
          <a:ext cx="10380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AF4F7-5B0A-4B1A-9956-B1B963B79B09}">
      <dsp:nvSpPr>
        <dsp:cNvPr id="0" name=""/>
        <dsp:cNvSpPr/>
      </dsp:nvSpPr>
      <dsp:spPr>
        <a:xfrm>
          <a:off x="0" y="2854523"/>
          <a:ext cx="10380663" cy="4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- норма забезпечується державним примусом .</a:t>
          </a:r>
        </a:p>
      </dsp:txBody>
      <dsp:txXfrm>
        <a:off x="0" y="2854523"/>
        <a:ext cx="10380663" cy="407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409C1-2A48-480D-AF43-CBEE9093B07B}">
      <dsp:nvSpPr>
        <dsp:cNvPr id="0" name=""/>
        <dsp:cNvSpPr/>
      </dsp:nvSpPr>
      <dsp:spPr>
        <a:xfrm>
          <a:off x="0" y="550107"/>
          <a:ext cx="2919561" cy="1853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2ED43A-4202-45D7-ADEB-F0748FBE7C8E}">
      <dsp:nvSpPr>
        <dsp:cNvPr id="0" name=""/>
        <dsp:cNvSpPr/>
      </dsp:nvSpPr>
      <dsp:spPr>
        <a:xfrm>
          <a:off x="324395" y="858283"/>
          <a:ext cx="2919561" cy="1853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гіпотезу; </a:t>
          </a:r>
        </a:p>
      </dsp:txBody>
      <dsp:txXfrm>
        <a:off x="378694" y="912582"/>
        <a:ext cx="2810963" cy="1745323"/>
      </dsp:txXfrm>
    </dsp:sp>
    <dsp:sp modelId="{F350EBB9-DA78-41C0-8AEA-502864024BD6}">
      <dsp:nvSpPr>
        <dsp:cNvPr id="0" name=""/>
        <dsp:cNvSpPr/>
      </dsp:nvSpPr>
      <dsp:spPr>
        <a:xfrm>
          <a:off x="3568352" y="550107"/>
          <a:ext cx="2919561" cy="1853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42A1A-8F6F-4096-A668-9977B2FE332A}">
      <dsp:nvSpPr>
        <dsp:cNvPr id="0" name=""/>
        <dsp:cNvSpPr/>
      </dsp:nvSpPr>
      <dsp:spPr>
        <a:xfrm>
          <a:off x="3892748" y="858283"/>
          <a:ext cx="2919561" cy="1853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диспозицію; </a:t>
          </a:r>
        </a:p>
      </dsp:txBody>
      <dsp:txXfrm>
        <a:off x="3947047" y="912582"/>
        <a:ext cx="2810963" cy="1745323"/>
      </dsp:txXfrm>
    </dsp:sp>
    <dsp:sp modelId="{C93DAD64-B7BB-421A-89D6-C52CD220BC2E}">
      <dsp:nvSpPr>
        <dsp:cNvPr id="0" name=""/>
        <dsp:cNvSpPr/>
      </dsp:nvSpPr>
      <dsp:spPr>
        <a:xfrm>
          <a:off x="7136705" y="550107"/>
          <a:ext cx="2919561" cy="1853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BE43C-C48D-43E7-B373-62C46A284B8E}">
      <dsp:nvSpPr>
        <dsp:cNvPr id="0" name=""/>
        <dsp:cNvSpPr/>
      </dsp:nvSpPr>
      <dsp:spPr>
        <a:xfrm>
          <a:off x="7461101" y="858283"/>
          <a:ext cx="2919561" cy="1853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 санкцію. </a:t>
          </a:r>
        </a:p>
      </dsp:txBody>
      <dsp:txXfrm>
        <a:off x="7515400" y="912582"/>
        <a:ext cx="2810963" cy="17453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4913B-590C-4C6C-9ADA-5937D0AAF93A}">
      <dsp:nvSpPr>
        <dsp:cNvPr id="0" name=""/>
        <dsp:cNvSpPr/>
      </dsp:nvSpPr>
      <dsp:spPr>
        <a:xfrm>
          <a:off x="1835061" y="852"/>
          <a:ext cx="3836165" cy="2301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1) формування і дія права тісно пов’язані з державною діяльністю. </a:t>
          </a:r>
          <a:r>
            <a:rPr lang="uk-UA" sz="1900" b="1" kern="1200" dirty="0"/>
            <a:t>Держава надає праву загальнообов’язковий характер і примусову силу. </a:t>
          </a:r>
          <a:endParaRPr lang="uk-UA" sz="1900" kern="1200" dirty="0"/>
        </a:p>
      </dsp:txBody>
      <dsp:txXfrm>
        <a:off x="1835061" y="852"/>
        <a:ext cx="3836165" cy="2301699"/>
      </dsp:txXfrm>
    </dsp:sp>
    <dsp:sp modelId="{B1800588-FC8E-48E4-91BE-02B08132BCCD}">
      <dsp:nvSpPr>
        <dsp:cNvPr id="0" name=""/>
        <dsp:cNvSpPr/>
      </dsp:nvSpPr>
      <dsp:spPr>
        <a:xfrm>
          <a:off x="6054842" y="852"/>
          <a:ext cx="3836165" cy="2301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2) </a:t>
          </a:r>
          <a:r>
            <a:rPr lang="uk-UA" sz="1900" b="1" kern="1200" dirty="0"/>
            <a:t>порушення норми права тягне негативну реакцію держави</a:t>
          </a:r>
          <a:r>
            <a:rPr lang="uk-UA" sz="1900" kern="1200" dirty="0"/>
            <a:t> у вигляді юридичної відповідальності. Порушення ж норм моралі тягне лише суспільний осуд, а порушення релігійної норми – санкції з боку церкви</a:t>
          </a:r>
        </a:p>
      </dsp:txBody>
      <dsp:txXfrm>
        <a:off x="6054842" y="852"/>
        <a:ext cx="3836165" cy="2301699"/>
      </dsp:txXfrm>
    </dsp:sp>
    <dsp:sp modelId="{79879E49-3650-4F66-B34D-E69C19004E19}">
      <dsp:nvSpPr>
        <dsp:cNvPr id="0" name=""/>
        <dsp:cNvSpPr/>
      </dsp:nvSpPr>
      <dsp:spPr>
        <a:xfrm>
          <a:off x="3944951" y="2686167"/>
          <a:ext cx="3836165" cy="2301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3</a:t>
          </a:r>
          <a:r>
            <a:rPr lang="uk-UA" sz="1900" b="1" kern="1200" dirty="0"/>
            <a:t>) дія норм права поширюється на всіх людей</a:t>
          </a:r>
          <a:r>
            <a:rPr lang="uk-UA" sz="1900" kern="1200" dirty="0"/>
            <a:t>. Межі дії права не залежать від волі й бажання людини; </a:t>
          </a:r>
        </a:p>
      </dsp:txBody>
      <dsp:txXfrm>
        <a:off x="3944951" y="2686167"/>
        <a:ext cx="3836165" cy="2301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94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4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00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3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99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0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1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4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2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9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‹№›</a:t>
            </a:fld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0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‹№›</a:t>
            </a:fld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57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otosavitsk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">
            <a:extLst>
              <a:ext uri="{FF2B5EF4-FFF2-40B4-BE49-F238E27FC236}">
                <a16:creationId xmlns:a16="http://schemas.microsoft.com/office/drawing/2014/main" id="{7C062E15-E8C6-4F56-99C8-E69B02044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F1A45B-1A84-4A74-B5A8-D1E948D76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144310" cy="6858000"/>
          </a:xfrm>
          <a:prstGeom prst="rect">
            <a:avLst/>
          </a:prstGeom>
          <a:ln>
            <a:noFill/>
          </a:ln>
          <a:effectLst>
            <a:outerShdw blurRad="635000" dist="3175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572936E-4B04-4E8D-8AFB-47F0A027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1144310" cy="2987359"/>
          </a:xfrm>
          <a:prstGeom prst="rect">
            <a:avLst/>
          </a:prstGeom>
          <a:ln>
            <a:noFill/>
          </a:ln>
          <a:effectLst>
            <a:outerShdw blurRad="254000" dist="1905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6399" y="914056"/>
            <a:ext cx="10055147" cy="1476106"/>
          </a:xfrm>
        </p:spPr>
        <p:txBody>
          <a:bodyPr>
            <a:normAutofit fontScale="90000"/>
          </a:bodyPr>
          <a:lstStyle/>
          <a:p>
            <a:pPr algn="just"/>
            <a:r>
              <a:rPr lang="uk-UA" b="1">
                <a:ea typeface="+mj-lt"/>
                <a:cs typeface="+mj-lt"/>
              </a:rPr>
              <a:t>Тема 2. Цінність правового регулювання</a:t>
            </a:r>
            <a:r>
              <a:rPr lang="uk-UA">
                <a:ea typeface="+mj-lt"/>
                <a:cs typeface="+mj-lt"/>
              </a:rPr>
              <a:t> 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760262" y="3267434"/>
            <a:ext cx="8818635" cy="69832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>
                <a:ea typeface="+mn-lt"/>
                <a:cs typeface="+mn-lt"/>
              </a:rPr>
              <a:t>Лектор: </a:t>
            </a:r>
            <a:r>
              <a:rPr lang="uk-UA" err="1">
                <a:ea typeface="+mn-lt"/>
                <a:cs typeface="+mn-lt"/>
              </a:rPr>
              <a:t>Протосавіцька</a:t>
            </a:r>
            <a:r>
              <a:rPr lang="uk-UA">
                <a:ea typeface="+mn-lt"/>
                <a:cs typeface="+mn-lt"/>
              </a:rPr>
              <a:t>  Л. С.</a:t>
            </a:r>
            <a:endParaRPr lang="uk-UA"/>
          </a:p>
          <a:p>
            <a:r>
              <a:rPr lang="uk-UA">
                <a:ea typeface="+mn-lt"/>
                <a:cs typeface="+mn-lt"/>
              </a:rPr>
              <a:t>E-</a:t>
            </a:r>
            <a:r>
              <a:rPr lang="uk-UA" err="1">
                <a:ea typeface="+mn-lt"/>
                <a:cs typeface="+mn-lt"/>
              </a:rPr>
              <a:t>mail</a:t>
            </a:r>
            <a:r>
              <a:rPr lang="uk-UA">
                <a:ea typeface="+mn-lt"/>
                <a:cs typeface="+mn-lt"/>
              </a:rPr>
              <a:t>: </a:t>
            </a:r>
            <a:r>
              <a:rPr lang="uk-UA">
                <a:ea typeface="+mn-lt"/>
                <a:cs typeface="+mn-lt"/>
                <a:hlinkClick r:id="rId2"/>
              </a:rPr>
              <a:t>protosavitska@gmail.com</a:t>
            </a:r>
            <a:r>
              <a:rPr lang="uk-UA">
                <a:ea typeface="+mn-lt"/>
                <a:cs typeface="+mn-lt"/>
              </a:rPr>
              <a:t> </a:t>
            </a:r>
            <a:endParaRPr lang="uk-UA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031FB3-3B4F-4679-8C4E-392495493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FBC7A311-F128-40C3-8700-FC010495C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3894D17-9E6F-4A68-9B40-57BB355B6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144310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CC260F1-CD9A-42C9-8ED4-1C61328D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3" cy="2727729"/>
          </a:xfrm>
          <a:prstGeom prst="rect">
            <a:avLst/>
          </a:prstGeom>
          <a:ln>
            <a:noFill/>
          </a:ln>
          <a:effectLst>
            <a:outerShdw blurRad="596900" dist="330200" dir="7140000" sx="87000" sy="87000" algn="t" rotWithShape="0">
              <a:srgbClr val="000000">
                <a:alpha val="2666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5E23B4-6FF6-437D-ABF9-9973B457E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3233691"/>
            <a:ext cx="4880343" cy="277822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uk-UA">
              <a:ea typeface="+mn-lt"/>
              <a:cs typeface="+mn-lt"/>
            </a:endParaRPr>
          </a:p>
          <a:p>
            <a:endParaRPr lang="uk-UA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32881C2D-8188-4AE8-953C-24098BD4BE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12" r="1922" b="2"/>
          <a:stretch/>
        </p:blipFill>
        <p:spPr>
          <a:xfrm>
            <a:off x="6549858" y="2727729"/>
            <a:ext cx="4594452" cy="4137927"/>
          </a:xfrm>
          <a:prstGeom prst="rect">
            <a:avLst/>
          </a:prstGeom>
        </p:spPr>
      </p:pic>
      <p:pic>
        <p:nvPicPr>
          <p:cNvPr id="5" name="Рисунок 5" descr="Зображення, що містить у приміщенні&#10;&#10;Опис створено автоматично">
            <a:extLst>
              <a:ext uri="{FF2B5EF4-FFF2-40B4-BE49-F238E27FC236}">
                <a16:creationId xmlns:a16="http://schemas.microsoft.com/office/drawing/2014/main" id="{871A3596-1C16-4E62-BB21-01C000A86D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78" r="4725" b="1"/>
          <a:stretch/>
        </p:blipFill>
        <p:spPr>
          <a:xfrm>
            <a:off x="6549858" y="10"/>
            <a:ext cx="4594452" cy="2735375"/>
          </a:xfrm>
          <a:prstGeom prst="rect">
            <a:avLst/>
          </a:prstGeom>
          <a:effectLst>
            <a:outerShdw blurRad="254000" dist="190500" dir="5580000" sx="90000" sy="90000" algn="ctr" rotWithShape="0">
              <a:srgbClr val="000000">
                <a:alpha val="25000"/>
              </a:srgbClr>
            </a:outerShdw>
          </a:effec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6" descr="Зображення, що містить текст, біла дошка&#10;&#10;Опис створено автоматично">
            <a:extLst>
              <a:ext uri="{FF2B5EF4-FFF2-40B4-BE49-F238E27FC236}">
                <a16:creationId xmlns:a16="http://schemas.microsoft.com/office/drawing/2014/main" id="{56F61887-4409-4A32-8EA4-FAC677FF2B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3500" y="3598069"/>
            <a:ext cx="3214687" cy="24002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9976BF4-1509-4324-A5D6-229F6E0AE873}"/>
              </a:ext>
            </a:extLst>
          </p:cNvPr>
          <p:cNvSpPr txBox="1"/>
          <p:nvPr/>
        </p:nvSpPr>
        <p:spPr>
          <a:xfrm>
            <a:off x="414338" y="557213"/>
            <a:ext cx="2445543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2000" b="1" i="1" u="sng"/>
              <a:t>Релігійні норми </a:t>
            </a:r>
            <a:r>
              <a:rPr lang="uk-UA" sz="2000" i="1"/>
              <a:t>–</a:t>
            </a:r>
            <a:r>
              <a:rPr lang="uk-UA" sz="2000"/>
              <a:t> норми, відображені в Корані або інших релігійних книгах. </a:t>
            </a:r>
            <a:endParaRPr lang="uk-UA"/>
          </a:p>
        </p:txBody>
      </p:sp>
      <p:pic>
        <p:nvPicPr>
          <p:cNvPr id="9" name="Рисунок 10" descr="Зображення, що містить стріла&#10;&#10;Опис створено автоматично">
            <a:extLst>
              <a:ext uri="{FF2B5EF4-FFF2-40B4-BE49-F238E27FC236}">
                <a16:creationId xmlns:a16="http://schemas.microsoft.com/office/drawing/2014/main" id="{E4682347-5A5A-4B47-B707-A9DC890120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2406" y="416719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7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B65C0385-5E30-4D2E-AF9F-4639659D3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FB66B5-0DCE-404D-B0A0-E1E48E7BB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278235"/>
            <a:ext cx="5346796" cy="4579763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2E08DB6-5AA2-48E7-9CA3-177FE25C04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52" r="9474" b="-1"/>
          <a:stretch/>
        </p:blipFill>
        <p:spPr>
          <a:xfrm>
            <a:off x="20" y="2284809"/>
            <a:ext cx="5346777" cy="457319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335820B-3A29-42C5-AA8D-10ECA43CD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4809"/>
          </a:xfrm>
          <a:prstGeom prst="rect">
            <a:avLst/>
          </a:prstGeom>
          <a:ln>
            <a:noFill/>
          </a:ln>
          <a:effectLst>
            <a:outerShdw blurRad="254000" dist="127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33D68F-B73D-4405-BDF0-C3046AEA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3"/>
            <a:ext cx="9906799" cy="11615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700">
                <a:ea typeface="+mj-lt"/>
                <a:cs typeface="+mj-lt"/>
              </a:rPr>
              <a:t>Становлячи різновид соціальних норм, норми права мають всі ознаки соціальних норм : </a:t>
            </a:r>
            <a:endParaRPr lang="uk-UA" sz="37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D87A9C3-DAAF-41C9-84BD-67E84DCE9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3449" y="3257623"/>
            <a:ext cx="2706160" cy="3220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err="1">
                <a:ea typeface="+mn-lt"/>
                <a:cs typeface="+mn-lt"/>
              </a:rPr>
              <a:t>регулятивність</a:t>
            </a:r>
            <a:r>
              <a:rPr lang="uk-UA">
                <a:ea typeface="+mn-lt"/>
                <a:cs typeface="+mn-lt"/>
              </a:rPr>
              <a:t> </a:t>
            </a:r>
          </a:p>
          <a:p>
            <a:endParaRPr lang="uk-UA"/>
          </a:p>
          <a:p>
            <a:r>
              <a:rPr lang="uk-UA">
                <a:ea typeface="+mn-lt"/>
                <a:cs typeface="+mn-lt"/>
              </a:rPr>
              <a:t>нормативність </a:t>
            </a:r>
          </a:p>
          <a:p>
            <a:endParaRPr lang="uk-UA">
              <a:ea typeface="+mn-lt"/>
              <a:cs typeface="+mn-lt"/>
            </a:endParaRPr>
          </a:p>
          <a:p>
            <a:r>
              <a:rPr lang="uk-UA">
                <a:ea typeface="+mn-lt"/>
                <a:cs typeface="+mn-lt"/>
              </a:rPr>
              <a:t>  забезпеченість </a:t>
            </a:r>
            <a:endParaRPr lang="uk-UA"/>
          </a:p>
          <a:p>
            <a:endParaRPr lang="uk-UA"/>
          </a:p>
          <a:p>
            <a:endParaRPr lang="uk-UA"/>
          </a:p>
          <a:p>
            <a:endParaRPr lang="uk-UA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097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4">
            <a:extLst>
              <a:ext uri="{FF2B5EF4-FFF2-40B4-BE49-F238E27FC236}">
                <a16:creationId xmlns:a16="http://schemas.microsoft.com/office/drawing/2014/main" id="{D284A420-F50C-4C2C-B88E-E6F4EF504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893A6D2E-5228-4998-9E24-EFCCA0246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8">
            <a:extLst>
              <a:ext uri="{FF2B5EF4-FFF2-40B4-BE49-F238E27FC236}">
                <a16:creationId xmlns:a16="http://schemas.microsoft.com/office/drawing/2014/main" id="{3ADB48DB-8E25-4F2F-8C02-5B7939372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20">
            <a:extLst>
              <a:ext uri="{FF2B5EF4-FFF2-40B4-BE49-F238E27FC236}">
                <a16:creationId xmlns:a16="http://schemas.microsoft.com/office/drawing/2014/main" id="{C32BA7E3-7313-49C8-A245-A85BDEB13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Slide Background">
            <a:extLst>
              <a:ext uri="{FF2B5EF4-FFF2-40B4-BE49-F238E27FC236}">
                <a16:creationId xmlns:a16="http://schemas.microsoft.com/office/drawing/2014/main" id="{7486DFBA-E4D0-432F-ACBD-937ED80D0F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85E9A4A-0183-4A3C-B68E-A22927891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83727"/>
            <a:ext cx="6095999" cy="4274272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83726"/>
            <a:ext cx="12192000" cy="4274273"/>
          </a:xfrm>
          <a:prstGeom prst="rect">
            <a:avLst/>
          </a:prstGeom>
          <a:ln>
            <a:noFill/>
          </a:ln>
          <a:effectLst>
            <a:outerShdw blurRad="635000" dist="254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3577B-1033-4B4D-8115-80CF7C1C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479" y="3231517"/>
            <a:ext cx="4715828" cy="300856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>
              <a:lnSpc>
                <a:spcPct val="90000"/>
              </a:lnSpc>
            </a:pPr>
            <a:r>
              <a:rPr lang="en-US" sz="4800" b="1" dirty="0" err="1"/>
              <a:t>Специфічною</a:t>
            </a:r>
            <a:r>
              <a:rPr lang="en-US" sz="4800" b="1" dirty="0"/>
              <a:t>  </a:t>
            </a:r>
            <a:r>
              <a:rPr lang="en-US" sz="4800" b="1" dirty="0" err="1"/>
              <a:t>особливістю</a:t>
            </a:r>
            <a:r>
              <a:rPr lang="en-US" sz="4800" b="1" dirty="0"/>
              <a:t> </a:t>
            </a:r>
            <a:r>
              <a:rPr lang="en-US" sz="4800" b="1" dirty="0" err="1"/>
              <a:t>соціальних</a:t>
            </a:r>
            <a:r>
              <a:rPr lang="en-US" sz="4800" b="1" dirty="0"/>
              <a:t> </a:t>
            </a:r>
            <a:r>
              <a:rPr lang="en-US" sz="4800" b="1" dirty="0" err="1"/>
              <a:t>нормє</a:t>
            </a:r>
            <a:r>
              <a:rPr lang="en-US" sz="4800" b="1" dirty="0"/>
              <a:t> </a:t>
            </a:r>
            <a:r>
              <a:rPr lang="en-US" sz="4800" b="1" dirty="0" err="1"/>
              <a:t>те</a:t>
            </a:r>
            <a:r>
              <a:rPr lang="en-US" sz="4800" b="1" dirty="0"/>
              <a:t>, </a:t>
            </a:r>
            <a:r>
              <a:rPr lang="en-US" sz="4800" b="1" dirty="0" err="1"/>
              <a:t>що</a:t>
            </a:r>
            <a:r>
              <a:rPr lang="en-US" sz="4800" b="1" dirty="0"/>
              <a:t> </a:t>
            </a:r>
            <a:r>
              <a:rPr lang="en-US" sz="4800" b="1" dirty="0" err="1"/>
              <a:t>вони</a:t>
            </a:r>
            <a:r>
              <a:rPr lang="en-US" sz="4800" b="1" dirty="0"/>
              <a:t> </a:t>
            </a:r>
            <a:r>
              <a:rPr lang="en-US" sz="4800" b="1" dirty="0" err="1"/>
              <a:t>пов'язані</a:t>
            </a:r>
            <a:r>
              <a:rPr lang="en-US" sz="4800" b="1" dirty="0"/>
              <a:t> з </a:t>
            </a:r>
            <a:r>
              <a:rPr lang="en-US" sz="4800" b="1" dirty="0" err="1"/>
              <a:t>правовими</a:t>
            </a:r>
            <a:r>
              <a:rPr lang="en-US" sz="4800" b="1" dirty="0"/>
              <a:t> </a:t>
            </a:r>
            <a:r>
              <a:rPr lang="en-US" sz="4800" b="1" dirty="0" err="1"/>
              <a:t>нормами</a:t>
            </a:r>
            <a:r>
              <a:rPr lang="en-US" sz="4800" b="1" dirty="0"/>
              <a:t>: </a:t>
            </a:r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59E29478-2271-4215-B237-989544627B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28" r="10872" b="-1"/>
          <a:stretch/>
        </p:blipFill>
        <p:spPr>
          <a:xfrm>
            <a:off x="-1" y="2583727"/>
            <a:ext cx="6095999" cy="4274271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355837D-AECC-45D7-82B2-8959A52F7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96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AF6CB648-9554-488A-B457-99CAAD1DA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C260F1-CD9A-42C9-8ED4-1C61328D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727729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D8022-E3C1-40F7-A58C-9B46BF20D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111983" cy="1515728"/>
          </a:xfrm>
        </p:spPr>
        <p:txBody>
          <a:bodyPr>
            <a:normAutofit/>
          </a:bodyPr>
          <a:lstStyle/>
          <a:p>
            <a:r>
              <a:rPr lang="uk-UA" b="1" i="1" u="sng">
                <a:ea typeface="+mj-lt"/>
                <a:cs typeface="+mj-lt"/>
              </a:rPr>
              <a:t>1)   Формування і дія права тісно пов’язані з державною діяльністю. 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77DF02-74FE-470D-93FA-7C8DFB1EF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980525"/>
            <a:ext cx="4880343" cy="303139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endParaRPr lang="uk-UA" b="1" i="1" u="sng">
              <a:ea typeface="+mn-lt"/>
              <a:cs typeface="+mn-lt"/>
            </a:endParaRPr>
          </a:p>
          <a:p>
            <a:pPr>
              <a:lnSpc>
                <a:spcPct val="100000"/>
              </a:lnSpc>
            </a:pPr>
            <a:r>
              <a:rPr lang="uk-UA" b="1">
                <a:ea typeface="+mn-lt"/>
                <a:cs typeface="+mn-lt"/>
              </a:rPr>
              <a:t> Держава надає праву загальнообов’язковий характер і примусову силу. Державний примусовий вплив   забезпечує втілення правових норм у життя</a:t>
            </a:r>
            <a:r>
              <a:rPr lang="uk-UA">
                <a:ea typeface="+mn-lt"/>
                <a:cs typeface="+mn-lt"/>
              </a:rPr>
              <a:t> в тих випадках, коли   люди добровільно не виконують або не дотримуються їх </a:t>
            </a:r>
          </a:p>
        </p:txBody>
      </p:sp>
      <p:pic>
        <p:nvPicPr>
          <p:cNvPr id="4" name="Рисунок 4" descr="Зображення, що містить текст, електроніка&#10;&#10;Опис створено автоматично">
            <a:extLst>
              <a:ext uri="{FF2B5EF4-FFF2-40B4-BE49-F238E27FC236}">
                <a16:creationId xmlns:a16="http://schemas.microsoft.com/office/drawing/2014/main" id="{06FBF359-69D5-4794-8B1E-A77C5FBBB8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73" r="2" b="2912"/>
          <a:stretch/>
        </p:blipFill>
        <p:spPr>
          <a:xfrm>
            <a:off x="6234580" y="3233692"/>
            <a:ext cx="4909730" cy="300638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71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B11C179D-808F-4D23-BAFC-A14C6DCDA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8137D4-4D0A-4ED1-BFB8-97D4A8335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4378" y="2727729"/>
            <a:ext cx="6057620" cy="4130271"/>
          </a:xfrm>
          <a:prstGeom prst="rect">
            <a:avLst/>
          </a:prstGeom>
          <a:ln>
            <a:noFill/>
          </a:ln>
          <a:effectLst>
            <a:outerShdw blurRad="635000" dist="254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CC260F1-CD9A-42C9-8ED4-1C61328D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727729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6E3E6C-9EAA-47EB-AD05-CC36B3979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9967409" cy="15157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400" b="1" i="1" u="sng">
                <a:ea typeface="+mj-lt"/>
                <a:cs typeface="+mj-lt"/>
              </a:rPr>
              <a:t>2)   Порушення норми права тягне негативну реакцію держави у вигляді юридичної відповідальності. </a:t>
            </a:r>
            <a:endParaRPr lang="uk-UA" sz="34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ADA3B3D-CF30-4DAA-AA85-23F9814C5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980525"/>
            <a:ext cx="4880343" cy="303139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1900">
                <a:ea typeface="+mn-lt"/>
                <a:cs typeface="+mn-lt"/>
              </a:rPr>
              <a:t> Вона постає як найбільш серйозний за своїми наслідками для людини вид соціальної відповідальності. Наприклад, заходом </a:t>
            </a:r>
            <a:r>
              <a:rPr lang="uk-UA" sz="1900" i="1">
                <a:ea typeface="+mn-lt"/>
                <a:cs typeface="+mn-lt"/>
              </a:rPr>
              <a:t>юридичної відповідальності</a:t>
            </a:r>
            <a:r>
              <a:rPr lang="uk-UA" sz="1900">
                <a:ea typeface="+mn-lt"/>
                <a:cs typeface="+mn-lt"/>
              </a:rPr>
              <a:t> може бути </a:t>
            </a:r>
            <a:r>
              <a:rPr lang="uk-UA" sz="1900" u="sng">
                <a:ea typeface="+mn-lt"/>
                <a:cs typeface="+mn-lt"/>
              </a:rPr>
              <a:t>позбавлення волі, майнове стягнення, позбавлення права займатися певним видом діяльності</a:t>
            </a:r>
            <a:r>
              <a:rPr lang="uk-UA" sz="1900">
                <a:ea typeface="+mn-lt"/>
                <a:cs typeface="+mn-lt"/>
              </a:rPr>
              <a:t>. Порушення ж норм моралі тягне лише суспільний осуд, а порушення релігійної норми – санкції з боку церкви; </a:t>
            </a:r>
            <a:endParaRPr lang="uk-UA" sz="1900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0F480197-473D-40CC-9D6F-A50BD8352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136" y="3020916"/>
            <a:ext cx="4297748" cy="3219163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837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AF6CB648-9554-488A-B457-99CAAD1DA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C260F1-CD9A-42C9-8ED4-1C61328D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727729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C796C-F125-4F21-96C6-CBEFEFAD2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111983" cy="1515728"/>
          </a:xfrm>
        </p:spPr>
        <p:txBody>
          <a:bodyPr>
            <a:normAutofit/>
          </a:bodyPr>
          <a:lstStyle/>
          <a:p>
            <a:r>
              <a:rPr lang="uk-UA" b="1" i="1" u="sng">
                <a:ea typeface="+mj-lt"/>
                <a:cs typeface="+mj-lt"/>
              </a:rPr>
              <a:t>3)  Дія норм права поширюється на всіх людей</a:t>
            </a:r>
            <a:r>
              <a:rPr lang="uk-UA">
                <a:ea typeface="+mj-lt"/>
                <a:cs typeface="+mj-lt"/>
              </a:rPr>
              <a:t> 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48BF2A8-0BC1-4DED-BD95-0B2F8E4A9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980525"/>
            <a:ext cx="4880343" cy="303139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1700">
                <a:ea typeface="+mn-lt"/>
                <a:cs typeface="+mn-lt"/>
              </a:rPr>
              <a:t> </a:t>
            </a:r>
            <a:r>
              <a:rPr lang="uk-UA" sz="1700" u="sng">
                <a:ea typeface="+mn-lt"/>
                <a:cs typeface="+mn-lt"/>
              </a:rPr>
              <a:t>Межі дії права не залежать від волі й бажання людини;</a:t>
            </a:r>
            <a:r>
              <a:rPr lang="uk-UA" sz="1700">
                <a:ea typeface="+mn-lt"/>
                <a:cs typeface="+mn-lt"/>
              </a:rPr>
              <a:t> навіть незнання правової норми не звільняє від необхідності її дотримуватися та від відповідальності у разі її порушення. Навпаки, дія релігійних чи корпоративних норм поширюється на людину тільки при її добровільній згоді. Наприклад, норми православної церкви діють тільки щодо її парафіян; статут політичної партії обов’язковий до виконання для її членів. </a:t>
            </a:r>
            <a:endParaRPr lang="uk-UA" sz="1700"/>
          </a:p>
        </p:txBody>
      </p:sp>
      <p:pic>
        <p:nvPicPr>
          <p:cNvPr id="4" name="Рисунок 4" descr="Зображення, що містить текст, особа, у приміщенні&#10;&#10;Опис створено автоматично">
            <a:extLst>
              <a:ext uri="{FF2B5EF4-FFF2-40B4-BE49-F238E27FC236}">
                <a16:creationId xmlns:a16="http://schemas.microsoft.com/office/drawing/2014/main" id="{52EA6007-1B24-4799-9F0E-6845ABAE30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21" r="-3" b="4927"/>
          <a:stretch/>
        </p:blipFill>
        <p:spPr>
          <a:xfrm>
            <a:off x="6234580" y="3233692"/>
            <a:ext cx="4909730" cy="300638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190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5DCC24-1A81-40BF-9FF3-2A4983CDD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+mj-lt"/>
                <a:cs typeface="+mj-lt"/>
              </a:rPr>
              <a:t>Норма права характеризується ознаками: </a:t>
            </a:r>
            <a:endParaRPr lang="uk-UA"/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647D1CB0-9EB1-4B2E-A1CF-B9733917CD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2000" y="2749550"/>
          <a:ext cx="10380663" cy="3262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233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105D448-4A6C-48A3-8C3C-71AF58F3E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25579F-C5D8-43BE-AF84-3E66A482C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2544415"/>
          </a:xfrm>
          <a:prstGeom prst="rect">
            <a:avLst/>
          </a:prstGeom>
          <a:ln>
            <a:noFill/>
          </a:ln>
          <a:effectLst>
            <a:outerShdw blurRad="190500" dist="1270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2499F1-9984-452C-A901-1C91DC680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9589765" cy="14322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100">
                <a:ea typeface="+mj-lt"/>
                <a:cs typeface="+mj-lt"/>
              </a:rPr>
              <a:t>Норма права має свою структуру, тобто внутрішню побудову - нерозривно зв'язані між собою її складові частини (елементи): </a:t>
            </a:r>
            <a:endParaRPr lang="uk-UA" sz="31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ACDA9FA7-AF05-48FE-82B2-595CF00D1B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115651"/>
              </p:ext>
            </p:extLst>
          </p:nvPr>
        </p:nvGraphicFramePr>
        <p:xfrm>
          <a:off x="762000" y="2749550"/>
          <a:ext cx="10380663" cy="3262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3009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0">
            <a:extLst>
              <a:ext uri="{FF2B5EF4-FFF2-40B4-BE49-F238E27FC236}">
                <a16:creationId xmlns:a16="http://schemas.microsoft.com/office/drawing/2014/main" id="{62C0FBB6-4CCA-4358-9DD5-CDF2173E6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32">
            <a:extLst>
              <a:ext uri="{FF2B5EF4-FFF2-40B4-BE49-F238E27FC236}">
                <a16:creationId xmlns:a16="http://schemas.microsoft.com/office/drawing/2014/main" id="{9E6B771E-DDF7-430C-9462-BA1D3742C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0" name="Rectangle 34">
            <a:extLst>
              <a:ext uri="{FF2B5EF4-FFF2-40B4-BE49-F238E27FC236}">
                <a16:creationId xmlns:a16="http://schemas.microsoft.com/office/drawing/2014/main" id="{E722B2DD-E14D-4972-9D98-5D6E61B1B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14431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36">
            <a:extLst>
              <a:ext uri="{FF2B5EF4-FFF2-40B4-BE49-F238E27FC236}">
                <a16:creationId xmlns:a16="http://schemas.microsoft.com/office/drawing/2014/main" id="{CFF58F2B-EB8E-4311-BE8E-9497C5AF7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94B40-6240-4DC3-AA6B-BFCB83A8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95602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uk-UA" sz="2000" b="1" dirty="0">
                <a:ea typeface="+mj-lt"/>
                <a:cs typeface="+mj-lt"/>
              </a:rPr>
              <a:t>Норми права – </a:t>
            </a:r>
            <a:r>
              <a:rPr lang="uk-UA" sz="2000" dirty="0">
                <a:ea typeface="+mj-lt"/>
                <a:cs typeface="+mj-lt"/>
              </a:rPr>
              <a:t>загальнообов’язкові формально визначені правила поведінки, що встановлюються або санкціонуються державою з метою врегулювання суспільних відносин. Становлячи різновид соціальних норм, норми права мають всі ознаки соціальних норм (</a:t>
            </a:r>
            <a:r>
              <a:rPr lang="uk-UA" sz="2000" dirty="0" err="1">
                <a:ea typeface="+mj-lt"/>
                <a:cs typeface="+mj-lt"/>
              </a:rPr>
              <a:t>регулятивність</a:t>
            </a:r>
            <a:r>
              <a:rPr lang="uk-UA" sz="2000" dirty="0">
                <a:ea typeface="+mj-lt"/>
                <a:cs typeface="+mj-lt"/>
              </a:rPr>
              <a:t>, нормативність, забезпеченість) і в той же час відрізняються від них специфічними властивостями</a:t>
            </a:r>
            <a:endParaRPr lang="uk-UA"/>
          </a:p>
          <a:p>
            <a:endParaRPr lang="uk-UA" sz="2000" dirty="0"/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D1D5E31F-B6EA-4469-8D59-DCB636BDC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907484"/>
              </p:ext>
            </p:extLst>
          </p:nvPr>
        </p:nvGraphicFramePr>
        <p:xfrm>
          <a:off x="916782" y="1939925"/>
          <a:ext cx="11726069" cy="498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916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">
            <a:extLst>
              <a:ext uri="{FF2B5EF4-FFF2-40B4-BE49-F238E27FC236}">
                <a16:creationId xmlns:a16="http://schemas.microsoft.com/office/drawing/2014/main" id="{413C739D-903B-4C3A-8CD8-B5F604D96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87C80E-FDA0-41EF-98AC-5D0419ADB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709938"/>
            <a:ext cx="4826830" cy="5530141"/>
          </a:xfrm>
        </p:spPr>
        <p:txBody>
          <a:bodyPr>
            <a:normAutofit/>
          </a:bodyPr>
          <a:lstStyle/>
          <a:p>
            <a:r>
              <a:rPr lang="en-US" b="1" dirty="0" err="1">
                <a:ea typeface="+mj-lt"/>
                <a:cs typeface="+mj-lt"/>
              </a:rPr>
              <a:t>Система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законодавства</a:t>
            </a:r>
            <a:r>
              <a:rPr lang="en-US" b="1" dirty="0">
                <a:ea typeface="+mj-lt"/>
                <a:cs typeface="+mj-lt"/>
              </a:rPr>
              <a:t> – </a:t>
            </a:r>
            <a:r>
              <a:rPr lang="en-US" b="1" dirty="0" err="1">
                <a:ea typeface="+mj-lt"/>
                <a:cs typeface="+mj-lt"/>
              </a:rPr>
              <a:t>це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сукупність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нормативно-правових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актів</a:t>
            </a:r>
            <a:r>
              <a:rPr lang="en-US" b="1" dirty="0">
                <a:ea typeface="+mj-lt"/>
                <a:cs typeface="+mj-lt"/>
              </a:rPr>
              <a:t>, </a:t>
            </a:r>
            <a:r>
              <a:rPr lang="en-US" b="1" dirty="0" err="1">
                <a:ea typeface="+mj-lt"/>
                <a:cs typeface="+mj-lt"/>
              </a:rPr>
              <a:t>розташованих</a:t>
            </a:r>
            <a:r>
              <a:rPr lang="en-US" b="1" dirty="0">
                <a:ea typeface="+mj-lt"/>
                <a:cs typeface="+mj-lt"/>
              </a:rPr>
              <a:t> у </a:t>
            </a:r>
            <a:r>
              <a:rPr lang="en-US" b="1" dirty="0" err="1">
                <a:ea typeface="+mj-lt"/>
                <a:cs typeface="+mj-lt"/>
              </a:rPr>
              <a:t>певному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порядку</a:t>
            </a:r>
            <a:r>
              <a:rPr lang="en-US" b="1" dirty="0">
                <a:ea typeface="+mj-lt"/>
                <a:cs typeface="+mj-lt"/>
              </a:rPr>
              <a:t>.</a:t>
            </a:r>
            <a:endParaRPr lang="uk-UA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14433" y="0"/>
            <a:ext cx="4826830" cy="6858000"/>
          </a:xfrm>
          <a:prstGeom prst="rect">
            <a:avLst/>
          </a:prstGeom>
          <a:ln>
            <a:noFill/>
          </a:ln>
          <a:effectLst>
            <a:outerShdw blurRad="635000" dist="254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CEAE6CF-1AC1-4C25-94D8-5F126095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455" y="709938"/>
            <a:ext cx="4016057" cy="55301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b="1" dirty="0">
                <a:ea typeface="+mn-lt"/>
                <a:cs typeface="+mn-lt"/>
              </a:rPr>
              <a:t>Структура законодавства:</a:t>
            </a:r>
          </a:p>
          <a:p>
            <a:r>
              <a:rPr lang="uk-UA" dirty="0">
                <a:ea typeface="+mn-lt"/>
                <a:cs typeface="+mn-lt"/>
              </a:rPr>
              <a:t>·- Конституція України;</a:t>
            </a:r>
            <a:endParaRPr lang="uk-UA"/>
          </a:p>
          <a:p>
            <a:r>
              <a:rPr lang="uk-UA" dirty="0">
                <a:ea typeface="+mn-lt"/>
                <a:cs typeface="+mn-lt"/>
              </a:rPr>
              <a:t>·- конституційні та звичайні закони;</a:t>
            </a:r>
            <a:endParaRPr lang="uk-UA"/>
          </a:p>
          <a:p>
            <a:r>
              <a:rPr lang="uk-UA" dirty="0">
                <a:ea typeface="+mn-lt"/>
                <a:cs typeface="+mn-lt"/>
              </a:rPr>
              <a:t>·- підзаконні акти;</a:t>
            </a:r>
            <a:endParaRPr lang="uk-UA"/>
          </a:p>
          <a:p>
            <a:r>
              <a:rPr lang="uk-UA" dirty="0">
                <a:ea typeface="+mn-lt"/>
                <a:cs typeface="+mn-lt"/>
              </a:rPr>
              <a:t>·- постанови Верховної Ради України;</a:t>
            </a:r>
            <a:endParaRPr lang="uk-UA"/>
          </a:p>
          <a:p>
            <a:r>
              <a:rPr lang="uk-UA" dirty="0">
                <a:ea typeface="+mn-lt"/>
                <a:cs typeface="+mn-lt"/>
              </a:rPr>
              <a:t>·- Укази Президента України та </a:t>
            </a:r>
            <a:r>
              <a:rPr lang="uk-UA" dirty="0" err="1">
                <a:ea typeface="+mn-lt"/>
                <a:cs typeface="+mn-lt"/>
              </a:rPr>
              <a:t>ін</a:t>
            </a:r>
            <a:endParaRPr lang="uk-UA" err="1"/>
          </a:p>
          <a:p>
            <a:endParaRPr lang="uk-UA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D3E8ABC-545E-480A-817D-4BAAD9605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9762" y="5350668"/>
            <a:ext cx="1073944" cy="107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Slide Background">
            <a:extLst>
              <a:ext uri="{FF2B5EF4-FFF2-40B4-BE49-F238E27FC236}">
                <a16:creationId xmlns:a16="http://schemas.microsoft.com/office/drawing/2014/main" id="{649C91A9-84E7-4BF0-9026-62F01380D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9AF51-AD01-43F1-9553-25952B8BD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956281"/>
            <a:ext cx="4230482" cy="2010284"/>
          </a:xfrm>
        </p:spPr>
        <p:txBody>
          <a:bodyPr anchor="b">
            <a:normAutofit/>
          </a:bodyPr>
          <a:lstStyle/>
          <a:p>
            <a:pPr algn="ctr"/>
            <a:r>
              <a:rPr lang="uk-UA" dirty="0"/>
              <a:t>План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62A2914-4649-41BF-828B-AD20A1A29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3" y="3566161"/>
            <a:ext cx="4230482" cy="25511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1. Поняття та ознаки права</a:t>
            </a:r>
            <a:endParaRPr lang="uk-UA" sz="1500"/>
          </a:p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2. Норми права</a:t>
            </a:r>
            <a:endParaRPr lang="uk-UA" sz="1500"/>
          </a:p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3. Поняття законодавства, його система.</a:t>
            </a:r>
            <a:endParaRPr lang="uk-UA" sz="1500"/>
          </a:p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4. Поняття системи права. Поділ права на галузі, правові інститути, правові норми.</a:t>
            </a:r>
            <a:endParaRPr lang="uk-UA" sz="1500"/>
          </a:p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5. Тип правового регулювання</a:t>
            </a:r>
            <a:endParaRPr lang="uk-UA" sz="1500"/>
          </a:p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uk-UA" sz="1500">
                <a:ea typeface="+mn-lt"/>
                <a:cs typeface="+mn-lt"/>
              </a:rPr>
              <a:t>6. Юридичний акт управління</a:t>
            </a:r>
            <a:endParaRPr lang="uk-UA" sz="1500"/>
          </a:p>
          <a:p>
            <a:pPr>
              <a:lnSpc>
                <a:spcPct val="100000"/>
              </a:lnSpc>
            </a:pPr>
            <a:endParaRPr lang="uk-UA" sz="1500"/>
          </a:p>
        </p:txBody>
      </p:sp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9B47378D-AD27-45D0-8C1C-5B1098DCC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32004" y="0"/>
            <a:ext cx="6559995" cy="6858000"/>
          </a:xfrm>
          <a:prstGeom prst="rect">
            <a:avLst/>
          </a:prstGeom>
          <a:ln>
            <a:noFill/>
          </a:ln>
          <a:effectLst>
            <a:outerShdw blurRad="381000" dist="317500" dir="852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7A174524-F40E-4D2E-9623-E912AAEAB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338" y="1292845"/>
            <a:ext cx="4511442" cy="4511442"/>
          </a:xfrm>
          <a:prstGeom prst="rect">
            <a:avLst/>
          </a:prstGeom>
        </p:spPr>
      </p:pic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039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B65C0385-5E30-4D2E-AF9F-4639659D3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FB66B5-0DCE-404D-B0A0-E1E48E7BB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278235"/>
            <a:ext cx="5346796" cy="4579763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5284B6D0-5391-44DD-A434-696299EE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33" r="2949" b="2"/>
          <a:stretch/>
        </p:blipFill>
        <p:spPr>
          <a:xfrm>
            <a:off x="20" y="2284809"/>
            <a:ext cx="5346777" cy="457319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335820B-3A29-42C5-AA8D-10ECA43CD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4809"/>
          </a:xfrm>
          <a:prstGeom prst="rect">
            <a:avLst/>
          </a:prstGeom>
          <a:ln>
            <a:noFill/>
          </a:ln>
          <a:effectLst>
            <a:outerShdw blurRad="254000" dist="127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4E1D3-BCAC-48A2-9A0F-0AE9B3388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3"/>
            <a:ext cx="9906799" cy="1161594"/>
          </a:xfrm>
        </p:spPr>
        <p:txBody>
          <a:bodyPr>
            <a:normAutofit/>
          </a:bodyPr>
          <a:lstStyle/>
          <a:p>
            <a:r>
              <a:rPr lang="uk-UA" dirty="0">
                <a:ea typeface="+mj-lt"/>
                <a:cs typeface="+mj-lt"/>
              </a:rPr>
              <a:t>Види законів: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89CD43-7856-421A-937F-1D8A72FDD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512" y="2638498"/>
            <a:ext cx="5111222" cy="36015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1900" b="1">
                <a:ea typeface="+mn-lt"/>
                <a:cs typeface="+mn-lt"/>
              </a:rPr>
              <a:t>-конституційний</a:t>
            </a:r>
            <a:r>
              <a:rPr lang="uk-UA" sz="1900">
                <a:ea typeface="+mn-lt"/>
                <a:cs typeface="+mn-lt"/>
              </a:rPr>
              <a:t> - нормативний акт вищої юридичної сили, що містить юридичні норми, які регулюють найважливіші питання організації політичної системи суспільства і правового становища особистості в ній;</a:t>
            </a:r>
            <a:endParaRPr lang="uk-UA" sz="1900"/>
          </a:p>
          <a:p>
            <a:pPr>
              <a:lnSpc>
                <a:spcPct val="100000"/>
              </a:lnSpc>
            </a:pPr>
            <a:r>
              <a:rPr lang="uk-UA" sz="1900" b="1">
                <a:ea typeface="+mn-lt"/>
                <a:cs typeface="+mn-lt"/>
              </a:rPr>
              <a:t>-надзвичайний</a:t>
            </a:r>
            <a:r>
              <a:rPr lang="uk-UA" sz="1900">
                <a:ea typeface="+mn-lt"/>
                <a:cs typeface="+mn-lt"/>
              </a:rPr>
              <a:t> - приймається у певних, передбачених Конституцією, </a:t>
            </a:r>
            <a:r>
              <a:rPr lang="uk-UA" sz="1900" b="1">
                <a:ea typeface="+mn-lt"/>
                <a:cs typeface="+mn-lt"/>
              </a:rPr>
              <a:t>випадках;</a:t>
            </a:r>
            <a:endParaRPr lang="uk-UA" sz="1900" b="1"/>
          </a:p>
          <a:p>
            <a:pPr>
              <a:lnSpc>
                <a:spcPct val="100000"/>
              </a:lnSpc>
            </a:pPr>
            <a:r>
              <a:rPr lang="uk-UA" sz="1900" b="1">
                <a:ea typeface="+mn-lt"/>
                <a:cs typeface="+mn-lt"/>
              </a:rPr>
              <a:t>-звичайний</a:t>
            </a:r>
            <a:r>
              <a:rPr lang="uk-UA" sz="1900">
                <a:ea typeface="+mn-lt"/>
                <a:cs typeface="+mn-lt"/>
              </a:rPr>
              <a:t> - нормативний акт вищої юридичної сили, що містить юридичні норми, які регулюють певні сфери суспільних відносин</a:t>
            </a:r>
            <a:endParaRPr lang="uk-UA" sz="1900"/>
          </a:p>
          <a:p>
            <a:pPr>
              <a:lnSpc>
                <a:spcPct val="100000"/>
              </a:lnSpc>
            </a:pPr>
            <a:endParaRPr lang="uk-UA" sz="19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143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1641378"/>
          </a:xfrm>
          <a:prstGeom prst="rect">
            <a:avLst/>
          </a:prstGeom>
          <a:ln>
            <a:noFill/>
          </a:ln>
          <a:effectLst>
            <a:outerShdw blurRad="114300" dist="63500" dir="5460000" sx="95000" sy="95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4724A6-76BE-4877-B8B1-A75643A9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296712"/>
            <a:ext cx="9906199" cy="115724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uk-UA" sz="3700">
                <a:ea typeface="+mj-lt"/>
                <a:cs typeface="+mj-lt"/>
              </a:rPr>
              <a:t>Підзаконні нормативно-правові акти поділяються на:</a:t>
            </a:r>
            <a:endParaRPr lang="uk-UA" sz="370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Місце для вмісту 12">
            <a:extLst>
              <a:ext uri="{FF2B5EF4-FFF2-40B4-BE49-F238E27FC236}">
                <a16:creationId xmlns:a16="http://schemas.microsoft.com/office/drawing/2014/main" id="{65377317-562C-49E2-A20C-CC5C8A676D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582335"/>
              </p:ext>
            </p:extLst>
          </p:nvPr>
        </p:nvGraphicFramePr>
        <p:xfrm>
          <a:off x="762000" y="2088054"/>
          <a:ext cx="11051976" cy="3765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487">
                  <a:extLst>
                    <a:ext uri="{9D8B030D-6E8A-4147-A177-3AD203B41FA5}">
                      <a16:colId xmlns:a16="http://schemas.microsoft.com/office/drawing/2014/main" val="405134543"/>
                    </a:ext>
                  </a:extLst>
                </a:gridCol>
                <a:gridCol w="9746489">
                  <a:extLst>
                    <a:ext uri="{9D8B030D-6E8A-4147-A177-3AD203B41FA5}">
                      <a16:colId xmlns:a16="http://schemas.microsoft.com/office/drawing/2014/main" val="4180729478"/>
                    </a:ext>
                  </a:extLst>
                </a:gridCol>
              </a:tblGrid>
              <a:tr h="9413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Загальні</a:t>
                      </a:r>
                      <a:endParaRPr lang="uk-UA" sz="3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</a:rPr>
                        <a:t>Розповсюджуються на всю територію і населення (Указ Президента, розпорядження Кабінету Міністрів України, постанова ВРУ, розпорядження Президента).</a:t>
                      </a:r>
                      <a:endParaRPr lang="uk-UA" sz="3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7935818"/>
                  </a:ext>
                </a:extLst>
              </a:tr>
              <a:tr h="9413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Відомчі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Розповсюджуються на певну сферу суспільних відносин (накази, інструкції та розпорядження міністерств і відомств, державних комітетів та інших органів).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98433716"/>
                  </a:ext>
                </a:extLst>
              </a:tr>
              <a:tr h="9413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Місцеві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Мають владу на території певної адміністративної одиниці (рішення місцевих рад: сільської, міської, районної, обласної, державних адміністрацій та державної адміністрації міст Києва та Севастополя).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5286552"/>
                  </a:ext>
                </a:extLst>
              </a:tr>
              <a:tr h="9413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Локальні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Регламентують діяльність конкретних підприємств, установ, організацій (накази та розпорядження директора, генерального директора, начальника, командира)</a:t>
                      </a:r>
                      <a:endParaRPr lang="uk-UA" sz="3000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5198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411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00F6-93EA-400F-9FAB-6A5B4A3D1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a typeface="+mj-lt"/>
                <a:cs typeface="+mj-lt"/>
              </a:rPr>
              <a:t>Поняття системи права. Поділ права на галузі, правові інститути, правові норми.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C2A46-44F6-4D2C-886C-20FCA2D1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uk-UA" b="1" dirty="0">
                <a:ea typeface="+mn-lt"/>
                <a:cs typeface="+mn-lt"/>
              </a:rPr>
              <a:t>Система права – історично створена, об’єктивно зумовлена внутрішня структура права, що полягає в єдності та узгодженості юридичних норм, зосереджених у відносно самостійних їхніх комплексах – галузях, підгалузях, інститутах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0386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613DEA-4B72-4F08-9D24-EBDEE56C7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3627"/>
            <a:ext cx="10381205" cy="5738288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just"/>
            <a:r>
              <a:rPr lang="uk-UA" sz="3200" b="1" dirty="0">
                <a:ea typeface="+mn-lt"/>
                <a:cs typeface="+mn-lt"/>
              </a:rPr>
              <a:t>Загальна характеристика основних галузей права України</a:t>
            </a:r>
            <a:endParaRPr lang="uk-UA" sz="3200"/>
          </a:p>
          <a:p>
            <a:pPr algn="just"/>
            <a:r>
              <a:rPr lang="uk-UA" dirty="0">
                <a:ea typeface="+mn-lt"/>
                <a:cs typeface="+mn-lt"/>
              </a:rPr>
              <a:t>Кожна галузь права має свій предмет регулювання, тобто конкретний вид суспільних відносин, що врегульовуються саме цією галуззю права.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1. Конституційне право</a:t>
            </a:r>
            <a:r>
              <a:rPr lang="uk-UA" dirty="0">
                <a:ea typeface="+mn-lt"/>
                <a:cs typeface="+mn-lt"/>
              </a:rPr>
              <a:t> – система правових норм, що регулюють відносини народовладдя, забезпечують організацію та єдність суспільства як цілісної соціальної системи.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2. Цивільне право</a:t>
            </a:r>
            <a:r>
              <a:rPr lang="uk-UA" dirty="0">
                <a:ea typeface="+mn-lt"/>
                <a:cs typeface="+mn-lt"/>
              </a:rPr>
              <a:t> – сукупність норм, що регулюють майнові й тісно пов’язані з ними особисті немайнові правовідносини громадян, державних і кооперативних організацій.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3. Адміністративне право</a:t>
            </a:r>
            <a:r>
              <a:rPr lang="uk-UA" dirty="0">
                <a:ea typeface="+mn-lt"/>
                <a:cs typeface="+mn-lt"/>
              </a:rPr>
              <a:t> – галузь права, предметом якої є відносини, що виникають у ході організації діяльності </a:t>
            </a:r>
            <a:r>
              <a:rPr lang="uk-UA" dirty="0" err="1">
                <a:ea typeface="+mn-lt"/>
                <a:cs typeface="+mn-lt"/>
              </a:rPr>
              <a:t>виконавчо</a:t>
            </a:r>
            <a:r>
              <a:rPr lang="uk-UA" dirty="0">
                <a:ea typeface="+mn-lt"/>
                <a:cs typeface="+mn-lt"/>
              </a:rPr>
              <a:t>-розпорядчими органами, іншими державними і місцевими органами, а також при здійсненні адміністративних повноважень суддями та громадськими організаціями.</a:t>
            </a:r>
            <a:endParaRPr lang="uk-UA"/>
          </a:p>
          <a:p>
            <a:pPr algn="just"/>
            <a:r>
              <a:rPr lang="uk-UA" b="1" dirty="0">
                <a:ea typeface="+mn-lt"/>
                <a:cs typeface="+mn-lt"/>
              </a:rPr>
              <a:t>4. Кримінальне право </a:t>
            </a:r>
            <a:r>
              <a:rPr lang="uk-UA" dirty="0">
                <a:ea typeface="+mn-lt"/>
                <a:cs typeface="+mn-lt"/>
              </a:rPr>
              <a:t>– сукупність норм, що визначають, які суспільно-небезпечні діяння є злочином, і встановлюють міру покарання за їх вчинення.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5. Сімейне право </a:t>
            </a:r>
            <a:r>
              <a:rPr lang="uk-UA" dirty="0">
                <a:ea typeface="+mn-lt"/>
                <a:cs typeface="+mn-lt"/>
              </a:rPr>
              <a:t>– сукупність норм, що врегульовує сімейно-шлюбні відносини та прирівняні до них відносини.</a:t>
            </a:r>
            <a:endParaRPr lang="uk-UA"/>
          </a:p>
          <a:p>
            <a:pPr algn="just"/>
            <a:r>
              <a:rPr lang="uk-UA" b="1" dirty="0">
                <a:ea typeface="+mn-lt"/>
                <a:cs typeface="+mn-lt"/>
              </a:rPr>
              <a:t>6. Житлове право </a:t>
            </a:r>
            <a:r>
              <a:rPr lang="uk-UA" dirty="0">
                <a:ea typeface="+mn-lt"/>
                <a:cs typeface="+mn-lt"/>
              </a:rPr>
              <a:t>– сукупність правових норм, що регулюють житлові правовідносини між громадянами та громадськими організаціями у процесі реалізації конституційного права громадян на житло.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7. Екологічне право </a:t>
            </a:r>
            <a:r>
              <a:rPr lang="uk-UA" dirty="0">
                <a:ea typeface="+mn-lt"/>
                <a:cs typeface="+mn-lt"/>
              </a:rPr>
              <a:t>– галузь права, норми якої регулюють відносини у сфері використання природних ресурсів і охорони навколишнього природного середовища (земельне, водне, лісове, гірниче).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8. Земельне право </a:t>
            </a:r>
            <a:r>
              <a:rPr lang="uk-UA" dirty="0">
                <a:ea typeface="+mn-lt"/>
                <a:cs typeface="+mn-lt"/>
              </a:rPr>
              <a:t>– сукупність правових норм, що регулюють відносини у сфері використання та охорони землі.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9. Фінансове право</a:t>
            </a:r>
            <a:r>
              <a:rPr lang="uk-UA" dirty="0">
                <a:ea typeface="+mn-lt"/>
                <a:cs typeface="+mn-lt"/>
              </a:rPr>
              <a:t> – галузь права, норми якої регулюють відносини у сфері накопичення, розподілу та використання органами державної влади та місцевого самоврядування, грошових коштів з метою забезпечення виконання функцій цих органів.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10. Кримінально-процесуальне право</a:t>
            </a:r>
            <a:r>
              <a:rPr lang="uk-UA" dirty="0">
                <a:ea typeface="+mn-lt"/>
                <a:cs typeface="+mn-lt"/>
              </a:rPr>
              <a:t> – норми, що регламентують порядок і процедуру попереднього слідства, судового слідства, права й обов’язки учасників кримінального процесу, порядок розгляду кримінальних справ і винесення </a:t>
            </a:r>
            <a:r>
              <a:rPr lang="uk-UA" dirty="0" err="1">
                <a:ea typeface="+mn-lt"/>
                <a:cs typeface="+mn-lt"/>
              </a:rPr>
              <a:t>вироку</a:t>
            </a:r>
            <a:r>
              <a:rPr lang="uk-UA" dirty="0">
                <a:ea typeface="+mn-lt"/>
                <a:cs typeface="+mn-lt"/>
              </a:rPr>
              <a:t>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11. Цивільно-процесуальне право</a:t>
            </a:r>
            <a:r>
              <a:rPr lang="uk-UA" dirty="0">
                <a:ea typeface="+mn-lt"/>
                <a:cs typeface="+mn-lt"/>
              </a:rPr>
              <a:t> – норми, що визначають порядок, процедуру і принцип розгляду цивільних, трудових, сімейних та інших спорів.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12. Трудове право</a:t>
            </a:r>
            <a:r>
              <a:rPr lang="uk-UA" dirty="0">
                <a:ea typeface="+mn-lt"/>
                <a:cs typeface="+mn-lt"/>
              </a:rPr>
              <a:t> – врегульовує відносини, в які вступають особи з приводу праці.</a:t>
            </a:r>
            <a:endParaRPr lang="uk-UA" dirty="0"/>
          </a:p>
          <a:p>
            <a:endParaRPr lang="uk-UA" dirty="0"/>
          </a:p>
        </p:txBody>
      </p:sp>
      <p:pic>
        <p:nvPicPr>
          <p:cNvPr id="2" name="Рисунок 3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CAB97CDE-2829-46B3-840B-578F372E4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0" y="5653087"/>
            <a:ext cx="16192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25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4D35A-8316-4F35-BAE8-4E7291170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uk-UA" sz="2800" b="1" dirty="0">
                <a:ea typeface="+mj-lt"/>
                <a:cs typeface="+mj-lt"/>
              </a:rPr>
              <a:t>Тип правового регулювання</a:t>
            </a:r>
            <a:r>
              <a:rPr lang="uk-UA" sz="2800" dirty="0">
                <a:ea typeface="+mj-lt"/>
                <a:cs typeface="+mj-lt"/>
              </a:rPr>
              <a:t> — це спосіб поєднання загальних юридичних дозволів та загальних юридичних заборон щодо </a:t>
            </a:r>
            <a:r>
              <a:rPr lang="uk-UA" sz="2800">
                <a:ea typeface="+mj-lt"/>
                <a:cs typeface="+mj-lt"/>
              </a:rPr>
              <a:t>суб'єктів, відносини між якими регулюються правовими нормами.</a:t>
            </a:r>
            <a:endParaRPr lang="uk-UA" sz="28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561893-CFA6-4442-AFED-782E8DADC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uk-UA" b="1" dirty="0">
                <a:ea typeface="+mn-lt"/>
                <a:cs typeface="+mn-lt"/>
              </a:rPr>
              <a:t>Дозволи</a:t>
            </a:r>
            <a:r>
              <a:rPr lang="uk-UA" dirty="0">
                <a:ea typeface="+mn-lt"/>
                <a:cs typeface="+mn-lt"/>
              </a:rPr>
              <a:t> — важливий елемент правового регулювання, які забезпечують соціальну свободу та активність людини. Вони набувають юридичного характеру з моменту їх закріплення в </a:t>
            </a:r>
            <a:r>
              <a:rPr lang="uk-UA" dirty="0" err="1">
                <a:ea typeface="+mn-lt"/>
                <a:cs typeface="+mn-lt"/>
              </a:rPr>
              <a:t>уповноважуючих</a:t>
            </a:r>
            <a:r>
              <a:rPr lang="uk-UA" dirty="0">
                <a:ea typeface="+mn-lt"/>
                <a:cs typeface="+mn-lt"/>
              </a:rPr>
              <a:t> нормах у вигляді суб'єктивних прав 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Заборони</a:t>
            </a:r>
            <a:r>
              <a:rPr lang="uk-UA" dirty="0">
                <a:ea typeface="+mn-lt"/>
                <a:cs typeface="+mn-lt"/>
              </a:rPr>
              <a:t> встановлюють певну міру поведінки суб'єктів, покладаючи на осіб обов'язок утримуватись від вчинення певних дій, що суперечать нормам права.</a:t>
            </a:r>
          </a:p>
          <a:p>
            <a:pPr algn="just"/>
            <a:r>
              <a:rPr lang="uk-UA" dirty="0">
                <a:ea typeface="+mn-lt"/>
                <a:cs typeface="+mn-lt"/>
              </a:rPr>
              <a:t>Заборони мають обов'язковий характер.</a:t>
            </a:r>
            <a:endParaRPr lang="uk-UA" dirty="0"/>
          </a:p>
          <a:p>
            <a:pPr algn="just"/>
            <a:r>
              <a:rPr lang="uk-UA" b="1" dirty="0">
                <a:ea typeface="+mn-lt"/>
                <a:cs typeface="+mn-lt"/>
              </a:rPr>
              <a:t>Зобов'язання</a:t>
            </a:r>
            <a:r>
              <a:rPr lang="uk-UA" dirty="0">
                <a:ea typeface="+mn-lt"/>
                <a:cs typeface="+mn-lt"/>
              </a:rPr>
              <a:t> — це нормативне закріплення юридичного обов'язку вчиняти певні дії в інтересах суб'єктів права. </a:t>
            </a:r>
            <a:endParaRPr lang="uk-UA"/>
          </a:p>
          <a:p>
            <a:pPr algn="just"/>
            <a:endParaRPr lang="uk-UA" dirty="0"/>
          </a:p>
        </p:txBody>
      </p:sp>
      <p:pic>
        <p:nvPicPr>
          <p:cNvPr id="5" name="Рисунок 5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0A8101D2-B052-4B03-9096-368D32486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8281" y="5650706"/>
            <a:ext cx="1083469" cy="105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199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5A7C39-1E69-48E3-A044-B9E7AA6EF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058" y="1142011"/>
            <a:ext cx="10380573" cy="1432273"/>
          </a:xfrm>
        </p:spPr>
        <p:txBody>
          <a:bodyPr/>
          <a:lstStyle/>
          <a:p>
            <a:pPr algn="ctr"/>
            <a:r>
              <a:rPr lang="uk-UA">
                <a:ea typeface="+mj-lt"/>
                <a:cs typeface="+mj-lt"/>
              </a:rPr>
              <a:t>Дякую за увагу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D440602-F07F-4F78-905A-32AE200AB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814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Slide Background">
            <a:extLst>
              <a:ext uri="{FF2B5EF4-FFF2-40B4-BE49-F238E27FC236}">
                <a16:creationId xmlns:a16="http://schemas.microsoft.com/office/drawing/2014/main" id="{9A4D1B31-70FD-4DB9-B587-9209E6C98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9129E-0EAE-42D2-827A-3A1630CD9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5420515" cy="51529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700" dirty="0">
                <a:ea typeface="+mj-lt"/>
                <a:cs typeface="+mj-lt"/>
              </a:rPr>
              <a:t>Право – це система загально обов’язкових і формально визначених правил поведінки, що встановлюються, гарантуються і охороняються державою з метою упорядкування суспільних відносин</a:t>
            </a:r>
            <a:endParaRPr lang="uk-UA" sz="3700" dirty="0"/>
          </a:p>
        </p:txBody>
      </p:sp>
      <p:sp useBgFill="1">
        <p:nvSpPr>
          <p:cNvPr id="126" name="Rectangle 125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603" y="0"/>
            <a:ext cx="5334397" cy="6858000"/>
          </a:xfrm>
          <a:prstGeom prst="rect">
            <a:avLst/>
          </a:prstGeom>
          <a:ln>
            <a:noFill/>
          </a:ln>
          <a:effectLst>
            <a:outerShdw blurRad="660400" dist="2794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2776877A-E482-449C-B4C2-7C4332E21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502689"/>
              </p:ext>
            </p:extLst>
          </p:nvPr>
        </p:nvGraphicFramePr>
        <p:xfrm>
          <a:off x="7230006" y="601324"/>
          <a:ext cx="4700116" cy="5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16" name="Рисунок 316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B4078C8B-FD3F-4963-8D7D-C941D006BB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2587" y="5636418"/>
            <a:ext cx="969169" cy="96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Slide Background">
            <a:extLst>
              <a:ext uri="{FF2B5EF4-FFF2-40B4-BE49-F238E27FC236}">
                <a16:creationId xmlns:a16="http://schemas.microsoft.com/office/drawing/2014/main" id="{10C92917-A828-4B36-95DE-11CA4F9C2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5" name="Rectangle 37">
            <a:extLst>
              <a:ext uri="{FF2B5EF4-FFF2-40B4-BE49-F238E27FC236}">
                <a16:creationId xmlns:a16="http://schemas.microsoft.com/office/drawing/2014/main" id="{E335820B-3A29-42C5-AA8D-10ECA43CD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84809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D0CC0-5ECA-461B-B4A8-F7DBDBA58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3"/>
            <a:ext cx="9906799" cy="1161594"/>
          </a:xfrm>
        </p:spPr>
        <p:txBody>
          <a:bodyPr>
            <a:normAutofit/>
          </a:bodyPr>
          <a:lstStyle/>
          <a:p>
            <a:endParaRPr lang="uk-UA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B3654A5-9B85-4ED5-8B12-69CC354CF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67" y="2897818"/>
            <a:ext cx="4955147" cy="2774882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F6CBD12-30ED-455B-AA91-CFB3EEC45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9081" y="2638498"/>
            <a:ext cx="4119258" cy="3601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2000" b="1" i="1">
                <a:ea typeface="+mn-lt"/>
                <a:cs typeface="+mn-lt"/>
              </a:rPr>
              <a:t>Суспільне життя людей тісно взаємопов’язане. </a:t>
            </a:r>
            <a:endParaRPr lang="uk-UA" sz="2000"/>
          </a:p>
          <a:p>
            <a:endParaRPr lang="uk-UA" sz="2000"/>
          </a:p>
          <a:p>
            <a:endParaRPr lang="uk-UA" sz="2000"/>
          </a:p>
          <a:p>
            <a:endParaRPr lang="uk-UA" sz="2000"/>
          </a:p>
          <a:p>
            <a:r>
              <a:rPr lang="uk-UA" sz="2000" b="1">
                <a:ea typeface="+mn-lt"/>
                <a:cs typeface="+mn-lt"/>
              </a:rPr>
              <a:t> Вчинки однієї людини спричиняють наслідки для іншої. Взаємодія людей неможлива без дотримання певних правил</a:t>
            </a:r>
            <a:r>
              <a:rPr lang="uk-UA" sz="2000">
                <a:ea typeface="+mn-lt"/>
                <a:cs typeface="+mn-lt"/>
              </a:rPr>
              <a:t> </a:t>
            </a:r>
            <a:endParaRPr lang="uk-UA" sz="2000"/>
          </a:p>
        </p:txBody>
      </p:sp>
      <p:cxnSp>
        <p:nvCxnSpPr>
          <p:cNvPr id="46" name="Straight Connector 39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66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Slide Background">
            <a:extLst>
              <a:ext uri="{FF2B5EF4-FFF2-40B4-BE49-F238E27FC236}">
                <a16:creationId xmlns:a16="http://schemas.microsoft.com/office/drawing/2014/main" id="{8452FFB1-9B1F-4CA7-981E-ECF6DA0D0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7F42CDF-174D-40A8-A28A-ED886E4FE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31652" cy="6858000"/>
          </a:xfrm>
          <a:prstGeom prst="rect">
            <a:avLst/>
          </a:prstGeom>
          <a:ln>
            <a:noFill/>
          </a:ln>
          <a:effectLst>
            <a:outerShdw blurRad="635000" dist="254000" dir="432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5" descr="Зображення, що містить стіна&#10;&#10;Опис створено автоматично">
            <a:extLst>
              <a:ext uri="{FF2B5EF4-FFF2-40B4-BE49-F238E27FC236}">
                <a16:creationId xmlns:a16="http://schemas.microsoft.com/office/drawing/2014/main" id="{AAFDF28E-D516-4765-8451-224FAD786B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4" r="1" b="3235"/>
          <a:stretch/>
        </p:blipFill>
        <p:spPr>
          <a:xfrm>
            <a:off x="766512" y="2026537"/>
            <a:ext cx="4598628" cy="2815895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8ACB6C-80EE-4BBB-B13B-A4F954228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890" y="610000"/>
            <a:ext cx="4296697" cy="540191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dirty="0">
                <a:latin typeface="Calibri"/>
                <a:ea typeface="+mn-lt"/>
                <a:cs typeface="+mn-lt"/>
              </a:rPr>
              <a:t> З метою створення взаємовигідних умов спілкування, чіткого порядку взаємовідносин, люди виробили систему правил, які регламентують їх поведінку. </a:t>
            </a:r>
            <a:endParaRPr lang="uk-UA" sz="2400" dirty="0"/>
          </a:p>
          <a:p>
            <a:pPr>
              <a:lnSpc>
                <a:spcPct val="100000"/>
              </a:lnSpc>
            </a:pPr>
            <a:endParaRPr lang="uk-UA" sz="2400" b="1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400" b="1" dirty="0" err="1">
                <a:latin typeface="Calibri"/>
                <a:cs typeface="Calibri"/>
              </a:rPr>
              <a:t>Ці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правила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називають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u="sng" dirty="0" err="1">
                <a:latin typeface="Calibri"/>
                <a:cs typeface="Calibri"/>
              </a:rPr>
              <a:t>соціальними</a:t>
            </a:r>
            <a:r>
              <a:rPr lang="en-US" sz="2400" b="1" u="sng" dirty="0">
                <a:latin typeface="Calibri"/>
                <a:cs typeface="Calibri"/>
              </a:rPr>
              <a:t> </a:t>
            </a:r>
            <a:r>
              <a:rPr lang="en-US" sz="2400" b="1" u="sng" dirty="0" err="1">
                <a:latin typeface="Calibri"/>
                <a:cs typeface="Calibri"/>
              </a:rPr>
              <a:t>нормами</a:t>
            </a:r>
            <a:r>
              <a:rPr lang="en-US" sz="2400" b="1" u="sng" dirty="0">
                <a:latin typeface="Calibri"/>
                <a:cs typeface="Calibri"/>
              </a:rPr>
              <a:t> </a:t>
            </a:r>
            <a:r>
              <a:rPr lang="en-US" sz="2400" b="1" dirty="0">
                <a:latin typeface="Calibri"/>
                <a:cs typeface="Calibri"/>
              </a:rPr>
              <a:t>- </a:t>
            </a:r>
            <a:r>
              <a:rPr lang="en-US" sz="2400" b="1" dirty="0" err="1">
                <a:latin typeface="Calibri"/>
                <a:cs typeface="Calibri"/>
              </a:rPr>
              <a:t>правила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поведінки</a:t>
            </a:r>
            <a:r>
              <a:rPr lang="en-US" sz="2400" b="1" dirty="0">
                <a:latin typeface="Calibri"/>
                <a:cs typeface="Calibri"/>
              </a:rPr>
              <a:t>, </a:t>
            </a:r>
            <a:r>
              <a:rPr lang="en-US" sz="2400" b="1" dirty="0" err="1">
                <a:latin typeface="Calibri"/>
                <a:cs typeface="Calibri"/>
              </a:rPr>
              <a:t>що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поширюються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на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певні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групи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людей</a:t>
            </a:r>
            <a:r>
              <a:rPr lang="en-US" sz="2400" b="1" dirty="0">
                <a:latin typeface="Calibri"/>
                <a:cs typeface="Calibri"/>
              </a:rPr>
              <a:t>, </a:t>
            </a:r>
            <a:r>
              <a:rPr lang="en-US" sz="2400" b="1" dirty="0" err="1">
                <a:latin typeface="Calibri"/>
                <a:cs typeface="Calibri"/>
              </a:rPr>
              <a:t>регулюють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суспільні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відносини</a:t>
            </a:r>
            <a:r>
              <a:rPr lang="en-US" sz="2400" b="1" dirty="0">
                <a:latin typeface="Calibri"/>
                <a:cs typeface="Calibri"/>
              </a:rPr>
              <a:t> і </a:t>
            </a:r>
            <a:r>
              <a:rPr lang="en-US" sz="2400" b="1" dirty="0" err="1">
                <a:latin typeface="Calibri"/>
                <a:cs typeface="Calibri"/>
              </a:rPr>
              <a:t>забезпечуються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різноманітними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засобами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соціального</a:t>
            </a:r>
            <a:r>
              <a:rPr lang="en-US" sz="2400" b="1" dirty="0">
                <a:latin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cs typeface="Calibri"/>
              </a:rPr>
              <a:t>впливу</a:t>
            </a:r>
            <a:endParaRPr lang="en-US" sz="2400" b="1" dirty="0">
              <a:latin typeface="Calibri"/>
              <a:cs typeface="Calibri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FF92BA-874E-408A-BFAD-416A7FFE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85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D284A420-F50C-4C2C-B88E-E6F4EF504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893A6D2E-5228-4998-9E24-EFCCA0246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ADB48DB-8E25-4F2F-8C02-5B7939372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32BA7E3-7313-49C8-A245-A85BDEB13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3" name="Slide Background">
            <a:extLst>
              <a:ext uri="{FF2B5EF4-FFF2-40B4-BE49-F238E27FC236}">
                <a16:creationId xmlns:a16="http://schemas.microsoft.com/office/drawing/2014/main" id="{C99B085E-8244-49FF-BAFB-D4C1E206D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-22102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408A8E4-C58D-4478-A62E-8C79B10B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193" y="22102"/>
            <a:ext cx="11144310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A6FC486F-EE17-4AB5-AFD2-50FD675AE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299"/>
            <a:ext cx="12191997" cy="3390300"/>
          </a:xfrm>
          <a:prstGeom prst="rect">
            <a:avLst/>
          </a:prstGeom>
          <a:ln>
            <a:noFill/>
          </a:ln>
          <a:effectLst>
            <a:outerShdw blurRad="596900" dist="330200" dir="7140000" sx="87000" sy="87000" algn="t" rotWithShape="0">
              <a:srgbClr val="000000">
                <a:alpha val="2666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9DC58-0F0A-40BA-8255-567DF70AD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613" y="926048"/>
            <a:ext cx="5168795" cy="22001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b="1"/>
              <a:t>Соціальні норми поділяються </a:t>
            </a:r>
            <a:endParaRPr lang="en-US" sz="4800"/>
          </a:p>
          <a:p>
            <a:pPr>
              <a:lnSpc>
                <a:spcPct val="90000"/>
              </a:lnSpc>
            </a:pPr>
            <a:r>
              <a:rPr lang="en-US" sz="4800" b="1"/>
              <a:t>на такі види:</a:t>
            </a:r>
            <a:r>
              <a:rPr lang="en-US" sz="4800"/>
              <a:t> 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93848027-B280-4720-8A58-A0EA7C4F15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2914"/>
          <a:stretch/>
        </p:blipFill>
        <p:spPr>
          <a:xfrm>
            <a:off x="6458250" y="3552045"/>
            <a:ext cx="4480198" cy="3152512"/>
          </a:xfrm>
          <a:prstGeom prst="rect">
            <a:avLst/>
          </a:prstGeom>
        </p:spPr>
      </p:pic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6BCE0AD-4A3C-4FDB-8E9D-2C3827AD7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A526FE8-95BE-4A95-9425-F06693359A0A}"/>
              </a:ext>
            </a:extLst>
          </p:cNvPr>
          <p:cNvSpPr txBox="1"/>
          <p:nvPr/>
        </p:nvSpPr>
        <p:spPr>
          <a:xfrm>
            <a:off x="761803" y="3566161"/>
            <a:ext cx="4230482" cy="255117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u="sng"/>
              <a:t>Норми права –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u="sng"/>
              <a:t>які встановлюються і охороняються державою.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327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Slide Background">
            <a:extLst>
              <a:ext uri="{FF2B5EF4-FFF2-40B4-BE49-F238E27FC236}">
                <a16:creationId xmlns:a16="http://schemas.microsoft.com/office/drawing/2014/main" id="{B4C001BD-F566-42C2-89F3-E518869C85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B089E34-212A-49D4-819B-6400E755F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299"/>
            <a:ext cx="12191999" cy="3390300"/>
          </a:xfrm>
          <a:prstGeom prst="rect">
            <a:avLst/>
          </a:prstGeom>
          <a:ln>
            <a:noFill/>
          </a:ln>
          <a:effectLst>
            <a:outerShdw blurRad="596900" dist="330200" dir="7140000" sx="87000" sy="87000" algn="t" rotWithShape="0">
              <a:srgbClr val="000000">
                <a:alpha val="2666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7" descr="Зображення, що містить текст, картинка&#10;&#10;Опис створено автоматично">
            <a:extLst>
              <a:ext uri="{FF2B5EF4-FFF2-40B4-BE49-F238E27FC236}">
                <a16:creationId xmlns:a16="http://schemas.microsoft.com/office/drawing/2014/main" id="{FCDDF0C8-DA87-47FB-B112-DE9358797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31" y="794583"/>
            <a:ext cx="2403401" cy="2350462"/>
          </a:xfrm>
          <a:prstGeom prst="rect">
            <a:avLst/>
          </a:prstGeom>
        </p:spPr>
      </p:pic>
      <p:pic>
        <p:nvPicPr>
          <p:cNvPr id="6" name="Рисунок 6" descr="Зображення, що містить текст, знак, надворі, вулиця&#10;&#10;Опис створено автоматично">
            <a:extLst>
              <a:ext uri="{FF2B5EF4-FFF2-40B4-BE49-F238E27FC236}">
                <a16:creationId xmlns:a16="http://schemas.microsoft.com/office/drawing/2014/main" id="{01B70525-CDA3-41B6-AE7A-4871817018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60" r="12689" b="2"/>
          <a:stretch/>
        </p:blipFill>
        <p:spPr>
          <a:xfrm>
            <a:off x="3482652" y="768114"/>
            <a:ext cx="2268142" cy="2403401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04A78AE4-A573-447A-84DB-6C1B2BE996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991" r="22320" b="-2"/>
          <a:stretch/>
        </p:blipFill>
        <p:spPr>
          <a:xfrm>
            <a:off x="6456451" y="768114"/>
            <a:ext cx="2268128" cy="2403401"/>
          </a:xfrm>
          <a:prstGeom prst="rect">
            <a:avLst/>
          </a:prstGeom>
        </p:spPr>
      </p:pic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C379AEF-D86E-4739-82B5-EC7FD895BE2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485" r="-2" b="6804"/>
          <a:stretch/>
        </p:blipFill>
        <p:spPr>
          <a:xfrm>
            <a:off x="9362608" y="1332396"/>
            <a:ext cx="2403401" cy="1274836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A8C929-1C86-4419-8036-6CB6E0A12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193" y="3766457"/>
            <a:ext cx="10091112" cy="24736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b="1" i="1">
                <a:ea typeface="+mn-lt"/>
                <a:cs typeface="+mn-lt"/>
              </a:rPr>
              <a:t>Мораль</a:t>
            </a:r>
            <a:r>
              <a:rPr lang="uk-UA" i="1">
                <a:ea typeface="+mn-lt"/>
                <a:cs typeface="+mn-lt"/>
              </a:rPr>
              <a:t> – </a:t>
            </a:r>
            <a:r>
              <a:rPr lang="uk-UA">
                <a:ea typeface="+mn-lt"/>
                <a:cs typeface="+mn-lt"/>
              </a:rPr>
              <a:t>норми, що склалися у людському суспільстві у зв’язку з уявленням про добро, зло, правду, справедливість. </a:t>
            </a:r>
            <a:endParaRPr lang="uk-UA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52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D284A420-F50C-4C2C-B88E-E6F4EF504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893A6D2E-5228-4998-9E24-EFCCA0246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ADB48DB-8E25-4F2F-8C02-5B7939372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32BA7E3-7313-49C8-A245-A85BDEB13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5" name="Slide Background">
            <a:extLst>
              <a:ext uri="{FF2B5EF4-FFF2-40B4-BE49-F238E27FC236}">
                <a16:creationId xmlns:a16="http://schemas.microsoft.com/office/drawing/2014/main" id="{67A5186C-3438-4D83-A03D-BD8A5E2D4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6" descr="Зображення, що містить особа, надворі, костюм&#10;&#10;Опис створено автоматично">
            <a:extLst>
              <a:ext uri="{FF2B5EF4-FFF2-40B4-BE49-F238E27FC236}">
                <a16:creationId xmlns:a16="http://schemas.microsoft.com/office/drawing/2014/main" id="{FC8423F6-855A-4946-9A81-224B34F976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854"/>
          <a:stretch/>
        </p:blipFill>
        <p:spPr>
          <a:xfrm>
            <a:off x="-1" y="3840481"/>
            <a:ext cx="3031905" cy="3017519"/>
          </a:xfrm>
          <a:prstGeom prst="rect">
            <a:avLst/>
          </a:prstGeom>
        </p:spPr>
      </p:pic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D72ACE4-3821-440C-BDF6-59EC682B7B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1998" r="16124" b="2"/>
          <a:stretch/>
        </p:blipFill>
        <p:spPr>
          <a:xfrm>
            <a:off x="3031908" y="3840481"/>
            <a:ext cx="3064090" cy="3017519"/>
          </a:xfrm>
          <a:prstGeom prst="rect">
            <a:avLst/>
          </a:prstGeom>
        </p:spPr>
      </p:pic>
      <p:pic>
        <p:nvPicPr>
          <p:cNvPr id="5" name="Рисунок 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9AA9EDED-1723-4E49-B3CD-AAEC2AA88F5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6" r="18820" b="1"/>
          <a:stretch/>
        </p:blipFill>
        <p:spPr>
          <a:xfrm>
            <a:off x="6095998" y="3840481"/>
            <a:ext cx="6096003" cy="3017519"/>
          </a:xfrm>
          <a:prstGeom prst="rect">
            <a:avLst/>
          </a:prstGeom>
          <a:effectLst/>
        </p:spPr>
      </p:pic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2711ECFE-01EE-4CDB-B3C1-AC7B9FDB7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3840481"/>
          </a:xfrm>
          <a:prstGeom prst="rect">
            <a:avLst/>
          </a:prstGeom>
          <a:ln>
            <a:noFill/>
          </a:ln>
          <a:effectLst>
            <a:outerShdw blurRad="508000" dist="254000" dir="39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547D9-B1F8-4154-A492-A247E81CA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8" y="1662591"/>
            <a:ext cx="11078353" cy="113537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i="1"/>
              <a:t>Звичаї – норми, що склалися історично і в результаті багаторазового повторення увійшли у звичку.</a:t>
            </a:r>
            <a:r>
              <a:rPr lang="en-US" sz="2800"/>
              <a:t> 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6BBE53D-AFDF-4F10-9B0C-7DF630E8A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972028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15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284A420-F50C-4C2C-B88E-E6F4EF504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93A6D2E-5228-4998-9E24-EFCCA0246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ADB48DB-8E25-4F2F-8C02-5B7939372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2BA7E3-7313-49C8-A245-A85BDEB13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D768B77-8742-43A0-AF16-6AC4D378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8B13CA8-CBEA-4805-955D-CEBE32236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2000" cy="4516244"/>
          </a:xfrm>
          <a:prstGeom prst="rect">
            <a:avLst/>
          </a:prstGeom>
          <a:ln>
            <a:noFill/>
          </a:ln>
          <a:effectLst>
            <a:outerShdw blurRad="596900" dist="381000" dir="8820000" sx="90000" sy="90000" algn="t" rotWithShape="0">
              <a:srgbClr val="000000">
                <a:alpha val="2666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2C566-C01D-4BC8-A72B-EC4FF12B1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26047"/>
            <a:ext cx="5604805" cy="33314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i="1" u="sng"/>
              <a:t>Корпоративні норми </a:t>
            </a:r>
            <a:r>
              <a:rPr lang="en-US" b="1" i="1"/>
              <a:t>–</a:t>
            </a:r>
            <a:r>
              <a:rPr lang="en-US" b="1"/>
              <a:t> норми громадських організацій, які визнає держава</a:t>
            </a:r>
            <a:r>
              <a:rPr lang="en-US"/>
              <a:t> 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1A6EA15-1AE7-41B2-8389-F24557962A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221" r="1" b="6738"/>
          <a:stretch/>
        </p:blipFill>
        <p:spPr>
          <a:xfrm>
            <a:off x="7666466" y="4516244"/>
            <a:ext cx="4525534" cy="2341756"/>
          </a:xfrm>
          <a:prstGeom prst="rect">
            <a:avLst/>
          </a:prstGeom>
        </p:spPr>
      </p:pic>
      <p:pic>
        <p:nvPicPr>
          <p:cNvPr id="5" name="Рисунок 5" descr="Зображення, що містить особа, костюм&#10;&#10;Опис створено автоматично">
            <a:extLst>
              <a:ext uri="{FF2B5EF4-FFF2-40B4-BE49-F238E27FC236}">
                <a16:creationId xmlns:a16="http://schemas.microsoft.com/office/drawing/2014/main" id="{80BBE1DD-7EFE-49F9-98A9-40B4F879D2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841" r="14597" b="-1"/>
          <a:stretch/>
        </p:blipFill>
        <p:spPr>
          <a:xfrm>
            <a:off x="7666367" y="-1"/>
            <a:ext cx="4525633" cy="4524543"/>
          </a:xfrm>
          <a:prstGeom prst="rect">
            <a:avLst/>
          </a:prstGeom>
          <a:effectLst>
            <a:outerShdw blurRad="254000" dist="190500" dir="5580000" sx="90000" sy="90000" algn="ctr" rotWithShape="0">
              <a:srgbClr val="000000">
                <a:alpha val="25000"/>
              </a:srgbClr>
            </a:outerShdw>
          </a:effectLst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BB8E706-25AB-47C0-BE32-62F4BF78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1684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61070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Custom 148">
      <a:dk1>
        <a:srgbClr val="262626"/>
      </a:dk1>
      <a:lt1>
        <a:sysClr val="window" lastClr="FFFFFF"/>
      </a:lt1>
      <a:dk2>
        <a:srgbClr val="2F333D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Широкий екран</PresentationFormat>
  <Slides>25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6" baseType="lpstr">
      <vt:lpstr>BevelVTI</vt:lpstr>
      <vt:lpstr>Тема 2. Цінність правового регулювання </vt:lpstr>
      <vt:lpstr>План</vt:lpstr>
      <vt:lpstr>Право – це система загально обов’язкових і формально визначених правил поведінки, що встановлюються, гарантуються і охороняються державою з метою упорядкування суспільних відносин</vt:lpstr>
      <vt:lpstr>Презентація PowerPoint</vt:lpstr>
      <vt:lpstr>Презентація PowerPoint</vt:lpstr>
      <vt:lpstr>Соціальні норми поділяються  на такі види: </vt:lpstr>
      <vt:lpstr>Презентація PowerPoint</vt:lpstr>
      <vt:lpstr>Звичаї – норми, що склалися історично і в результаті багаторазового повторення увійшли у звичку. </vt:lpstr>
      <vt:lpstr>Корпоративні норми – норми громадських організацій, які визнає держава </vt:lpstr>
      <vt:lpstr>Презентація PowerPoint</vt:lpstr>
      <vt:lpstr>Становлячи різновид соціальних норм, норми права мають всі ознаки соціальних норм : </vt:lpstr>
      <vt:lpstr>Специфічною  особливістю соціальних нормє те, що вони пов'язані з правовими нормами: </vt:lpstr>
      <vt:lpstr>1)   Формування і дія права тісно пов’язані з державною діяльністю. </vt:lpstr>
      <vt:lpstr>2)   Порушення норми права тягне негативну реакцію держави у вигляді юридичної відповідальності. </vt:lpstr>
      <vt:lpstr>3)  Дія норм права поширюється на всіх людей </vt:lpstr>
      <vt:lpstr>Норма права характеризується ознаками: </vt:lpstr>
      <vt:lpstr>Норма права має свою структуру, тобто внутрішню побудову - нерозривно зв'язані між собою її складові частини (елементи): </vt:lpstr>
      <vt:lpstr>Норми права – загальнообов’язкові формально визначені правила поведінки, що встановлюються або санкціонуються державою з метою врегулювання суспільних відносин. Становлячи різновид соціальних норм, норми права мають всі ознаки соціальних норм (регулятивність, нормативність, забезпеченість) і в той же час відрізняються від них специфічними властивостями </vt:lpstr>
      <vt:lpstr>Система законодавства – це сукупність нормативно-правових актів, розташованих у певному порядку.</vt:lpstr>
      <vt:lpstr>Види законів:</vt:lpstr>
      <vt:lpstr>Підзаконні нормативно-правові акти поділяються на:</vt:lpstr>
      <vt:lpstr>Поняття системи права. Поділ права на галузі, правові інститути, правові норми.</vt:lpstr>
      <vt:lpstr>Презентація PowerPoint</vt:lpstr>
      <vt:lpstr>Тип правового регулювання — це спосіб поєднання загальних юридичних дозволів та загальних юридичних заборон щодо суб'єктів, відносини між якими регулюються правовими нормами.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/>
  <cp:revision>234</cp:revision>
  <dcterms:created xsi:type="dcterms:W3CDTF">2022-01-19T11:13:12Z</dcterms:created>
  <dcterms:modified xsi:type="dcterms:W3CDTF">2022-01-30T19:56:42Z</dcterms:modified>
</cp:coreProperties>
</file>