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970" r:id="rId3"/>
    <p:sldId id="269" r:id="rId4"/>
    <p:sldId id="979" r:id="rId5"/>
    <p:sldId id="973" r:id="rId6"/>
    <p:sldId id="329" r:id="rId7"/>
    <p:sldId id="270" r:id="rId8"/>
    <p:sldId id="257" r:id="rId9"/>
    <p:sldId id="258" r:id="rId10"/>
    <p:sldId id="271" r:id="rId11"/>
    <p:sldId id="273" r:id="rId12"/>
    <p:sldId id="275" r:id="rId13"/>
    <p:sldId id="974" r:id="rId14"/>
    <p:sldId id="975" r:id="rId15"/>
    <p:sldId id="278" r:id="rId16"/>
    <p:sldId id="281" r:id="rId17"/>
    <p:sldId id="285" r:id="rId18"/>
    <p:sldId id="976" r:id="rId19"/>
    <p:sldId id="978" r:id="rId20"/>
    <p:sldId id="289" r:id="rId21"/>
    <p:sldId id="983" r:id="rId22"/>
    <p:sldId id="260" r:id="rId23"/>
    <p:sldId id="263" r:id="rId24"/>
    <p:sldId id="317" r:id="rId25"/>
    <p:sldId id="319" r:id="rId26"/>
    <p:sldId id="261" r:id="rId27"/>
    <p:sldId id="262" r:id="rId28"/>
    <p:sldId id="980" r:id="rId29"/>
    <p:sldId id="981" r:id="rId30"/>
    <p:sldId id="293" r:id="rId31"/>
    <p:sldId id="982" r:id="rId32"/>
    <p:sldId id="294" r:id="rId33"/>
    <p:sldId id="985" r:id="rId34"/>
    <p:sldId id="984" r:id="rId35"/>
    <p:sldId id="304" r:id="rId36"/>
    <p:sldId id="286" r:id="rId37"/>
    <p:sldId id="347" r:id="rId38"/>
    <p:sldId id="349" r:id="rId39"/>
    <p:sldId id="348" r:id="rId40"/>
    <p:sldId id="350" r:id="rId41"/>
    <p:sldId id="351" r:id="rId42"/>
    <p:sldId id="352" r:id="rId43"/>
    <p:sldId id="345" r:id="rId44"/>
    <p:sldId id="346" r:id="rId45"/>
    <p:sldId id="968" r:id="rId4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00"/>
    <a:srgbClr val="003399"/>
    <a:srgbClr val="0000CC"/>
    <a:srgbClr val="7CEB99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121" autoAdjust="0"/>
  </p:normalViewPr>
  <p:slideViewPr>
    <p:cSldViewPr snapToGrid="0">
      <p:cViewPr varScale="1">
        <p:scale>
          <a:sx n="56" d="100"/>
          <a:sy n="56" d="100"/>
        </p:scale>
        <p:origin x="9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Державна підтримка сільського господарства на 1 га с.-г. угідь в деяких країнах , </a:t>
            </a:r>
            <a:r>
              <a:rPr lang="uk-UA" sz="2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дол</a:t>
            </a:r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. США</a:t>
            </a:r>
          </a:p>
        </c:rich>
      </c:tx>
      <c:layout>
        <c:manualLayout>
          <c:xMode val="edge"/>
          <c:yMode val="edge"/>
          <c:x val="0.12301463700375911"/>
          <c:y val="0.89152546673227151"/>
        </c:manualLayout>
      </c:layout>
      <c:overlay val="0"/>
      <c:spPr>
        <a:noFill/>
        <a:ln w="25395">
          <a:noFill/>
        </a:ln>
      </c:spPr>
    </c:title>
    <c:autoTitleDeleted val="0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1695966907962825E-2"/>
          <c:y val="1.0169491525423728E-2"/>
          <c:w val="0.90692864529472594"/>
          <c:h val="0.783050847457627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69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133300462927989E-2"/>
                  <c:y val="-4.1719532142048189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lang="uk-UA" sz="2400" b="0" i="0" u="none" strike="noStrike" baseline="0" noProof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B1-4403-96CE-1E9CFC99FB95}"/>
                </c:ext>
              </c:extLst>
            </c:dLbl>
            <c:dLbl>
              <c:idx val="1"/>
              <c:layout>
                <c:manualLayout>
                  <c:x val="1.3833461380034832E-2"/>
                  <c:y val="-3.6669736617131472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lang="uk-UA" sz="2400" b="0" i="0" u="none" strike="noStrike" baseline="0" noProof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B1-4403-96CE-1E9CFC99FB95}"/>
                </c:ext>
              </c:extLst>
            </c:dLbl>
            <c:dLbl>
              <c:idx val="2"/>
              <c:layout>
                <c:manualLayout>
                  <c:x val="1.146536997035769E-2"/>
                  <c:y val="-2.3495579477468838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lang="uk-UA" sz="2400" b="0" i="0" u="none" strike="noStrike" baseline="0" noProof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B1-4403-96CE-1E9CFC99FB95}"/>
                </c:ext>
              </c:extLst>
            </c:dLbl>
            <c:dLbl>
              <c:idx val="3"/>
              <c:layout>
                <c:manualLayout>
                  <c:x val="1.0474449334135664E-2"/>
                  <c:y val="-2.0078618100295993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lang="uk-UA" sz="2400" b="0" i="0" u="none" strike="noStrike" baseline="0" noProof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B1-4403-96CE-1E9CFC99FB95}"/>
                </c:ext>
              </c:extLst>
            </c:dLbl>
            <c:dLbl>
              <c:idx val="4"/>
              <c:layout>
                <c:manualLayout>
                  <c:x val="1.0517654861305518E-2"/>
                  <c:y val="-2.3594329042703529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lang="uk-UA" sz="2400" b="0" i="0" u="none" strike="noStrike" baseline="0" noProof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B1-4403-96CE-1E9CFC99FB95}"/>
                </c:ext>
              </c:extLst>
            </c:dLbl>
            <c:dLbl>
              <c:idx val="5"/>
              <c:layout>
                <c:manualLayout>
                  <c:x val="1.1594986551867302E-2"/>
                  <c:y val="-1.7431986511594381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lang="uk-UA" sz="2400" b="0" i="0" u="none" strike="noStrike" baseline="0" noProof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B1-4403-96CE-1E9CFC99FB95}"/>
                </c:ext>
              </c:extLst>
            </c:dLbl>
            <c:dLbl>
              <c:idx val="6"/>
              <c:layout>
                <c:manualLayout>
                  <c:x val="1.2329273632366137E-2"/>
                  <c:y val="-9.1816258504382568E-3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lang="uk-UA" sz="2400" b="0" i="0" u="none" strike="noStrike" baseline="0" noProof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B1-4403-96CE-1E9CFC99FB95}"/>
                </c:ext>
              </c:extLst>
            </c:dLbl>
            <c:dLbl>
              <c:idx val="7"/>
              <c:layout>
                <c:manualLayout>
                  <c:x val="1.3406605322927815E-2"/>
                  <c:y val="-1.6718110527747965E-2"/>
                </c:manualLayout>
              </c:layout>
              <c:spPr>
                <a:noFill/>
                <a:ln w="25395">
                  <a:noFill/>
                </a:ln>
              </c:spPr>
              <c:txPr>
                <a:bodyPr/>
                <a:lstStyle/>
                <a:p>
                  <a:pPr>
                    <a:defRPr lang="uk-UA" sz="2400" b="0" i="0" u="none" strike="noStrike" baseline="0" noProof="0">
                      <a:solidFill>
                        <a:srgbClr val="000000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B1-4403-96CE-1E9CFC99FB95}"/>
                </c:ext>
              </c:extLst>
            </c:dLbl>
            <c:spPr>
              <a:noFill/>
              <a:ln w="2539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uk-UA" sz="2400" b="0" i="0" u="none" strike="noStrike" baseline="0" noProof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Лист13!$B$18:$B$25</c:f>
              <c:strCache>
                <c:ptCount val="8"/>
                <c:pt idx="0">
                  <c:v>Австралія</c:v>
                </c:pt>
                <c:pt idx="1">
                  <c:v>Нова Зеландія</c:v>
                </c:pt>
                <c:pt idx="2">
                  <c:v>Канада</c:v>
                </c:pt>
                <c:pt idx="3">
                  <c:v>США</c:v>
                </c:pt>
                <c:pt idx="4">
                  <c:v>ЄС-15</c:v>
                </c:pt>
                <c:pt idx="5">
                  <c:v>ЄС-25</c:v>
                </c:pt>
                <c:pt idx="6">
                  <c:v>Японія</c:v>
                </c:pt>
                <c:pt idx="7">
                  <c:v>Швейцарія</c:v>
                </c:pt>
              </c:strCache>
            </c:strRef>
          </c:cat>
          <c:val>
            <c:numRef>
              <c:f>Лист13!$C$18:$C$25</c:f>
              <c:numCache>
                <c:formatCode>General</c:formatCode>
                <c:ptCount val="8"/>
                <c:pt idx="0">
                  <c:v>6</c:v>
                </c:pt>
                <c:pt idx="1">
                  <c:v>14</c:v>
                </c:pt>
                <c:pt idx="2">
                  <c:v>102</c:v>
                </c:pt>
                <c:pt idx="3">
                  <c:v>241</c:v>
                </c:pt>
                <c:pt idx="4">
                  <c:v>657</c:v>
                </c:pt>
                <c:pt idx="5">
                  <c:v>556</c:v>
                </c:pt>
                <c:pt idx="6">
                  <c:v>3463</c:v>
                </c:pt>
                <c:pt idx="7">
                  <c:v>2087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B1-4403-96CE-1E9CFC99F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623656"/>
        <c:axId val="139620704"/>
        <c:axId val="0"/>
      </c:bar3DChart>
      <c:catAx>
        <c:axId val="139623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UA"/>
          </a:p>
        </c:txPr>
        <c:crossAx val="139620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620704"/>
        <c:scaling>
          <c:orientation val="minMax"/>
        </c:scaling>
        <c:delete val="0"/>
        <c:axPos val="l"/>
        <c:majorGridlines>
          <c:spPr>
            <a:ln w="3174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дол. США</a:t>
                </a:r>
              </a:p>
            </c:rich>
          </c:tx>
          <c:layout>
            <c:manualLayout>
              <c:xMode val="edge"/>
              <c:yMode val="edge"/>
              <c:x val="1.5511931976244906E-2"/>
              <c:y val="0.36101698494584727"/>
            </c:manualLayout>
          </c:layout>
          <c:overlay val="0"/>
          <c:spPr>
            <a:noFill/>
            <a:ln w="2539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UA"/>
          </a:p>
        </c:txPr>
        <c:crossAx val="139623656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808080"/>
          </a:solidFill>
          <a:prstDash val="solid"/>
        </a:ln>
      </c:spPr>
    </c:sideWall>
    <c:backWall>
      <c:thickness val="0"/>
      <c:spPr>
        <a:noFill/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286452947259589E-2"/>
          <c:y val="1.6949152542372887E-3"/>
          <c:w val="0.91623578076525303"/>
          <c:h val="0.7169491525423733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69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5648948234648683E-3"/>
                  <c:y val="3.540294596591223E-4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F5-4BAF-A181-E6C6FA5CFD7B}"/>
                </c:ext>
              </c:extLst>
            </c:dLbl>
            <c:dLbl>
              <c:idx val="1"/>
              <c:layout>
                <c:manualLayout>
                  <c:x val="-5.9685253740112704E-3"/>
                  <c:y val="1.7983030864530136E-3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F5-4BAF-A181-E6C6FA5CFD7B}"/>
                </c:ext>
              </c:extLst>
            </c:dLbl>
            <c:dLbl>
              <c:idx val="2"/>
              <c:layout>
                <c:manualLayout>
                  <c:x val="-6.3721559245576726E-3"/>
                  <c:y val="-1.4258120307426021E-3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F5-4BAF-A181-E6C6FA5CFD7B}"/>
                </c:ext>
              </c:extLst>
            </c:dLbl>
            <c:dLbl>
              <c:idx val="3"/>
              <c:layout>
                <c:manualLayout>
                  <c:x val="-3.67329950859874E-3"/>
                  <c:y val="5.3203429108960604E-3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F5-4BAF-A181-E6C6FA5CFD7B}"/>
                </c:ext>
              </c:extLst>
            </c:dLbl>
            <c:dLbl>
              <c:idx val="4"/>
              <c:layout>
                <c:manualLayout>
                  <c:x val="-2.0086777323612423E-3"/>
                  <c:y val="3.0218021457901765E-3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F5-4BAF-A181-E6C6FA5CFD7B}"/>
                </c:ext>
              </c:extLst>
            </c:dLbl>
            <c:dLbl>
              <c:idx val="5"/>
              <c:layout>
                <c:manualLayout>
                  <c:x val="-1.3781821195157377E-3"/>
                  <c:y val="1.0275337125072722E-2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F5-4BAF-A181-E6C6FA5CFD7B}"/>
                </c:ext>
              </c:extLst>
            </c:dLbl>
            <c:dLbl>
              <c:idx val="6"/>
              <c:layout>
                <c:manualLayout>
                  <c:x val="2.8643965672170451E-4"/>
                  <c:y val="6.3309435946836187E-3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F5-4BAF-A181-E6C6FA5CFD7B}"/>
                </c:ext>
              </c:extLst>
            </c:dLbl>
            <c:dLbl>
              <c:idx val="7"/>
              <c:layout>
                <c:manualLayout>
                  <c:x val="9.1693526956726555E-4"/>
                  <c:y val="1.1415689357395512E-2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F5-4BAF-A181-E6C6FA5CFD7B}"/>
                </c:ext>
              </c:extLst>
            </c:dLbl>
            <c:dLbl>
              <c:idx val="8"/>
              <c:layout>
                <c:manualLayout>
                  <c:x val="3.6156832091966975E-3"/>
                  <c:y val="9.6980578439544995E-3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4F5-4BAF-A181-E6C6FA5CFD7B}"/>
                </c:ext>
              </c:extLst>
            </c:dLbl>
            <c:dLbl>
              <c:idx val="9"/>
              <c:layout>
                <c:manualLayout>
                  <c:x val="4.2462872983717341E-3"/>
                  <c:y val="3.2503503976801253E-3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F5-4BAF-A181-E6C6FA5CFD7B}"/>
                </c:ext>
              </c:extLst>
            </c:dLbl>
            <c:dLbl>
              <c:idx val="10"/>
              <c:layout>
                <c:manualLayout>
                  <c:x val="5.910909074609119E-3"/>
                  <c:y val="5.5354855971391798E-3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F5-4BAF-A181-E6C6FA5CFD7B}"/>
                </c:ext>
              </c:extLst>
            </c:dLbl>
            <c:dLbl>
              <c:idx val="11"/>
              <c:layout>
                <c:manualLayout>
                  <c:x val="7.5755308508466115E-3"/>
                  <c:y val="-2.7118080879675053E-3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4F5-4BAF-A181-E6C6FA5CFD7B}"/>
                </c:ext>
              </c:extLst>
            </c:dLbl>
            <c:dLbl>
              <c:idx val="12"/>
              <c:layout>
                <c:manualLayout>
                  <c:x val="9.2401526270840008E-3"/>
                  <c:y val="5.6319734703904082E-3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4F5-4BAF-A181-E6C6FA5CFD7B}"/>
                </c:ext>
              </c:extLst>
            </c:dLbl>
            <c:dLbl>
              <c:idx val="13"/>
              <c:layout>
                <c:manualLayout>
                  <c:x val="1.0904774403321608E-2"/>
                  <c:y val="1.9654620241586493E-3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F5-4BAF-A181-E6C6FA5CFD7B}"/>
                </c:ext>
              </c:extLst>
            </c:dLbl>
            <c:dLbl>
              <c:idx val="14"/>
              <c:layout>
                <c:manualLayout>
                  <c:x val="1.0501143852775121E-2"/>
                  <c:y val="1.4231323647775913E-3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4F5-4BAF-A181-E6C6FA5CFD7B}"/>
                </c:ext>
              </c:extLst>
            </c:dLbl>
            <c:dLbl>
              <c:idx val="15"/>
              <c:layout>
                <c:manualLayout>
                  <c:x val="1.2165765629012623E-2"/>
                  <c:y val="3.6369537176222945E-3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4F5-4BAF-A181-E6C6FA5CFD7B}"/>
                </c:ext>
              </c:extLst>
            </c:dLbl>
            <c:dLbl>
              <c:idx val="16"/>
              <c:layout>
                <c:manualLayout>
                  <c:x val="1.4864622044971635E-2"/>
                  <c:y val="-8.1730656113077115E-4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4F5-4BAF-A181-E6C6FA5CFD7B}"/>
                </c:ext>
              </c:extLst>
            </c:dLbl>
            <c:dLbl>
              <c:idx val="17"/>
              <c:layout>
                <c:manualLayout>
                  <c:x val="1.7563369984600959E-2"/>
                  <c:y val="2.5775329449072028E-3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4F5-4BAF-A181-E6C6FA5CFD7B}"/>
                </c:ext>
              </c:extLst>
            </c:dLbl>
            <c:dLbl>
              <c:idx val="18"/>
              <c:layout>
                <c:manualLayout>
                  <c:x val="1.8193865597446519E-2"/>
                  <c:y val="-9.5630922829081349E-3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4F5-4BAF-A181-E6C6FA5CFD7B}"/>
                </c:ext>
              </c:extLst>
            </c:dLbl>
            <c:dLbl>
              <c:idx val="19"/>
              <c:layout>
                <c:manualLayout>
                  <c:x val="1.9858487373683901E-2"/>
                  <c:y val="-1.0393386540983337E-2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4F5-4BAF-A181-E6C6FA5CFD7B}"/>
                </c:ext>
              </c:extLst>
            </c:dLbl>
            <c:dLbl>
              <c:idx val="20"/>
              <c:layout>
                <c:manualLayout>
                  <c:x val="2.15231091499214E-2"/>
                  <c:y val="-6.4658995079677414E-3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4F5-4BAF-A181-E6C6FA5CFD7B}"/>
                </c:ext>
              </c:extLst>
            </c:dLbl>
            <c:dLbl>
              <c:idx val="21"/>
              <c:layout>
                <c:manualLayout>
                  <c:x val="2.3187839402488471E-2"/>
                  <c:y val="-6.0375780580846933E-3"/>
                </c:manualLayout>
              </c:layout>
              <c:spPr>
                <a:noFill/>
                <a:ln w="2539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4F5-4BAF-A181-E6C6FA5CFD7B}"/>
                </c:ext>
              </c:extLst>
            </c:dLbl>
            <c:spPr>
              <a:noFill/>
              <a:ln w="2539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'ОПВ світ'!$D$14:$Y$15</c:f>
              <c:multiLvlStrCache>
                <c:ptCount val="22"/>
                <c:lvl>
                  <c:pt idx="0">
                    <c:v>2005-2009</c:v>
                  </c:pt>
                  <c:pt idx="1">
                    <c:v>2010-2014</c:v>
                  </c:pt>
                  <c:pt idx="2">
                    <c:v>2005-2009</c:v>
                  </c:pt>
                  <c:pt idx="3">
                    <c:v>2010-2014</c:v>
                  </c:pt>
                  <c:pt idx="4">
                    <c:v>2005-2009</c:v>
                  </c:pt>
                  <c:pt idx="5">
                    <c:v>2010-2014</c:v>
                  </c:pt>
                  <c:pt idx="6">
                    <c:v>2005-2009</c:v>
                  </c:pt>
                  <c:pt idx="7">
                    <c:v>2010-2014</c:v>
                  </c:pt>
                  <c:pt idx="8">
                    <c:v>2005-2009</c:v>
                  </c:pt>
                  <c:pt idx="9">
                    <c:v>2010-2014</c:v>
                  </c:pt>
                  <c:pt idx="10">
                    <c:v>2005-2009</c:v>
                  </c:pt>
                  <c:pt idx="11">
                    <c:v>2010-2014</c:v>
                  </c:pt>
                  <c:pt idx="12">
                    <c:v>2005-2009</c:v>
                  </c:pt>
                  <c:pt idx="13">
                    <c:v>2010-2014</c:v>
                  </c:pt>
                  <c:pt idx="14">
                    <c:v>2005-2009</c:v>
                  </c:pt>
                  <c:pt idx="15">
                    <c:v>2010-2014</c:v>
                  </c:pt>
                  <c:pt idx="16">
                    <c:v>2005-2009</c:v>
                  </c:pt>
                  <c:pt idx="17">
                    <c:v>2010-2014</c:v>
                  </c:pt>
                  <c:pt idx="18">
                    <c:v>2005-2009</c:v>
                  </c:pt>
                  <c:pt idx="19">
                    <c:v>2010-2014</c:v>
                  </c:pt>
                  <c:pt idx="20">
                    <c:v>2005-2009</c:v>
                  </c:pt>
                  <c:pt idx="21">
                    <c:v>2010-2014</c:v>
                  </c:pt>
                </c:lvl>
                <c:lvl>
                  <c:pt idx="0">
                    <c:v>Україна</c:v>
                  </c:pt>
                  <c:pt idx="2">
                    <c:v>Росія</c:v>
                  </c:pt>
                  <c:pt idx="4">
                    <c:v>Нова Зеландія</c:v>
                  </c:pt>
                  <c:pt idx="6">
                    <c:v>Австралія</c:v>
                  </c:pt>
                  <c:pt idx="8">
                    <c:v>Бразилія</c:v>
                  </c:pt>
                  <c:pt idx="10">
                    <c:v>Китай</c:v>
                  </c:pt>
                  <c:pt idx="12">
                    <c:v>ЄС</c:v>
                  </c:pt>
                  <c:pt idx="14">
                    <c:v>США</c:v>
                  </c:pt>
                  <c:pt idx="16">
                    <c:v>Канада</c:v>
                  </c:pt>
                  <c:pt idx="18">
                    <c:v>Японія</c:v>
                  </c:pt>
                  <c:pt idx="20">
                    <c:v>Швейцарія</c:v>
                  </c:pt>
                </c:lvl>
              </c:multiLvlStrCache>
            </c:multiLvlStrRef>
          </c:cat>
          <c:val>
            <c:numRef>
              <c:f>'ОПВ світ'!$D$16:$Y$16</c:f>
              <c:numCache>
                <c:formatCode>0.00</c:formatCode>
                <c:ptCount val="22"/>
                <c:pt idx="0">
                  <c:v>1.0176400000000001</c:v>
                </c:pt>
                <c:pt idx="1">
                  <c:v>0.92547999999999997</c:v>
                </c:pt>
                <c:pt idx="2">
                  <c:v>1.1545000000000001</c:v>
                </c:pt>
                <c:pt idx="3">
                  <c:v>1.0934599999999999</c:v>
                </c:pt>
                <c:pt idx="4">
                  <c:v>1.00532</c:v>
                </c:pt>
                <c:pt idx="5">
                  <c:v>1.0067400000000002</c:v>
                </c:pt>
                <c:pt idx="6">
                  <c:v>1</c:v>
                </c:pt>
                <c:pt idx="7">
                  <c:v>1</c:v>
                </c:pt>
                <c:pt idx="8">
                  <c:v>1.0354800000000002</c:v>
                </c:pt>
                <c:pt idx="9">
                  <c:v>1.0212400000000001</c:v>
                </c:pt>
                <c:pt idx="10">
                  <c:v>1.0484</c:v>
                </c:pt>
                <c:pt idx="11">
                  <c:v>1.17096</c:v>
                </c:pt>
                <c:pt idx="12">
                  <c:v>1.1350199999999999</c:v>
                </c:pt>
                <c:pt idx="13">
                  <c:v>1.04786</c:v>
                </c:pt>
                <c:pt idx="14">
                  <c:v>1.0310000000000001</c:v>
                </c:pt>
                <c:pt idx="15">
                  <c:v>1.0173200000000002</c:v>
                </c:pt>
                <c:pt idx="16">
                  <c:v>1.10554</c:v>
                </c:pt>
                <c:pt idx="17">
                  <c:v>1.09032</c:v>
                </c:pt>
                <c:pt idx="18">
                  <c:v>1.9020200000000003</c:v>
                </c:pt>
                <c:pt idx="19">
                  <c:v>1.9350799999999999</c:v>
                </c:pt>
                <c:pt idx="20">
                  <c:v>1.8503599999999998</c:v>
                </c:pt>
                <c:pt idx="21">
                  <c:v>1.4453800000000001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4F5-4BAF-A181-E6C6FA5CFD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7429472"/>
        <c:axId val="139048448"/>
        <c:axId val="0"/>
      </c:bar3DChart>
      <c:catAx>
        <c:axId val="5742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4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UA"/>
          </a:p>
        </c:txPr>
        <c:crossAx val="139048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048448"/>
        <c:scaling>
          <c:orientation val="minMax"/>
        </c:scaling>
        <c:delete val="0"/>
        <c:axPos val="l"/>
        <c:majorGridlines>
          <c:spPr>
            <a:ln w="3174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 </a:t>
                </a:r>
              </a:p>
            </c:rich>
          </c:tx>
          <c:layout>
            <c:manualLayout>
              <c:xMode val="edge"/>
              <c:yMode val="edge"/>
              <c:x val="2.8386170829769877E-2"/>
              <c:y val="0.3288135213539275"/>
            </c:manualLayout>
          </c:layout>
          <c:overlay val="0"/>
          <c:spPr>
            <a:noFill/>
            <a:ln w="25393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UA"/>
          </a:p>
        </c:txPr>
        <c:crossAx val="57429472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21512875232789E-2"/>
          <c:y val="3.0973123665018462E-2"/>
          <c:w val="0.89081855422277822"/>
          <c:h val="0.7385143365432752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1,56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2DA-48D6-86F8-346B79607E8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1,45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2DA-48D6-86F8-346B79607E8F}"/>
                </c:ext>
              </c:extLst>
            </c:dLbl>
            <c:dLbl>
              <c:idx val="2"/>
              <c:layout>
                <c:manualLayout>
                  <c:x val="-2.3963575365444963E-3"/>
                  <c:y val="6.75777243600402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DA-48D6-86F8-346B79607E8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1,05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2DA-48D6-86F8-346B79607E8F}"/>
                </c:ext>
              </c:extLst>
            </c:dLbl>
            <c:dLbl>
              <c:idx val="4"/>
              <c:layout>
                <c:manualLayout>
                  <c:x val="4.3932713988854039E-17"/>
                  <c:y val="6.19462473300368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DA-48D6-86F8-346B79607E8F}"/>
                </c:ext>
              </c:extLst>
            </c:dLbl>
            <c:dLbl>
              <c:idx val="5"/>
              <c:layout>
                <c:manualLayout>
                  <c:x val="1.2493750665267629E-2"/>
                  <c:y val="7.60249399050453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1,04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2DA-48D6-86F8-346B79607E8F}"/>
                </c:ext>
              </c:extLst>
            </c:dLbl>
            <c:dLbl>
              <c:idx val="6"/>
              <c:layout>
                <c:manualLayout>
                  <c:x val="-7.4962503991605773E-3"/>
                  <c:y val="1.40786925750083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1,06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2DA-48D6-86F8-346B79607E8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1,12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2DA-48D6-86F8-346B79607E8F}"/>
                </c:ext>
              </c:extLst>
            </c:dLbl>
            <c:dLbl>
              <c:idx val="8"/>
              <c:layout>
                <c:manualLayout>
                  <c:x val="4.7927150730889051E-3"/>
                  <c:y val="7.03934628750419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1,04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2DA-48D6-86F8-346B79607E8F}"/>
                </c:ext>
              </c:extLst>
            </c:dLbl>
            <c:dLbl>
              <c:idx val="10"/>
              <c:layout>
                <c:manualLayout>
                  <c:x val="8.7865427977708078E-17"/>
                  <c:y val="4.7867554755028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DA-48D6-86F8-346B79607E8F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0,78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2DA-48D6-86F8-346B79607E8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ID4096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'export-2025-11-04T14_31_44.208Z'!$A$4:$A$16</c:f>
              <c:strCache>
                <c:ptCount val="13"/>
                <c:pt idx="0">
                  <c:v>Швейцарія</c:v>
                </c:pt>
                <c:pt idx="1">
                  <c:v>Японія</c:v>
                </c:pt>
                <c:pt idx="2">
                  <c:v>Китай</c:v>
                </c:pt>
                <c:pt idx="3">
                  <c:v>Великобританія</c:v>
                </c:pt>
                <c:pt idx="4">
                  <c:v>ЄС</c:v>
                </c:pt>
                <c:pt idx="5">
                  <c:v>Канада</c:v>
                </c:pt>
                <c:pt idx="6">
                  <c:v>Бразилія</c:v>
                </c:pt>
                <c:pt idx="7">
                  <c:v>Казахстан</c:v>
                </c:pt>
                <c:pt idx="8">
                  <c:v>Україна</c:v>
                </c:pt>
                <c:pt idx="9">
                  <c:v>Нова Зеландія</c:v>
                </c:pt>
                <c:pt idx="10">
                  <c:v>США</c:v>
                </c:pt>
                <c:pt idx="11">
                  <c:v>Австралія</c:v>
                </c:pt>
                <c:pt idx="12">
                  <c:v>Індія</c:v>
                </c:pt>
              </c:strCache>
            </c:strRef>
          </c:cat>
          <c:val>
            <c:numRef>
              <c:f>'export-2025-11-04T14_31_44.208Z'!$B$4:$B$16</c:f>
              <c:numCache>
                <c:formatCode>General</c:formatCode>
                <c:ptCount val="13"/>
                <c:pt idx="0">
                  <c:v>1.494</c:v>
                </c:pt>
                <c:pt idx="1">
                  <c:v>1.3357000000000001</c:v>
                </c:pt>
                <c:pt idx="2">
                  <c:v>1.1145</c:v>
                </c:pt>
                <c:pt idx="3">
                  <c:v>1.0732999999999999</c:v>
                </c:pt>
                <c:pt idx="4">
                  <c:v>1.0531999999999999</c:v>
                </c:pt>
                <c:pt idx="5">
                  <c:v>1.026</c:v>
                </c:pt>
                <c:pt idx="6">
                  <c:v>1.0257000000000001</c:v>
                </c:pt>
                <c:pt idx="7">
                  <c:v>1.0204</c:v>
                </c:pt>
                <c:pt idx="8">
                  <c:v>1.0202</c:v>
                </c:pt>
                <c:pt idx="9">
                  <c:v>1.0108999999999999</c:v>
                </c:pt>
                <c:pt idx="10">
                  <c:v>1.0056</c:v>
                </c:pt>
                <c:pt idx="11">
                  <c:v>1</c:v>
                </c:pt>
                <c:pt idx="12">
                  <c:v>0.81130000000000002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3-4F8F-B2B7-1875E1F9F37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90450152"/>
        <c:axId val="390450872"/>
      </c:barChart>
      <c:catAx>
        <c:axId val="39045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ID4096"/>
          </a:p>
        </c:txPr>
        <c:crossAx val="390450872"/>
        <c:crosses val="autoZero"/>
        <c:auto val="1"/>
        <c:lblAlgn val="ctr"/>
        <c:lblOffset val="100"/>
        <c:noMultiLvlLbl val="0"/>
      </c:catAx>
      <c:valAx>
        <c:axId val="390450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0450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8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800" dirty="0"/>
              <a:t>Рис. 3.1. </a:t>
            </a:r>
            <a:r>
              <a:rPr lang="uk-UA" sz="1800" noProof="0" dirty="0"/>
              <a:t>Номінальний коефіцієнт захисту виробників с.-г. продукції в Україні в середньому за 2005-2009рр. і 2010-2014рр</a:t>
            </a:r>
          </a:p>
        </c:rich>
      </c:tx>
      <c:layout>
        <c:manualLayout>
          <c:xMode val="edge"/>
          <c:yMode val="edge"/>
          <c:x val="0.10907589888289716"/>
          <c:y val="0.91031649474588705"/>
        </c:manualLayout>
      </c:layout>
      <c:overlay val="0"/>
      <c:spPr>
        <a:noFill/>
        <a:ln w="25091">
          <a:noFill/>
        </a:ln>
      </c:spPr>
    </c:title>
    <c:autoTitleDeleted val="0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3175">
          <a:solidFill>
            <a:srgbClr val="000000"/>
          </a:solidFill>
          <a:prstDash val="solid"/>
        </a:ln>
      </c:spPr>
    </c:sideWall>
    <c:backWall>
      <c:thickness val="0"/>
      <c:spPr>
        <a:noFill/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0774885398763134E-2"/>
          <c:y val="0.10569690196247526"/>
          <c:w val="0.92673575893844951"/>
          <c:h val="0.6881953447004275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54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6607421877095561E-3"/>
                  <c:y val="-2.9699264145411533E-2"/>
                </c:manualLayout>
              </c:layout>
              <c:spPr>
                <a:noFill/>
                <a:ln w="25091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99-45B2-8CD4-9A1549C8C7DA}"/>
                </c:ext>
              </c:extLst>
            </c:dLbl>
            <c:dLbl>
              <c:idx val="1"/>
              <c:layout>
                <c:manualLayout>
                  <c:x val="7.7605226349619976E-3"/>
                  <c:y val="-3.7284236229444614E-2"/>
                </c:manualLayout>
              </c:layout>
              <c:spPr>
                <a:noFill/>
                <a:ln w="25091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9-45B2-8CD4-9A1549C8C7DA}"/>
                </c:ext>
              </c:extLst>
            </c:dLbl>
            <c:dLbl>
              <c:idx val="2"/>
              <c:layout>
                <c:manualLayout>
                  <c:x val="8.6916399365892065E-3"/>
                  <c:y val="-3.1478563347194004E-2"/>
                </c:manualLayout>
              </c:layout>
              <c:spPr>
                <a:noFill/>
                <a:ln w="25091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99-45B2-8CD4-9A1549C8C7DA}"/>
                </c:ext>
              </c:extLst>
            </c:dLbl>
            <c:dLbl>
              <c:idx val="3"/>
              <c:layout>
                <c:manualLayout>
                  <c:x val="6.5203217639888617E-3"/>
                  <c:y val="-4.0090328797920211E-2"/>
                </c:manualLayout>
              </c:layout>
              <c:spPr>
                <a:noFill/>
                <a:ln w="25091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99-45B2-8CD4-9A1549C8C7DA}"/>
                </c:ext>
              </c:extLst>
            </c:dLbl>
            <c:dLbl>
              <c:idx val="4"/>
              <c:layout>
                <c:manualLayout>
                  <c:x val="9.0938231170286758E-3"/>
                  <c:y val="-3.3107470754088403E-2"/>
                </c:manualLayout>
              </c:layout>
              <c:spPr>
                <a:noFill/>
                <a:ln w="25091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99-45B2-8CD4-9A1549C8C7DA}"/>
                </c:ext>
              </c:extLst>
            </c:dLbl>
            <c:dLbl>
              <c:idx val="5"/>
              <c:layout>
                <c:manualLayout>
                  <c:x val="8.7880108964540037E-3"/>
                  <c:y val="-3.9034379350052918E-2"/>
                </c:manualLayout>
              </c:layout>
              <c:spPr>
                <a:noFill/>
                <a:ln w="25091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99-45B2-8CD4-9A1549C8C7DA}"/>
                </c:ext>
              </c:extLst>
            </c:dLbl>
            <c:dLbl>
              <c:idx val="6"/>
              <c:layout>
                <c:manualLayout>
                  <c:x val="8.6851011340994735E-3"/>
                  <c:y val="-3.3097948887264993E-2"/>
                </c:manualLayout>
              </c:layout>
              <c:spPr>
                <a:noFill/>
                <a:ln w="25091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99-45B2-8CD4-9A1549C8C7DA}"/>
                </c:ext>
              </c:extLst>
            </c:dLbl>
            <c:dLbl>
              <c:idx val="7"/>
              <c:layout>
                <c:manualLayout>
                  <c:x val="6.4124136890189552E-3"/>
                  <c:y val="-2.98836746863607E-2"/>
                </c:manualLayout>
              </c:layout>
              <c:spPr>
                <a:noFill/>
                <a:ln w="25091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99-45B2-8CD4-9A1549C8C7DA}"/>
                </c:ext>
              </c:extLst>
            </c:dLbl>
            <c:dLbl>
              <c:idx val="8"/>
              <c:layout>
                <c:manualLayout>
                  <c:x val="-2.9082266129085096E-2"/>
                  <c:y val="6.1439775779061534E-4"/>
                </c:manualLayout>
              </c:layout>
              <c:spPr>
                <a:noFill/>
                <a:ln w="25091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99-45B2-8CD4-9A1549C8C7DA}"/>
                </c:ext>
              </c:extLst>
            </c:dLbl>
            <c:dLbl>
              <c:idx val="9"/>
              <c:layout>
                <c:manualLayout>
                  <c:x val="6.3077157466063004E-3"/>
                  <c:y val="-2.2354621623029682E-2"/>
                </c:manualLayout>
              </c:layout>
              <c:spPr>
                <a:noFill/>
                <a:ln w="25091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99-45B2-8CD4-9A1549C8C7DA}"/>
                </c:ext>
              </c:extLst>
            </c:dLbl>
            <c:spPr>
              <a:noFill/>
              <a:ln w="2509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Лист1!$D$12:$M$13</c:f>
              <c:multiLvlStrCache>
                <c:ptCount val="10"/>
                <c:lvl>
                  <c:pt idx="0">
                    <c:v>2005-2009</c:v>
                  </c:pt>
                  <c:pt idx="1">
                    <c:v>2010-2014</c:v>
                  </c:pt>
                  <c:pt idx="2">
                    <c:v>2005-2009</c:v>
                  </c:pt>
                  <c:pt idx="3">
                    <c:v>2010-2014</c:v>
                  </c:pt>
                  <c:pt idx="4">
                    <c:v>2005-2009</c:v>
                  </c:pt>
                  <c:pt idx="5">
                    <c:v>2010-2014</c:v>
                  </c:pt>
                  <c:pt idx="6">
                    <c:v>2005-2009</c:v>
                  </c:pt>
                  <c:pt idx="7">
                    <c:v>2010-2014</c:v>
                  </c:pt>
                  <c:pt idx="8">
                    <c:v>2005-2009</c:v>
                  </c:pt>
                  <c:pt idx="9">
                    <c:v>2010-2014</c:v>
                  </c:pt>
                </c:lvl>
                <c:lvl>
                  <c:pt idx="0">
                    <c:v>Пшениця</c:v>
                  </c:pt>
                  <c:pt idx="2">
                    <c:v>Кукурудза</c:v>
                  </c:pt>
                  <c:pt idx="4">
                    <c:v>Соняшник</c:v>
                  </c:pt>
                  <c:pt idx="6">
                    <c:v>Молоко</c:v>
                  </c:pt>
                  <c:pt idx="8">
                    <c:v>М'ясо птиці</c:v>
                  </c:pt>
                </c:lvl>
              </c:multiLvlStrCache>
            </c:multiLvlStrRef>
          </c:cat>
          <c:val>
            <c:numRef>
              <c:f>Лист1!$D$14:$M$14</c:f>
              <c:numCache>
                <c:formatCode>0.00</c:formatCode>
                <c:ptCount val="10"/>
                <c:pt idx="0">
                  <c:v>0.7742438024593199</c:v>
                </c:pt>
                <c:pt idx="1">
                  <c:v>0.77603700521664398</c:v>
                </c:pt>
                <c:pt idx="2">
                  <c:v>0.95706442516743417</c:v>
                </c:pt>
                <c:pt idx="3">
                  <c:v>0.83539130454286803</c:v>
                </c:pt>
                <c:pt idx="4">
                  <c:v>1.0179591139215041</c:v>
                </c:pt>
                <c:pt idx="5">
                  <c:v>0.830612592609422</c:v>
                </c:pt>
                <c:pt idx="6">
                  <c:v>1.0261321381578119</c:v>
                </c:pt>
                <c:pt idx="7">
                  <c:v>0.84801113470092404</c:v>
                </c:pt>
                <c:pt idx="8">
                  <c:v>1.9256837533464222</c:v>
                </c:pt>
                <c:pt idx="9">
                  <c:v>1.5027233517498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99-45B2-8CD4-9A1549C8C7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0989800"/>
        <c:axId val="140917648"/>
        <c:axId val="0"/>
      </c:bar3DChart>
      <c:catAx>
        <c:axId val="140989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UA"/>
          </a:p>
        </c:txPr>
        <c:crossAx val="140917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917648"/>
        <c:scaling>
          <c:orientation val="minMax"/>
        </c:scaling>
        <c:delete val="0"/>
        <c:axPos val="l"/>
        <c:majorGridlines>
          <c:spPr>
            <a:ln w="313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88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індекс</a:t>
                </a:r>
              </a:p>
            </c:rich>
          </c:tx>
          <c:layout>
            <c:manualLayout>
              <c:xMode val="edge"/>
              <c:yMode val="edge"/>
              <c:x val="9.8752889931311774E-3"/>
              <c:y val="0.35860877128731006"/>
            </c:manualLayout>
          </c:layout>
          <c:overlay val="0"/>
          <c:spPr>
            <a:noFill/>
            <a:ln w="25091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UA"/>
          </a:p>
        </c:txPr>
        <c:crossAx val="140989800"/>
        <c:crosses val="autoZero"/>
        <c:crossBetween val="between"/>
      </c:valAx>
      <c:spPr>
        <a:noFill/>
        <a:ln w="250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0CA287-3831-4FB6-9019-3E954A3FE3E6}" type="datetimeFigureOut">
              <a:rPr lang="ru-RU"/>
              <a:pPr>
                <a:defRPr/>
              </a:pPr>
              <a:t>05.11.2025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32FBC9-9F2C-49A5-8CA4-8E512867E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28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95D9C8-70CD-4833-9B6E-E97D4BC3DD8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9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2FBC9-9F2C-49A5-8CA4-8E512867EAA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57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2B0926-5958-4B3E-B204-154B8E70D0DC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altLang="ru-RU" sz="1400">
                <a:sym typeface="Symbol" pitchFamily="18" charset="2"/>
              </a:rPr>
              <a:t>RHS: Incentive system, calibration/scenario shifters</a:t>
            </a:r>
          </a:p>
        </p:txBody>
      </p:sp>
    </p:spTree>
    <p:extLst>
      <p:ext uri="{BB962C8B-B14F-4D97-AF65-F5344CB8AC3E}">
        <p14:creationId xmlns:p14="http://schemas.microsoft.com/office/powerpoint/2010/main" val="127466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1855CA-4455-400C-86E4-CF0F1A921C08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ru-RU"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altLang="ru-RU" sz="1400">
                <a:sym typeface="Symbol" pitchFamily="18" charset="2"/>
              </a:rPr>
              <a:t>RHS: Incentive system, calibration/scenario shifters</a:t>
            </a:r>
          </a:p>
        </p:txBody>
      </p:sp>
    </p:spTree>
    <p:extLst>
      <p:ext uri="{BB962C8B-B14F-4D97-AF65-F5344CB8AC3E}">
        <p14:creationId xmlns:p14="http://schemas.microsoft.com/office/powerpoint/2010/main" val="1613878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E551FE-5F8B-45D5-91B2-48498B7DEF35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ru-RU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altLang="ru-RU" sz="1400">
                <a:sym typeface="Symbol" pitchFamily="18" charset="2"/>
              </a:rPr>
              <a:t>RHS: Incentive system, calibration/scenario shifters</a:t>
            </a:r>
          </a:p>
        </p:txBody>
      </p:sp>
    </p:spTree>
    <p:extLst>
      <p:ext uri="{BB962C8B-B14F-4D97-AF65-F5344CB8AC3E}">
        <p14:creationId xmlns:p14="http://schemas.microsoft.com/office/powerpoint/2010/main" val="1797048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8C7CB4-734C-4990-A41F-08A00C461A8A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altLang="ru-RU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GB" altLang="ru-RU" sz="1400">
                <a:sym typeface="Symbol" pitchFamily="18" charset="2"/>
              </a:rPr>
              <a:t>RHS: Incentive system, calibration/scenario shifters</a:t>
            </a:r>
          </a:p>
        </p:txBody>
      </p:sp>
    </p:spTree>
    <p:extLst>
      <p:ext uri="{BB962C8B-B14F-4D97-AF65-F5344CB8AC3E}">
        <p14:creationId xmlns:p14="http://schemas.microsoft.com/office/powerpoint/2010/main" val="198196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2FBC9-9F2C-49A5-8CA4-8E512867EAA8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1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CFBE-2DD8-4F91-9BBB-286003472D1B}" type="datetimeFigureOut">
              <a:rPr lang="ru-RU"/>
              <a:pPr>
                <a:defRPr/>
              </a:pPr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B5E0-C0B8-436E-8F11-EC4BB09E0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C077-F3E3-47A7-960A-8F7685AB6CA6}" type="datetimeFigureOut">
              <a:rPr lang="ru-RU"/>
              <a:pPr>
                <a:defRPr/>
              </a:pPr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8E6DA-08B3-4C72-BE7D-9631AFA0D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3DB59-32A3-4085-807F-E3A2EC4FDA75}" type="datetimeFigureOut">
              <a:rPr lang="ru-RU"/>
              <a:pPr>
                <a:defRPr/>
              </a:pPr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E6986-34DA-418F-9C43-D241B4E94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BAD2A-5DA4-4765-9661-DBE3AC5627EC}" type="datetimeFigureOut">
              <a:rPr lang="ru-RU"/>
              <a:pPr>
                <a:defRPr/>
              </a:pPr>
              <a:t>05.11.2025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9EAF8-070B-456C-8F07-39A941B2C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2A5F-77A9-4180-B158-18B0961D2DAE}" type="datetimeFigureOut">
              <a:rPr lang="ru-RU"/>
              <a:pPr>
                <a:defRPr/>
              </a:pPr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FB2B7-866A-409A-BC68-A5359122B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EEDF-85A5-4DEB-9C7E-AB6014EF67B5}" type="datetimeFigureOut">
              <a:rPr lang="ru-RU"/>
              <a:pPr>
                <a:defRPr/>
              </a:pPr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ED819-D1E3-4B6E-A1C0-543DAEAD7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A285-0545-419D-B2E0-771AE7E05A00}" type="datetimeFigureOut">
              <a:rPr lang="ru-RU"/>
              <a:pPr>
                <a:defRPr/>
              </a:pPr>
              <a:t>05.11.2025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E6E8B-A71F-45EC-9013-7FF2D3F22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6CFA-0582-4DE6-9467-CB07C5D0C9A3}" type="datetimeFigureOut">
              <a:rPr lang="ru-RU"/>
              <a:pPr>
                <a:defRPr/>
              </a:pPr>
              <a:t>05.11.2025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9809-1303-483B-A321-238087AAA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0DF11-0CB5-4B35-AD1A-D942E660EE3E}" type="datetimeFigureOut">
              <a:rPr lang="ru-RU"/>
              <a:pPr>
                <a:defRPr/>
              </a:pPr>
              <a:t>05.11.2025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6D01-8BA1-4F88-840C-5B3359AF1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5B41-6BD4-4E43-8D6C-C7E19DA63E7A}" type="datetimeFigureOut">
              <a:rPr lang="ru-RU"/>
              <a:pPr>
                <a:defRPr/>
              </a:pPr>
              <a:t>05.11.2025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A6C1-5495-44DC-B4F0-BE9CFFBD7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15638-E2C9-42E7-99FE-DEFB0C365EB2}" type="datetimeFigureOut">
              <a:rPr lang="ru-RU"/>
              <a:pPr>
                <a:defRPr/>
              </a:pPr>
              <a:t>05.11.2025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D629-8E7E-445B-96DD-90A4D0B48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9A71D-7697-4ADA-A8C4-10B0493FED96}" type="datetimeFigureOut">
              <a:rPr lang="ru-RU"/>
              <a:pPr>
                <a:defRPr/>
              </a:pPr>
              <a:t>05.11.2025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3BF44-BA1F-4A25-B493-A88817C37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120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2655B9-B9EB-4A3A-9A43-28CADF1F6093}" type="datetimeFigureOut">
              <a:rPr lang="ru-RU"/>
              <a:pPr>
                <a:defRPr/>
              </a:pPr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1A4E31-AA3B-4B58-B1FD-8E52B8376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oecd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2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461963" y="550863"/>
            <a:ext cx="11545887" cy="3449637"/>
          </a:xfrm>
        </p:spPr>
        <p:txBody>
          <a:bodyPr/>
          <a:lstStyle/>
          <a:p>
            <a:br>
              <a:rPr lang="uk-UA" sz="4000" b="1" dirty="0">
                <a:solidFill>
                  <a:srgbClr val="0033CC"/>
                </a:solidFill>
                <a:latin typeface="Arial" charset="0"/>
                <a:cs typeface="Arial" charset="0"/>
              </a:rPr>
            </a:br>
            <a:r>
              <a:rPr lang="uk-UA" sz="4000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Методологічні підходи до оцінки рівня та ефективності державної підтримки аграрного сектору економіки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27575"/>
            <a:ext cx="9144000" cy="1655763"/>
          </a:xfrm>
        </p:spPr>
        <p:txBody>
          <a:bodyPr/>
          <a:lstStyle/>
          <a:p>
            <a:r>
              <a:rPr lang="uk-UA" sz="3600" dirty="0">
                <a:latin typeface="Arial" charset="0"/>
                <a:cs typeface="Arial" charset="0"/>
              </a:rPr>
              <a:t>Лектор – професор Діброва А.Д.</a:t>
            </a:r>
          </a:p>
          <a:p>
            <a:endParaRPr lang="ru-RU" dirty="0"/>
          </a:p>
        </p:txBody>
      </p:sp>
      <p:pic>
        <p:nvPicPr>
          <p:cNvPr id="15363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57250" cy="87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523999" y="153193"/>
            <a:ext cx="10353675" cy="101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>
                <a:latin typeface="Arial" charset="0"/>
                <a:cs typeface="Arial" charset="0"/>
              </a:rPr>
              <a:t>Національний університет біоресурсів і природокористування України</a:t>
            </a:r>
          </a:p>
          <a:p>
            <a:pPr algn="r"/>
            <a:endParaRPr lang="uk-UA" sz="2800" dirty="0">
              <a:latin typeface="Arial" charset="0"/>
              <a:cs typeface="Arial" charset="0"/>
            </a:endParaRPr>
          </a:p>
          <a:p>
            <a:pPr algn="r"/>
            <a:endParaRPr lang="ru-RU" sz="3600" dirty="0">
              <a:latin typeface="Arial" charset="0"/>
              <a:cs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3366"/>
                </a:solidFill>
                <a:latin typeface="Arial" charset="0"/>
                <a:cs typeface="Arial" charset="0"/>
              </a:rPr>
              <a:t>Функції державної підтримки </a:t>
            </a:r>
            <a:endParaRPr lang="ru-RU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838200" y="1593850"/>
            <a:ext cx="10515600" cy="4583113"/>
          </a:xfrm>
        </p:spPr>
        <p:txBody>
          <a:bodyPr/>
          <a:lstStyle/>
          <a:p>
            <a:pPr algn="just"/>
            <a:r>
              <a:rPr lang="uk-UA" sz="3200" dirty="0">
                <a:latin typeface="Arial" charset="0"/>
                <a:cs typeface="Arial" charset="0"/>
              </a:rPr>
              <a:t>цілеспрямованість </a:t>
            </a:r>
          </a:p>
          <a:p>
            <a:pPr algn="just"/>
            <a:r>
              <a:rPr lang="uk-UA" sz="3200" dirty="0">
                <a:latin typeface="Arial" charset="0"/>
                <a:cs typeface="Arial" charset="0"/>
              </a:rPr>
              <a:t>нормативна (регламентуюча) </a:t>
            </a:r>
          </a:p>
          <a:p>
            <a:pPr algn="just"/>
            <a:r>
              <a:rPr lang="uk-UA" sz="3200" dirty="0">
                <a:latin typeface="Arial" charset="0"/>
                <a:cs typeface="Arial" charset="0"/>
              </a:rPr>
              <a:t>регулююча </a:t>
            </a:r>
          </a:p>
          <a:p>
            <a:pPr algn="just"/>
            <a:r>
              <a:rPr lang="uk-UA" sz="3200" dirty="0">
                <a:latin typeface="Arial" charset="0"/>
                <a:cs typeface="Arial" charset="0"/>
              </a:rPr>
              <a:t>стимулююча </a:t>
            </a:r>
          </a:p>
          <a:p>
            <a:pPr algn="just"/>
            <a:r>
              <a:rPr lang="uk-UA" sz="3200" dirty="0">
                <a:latin typeface="Arial" charset="0"/>
                <a:cs typeface="Arial" charset="0"/>
              </a:rPr>
              <a:t>коригуюча. </a:t>
            </a:r>
            <a:endParaRPr lang="ru-RU" sz="3200" dirty="0">
              <a:latin typeface="Arial" charset="0"/>
              <a:cs typeface="Arial" charset="0"/>
            </a:endParaRPr>
          </a:p>
        </p:txBody>
      </p:sp>
      <p:pic>
        <p:nvPicPr>
          <p:cNvPr id="21507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6791" cy="70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" y="193675"/>
            <a:ext cx="11571288" cy="6392863"/>
          </a:xfrm>
        </p:spPr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	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2. Найпоширенішим інструментом, що використовується для підтримки сільського господарства у світі є </a:t>
            </a:r>
            <a:r>
              <a:rPr lang="uk-U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субсидії.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	Вперше визначення терміну «субсидія» було зроблене в Угоді про субсидії і компенсаційні заходи (СКЗ) Уругвайського раунду переговорів у 1994 р. 	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	Цією Угодою встановлені загальні правила надання субсидій для виробництва промислових товарів.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Угодою визначення субсидії базується на трьох основних елементах: 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це має бути фінансове сприяння (внесок); 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надається урядом або будь-яким державним органом на території члена СОТ; 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має становити вигоду.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Джерело: Осика С.Г. Світова організація торгівлі / Осика С.Г., </a:t>
            </a:r>
            <a:r>
              <a:rPr lang="uk-UA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П’ятницький</a:t>
            </a:r>
            <a:r>
              <a:rPr lang="uk-U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В.Т. – [2-ге вид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перероб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uk-UA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допов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.]</a:t>
            </a:r>
            <a:r>
              <a:rPr lang="uk-U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К.: «К.І.С.», 2004. – с.358. 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20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003131" y="0"/>
            <a:ext cx="11188869" cy="875490"/>
          </a:xfrm>
        </p:spPr>
        <p:txBody>
          <a:bodyPr/>
          <a:lstStyle/>
          <a:p>
            <a:pPr algn="ctr"/>
            <a:r>
              <a:rPr lang="uk-UA" sz="3200" b="1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Законодавча основа для надання державної підтримки для аграріїв, Закони України:</a:t>
            </a:r>
            <a:endParaRPr lang="ru-RU" sz="3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443" y="1196503"/>
            <a:ext cx="11441113" cy="5102226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державну підтримку сільського господарства України»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фермерське господарство»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збір та облік єдиного внеску на загальнообов’язкове державне соціальне страхування»,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організації водокористувачів та стимулювання гідротехнічної меліорації земель»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стимулювання розвитку вітчизняного машинобудування для агропромислового комплексу»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розвиток та державну підтримку малого і середнього підприємництва в Україні»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інформаційно-комунікаційну систему «Державний аграрний реєстр»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державний бюджет на відповідний рік</a:t>
            </a:r>
          </a:p>
        </p:txBody>
      </p:sp>
      <p:pic>
        <p:nvPicPr>
          <p:cNvPr id="25603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58176" cy="67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40700-7754-C2C4-F951-E54ACDB4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389"/>
            <a:ext cx="10515600" cy="724373"/>
          </a:xfrm>
        </p:spPr>
        <p:txBody>
          <a:bodyPr/>
          <a:lstStyle/>
          <a:p>
            <a:pPr algn="ctr"/>
            <a:r>
              <a:rPr lang="uk-UA" sz="3200" b="1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Ризики та побічні ефекти державної підтримки: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401117-35AC-3CC0-A563-BFF6984DF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71" y="1060315"/>
            <a:ext cx="11118714" cy="2947481"/>
          </a:xfrm>
        </p:spPr>
        <p:txBody>
          <a:bodyPr/>
          <a:lstStyle/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створення нерівних умов та порушення принципів ринкової конкуренції;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неефективне розміщення ресурсів та сповільнення структурної реформи; </a:t>
            </a:r>
          </a:p>
          <a:p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хибні стимули, лобізм і корупція, що ведуть до неефективного використання бюджетних коштів.</a:t>
            </a:r>
          </a:p>
          <a:p>
            <a:endParaRPr lang="uk-U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pic>
        <p:nvPicPr>
          <p:cNvPr id="4" name="Picture 15" descr="logo - EF">
            <a:extLst>
              <a:ext uri="{FF2B5EF4-FFF2-40B4-BE49-F238E27FC236}">
                <a16:creationId xmlns:a16="http://schemas.microsoft.com/office/drawing/2014/main" id="{7AA36F7A-DD55-73B7-879D-F6FD3A38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58176" cy="67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692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7CFD5-A941-DB93-2335-27FA56626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A20A0-53EE-EA94-0617-EB60CD56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389"/>
            <a:ext cx="10515600" cy="724373"/>
          </a:xfrm>
        </p:spPr>
        <p:txBody>
          <a:bodyPr/>
          <a:lstStyle/>
          <a:p>
            <a:pPr algn="ctr"/>
            <a:r>
              <a:rPr lang="uk-UA" sz="3200" b="1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Ефективність державної підтримки: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2A7531-EABC-654A-909A-6D5F41F8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24" y="1050588"/>
            <a:ext cx="5232693" cy="5666023"/>
          </a:xfrm>
        </p:spPr>
        <p:txBody>
          <a:bodyPr/>
          <a:lstStyle/>
          <a:p>
            <a:pPr>
              <a:defRPr sz="2400"/>
            </a:pPr>
            <a:r>
              <a:rPr lang="uk-UA" sz="32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Критерій</a:t>
            </a:r>
            <a: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 – зростання загальнонаціонального добробуту;</a:t>
            </a:r>
          </a:p>
          <a:p>
            <a:r>
              <a:rPr lang="uk-UA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 ефективності програм 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– врахування впливу програм на інші галузі, загальну економічну ефективність та суспільні наслідки;</a:t>
            </a:r>
          </a:p>
          <a:p>
            <a:pPr algn="just"/>
            <a:r>
              <a:rPr lang="uk-UA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 - досягнення суспільно важливих цілей із мінімальним спотворенням конкуренції.</a:t>
            </a:r>
          </a:p>
          <a:p>
            <a:endParaRPr lang="LID4096" dirty="0"/>
          </a:p>
        </p:txBody>
      </p:sp>
      <p:pic>
        <p:nvPicPr>
          <p:cNvPr id="4" name="Picture 15" descr="logo - EF">
            <a:extLst>
              <a:ext uri="{FF2B5EF4-FFF2-40B4-BE49-F238E27FC236}">
                <a16:creationId xmlns:a16="http://schemas.microsoft.com/office/drawing/2014/main" id="{5ACF97ED-7DAF-8C21-094E-97A340DB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58176" cy="67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B5C2B2-97A0-D266-88C8-38D960BE57E5}"/>
              </a:ext>
            </a:extLst>
          </p:cNvPr>
          <p:cNvSpPr txBox="1"/>
          <p:nvPr/>
        </p:nvSpPr>
        <p:spPr>
          <a:xfrm>
            <a:off x="7568120" y="1405184"/>
            <a:ext cx="32490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Національний добробут (суспільна мета) </a:t>
            </a:r>
            <a:endParaRPr lang="LID4096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EC4AD-FEFC-A513-F429-C71DEC589C2F}"/>
              </a:ext>
            </a:extLst>
          </p:cNvPr>
          <p:cNvSpPr txBox="1"/>
          <p:nvPr/>
        </p:nvSpPr>
        <p:spPr>
          <a:xfrm>
            <a:off x="6096001" y="2518348"/>
            <a:ext cx="18596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Соціальний </a:t>
            </a:r>
          </a:p>
          <a:p>
            <a:pPr algn="ctr"/>
            <a:r>
              <a:rPr lang="uk-UA" dirty="0"/>
              <a:t>ефект</a:t>
            </a:r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98394-0141-6743-8EC3-83EF9ABEC963}"/>
              </a:ext>
            </a:extLst>
          </p:cNvPr>
          <p:cNvSpPr txBox="1"/>
          <p:nvPr/>
        </p:nvSpPr>
        <p:spPr>
          <a:xfrm>
            <a:off x="8338227" y="2527528"/>
            <a:ext cx="17088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Економічна ефективність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AC9D6E-E558-7F27-FAB3-157889CB1F8E}"/>
              </a:ext>
            </a:extLst>
          </p:cNvPr>
          <p:cNvSpPr txBox="1"/>
          <p:nvPr/>
        </p:nvSpPr>
        <p:spPr>
          <a:xfrm>
            <a:off x="10392383" y="2518346"/>
            <a:ext cx="17088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Вплив на інші галузі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BE6070-9B1D-8731-AB34-4EE8600F8A02}"/>
              </a:ext>
            </a:extLst>
          </p:cNvPr>
          <p:cNvSpPr txBox="1"/>
          <p:nvPr/>
        </p:nvSpPr>
        <p:spPr>
          <a:xfrm>
            <a:off x="7955602" y="3684142"/>
            <a:ext cx="26070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Баланс: </a:t>
            </a:r>
          </a:p>
          <a:p>
            <a:r>
              <a:rPr lang="uk-UA" dirty="0"/>
              <a:t>переваги          ризики</a:t>
            </a:r>
            <a:endParaRPr lang="LID4096" dirty="0"/>
          </a:p>
        </p:txBody>
      </p:sp>
      <p:sp>
        <p:nvSpPr>
          <p:cNvPr id="13" name="Стрелка: влево-вправо 12">
            <a:extLst>
              <a:ext uri="{FF2B5EF4-FFF2-40B4-BE49-F238E27FC236}">
                <a16:creationId xmlns:a16="http://schemas.microsoft.com/office/drawing/2014/main" id="{727D97EE-1A3A-14A7-69FB-D0FF53E3E2A6}"/>
              </a:ext>
            </a:extLst>
          </p:cNvPr>
          <p:cNvSpPr/>
          <p:nvPr/>
        </p:nvSpPr>
        <p:spPr>
          <a:xfrm>
            <a:off x="9075899" y="4039297"/>
            <a:ext cx="366413" cy="20428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45FE8D-618D-577D-FB28-9075A4AE5BF8}"/>
              </a:ext>
            </a:extLst>
          </p:cNvPr>
          <p:cNvSpPr txBox="1"/>
          <p:nvPr/>
        </p:nvSpPr>
        <p:spPr>
          <a:xfrm>
            <a:off x="7634585" y="4849936"/>
            <a:ext cx="32490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Підтримка доцільна, </a:t>
            </a:r>
          </a:p>
          <a:p>
            <a:pPr algn="ctr"/>
            <a:r>
              <a:rPr lang="uk-UA" dirty="0"/>
              <a:t>якщо суспільні вигоди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&gt; спотворення конкуренції</a:t>
            </a:r>
            <a:endParaRPr lang="LID4096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7D1DD44-05D4-82F4-5A1F-9D03E3150B47}"/>
              </a:ext>
            </a:extLst>
          </p:cNvPr>
          <p:cNvCxnSpPr/>
          <p:nvPr/>
        </p:nvCxnSpPr>
        <p:spPr>
          <a:xfrm>
            <a:off x="9075899" y="2051515"/>
            <a:ext cx="0" cy="466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894B40D-566F-7D1C-6622-5470023439E8}"/>
              </a:ext>
            </a:extLst>
          </p:cNvPr>
          <p:cNvCxnSpPr/>
          <p:nvPr/>
        </p:nvCxnSpPr>
        <p:spPr>
          <a:xfrm flipH="1">
            <a:off x="7422204" y="2051515"/>
            <a:ext cx="1653695" cy="466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C7D3F9F-C32E-8FCF-1E00-4DCB484C1B7C}"/>
              </a:ext>
            </a:extLst>
          </p:cNvPr>
          <p:cNvCxnSpPr/>
          <p:nvPr/>
        </p:nvCxnSpPr>
        <p:spPr>
          <a:xfrm>
            <a:off x="9075899" y="2051515"/>
            <a:ext cx="1807725" cy="466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64634EA-2058-078F-96B3-1734322D0A21}"/>
              </a:ext>
            </a:extLst>
          </p:cNvPr>
          <p:cNvCxnSpPr>
            <a:cxnSpLocks/>
          </p:cNvCxnSpPr>
          <p:nvPr/>
        </p:nvCxnSpPr>
        <p:spPr>
          <a:xfrm>
            <a:off x="9075899" y="3164677"/>
            <a:ext cx="0" cy="519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8871C29E-0C8D-73E7-82BB-AF0B57160EFF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9259107" y="3164677"/>
            <a:ext cx="1987689" cy="519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486AEBD-EF0D-F802-64DB-4E791EF38FBA}"/>
              </a:ext>
            </a:extLst>
          </p:cNvPr>
          <p:cNvCxnSpPr>
            <a:stCxn id="8" idx="2"/>
          </p:cNvCxnSpPr>
          <p:nvPr/>
        </p:nvCxnSpPr>
        <p:spPr>
          <a:xfrm>
            <a:off x="7025802" y="3164679"/>
            <a:ext cx="1933372" cy="5194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E29A5656-7FA2-4866-F066-540760EC7D47}"/>
              </a:ext>
            </a:extLst>
          </p:cNvPr>
          <p:cNvCxnSpPr>
            <a:cxnSpLocks/>
          </p:cNvCxnSpPr>
          <p:nvPr/>
        </p:nvCxnSpPr>
        <p:spPr>
          <a:xfrm>
            <a:off x="9072649" y="4330471"/>
            <a:ext cx="0" cy="519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127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81633" y="533149"/>
            <a:ext cx="11506200" cy="675700"/>
          </a:xfrm>
        </p:spPr>
        <p:txBody>
          <a:bodyPr/>
          <a:lstStyle/>
          <a:p>
            <a:pPr algn="ctr"/>
            <a:r>
              <a:rPr lang="uk-UA" sz="3200" b="1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Зобов’язання СОТ у сфері сільського господарства:</a:t>
            </a:r>
            <a:endParaRPr lang="ru-RU" sz="3200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838200" y="1514442"/>
            <a:ext cx="11039272" cy="4351337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• </a:t>
            </a:r>
            <a:r>
              <a:rPr lang="uk-UA" sz="3200" b="1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до ринку</a:t>
            </a:r>
            <a:r>
              <a:rPr lang="uk-UA" sz="32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— правила та інструменти регулювання імпорту (тарифи, квоти, спеціальні захисні заходи)</a:t>
            </a:r>
            <a:b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3200" b="1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Внутрішня підтримка</a:t>
            </a:r>
            <a:r>
              <a:rPr lang="uk-UA" sz="32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— державна підтримка національних виробників, що впливає на виробництво та торгівлю</a:t>
            </a:r>
            <a:b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3200" b="1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Експортні субсидії</a:t>
            </a:r>
            <a:r>
              <a:rPr lang="uk-UA" sz="32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— форми підтримки, спрямовані на стимулювання експорту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5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30081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42837"/>
            <a:ext cx="11022013" cy="53174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 «зеленої скриньки»  СОТ: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1" y="658126"/>
            <a:ext cx="10345738" cy="140970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не спрямовані на підтримку обсягів виробництва чи цін, а отже не порушують принципів чесної конкуренції і відповідають двом ключовим вимогам:</a:t>
            </a:r>
          </a:p>
          <a:p>
            <a:pPr marL="0" indent="0" algn="just">
              <a:buNone/>
            </a:pPr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• підтримка надається виключно через урядові програми, а не за рахунок споживачів;</a:t>
            </a:r>
            <a:b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• вона не повинна призводити до формування цінових переваг для виробників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61481" cy="67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amber-box">
            <a:extLst>
              <a:ext uri="{FF2B5EF4-FFF2-40B4-BE49-F238E27FC236}">
                <a16:creationId xmlns:a16="http://schemas.microsoft.com/office/drawing/2014/main" id="{8C8B05A0-50BA-CD0C-4CCF-6CFC2E382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515"/>
            <a:ext cx="16383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B59CC8-948B-E24D-7181-1026ADDD3586}"/>
              </a:ext>
            </a:extLst>
          </p:cNvPr>
          <p:cNvSpPr txBox="1"/>
          <p:nvPr/>
        </p:nvSpPr>
        <p:spPr>
          <a:xfrm>
            <a:off x="2157592" y="1945592"/>
            <a:ext cx="90442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3366"/>
                </a:solidFill>
              </a:rPr>
              <a:t>Заходи «</a:t>
            </a:r>
            <a:r>
              <a:rPr lang="uk-UA" sz="3200" b="1" noProof="0" dirty="0">
                <a:solidFill>
                  <a:srgbClr val="003366"/>
                </a:solidFill>
              </a:rPr>
              <a:t>блакитної скриньки</a:t>
            </a:r>
            <a:r>
              <a:rPr lang="ru-RU" sz="3200" b="1" dirty="0">
                <a:solidFill>
                  <a:srgbClr val="003366"/>
                </a:solidFill>
              </a:rPr>
              <a:t>» СОТ:</a:t>
            </a:r>
            <a:endParaRPr lang="LID4096" sz="3200" b="1" dirty="0">
              <a:solidFill>
                <a:srgbClr val="003366"/>
              </a:solidFill>
            </a:endParaRPr>
          </a:p>
        </p:txBody>
      </p:sp>
      <p:pic>
        <p:nvPicPr>
          <p:cNvPr id="1026" name="Picture 2" descr="amber-box">
            <a:extLst>
              <a:ext uri="{FF2B5EF4-FFF2-40B4-BE49-F238E27FC236}">
                <a16:creationId xmlns:a16="http://schemas.microsoft.com/office/drawing/2014/main" id="{8F262024-079D-2BA8-E569-2BA26A3C5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0367"/>
            <a:ext cx="16383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64D557-A37A-6832-153F-27D2E362E1E6}"/>
              </a:ext>
            </a:extLst>
          </p:cNvPr>
          <p:cNvSpPr txBox="1"/>
          <p:nvPr/>
        </p:nvSpPr>
        <p:spPr>
          <a:xfrm>
            <a:off x="1781175" y="2411587"/>
            <a:ext cx="100405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000" noProof="0" dirty="0"/>
              <a:t>пов’язані з виробництвом, але обмежені програмами його контролю. Дозволені СОТ і не підлягають скороченню, оскільки не стимулюють надвиробництво чи суттєво не викривляють торгівлю. </a:t>
            </a:r>
            <a:r>
              <a:rPr lang="uk-UA" sz="2000" b="1" noProof="0" dirty="0"/>
              <a:t>Приклади:</a:t>
            </a:r>
            <a:br>
              <a:rPr lang="uk-UA" sz="2000" noProof="0" dirty="0"/>
            </a:br>
            <a:r>
              <a:rPr lang="uk-UA" sz="2000" noProof="0" dirty="0"/>
              <a:t>• виплати за утримання площ або поголів’я за умови обмеження виробництва</a:t>
            </a:r>
            <a:br>
              <a:rPr lang="uk-UA" sz="2000" noProof="0" dirty="0"/>
            </a:br>
            <a:r>
              <a:rPr lang="uk-UA" sz="2000" noProof="0" dirty="0"/>
              <a:t>• підтримка доходів, пов'язана з історичними показниками, а не поточним виробництвом</a:t>
            </a:r>
            <a:br>
              <a:rPr lang="uk-UA" sz="2000" noProof="0" dirty="0"/>
            </a:br>
            <a:r>
              <a:rPr lang="uk-UA" sz="2000" noProof="0" dirty="0"/>
              <a:t>• програми «встановлення стель» виробництва або площ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4BAF6-5760-8E79-F0D2-A44C01D000E3}"/>
              </a:ext>
            </a:extLst>
          </p:cNvPr>
          <p:cNvSpPr txBox="1"/>
          <p:nvPr/>
        </p:nvSpPr>
        <p:spPr>
          <a:xfrm>
            <a:off x="1781175" y="4521152"/>
            <a:ext cx="90442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Заходи «</a:t>
            </a:r>
            <a:r>
              <a:rPr lang="uk-UA" sz="3200" b="1" dirty="0">
                <a:solidFill>
                  <a:srgbClr val="FFC000"/>
                </a:solidFill>
              </a:rPr>
              <a:t>жовтої</a:t>
            </a:r>
            <a:r>
              <a:rPr lang="uk-UA" sz="3200" b="1" noProof="0" dirty="0">
                <a:solidFill>
                  <a:srgbClr val="FFC000"/>
                </a:solidFill>
              </a:rPr>
              <a:t> скриньки</a:t>
            </a:r>
            <a:r>
              <a:rPr lang="ru-RU" sz="3200" b="1" dirty="0">
                <a:solidFill>
                  <a:srgbClr val="FFC000"/>
                </a:solidFill>
              </a:rPr>
              <a:t>» СОТ:</a:t>
            </a:r>
            <a:endParaRPr lang="LID4096" sz="3200" b="1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EDD481-BEB4-5FD9-7292-EAAD00E9751D}"/>
              </a:ext>
            </a:extLst>
          </p:cNvPr>
          <p:cNvSpPr txBox="1"/>
          <p:nvPr/>
        </p:nvSpPr>
        <p:spPr>
          <a:xfrm>
            <a:off x="1800822" y="5105927"/>
            <a:ext cx="100209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noProof="0" dirty="0"/>
              <a:t>Заходи "жовтої скриньки" СОТ (</a:t>
            </a:r>
            <a:r>
              <a:rPr lang="uk-UA" sz="2000" noProof="0" dirty="0" err="1"/>
              <a:t>WTO</a:t>
            </a:r>
            <a:r>
              <a:rPr lang="uk-UA" sz="2000" noProof="0" dirty="0"/>
              <a:t> </a:t>
            </a:r>
            <a:r>
              <a:rPr lang="uk-UA" sz="2000" noProof="0" dirty="0" err="1"/>
              <a:t>Amber</a:t>
            </a:r>
            <a:r>
              <a:rPr lang="uk-UA" sz="2000" noProof="0" dirty="0"/>
              <a:t> </a:t>
            </a:r>
            <a:r>
              <a:rPr lang="uk-UA" sz="2000" noProof="0" dirty="0" err="1"/>
              <a:t>Box</a:t>
            </a:r>
            <a:r>
              <a:rPr lang="uk-UA" sz="2000" noProof="0" dirty="0"/>
              <a:t>) - це форми державної підтримки сільського господарства, які вважаються такими, що спотворюють ринок або торгівлю, або можуть це робити. Саме тому вони підлягають обмеженню в рамках СОТ. Підлягають включенню до </a:t>
            </a:r>
            <a:r>
              <a:rPr lang="en-US" sz="2000" noProof="0" dirty="0"/>
              <a:t>AMS (Aggregate Measurement of Support</a:t>
            </a:r>
            <a:r>
              <a:rPr lang="uk-UA" sz="2000" b="1" noProof="0" dirty="0"/>
              <a:t>)</a:t>
            </a:r>
            <a:r>
              <a:rPr lang="uk-UA" sz="2000" noProof="0" dirty="0"/>
              <a:t> — агрегованої міри підтримки.</a:t>
            </a:r>
          </a:p>
        </p:txBody>
      </p:sp>
      <p:pic>
        <p:nvPicPr>
          <p:cNvPr id="10" name="Рисунок 9" descr="amber-box">
            <a:extLst>
              <a:ext uri="{FF2B5EF4-FFF2-40B4-BE49-F238E27FC236}">
                <a16:creationId xmlns:a16="http://schemas.microsoft.com/office/drawing/2014/main" id="{D26EFBD9-77B0-8C10-221F-0A56F053C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726936"/>
            <a:ext cx="1590675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ctrTitle"/>
          </p:nvPr>
        </p:nvSpPr>
        <p:spPr>
          <a:xfrm>
            <a:off x="73025" y="-248696"/>
            <a:ext cx="11944350" cy="784393"/>
          </a:xfrm>
        </p:spPr>
        <p:txBody>
          <a:bodyPr/>
          <a:lstStyle/>
          <a:p>
            <a:r>
              <a:rPr lang="uk-UA" sz="32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uk-UA" sz="3200" b="1" dirty="0">
                <a:solidFill>
                  <a:srgbClr val="0000CC"/>
                </a:solidFill>
                <a:latin typeface="Arial" charset="0"/>
                <a:cs typeface="Arial" charset="0"/>
              </a:rPr>
              <a:t>Заходи підтримки сільського господарства СОТ:</a:t>
            </a:r>
            <a:endParaRPr lang="ru-RU" sz="3200" dirty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52456"/>
              </p:ext>
            </p:extLst>
          </p:nvPr>
        </p:nvGraphicFramePr>
        <p:xfrm>
          <a:off x="73025" y="525463"/>
          <a:ext cx="12033250" cy="6324600"/>
        </p:xfrm>
        <a:graphic>
          <a:graphicData uri="http://schemas.openxmlformats.org/drawingml/2006/table">
            <a:tbl>
              <a:tblPr/>
              <a:tblGrid>
                <a:gridCol w="4008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7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Заходи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«зеленої скриньки»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E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Заходи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«блакитної скриньки»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Заходи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«жовтої скриньки»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Критерій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</a:t>
                      </a: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minimis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загальні послуги, включаючи різноманітні дослідницькі програми, в </a:t>
                      </a:r>
                      <a:r>
                        <a:rPr kumimoji="0" lang="uk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т.ч</a:t>
                      </a: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 – по охороні довкілля, боротьбі зі шкідниками і захворюваннями;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виплати, які базуються на фіксованих площах і врожаях;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виплати, які здійснюються в розмірі не більше ніж 85% від базового рівня виробництва;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виплати на фіксоване поголів’я худоби.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виробничі субсидії на продукцію тваринництва і рослинництва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підтримка, яка орієнтована на конкретний продукт, в розмірі до 5% (для країн, що розвиваються 10%) вартості с.-г. продукції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субсидії на матеріально-виробничі ресурси: комбікорми, компенсація частини витрат на міндобрива та засоби захисту, енергоресурси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навчання; консультаційні послуги;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страхування доходів та гарантування безпеки доходів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цінова підтримка: компенсація різниці між закупівельною і ринковою ціною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створення державних резервів для забезпечення продовольчої безпеки;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надання виробнику товарів і послуг за цінами, нижчими за ринкові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підтримка, яка не орієнтована на конкретний продукт, до 5% (для країн, що розвиваються 10%) вартості всієї с.-г. продукції країни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внутрішня продовольча допомога не пов’язана з підтримкою доходів;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9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закупівля у виробника товарів (послуг) за цінами, що перевищують ринкові;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виплати на відшкодування збитків від стихійних лих;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сприяння структурній перебудові с.-г виробництва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4141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пільгове кредитування с.-г. виробників за рахунок бюджету, списання боргів та інші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2808" name="Picture 15" descr="logo - 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525294" cy="5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472D6-13C0-BF35-CB8F-99648DFA8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4DBB947D-3B48-2CCA-8FEE-E662E7387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125" y="188913"/>
            <a:ext cx="11449050" cy="83978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RU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uk-UA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Методологічні підходи щодо оцінки ефективності державної підтримки сільського господарства</a:t>
            </a:r>
            <a:endParaRPr lang="ru-RU" altLang="ru-RU" sz="3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7" name="Picture 15" descr="logo - EF">
            <a:extLst>
              <a:ext uri="{FF2B5EF4-FFF2-40B4-BE49-F238E27FC236}">
                <a16:creationId xmlns:a16="http://schemas.microsoft.com/office/drawing/2014/main" id="{9CFAFAE9-641F-B86A-837D-7349D81AE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9125" cy="63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8193228-A718-8CC1-E0C6-32312740B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37" y="1217613"/>
            <a:ext cx="11449049" cy="49593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	Оцінка рівня державної підтримки визначається шляхом порівняння фактичних цін з альтернативними цінами, які склалися б без втручання держави.</a:t>
            </a:r>
            <a:b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• для експортних товарів — орієнтиром є світові ціни;</a:t>
            </a:r>
            <a:b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• для товарів внутрішнього ринку — тіньові (альтернативні) ціни.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	Різниця між цими цінами і показує рівень державного впливу.</a:t>
            </a:r>
            <a:endParaRPr lang="uk-U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37812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86A77-604A-C06B-EED1-42DC7779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52"/>
            <a:ext cx="11000362" cy="977292"/>
          </a:xfrm>
        </p:spPr>
        <p:txBody>
          <a:bodyPr/>
          <a:lstStyle/>
          <a:p>
            <a:pPr algn="ctr"/>
            <a:r>
              <a:rPr lang="uk-UA" sz="3600" b="1" noProof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Цінові індикатори ефективності державної підтримки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6587CAE-1071-F4FC-E45C-84B131583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008779"/>
              </p:ext>
            </p:extLst>
          </p:nvPr>
        </p:nvGraphicFramePr>
        <p:xfrm>
          <a:off x="214009" y="1182991"/>
          <a:ext cx="1172183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77">
                  <a:extLst>
                    <a:ext uri="{9D8B030D-6E8A-4147-A177-3AD203B41FA5}">
                      <a16:colId xmlns:a16="http://schemas.microsoft.com/office/drawing/2014/main" val="2984897920"/>
                    </a:ext>
                  </a:extLst>
                </a:gridCol>
                <a:gridCol w="1951348">
                  <a:extLst>
                    <a:ext uri="{9D8B030D-6E8A-4147-A177-3AD203B41FA5}">
                      <a16:colId xmlns:a16="http://schemas.microsoft.com/office/drawing/2014/main" val="3558905900"/>
                    </a:ext>
                  </a:extLst>
                </a:gridCol>
                <a:gridCol w="2694212">
                  <a:extLst>
                    <a:ext uri="{9D8B030D-6E8A-4147-A177-3AD203B41FA5}">
                      <a16:colId xmlns:a16="http://schemas.microsoft.com/office/drawing/2014/main" val="1003826338"/>
                    </a:ext>
                  </a:extLst>
                </a:gridCol>
                <a:gridCol w="2161400">
                  <a:extLst>
                    <a:ext uri="{9D8B030D-6E8A-4147-A177-3AD203B41FA5}">
                      <a16:colId xmlns:a16="http://schemas.microsoft.com/office/drawing/2014/main" val="493311683"/>
                    </a:ext>
                  </a:extLst>
                </a:gridCol>
                <a:gridCol w="2633893">
                  <a:extLst>
                    <a:ext uri="{9D8B030D-6E8A-4147-A177-3AD203B41FA5}">
                      <a16:colId xmlns:a16="http://schemas.microsoft.com/office/drawing/2014/main" val="3306930203"/>
                    </a:ext>
                  </a:extLst>
                </a:gridCol>
              </a:tblGrid>
              <a:tr h="5719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Порівняння цін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відхилення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Вплив на виробника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Вплив на споживача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20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Інтерпретація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63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Внутрішня ціна &gt;</a:t>
                      </a:r>
                    </a:p>
                    <a:p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Світової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Позитивне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Отримує приховану підтримку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Платить більше (непрямий податок)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Підтримка агросектору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79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Внутрішня ціна &lt;</a:t>
                      </a:r>
                    </a:p>
                    <a:p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Світової</a:t>
                      </a:r>
                    </a:p>
                    <a:p>
                      <a:endParaRPr lang="uk-UA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Негативне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Втрачає дохід (прихований податок)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Отримує вигоду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Перерозподіл на користь споживача / інших секторів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631614"/>
                  </a:ext>
                </a:extLst>
              </a:tr>
            </a:tbl>
          </a:graphicData>
        </a:graphic>
      </p:graphicFrame>
      <p:pic>
        <p:nvPicPr>
          <p:cNvPr id="4" name="Picture 15" descr="logo - EF">
            <a:extLst>
              <a:ext uri="{FF2B5EF4-FFF2-40B4-BE49-F238E27FC236}">
                <a16:creationId xmlns:a16="http://schemas.microsoft.com/office/drawing/2014/main" id="{4A58C38F-6372-6F61-A8C2-2166B896B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9125" cy="63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CA0963-D65F-2969-5A71-001E3B3A5464}"/>
              </a:ext>
            </a:extLst>
          </p:cNvPr>
          <p:cNvSpPr txBox="1"/>
          <p:nvPr/>
        </p:nvSpPr>
        <p:spPr>
          <a:xfrm>
            <a:off x="87550" y="3895711"/>
            <a:ext cx="11974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noProof="0" dirty="0">
                <a:solidFill>
                  <a:srgbClr val="C00000"/>
                </a:solidFill>
              </a:rPr>
              <a:t>Цінова різниця між внутрішнім та світовим ринком - головний індикатор масштабу та напряму аграрної політики.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8F786-5DB9-A8FF-B25B-D1D13AEBC45A}"/>
              </a:ext>
            </a:extLst>
          </p:cNvPr>
          <p:cNvSpPr txBox="1"/>
          <p:nvPr/>
        </p:nvSpPr>
        <p:spPr>
          <a:xfrm>
            <a:off x="194554" y="4485453"/>
            <a:ext cx="50681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noProof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Приклад: </a:t>
            </a:r>
          </a:p>
          <a:p>
            <a:r>
              <a:rPr lang="uk-UA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Світова ціна 1 т пшениці (FOB): 240 $/т</a:t>
            </a:r>
          </a:p>
          <a:p>
            <a:r>
              <a:rPr lang="uk-UA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Коригування логістики до кордону: − 20 $/т</a:t>
            </a:r>
          </a:p>
          <a:p>
            <a:r>
              <a:rPr lang="uk-UA" dirty="0"/>
              <a:t>Внутрішня еквівалентна ціна: </a:t>
            </a:r>
            <a:r>
              <a:rPr lang="uk-UA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(курс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uk-UA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грн/$): </a:t>
            </a:r>
          </a:p>
          <a:p>
            <a:pPr algn="ctr"/>
            <a:r>
              <a:rPr lang="uk-UA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220 ×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uk-UA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9240</a:t>
            </a:r>
            <a:r>
              <a:rPr lang="uk-UA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грн/т</a:t>
            </a:r>
          </a:p>
          <a:p>
            <a:r>
              <a:rPr lang="uk-UA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Фактична внутрішня ціна: 7800 грн/т</a:t>
            </a:r>
          </a:p>
          <a:p>
            <a:r>
              <a:rPr lang="uk-UA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Відхилення = 7800-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9240</a:t>
            </a:r>
            <a:r>
              <a:rPr lang="uk-UA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= -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1440</a:t>
            </a:r>
            <a:r>
              <a:rPr lang="uk-UA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грн/т</a:t>
            </a:r>
          </a:p>
          <a:p>
            <a:r>
              <a:rPr lang="uk-UA" b="1" noProof="0" dirty="0">
                <a:solidFill>
                  <a:srgbClr val="FF0000"/>
                </a:solidFill>
              </a:rPr>
              <a:t>Втрати виробника: 1440 грн/т</a:t>
            </a:r>
            <a:endParaRPr lang="uk-UA" sz="1800" b="1" noProof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2F6243-8E59-D950-5FDD-9C38A7D6AC96}"/>
              </a:ext>
            </a:extLst>
          </p:cNvPr>
          <p:cNvSpPr txBox="1"/>
          <p:nvPr/>
        </p:nvSpPr>
        <p:spPr>
          <a:xfrm>
            <a:off x="5369668" y="4542042"/>
            <a:ext cx="66926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Приклад: </a:t>
            </a:r>
          </a:p>
          <a:p>
            <a:r>
              <a:rPr lang="uk-UA" noProof="0" dirty="0"/>
              <a:t>Світова ціна 1 т молока (еквівалент): 420 $/т </a:t>
            </a:r>
          </a:p>
          <a:p>
            <a:r>
              <a:rPr lang="uk-UA" noProof="0" dirty="0"/>
              <a:t>Логістика: −30 $/т </a:t>
            </a:r>
          </a:p>
          <a:p>
            <a:r>
              <a:rPr lang="uk-UA" noProof="0" dirty="0"/>
              <a:t>Внутрішня еквівалентна ціна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(курс 42 грн/$): </a:t>
            </a:r>
            <a:r>
              <a:rPr lang="uk-UA" noProof="0" dirty="0"/>
              <a:t>: </a:t>
            </a:r>
          </a:p>
          <a:p>
            <a:r>
              <a:rPr lang="uk-UA" noProof="0" dirty="0"/>
              <a:t>390 $/т × 42 грн = 16380 грн/т </a:t>
            </a:r>
          </a:p>
          <a:p>
            <a:r>
              <a:rPr lang="uk-UA" noProof="0" dirty="0"/>
              <a:t>Фактична ціна сирого молока: 17500 грн/т </a:t>
            </a:r>
          </a:p>
          <a:p>
            <a:r>
              <a:rPr lang="uk-UA" dirty="0"/>
              <a:t>Відхилення </a:t>
            </a:r>
            <a:r>
              <a:rPr lang="uk-UA" noProof="0" dirty="0"/>
              <a:t>Δ = 17500-16380 = 1120 грн/т</a:t>
            </a:r>
          </a:p>
          <a:p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Підтримка: 1120 грн/т</a:t>
            </a:r>
          </a:p>
        </p:txBody>
      </p:sp>
    </p:spTree>
    <p:extLst>
      <p:ext uri="{BB962C8B-B14F-4D97-AF65-F5344CB8AC3E}">
        <p14:creationId xmlns:p14="http://schemas.microsoft.com/office/powerpoint/2010/main" val="158910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751"/>
            <a:ext cx="10515600" cy="763398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Рекомендована література: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953312"/>
            <a:ext cx="10893357" cy="5641798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Кваша С. М.,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Діброва А. Д.,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Нів’євський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О. В.,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Мартишев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П. А. Аграрна політика: навчальний посібник. 2-ге видання, перероблене і доповнене. Київ: НУБіП України, 2022. 316 с.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support for agriculture in Ukraine in the post-war period /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A. Dibrova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Agricultural and Resource Economics: International Scientific E-Journal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2023. Vol. 9, no. 3. P. 49–76.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Діброва А. Д.,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Крилов Я. О., Діброва Л. В., Діброва М. А. Регулювання ринку зерна України в умовах глобальних викликів: монографія. Ніжин: Видавець ПП Лисенко М.М., 2020. - 160 с.</a:t>
            </a:r>
          </a:p>
          <a:p>
            <a:pPr marL="514350" lvl="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OECD’S PRODUCER SUPPORT ESTIMATE AND RELATED INDICATORS OF AGRICULTURAL SUPPORT Concepts, Calculations, Interpretation and Use (The PSE Manual)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https://www.oecd.org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lvl="0" indent="-514350">
              <a:buAutoNum type="arabicPeriod"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Розвиток аграрної політики України в умовах євроінтеграції / за ред.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Діброви А.Д.,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Андрієвського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В.Є.; Національний університет біоресурсів і природокористування України; Інститут розвитку аграрних ринків. – К., 2014. – 568 с.</a:t>
            </a:r>
          </a:p>
          <a:p>
            <a:pPr marL="514350" lvl="0" indent="-514350">
              <a:buAutoNum type="arabicPeriod"/>
            </a:pPr>
            <a:endParaRPr lang="uk-UA" dirty="0"/>
          </a:p>
          <a:p>
            <a:pPr lvl="0"/>
            <a:endParaRPr lang="ru-RU" dirty="0"/>
          </a:p>
          <a:p>
            <a:pPr marL="514350" indent="-514350"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logo - 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48575" cy="76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839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Line 2"/>
          <p:cNvSpPr>
            <a:spLocks noChangeAspect="1" noChangeShapeType="1"/>
          </p:cNvSpPr>
          <p:nvPr/>
        </p:nvSpPr>
        <p:spPr bwMode="auto">
          <a:xfrm>
            <a:off x="2424113" y="476250"/>
            <a:ext cx="0" cy="4968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8914" name="Line 3"/>
          <p:cNvSpPr>
            <a:spLocks noChangeShapeType="1"/>
          </p:cNvSpPr>
          <p:nvPr/>
        </p:nvSpPr>
        <p:spPr bwMode="auto">
          <a:xfrm>
            <a:off x="2424113" y="5445125"/>
            <a:ext cx="6335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2424113" y="1989138"/>
            <a:ext cx="4895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2424113" y="1989138"/>
            <a:ext cx="0" cy="172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2424113" y="3716338"/>
            <a:ext cx="4895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3071813" y="765175"/>
            <a:ext cx="2016125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 flipH="1">
            <a:off x="5951538" y="765175"/>
            <a:ext cx="1944687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>
            <a:off x="3683000" y="1989138"/>
            <a:ext cx="0" cy="172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>
            <a:off x="7319963" y="1989138"/>
            <a:ext cx="0" cy="172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3683000" y="3716338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7319963" y="3716338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6456363" y="3716338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4583113" y="3716338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8926" name="Text Box 15"/>
          <p:cNvSpPr txBox="1">
            <a:spLocks noChangeAspect="1" noChangeArrowheads="1"/>
          </p:cNvSpPr>
          <p:nvPr/>
        </p:nvSpPr>
        <p:spPr bwMode="auto">
          <a:xfrm>
            <a:off x="3143250" y="5516563"/>
            <a:ext cx="5040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>
                <a:latin typeface="Calibri" pitchFamily="34" charset="0"/>
              </a:rPr>
              <a:t>     </a:t>
            </a: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sz="2800" baseline="-25000">
                <a:latin typeface="Times New Roman" pitchFamily="18" charset="0"/>
                <a:cs typeface="Times New Roman" pitchFamily="18" charset="0"/>
              </a:rPr>
              <a:t>2         </a:t>
            </a: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ru-RU" sz="2800" baseline="-25000">
                <a:latin typeface="Times New Roman" pitchFamily="18" charset="0"/>
                <a:cs typeface="Times New Roman" pitchFamily="18" charset="0"/>
              </a:rPr>
              <a:t>1		      </a:t>
            </a: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ru-RU" sz="28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       S</a:t>
            </a:r>
            <a:r>
              <a:rPr lang="en-US" altLang="ru-RU" sz="28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uk-UA" altLang="ru-RU" sz="28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7" name="Text Box 16"/>
          <p:cNvSpPr txBox="1">
            <a:spLocks noChangeArrowheads="1"/>
          </p:cNvSpPr>
          <p:nvPr/>
        </p:nvSpPr>
        <p:spPr bwMode="auto">
          <a:xfrm>
            <a:off x="1774825" y="17002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1703388" y="1628775"/>
            <a:ext cx="576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ru-RU" sz="2800" baseline="-25000">
                <a:latin typeface="Times New Roman" pitchFamily="18" charset="0"/>
                <a:cs typeface="Times New Roman" pitchFamily="18" charset="0"/>
              </a:rPr>
              <a:t>p</a:t>
            </a:r>
            <a:endParaRPr lang="uk-UA" altLang="ru-RU" sz="28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1703388" y="3429000"/>
            <a:ext cx="68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ru-RU" sz="2800" baseline="-25000">
                <a:latin typeface="Times New Roman" pitchFamily="18" charset="0"/>
                <a:cs typeface="Times New Roman" pitchFamily="18" charset="0"/>
              </a:rPr>
              <a:t>w</a:t>
            </a:r>
            <a:endParaRPr lang="uk-UA" altLang="ru-RU" sz="28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3359150" y="549275"/>
            <a:ext cx="50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D</a:t>
            </a:r>
            <a:endParaRPr lang="uk-UA" altLang="ru-RU" sz="28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1" name="Text Box 20"/>
          <p:cNvSpPr txBox="1">
            <a:spLocks noChangeArrowheads="1"/>
          </p:cNvSpPr>
          <p:nvPr/>
        </p:nvSpPr>
        <p:spPr bwMode="auto">
          <a:xfrm>
            <a:off x="7104063" y="549275"/>
            <a:ext cx="50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S</a:t>
            </a:r>
            <a:endParaRPr lang="uk-UA" altLang="ru-RU" sz="28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2" name="Text Box 21"/>
          <p:cNvSpPr txBox="1">
            <a:spLocks noChangeArrowheads="1"/>
          </p:cNvSpPr>
          <p:nvPr/>
        </p:nvSpPr>
        <p:spPr bwMode="auto">
          <a:xfrm>
            <a:off x="2495550" y="1341438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b</a:t>
            </a:r>
            <a:endParaRPr lang="uk-UA" altLang="ru-RU" sz="28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3" name="Text Box 22"/>
          <p:cNvSpPr txBox="1">
            <a:spLocks noChangeArrowheads="1"/>
          </p:cNvSpPr>
          <p:nvPr/>
        </p:nvSpPr>
        <p:spPr bwMode="auto">
          <a:xfrm>
            <a:off x="3792538" y="1341438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f</a:t>
            </a:r>
            <a:endParaRPr lang="uk-UA" altLang="ru-RU" sz="28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4" name="Text Box 23"/>
          <p:cNvSpPr txBox="1">
            <a:spLocks noChangeArrowheads="1"/>
          </p:cNvSpPr>
          <p:nvPr/>
        </p:nvSpPr>
        <p:spPr bwMode="auto">
          <a:xfrm>
            <a:off x="2495550" y="3716338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a</a:t>
            </a:r>
            <a:endParaRPr lang="uk-UA" altLang="ru-RU" sz="28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5" name="Text Box 24"/>
          <p:cNvSpPr txBox="1">
            <a:spLocks noChangeArrowheads="1"/>
          </p:cNvSpPr>
          <p:nvPr/>
        </p:nvSpPr>
        <p:spPr bwMode="auto">
          <a:xfrm>
            <a:off x="3792538" y="3716338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g</a:t>
            </a:r>
            <a:endParaRPr lang="uk-UA" altLang="ru-RU" sz="28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6" name="Text Box 25"/>
          <p:cNvSpPr txBox="1">
            <a:spLocks noChangeArrowheads="1"/>
          </p:cNvSpPr>
          <p:nvPr/>
        </p:nvSpPr>
        <p:spPr bwMode="auto">
          <a:xfrm>
            <a:off x="7680325" y="1341438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c</a:t>
            </a:r>
            <a:endParaRPr lang="uk-UA" altLang="ru-RU" sz="28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7" name="Text Box 26"/>
          <p:cNvSpPr txBox="1">
            <a:spLocks noChangeArrowheads="1"/>
          </p:cNvSpPr>
          <p:nvPr/>
        </p:nvSpPr>
        <p:spPr bwMode="auto">
          <a:xfrm>
            <a:off x="7464425" y="3716338"/>
            <a:ext cx="360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>
                <a:latin typeface="Times New Roman" pitchFamily="18" charset="0"/>
                <a:cs typeface="Times New Roman" pitchFamily="18" charset="0"/>
              </a:rPr>
              <a:t>d</a:t>
            </a:r>
            <a:endParaRPr lang="uk-UA" altLang="ru-RU" sz="28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8" name="Text Box 27"/>
          <p:cNvSpPr txBox="1">
            <a:spLocks noChangeArrowheads="1"/>
          </p:cNvSpPr>
          <p:nvPr/>
        </p:nvSpPr>
        <p:spPr bwMode="auto">
          <a:xfrm>
            <a:off x="617538" y="6140450"/>
            <a:ext cx="8785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Рис. 1. Підтримка ринкової ціни (ПРЦ) і валові трансферти виробникам від споживачів та платників податків</a:t>
            </a:r>
          </a:p>
        </p:txBody>
      </p:sp>
      <p:sp>
        <p:nvSpPr>
          <p:cNvPr id="38939" name="Text Box 28"/>
          <p:cNvSpPr txBox="1">
            <a:spLocks noChangeArrowheads="1"/>
          </p:cNvSpPr>
          <p:nvPr/>
        </p:nvSpPr>
        <p:spPr bwMode="auto">
          <a:xfrm>
            <a:off x="8112125" y="404813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38940" name="Text Box 29"/>
          <p:cNvSpPr txBox="1">
            <a:spLocks noChangeArrowheads="1"/>
          </p:cNvSpPr>
          <p:nvPr/>
        </p:nvSpPr>
        <p:spPr bwMode="auto">
          <a:xfrm>
            <a:off x="7608888" y="2028825"/>
            <a:ext cx="309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dirty="0">
                <a:latin typeface="Calibri" pitchFamily="34" charset="0"/>
              </a:rPr>
              <a:t>Валові трансферти від платників податків</a:t>
            </a:r>
          </a:p>
        </p:txBody>
      </p:sp>
      <p:sp>
        <p:nvSpPr>
          <p:cNvPr id="38941" name="Text Box 30"/>
          <p:cNvSpPr txBox="1">
            <a:spLocks noChangeArrowheads="1"/>
          </p:cNvSpPr>
          <p:nvPr/>
        </p:nvSpPr>
        <p:spPr bwMode="auto">
          <a:xfrm>
            <a:off x="3828257" y="200820"/>
            <a:ext cx="16557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dirty="0">
                <a:latin typeface="Calibri" pitchFamily="34" charset="0"/>
              </a:rPr>
              <a:t>Валові трансферти від споживачів</a:t>
            </a:r>
          </a:p>
        </p:txBody>
      </p:sp>
      <p:sp>
        <p:nvSpPr>
          <p:cNvPr id="38942" name="Line 31"/>
          <p:cNvSpPr>
            <a:spLocks noChangeShapeType="1"/>
          </p:cNvSpPr>
          <p:nvPr/>
        </p:nvSpPr>
        <p:spPr bwMode="auto">
          <a:xfrm flipH="1">
            <a:off x="2927350" y="1052513"/>
            <a:ext cx="129698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8943" name="Line 32"/>
          <p:cNvSpPr>
            <a:spLocks noChangeShapeType="1"/>
          </p:cNvSpPr>
          <p:nvPr/>
        </p:nvSpPr>
        <p:spPr bwMode="auto">
          <a:xfrm flipH="1">
            <a:off x="5591175" y="2708276"/>
            <a:ext cx="20891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pic>
        <p:nvPicPr>
          <p:cNvPr id="38944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20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50" name="Прямоугольник 38949"/>
          <p:cNvSpPr/>
          <p:nvPr/>
        </p:nvSpPr>
        <p:spPr>
          <a:xfrm>
            <a:off x="8329613" y="128495"/>
            <a:ext cx="3677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uk-UA" altLang="ru-RU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ПРЦ </a:t>
            </a:r>
            <a:r>
              <a:rPr lang="en-US" altLang="ru-RU" sz="2400" baseline="-25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abcd</a:t>
            </a:r>
            <a:r>
              <a:rPr lang="en-US" altLang="ru-RU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(Pp – Pw) * S</a:t>
            </a:r>
            <a:r>
              <a:rPr lang="en-US" altLang="ru-RU" sz="2400" baseline="-25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altLang="ru-RU" sz="2400" baseline="-25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1" name="Прямоугольник 38950"/>
          <p:cNvSpPr/>
          <p:nvPr/>
        </p:nvSpPr>
        <p:spPr>
          <a:xfrm>
            <a:off x="8329613" y="3400423"/>
            <a:ext cx="3786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uk-UA" altLang="ru-RU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ВТВС </a:t>
            </a:r>
            <a:r>
              <a:rPr lang="en-US" altLang="ru-RU" sz="2400" baseline="-25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abfg</a:t>
            </a:r>
            <a:r>
              <a:rPr lang="en-US" altLang="ru-RU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(Pp – Pw) * D</a:t>
            </a:r>
            <a:r>
              <a:rPr lang="en-US" altLang="ru-RU" sz="2400" baseline="-25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altLang="ru-RU" sz="2400" baseline="-25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2" name="Прямоугольник 38951"/>
          <p:cNvSpPr/>
          <p:nvPr/>
        </p:nvSpPr>
        <p:spPr>
          <a:xfrm>
            <a:off x="7464425" y="4422774"/>
            <a:ext cx="4843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uk-UA" altLang="ru-RU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ВТВПП </a:t>
            </a:r>
            <a:r>
              <a:rPr lang="en-US" altLang="ru-RU" sz="2400" baseline="-25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dcfg</a:t>
            </a:r>
            <a:r>
              <a:rPr lang="en-US" altLang="ru-RU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(Pp – Pw) * (S</a:t>
            </a:r>
            <a:r>
              <a:rPr lang="en-US" altLang="ru-RU" sz="2400" baseline="-25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ru-RU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altLang="ru-RU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ru-RU" sz="2400" baseline="-25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altLang="ru-RU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53" name="Прямоугольник 38952"/>
          <p:cNvSpPr/>
          <p:nvPr/>
        </p:nvSpPr>
        <p:spPr>
          <a:xfrm>
            <a:off x="9047161" y="5462408"/>
            <a:ext cx="3068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uk-UA" altLang="ru-RU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alt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altLang="ru-RU" dirty="0">
                <a:latin typeface="Times New Roman" pitchFamily="18" charset="0"/>
                <a:cs typeface="Times New Roman" pitchFamily="18" charset="0"/>
              </a:rPr>
              <a:t>– пропозиція на внутрішньому ринку.</a:t>
            </a:r>
            <a:endParaRPr lang="en-US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altLang="ru-RU" dirty="0">
                <a:latin typeface="Times New Roman" pitchFamily="18" charset="0"/>
                <a:cs typeface="Times New Roman" pitchFamily="18" charset="0"/>
              </a:rPr>
              <a:t> – обсяг споживання на внутрішньому ринку.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112125" y="988644"/>
            <a:ext cx="40798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uk-UA" altLang="ru-RU" sz="2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ПРЦ </a:t>
            </a:r>
            <a:r>
              <a:rPr lang="en-US" altLang="ru-RU" sz="2200" baseline="-25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abcd</a:t>
            </a:r>
            <a:r>
              <a:rPr lang="en-US" altLang="ru-RU" sz="2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uk-UA" altLang="ru-RU" sz="2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ВТВС</a:t>
            </a:r>
            <a:r>
              <a:rPr lang="en-US" altLang="ru-RU" sz="2200" baseline="-25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abfg</a:t>
            </a:r>
            <a:r>
              <a:rPr lang="uk-UA" altLang="ru-RU" sz="2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+ВТВПП</a:t>
            </a:r>
            <a:r>
              <a:rPr lang="en-US" altLang="ru-RU" sz="2200" baseline="-250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dcfg</a:t>
            </a:r>
            <a:r>
              <a:rPr lang="en-US" altLang="ru-RU" sz="2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ru-RU" sz="2200" baseline="-25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0E2CF-0AEE-F53D-3077-8C3F575E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30" y="202764"/>
            <a:ext cx="11003280" cy="1086485"/>
          </a:xfrm>
        </p:spPr>
        <p:txBody>
          <a:bodyPr/>
          <a:lstStyle/>
          <a:p>
            <a:pPr algn="ctr"/>
            <a:r>
              <a:rPr lang="uk-UA" sz="3200" b="1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Зведені формули підтримки ринкової ціни та трансфертів виробникам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489286B-F229-6C72-1051-F0E83068B7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327153"/>
              </p:ext>
            </p:extLst>
          </p:nvPr>
        </p:nvGraphicFramePr>
        <p:xfrm>
          <a:off x="632460" y="1577340"/>
          <a:ext cx="11003280" cy="4436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570">
                  <a:extLst>
                    <a:ext uri="{9D8B030D-6E8A-4147-A177-3AD203B41FA5}">
                      <a16:colId xmlns:a16="http://schemas.microsoft.com/office/drawing/2014/main" val="569880574"/>
                    </a:ext>
                  </a:extLst>
                </a:gridCol>
                <a:gridCol w="4869180">
                  <a:extLst>
                    <a:ext uri="{9D8B030D-6E8A-4147-A177-3AD203B41FA5}">
                      <a16:colId xmlns:a16="http://schemas.microsoft.com/office/drawing/2014/main" val="365744308"/>
                    </a:ext>
                  </a:extLst>
                </a:gridCol>
                <a:gridCol w="3097530">
                  <a:extLst>
                    <a:ext uri="{9D8B030D-6E8A-4147-A177-3AD203B41FA5}">
                      <a16:colId xmlns:a16="http://schemas.microsoft.com/office/drawing/2014/main" val="95439364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Показник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Формула розрахунку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Позначення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99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alt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Підтримка ринкової ціни (</a:t>
                      </a:r>
                      <a:r>
                        <a:rPr lang="uk-UA" altLang="ru-RU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ПРЦ</a:t>
                      </a:r>
                      <a:r>
                        <a:rPr lang="uk-UA" alt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uk-UA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alt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2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ПРЦ</a:t>
                      </a:r>
                      <a:r>
                        <a:rPr lang="uk-UA" altLang="ru-R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ru-RU" sz="2400" b="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abcd</a:t>
                      </a:r>
                      <a:r>
                        <a:rPr lang="en-US" altLang="ru-RU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(Pp – Pw) * S</a:t>
                      </a:r>
                      <a:r>
                        <a:rPr lang="en-US" altLang="ru-RU" sz="2400" b="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altLang="ru-RU" sz="2400" b="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uk-UA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 </a:t>
                      </a:r>
                      <a:r>
                        <a:rPr lang="uk-UA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внутрішня ціна за одиницю продукції;</a:t>
                      </a:r>
                      <a:endParaRPr lang="en-US" alt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 </a:t>
                      </a:r>
                      <a:r>
                        <a:rPr lang="uk-UA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світова ціна за одиницю продукції;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uk-UA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uk-UA" altLang="ru-RU" sz="2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пропозиція на внутрішньому ринку</a:t>
                      </a:r>
                      <a:endParaRPr lang="ru-RU" alt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ru-RU" altLang="ru-RU" sz="2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обсяг споживання на внутрішньому ринку</a:t>
                      </a:r>
                      <a:endParaRPr lang="uk-UA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82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alt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Валові трансферти виробникам від споживачів </a:t>
                      </a:r>
                      <a:r>
                        <a:rPr lang="en-US" alt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uk-UA" altLang="ru-RU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ВТВС</a:t>
                      </a:r>
                      <a:r>
                        <a:rPr lang="en-US" alt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uk-UA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alt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ВТВС</a:t>
                      </a:r>
                      <a:r>
                        <a:rPr lang="uk-UA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ru-RU" sz="24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abfg</a:t>
                      </a:r>
                      <a:r>
                        <a:rPr lang="en-US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(Pp – Pw) * D</a:t>
                      </a:r>
                      <a:r>
                        <a:rPr lang="en-US" altLang="ru-RU" sz="2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altLang="ru-RU" sz="24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uk-UA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08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alt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Валові трансферти виробникам від платників податків (</a:t>
                      </a:r>
                      <a:r>
                        <a:rPr lang="uk-UA" altLang="ru-RU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ВТВПП</a:t>
                      </a:r>
                      <a:r>
                        <a:rPr lang="uk-UA" alt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uk-UA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uk-UA" alt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uk-UA" altLang="ru-RU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ВТВПП</a:t>
                      </a:r>
                      <a:r>
                        <a:rPr lang="uk-UA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ru-RU" sz="24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dcfg</a:t>
                      </a:r>
                      <a:r>
                        <a:rPr lang="en-US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(Pp – Pw) * (S</a:t>
                      </a:r>
                      <a:r>
                        <a:rPr lang="en-US" altLang="ru-RU" sz="2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uk-UA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altLang="ru-RU" sz="2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uk-UA" alt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uk-UA" alt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uk-UA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524347"/>
                  </a:ext>
                </a:extLst>
              </a:tr>
            </a:tbl>
          </a:graphicData>
        </a:graphic>
      </p:graphicFrame>
      <p:pic>
        <p:nvPicPr>
          <p:cNvPr id="5" name="Picture 15" descr="logo - EF">
            <a:extLst>
              <a:ext uri="{FF2B5EF4-FFF2-40B4-BE49-F238E27FC236}">
                <a16:creationId xmlns:a16="http://schemas.microsoft.com/office/drawing/2014/main" id="{7998D2AE-9A24-03F5-9A0E-DC67877A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731520" cy="74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576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188913"/>
            <a:ext cx="11449050" cy="1139825"/>
          </a:xfrm>
        </p:spPr>
        <p:txBody>
          <a:bodyPr/>
          <a:lstStyle/>
          <a:p>
            <a:pPr algn="ctr"/>
            <a:r>
              <a:rPr lang="uk-UA" altLang="ru-RU" sz="3200" b="1">
                <a:solidFill>
                  <a:srgbClr val="0033CC"/>
                </a:solidFill>
                <a:latin typeface="Arial" charset="0"/>
                <a:cs typeface="Arial" charset="0"/>
              </a:rPr>
              <a:t>Основні показники ефективності внутрішньої підтримки, що використовуються в ОЕСР:</a:t>
            </a:r>
            <a:endParaRPr lang="ru-RU" altLang="ru-RU" sz="3200" b="1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412875"/>
            <a:ext cx="11372850" cy="5256213"/>
          </a:xfrm>
        </p:spPr>
        <p:txBody>
          <a:bodyPr/>
          <a:lstStyle/>
          <a:p>
            <a:r>
              <a:rPr lang="uk-UA" altLang="ru-RU" dirty="0">
                <a:latin typeface="Arial" charset="0"/>
                <a:cs typeface="Arial" charset="0"/>
              </a:rPr>
              <a:t>NPC (“</a:t>
            </a:r>
            <a:r>
              <a:rPr lang="en-GB" altLang="ru-RU" dirty="0">
                <a:latin typeface="Arial" charset="0"/>
                <a:cs typeface="Arial" charset="0"/>
              </a:rPr>
              <a:t>Nominal Protection Coefficient</a:t>
            </a:r>
            <a:r>
              <a:rPr lang="uk-UA" altLang="ru-RU" dirty="0">
                <a:latin typeface="Arial" charset="0"/>
                <a:cs typeface="Arial" charset="0"/>
              </a:rPr>
              <a:t>”) – “Номінальний коефіцієнт захисту”</a:t>
            </a:r>
          </a:p>
          <a:p>
            <a:r>
              <a:rPr lang="uk-UA" altLang="ru-RU" dirty="0">
                <a:latin typeface="Arial" charset="0"/>
                <a:cs typeface="Arial" charset="0"/>
              </a:rPr>
              <a:t>PSE (“</a:t>
            </a:r>
            <a:r>
              <a:rPr lang="en-GB" altLang="ru-RU" dirty="0">
                <a:latin typeface="Arial" charset="0"/>
                <a:cs typeface="Arial" charset="0"/>
              </a:rPr>
              <a:t>Producer Support </a:t>
            </a:r>
            <a:r>
              <a:rPr lang="en-US" altLang="ru-RU" dirty="0">
                <a:latin typeface="Arial" charset="0"/>
                <a:cs typeface="Arial" charset="0"/>
              </a:rPr>
              <a:t>Estimate</a:t>
            </a:r>
            <a:r>
              <a:rPr lang="uk-UA" altLang="ru-RU" dirty="0">
                <a:latin typeface="Arial" charset="0"/>
                <a:cs typeface="Arial" charset="0"/>
              </a:rPr>
              <a:t>”) – „Оцінка підтримки виробника”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</a:p>
          <a:p>
            <a:pPr algn="just"/>
            <a:r>
              <a:rPr lang="uk-UA" altLang="ru-RU" dirty="0">
                <a:latin typeface="Arial" charset="0"/>
                <a:cs typeface="Arial" charset="0"/>
              </a:rPr>
              <a:t>CSE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uk-UA" altLang="ru-RU" dirty="0">
                <a:latin typeface="Arial" charset="0"/>
                <a:cs typeface="Arial" charset="0"/>
              </a:rPr>
              <a:t>(“</a:t>
            </a:r>
            <a:r>
              <a:rPr lang="en-US" altLang="ru-RU" dirty="0">
                <a:latin typeface="Arial" charset="0"/>
                <a:cs typeface="Arial" charset="0"/>
              </a:rPr>
              <a:t>Consumer Support Estimate</a:t>
            </a:r>
            <a:r>
              <a:rPr lang="uk-UA" altLang="ru-RU" dirty="0">
                <a:latin typeface="Arial" charset="0"/>
                <a:cs typeface="Arial" charset="0"/>
              </a:rPr>
              <a:t>”) – “Оцінка підтримки споживача</a:t>
            </a:r>
            <a:r>
              <a:rPr lang="ru-RU" altLang="ru-RU" dirty="0">
                <a:latin typeface="Arial" charset="0"/>
                <a:cs typeface="Arial" charset="0"/>
              </a:rPr>
              <a:t>»</a:t>
            </a:r>
          </a:p>
          <a:p>
            <a:pPr algn="just"/>
            <a:r>
              <a:rPr lang="uk-UA" altLang="ru-RU" dirty="0">
                <a:latin typeface="Arial" charset="0"/>
                <a:cs typeface="Arial" charset="0"/>
              </a:rPr>
              <a:t>GSSE</a:t>
            </a:r>
            <a:r>
              <a:rPr lang="ru-RU" altLang="ru-RU" dirty="0">
                <a:latin typeface="Arial" charset="0"/>
                <a:cs typeface="Arial" charset="0"/>
              </a:rPr>
              <a:t> (</a:t>
            </a:r>
            <a:r>
              <a:rPr lang="uk-UA" altLang="ru-RU" dirty="0">
                <a:latin typeface="Arial" charset="0"/>
                <a:cs typeface="Arial" charset="0"/>
              </a:rPr>
              <a:t>“</a:t>
            </a:r>
            <a:r>
              <a:rPr lang="en-US" altLang="ru-RU" dirty="0">
                <a:latin typeface="Arial" charset="0"/>
                <a:cs typeface="Arial" charset="0"/>
              </a:rPr>
              <a:t>General Services Support Estimate</a:t>
            </a:r>
            <a:r>
              <a:rPr lang="uk-UA" altLang="ru-RU" dirty="0">
                <a:latin typeface="Arial" charset="0"/>
                <a:cs typeface="Arial" charset="0"/>
              </a:rPr>
              <a:t>”</a:t>
            </a:r>
            <a:r>
              <a:rPr lang="ru-RU" altLang="ru-RU" dirty="0">
                <a:latin typeface="Arial" charset="0"/>
                <a:cs typeface="Arial" charset="0"/>
              </a:rPr>
              <a:t>) - </a:t>
            </a:r>
            <a:r>
              <a:rPr lang="uk-UA" altLang="ru-RU" dirty="0">
                <a:latin typeface="Arial" charset="0"/>
                <a:cs typeface="Arial" charset="0"/>
              </a:rPr>
              <a:t>„Оцінка підтримки послуг загального призначення”</a:t>
            </a:r>
          </a:p>
          <a:p>
            <a:pPr algn="just"/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uk-UA" altLang="ru-RU" dirty="0">
                <a:latin typeface="Arial" charset="0"/>
                <a:cs typeface="Arial" charset="0"/>
              </a:rPr>
              <a:t>TSE</a:t>
            </a:r>
            <a:r>
              <a:rPr lang="ru-RU" altLang="ru-RU" dirty="0">
                <a:latin typeface="Arial" charset="0"/>
                <a:cs typeface="Arial" charset="0"/>
              </a:rPr>
              <a:t> </a:t>
            </a:r>
            <a:r>
              <a:rPr lang="uk-UA" altLang="ru-RU" dirty="0">
                <a:latin typeface="Arial" charset="0"/>
                <a:cs typeface="Arial" charset="0"/>
              </a:rPr>
              <a:t>(“</a:t>
            </a:r>
            <a:r>
              <a:rPr lang="en-US" altLang="ru-RU" dirty="0">
                <a:latin typeface="Arial" charset="0"/>
                <a:cs typeface="Arial" charset="0"/>
              </a:rPr>
              <a:t>Total Support Estimate</a:t>
            </a:r>
            <a:r>
              <a:rPr lang="uk-UA" altLang="ru-RU" dirty="0">
                <a:latin typeface="Arial" charset="0"/>
                <a:cs typeface="Arial" charset="0"/>
              </a:rPr>
              <a:t>”) - „Оцінка загальної підтримки” </a:t>
            </a:r>
            <a:endParaRPr lang="ru-RU" altLang="ru-RU" dirty="0">
              <a:latin typeface="Arial" charset="0"/>
              <a:cs typeface="Arial" charset="0"/>
            </a:endParaRPr>
          </a:p>
          <a:p>
            <a:pPr algn="just"/>
            <a:r>
              <a:rPr lang="en-US" altLang="ru-RU" dirty="0">
                <a:latin typeface="Arial" charset="0"/>
                <a:cs typeface="Arial" charset="0"/>
              </a:rPr>
              <a:t>AMS</a:t>
            </a:r>
            <a:r>
              <a:rPr lang="uk-UA" altLang="ru-RU" dirty="0">
                <a:latin typeface="Arial" charset="0"/>
                <a:cs typeface="Arial" charset="0"/>
              </a:rPr>
              <a:t> (“</a:t>
            </a:r>
            <a:r>
              <a:rPr lang="en-US" altLang="ru-RU" dirty="0">
                <a:latin typeface="Arial" charset="0"/>
                <a:cs typeface="Arial" charset="0"/>
              </a:rPr>
              <a:t>Aggregate Measure of Support</a:t>
            </a:r>
            <a:r>
              <a:rPr lang="uk-UA" altLang="ru-RU" dirty="0">
                <a:latin typeface="Arial" charset="0"/>
                <a:cs typeface="Arial" charset="0"/>
              </a:rPr>
              <a:t>”) – “Сукупний вимір підтримки”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3011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20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190500"/>
            <a:ext cx="11598275" cy="1130260"/>
          </a:xfrm>
        </p:spPr>
        <p:txBody>
          <a:bodyPr/>
          <a:lstStyle/>
          <a:p>
            <a:pPr algn="ctr"/>
            <a:r>
              <a:rPr lang="uk-UA" altLang="ru-RU" b="1" dirty="0">
                <a:solidFill>
                  <a:srgbClr val="0033CC"/>
                </a:solidFill>
                <a:latin typeface="Arial" charset="0"/>
                <a:cs typeface="Arial" charset="0"/>
              </a:rPr>
              <a:t>NPC </a:t>
            </a:r>
            <a:r>
              <a:rPr lang="en-US" altLang="ru-RU" b="1" dirty="0">
                <a:solidFill>
                  <a:srgbClr val="0033CC"/>
                </a:solidFill>
                <a:latin typeface="Arial" charset="0"/>
                <a:cs typeface="Arial" charset="0"/>
              </a:rPr>
              <a:t>p </a:t>
            </a:r>
            <a:r>
              <a:rPr lang="uk-UA" altLang="ru-RU" b="1" dirty="0">
                <a:solidFill>
                  <a:srgbClr val="0033CC"/>
                </a:solidFill>
                <a:latin typeface="Arial" charset="0"/>
                <a:cs typeface="Arial" charset="0"/>
              </a:rPr>
              <a:t>– “Номінальний коефіцієнт захисту виробника”</a:t>
            </a:r>
            <a:endParaRPr lang="en-GB" altLang="ru-RU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3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524000"/>
            <a:ext cx="7772400" cy="137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ru-RU" dirty="0"/>
              <a:t> 	</a:t>
            </a:r>
            <a:endParaRPr lang="en-GB" altLang="ru-RU" dirty="0">
              <a:sym typeface="Symbol" pitchFamily="18" charset="2"/>
            </a:endParaRPr>
          </a:p>
        </p:txBody>
      </p:sp>
      <p:graphicFrame>
        <p:nvGraphicFramePr>
          <p:cNvPr id="164868" name="Object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011233"/>
              </p:ext>
            </p:extLst>
          </p:nvPr>
        </p:nvGraphicFramePr>
        <p:xfrm>
          <a:off x="8261350" y="1713706"/>
          <a:ext cx="3216275" cy="248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780954" imgH="704970" progId="Equation.3">
                  <p:embed/>
                </p:oleObj>
              </mc:Choice>
              <mc:Fallback>
                <p:oleObj name="Формула" r:id="rId3" imgW="780954" imgH="704970" progId="Equation.3">
                  <p:embed/>
                  <p:pic>
                    <p:nvPicPr>
                      <p:cNvPr id="0" name="Picture 5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1350" y="1713706"/>
                        <a:ext cx="3216275" cy="2484438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" name="Text Box 5"/>
          <p:cNvSpPr txBox="1">
            <a:spLocks noChangeArrowheads="1"/>
          </p:cNvSpPr>
          <p:nvPr/>
        </p:nvSpPr>
        <p:spPr bwMode="auto">
          <a:xfrm>
            <a:off x="2574925" y="4376738"/>
            <a:ext cx="32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–"/>
            </a:pPr>
            <a:endParaRPr lang="de-DE" altLang="ru-RU" sz="2800">
              <a:solidFill>
                <a:srgbClr val="FFFF99"/>
              </a:solidFill>
              <a:latin typeface="Haettenschweiler" pitchFamily="34" charset="0"/>
            </a:endParaRPr>
          </a:p>
        </p:txBody>
      </p:sp>
      <p:sp>
        <p:nvSpPr>
          <p:cNvPr id="3134" name="Line 6"/>
          <p:cNvSpPr>
            <a:spLocks noChangeShapeType="1"/>
          </p:cNvSpPr>
          <p:nvPr/>
        </p:nvSpPr>
        <p:spPr bwMode="auto">
          <a:xfrm flipV="1">
            <a:off x="3048000" y="3581400"/>
            <a:ext cx="38100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64871" name="Group 7"/>
          <p:cNvGrpSpPr>
            <a:grpSpLocks/>
          </p:cNvGrpSpPr>
          <p:nvPr/>
        </p:nvGrpSpPr>
        <p:grpSpPr bwMode="auto">
          <a:xfrm>
            <a:off x="6954839" y="4149724"/>
            <a:ext cx="2728912" cy="984250"/>
            <a:chOff x="3133" y="2208"/>
            <a:chExt cx="1719" cy="620"/>
          </a:xfrm>
        </p:grpSpPr>
        <p:sp>
          <p:nvSpPr>
            <p:cNvPr id="164872" name="Text Box 8"/>
            <p:cNvSpPr txBox="1">
              <a:spLocks noChangeArrowheads="1"/>
            </p:cNvSpPr>
            <p:nvPr/>
          </p:nvSpPr>
          <p:spPr bwMode="auto">
            <a:xfrm>
              <a:off x="3133" y="2258"/>
              <a:ext cx="1719" cy="5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Внутрішня</a:t>
              </a: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ціна на продукцію </a:t>
              </a:r>
              <a:r>
                <a:rPr lang="uk-UA" altLang="ru-RU" sz="2400" baseline="-25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і</a:t>
              </a:r>
              <a:endParaRPr lang="en-GB" altLang="ru-RU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144" name="Line 9"/>
            <p:cNvSpPr>
              <a:spLocks noChangeShapeType="1"/>
            </p:cNvSpPr>
            <p:nvPr/>
          </p:nvSpPr>
          <p:spPr bwMode="auto">
            <a:xfrm flipH="1" flipV="1">
              <a:off x="4272" y="2208"/>
              <a:ext cx="154" cy="48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64874" name="Group 10"/>
          <p:cNvGrpSpPr>
            <a:grpSpLocks/>
          </p:cNvGrpSpPr>
          <p:nvPr/>
        </p:nvGrpSpPr>
        <p:grpSpPr bwMode="auto">
          <a:xfrm>
            <a:off x="9192417" y="4656136"/>
            <a:ext cx="2209800" cy="1751013"/>
            <a:chOff x="181" y="2208"/>
            <a:chExt cx="1392" cy="1103"/>
          </a:xfrm>
        </p:grpSpPr>
        <p:sp>
          <p:nvSpPr>
            <p:cNvPr id="164875" name="Text Box 11"/>
            <p:cNvSpPr txBox="1">
              <a:spLocks noChangeArrowheads="1"/>
            </p:cNvSpPr>
            <p:nvPr/>
          </p:nvSpPr>
          <p:spPr bwMode="auto">
            <a:xfrm>
              <a:off x="181" y="2873"/>
              <a:ext cx="1392" cy="43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lnSpc>
                  <a:spcPct val="4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Світова ціна </a:t>
              </a:r>
            </a:p>
            <a:p>
              <a:pPr fontAlgn="auto">
                <a:lnSpc>
                  <a:spcPct val="4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на продукцію </a:t>
              </a:r>
              <a:r>
                <a:rPr lang="uk-UA" altLang="ru-RU" sz="2400" baseline="-25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i</a:t>
              </a:r>
              <a:r>
                <a:rPr lang="ru-RU" alt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aettenschweiler" panose="020B0706040902060204" pitchFamily="34" charset="0"/>
                  <a:cs typeface="+mn-cs"/>
                </a:rPr>
                <a:t> </a:t>
              </a:r>
              <a:endParaRPr lang="en-GB" alt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  <a:cs typeface="+mn-cs"/>
              </a:endParaRPr>
            </a:p>
          </p:txBody>
        </p:sp>
        <p:sp>
          <p:nvSpPr>
            <p:cNvPr id="3142" name="Line 12"/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64877" name="Line 13"/>
          <p:cNvSpPr>
            <a:spLocks noChangeShapeType="1"/>
          </p:cNvSpPr>
          <p:nvPr/>
        </p:nvSpPr>
        <p:spPr bwMode="auto">
          <a:xfrm flipV="1">
            <a:off x="9971090" y="3304380"/>
            <a:ext cx="762790" cy="211375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38" name="Line 14"/>
          <p:cNvSpPr>
            <a:spLocks noChangeShapeType="1"/>
          </p:cNvSpPr>
          <p:nvPr/>
        </p:nvSpPr>
        <p:spPr bwMode="auto">
          <a:xfrm flipV="1">
            <a:off x="7391400" y="3357563"/>
            <a:ext cx="504825" cy="1150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4879" name="Line 15"/>
          <p:cNvSpPr>
            <a:spLocks noChangeShapeType="1"/>
          </p:cNvSpPr>
          <p:nvPr/>
        </p:nvSpPr>
        <p:spPr bwMode="auto">
          <a:xfrm flipV="1">
            <a:off x="8469313" y="2368550"/>
            <a:ext cx="2178052" cy="189464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40" name="Picture 15" descr="logo - E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720090" cy="73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2888" y="1935986"/>
            <a:ext cx="65706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NPC</a:t>
            </a: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&gt;1,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uk-UA" sz="2400" noProof="0" dirty="0"/>
              <a:t>означає підтримку виробника, і що вищий показник - то сильніший вплив держави на ринок</a:t>
            </a:r>
            <a:endParaRPr lang="uk-UA" sz="2400" noProof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NPC</a:t>
            </a: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&lt;1, </a:t>
            </a:r>
            <a:r>
              <a:rPr lang="uk-UA" sz="24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uk-UA" sz="2400" noProof="0" dirty="0"/>
              <a:t>ільське господарство не отримує підтримки, що фактично означає непряме оподаткування виробників, тоді як споживачі отримують приховані субсидії</a:t>
            </a:r>
          </a:p>
          <a:p>
            <a:pPr algn="just"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NPC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=1, </a:t>
            </a:r>
            <a:r>
              <a:rPr lang="uk-UA" sz="2400" noProof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uk-UA" sz="2400" noProof="0" dirty="0"/>
              <a:t>весь дохід сільськогосподарських виробників формується виключно ринком, без державної підтримки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817102"/>
              </p:ext>
            </p:extLst>
          </p:nvPr>
        </p:nvGraphicFramePr>
        <p:xfrm>
          <a:off x="-98898" y="407973"/>
          <a:ext cx="7448388" cy="522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7106" name="Picture 15" descr="logo - 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400050" cy="40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045BCD6-A632-ED6D-B6D0-C262BE576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607708"/>
              </p:ext>
            </p:extLst>
          </p:nvPr>
        </p:nvGraphicFramePr>
        <p:xfrm>
          <a:off x="7109459" y="671229"/>
          <a:ext cx="5082541" cy="451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5B2D78-2499-40A8-3D2E-B40FCEFF2E74}"/>
              </a:ext>
            </a:extLst>
          </p:cNvPr>
          <p:cNvSpPr txBox="1"/>
          <p:nvPr/>
        </p:nvSpPr>
        <p:spPr>
          <a:xfrm>
            <a:off x="2926079" y="6104345"/>
            <a:ext cx="9029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noProof="0" dirty="0">
                <a:solidFill>
                  <a:srgbClr val="003399"/>
                </a:solidFill>
              </a:rPr>
              <a:t>Рис. 2. </a:t>
            </a:r>
            <a:r>
              <a:rPr lang="uk-UA" altLang="ru-RU" sz="2400" b="1" dirty="0" err="1">
                <a:solidFill>
                  <a:srgbClr val="0033CC"/>
                </a:solidFill>
              </a:rPr>
              <a:t>NPC</a:t>
            </a:r>
            <a:r>
              <a:rPr lang="uk-UA" altLang="ru-RU" sz="2400" b="1" dirty="0">
                <a:solidFill>
                  <a:srgbClr val="0033CC"/>
                </a:solidFill>
              </a:rPr>
              <a:t> </a:t>
            </a:r>
            <a:r>
              <a:rPr lang="en-US" altLang="ru-RU" sz="2400" b="1" dirty="0">
                <a:solidFill>
                  <a:srgbClr val="0033CC"/>
                </a:solidFill>
              </a:rPr>
              <a:t>p </a:t>
            </a:r>
            <a:r>
              <a:rPr lang="uk-UA" sz="2400" b="1" noProof="0" dirty="0">
                <a:solidFill>
                  <a:srgbClr val="003399"/>
                </a:solidFill>
              </a:rPr>
              <a:t>у деяких країнах світу</a:t>
            </a:r>
            <a:endParaRPr lang="LID4096" sz="2400" b="1" dirty="0">
              <a:solidFill>
                <a:srgbClr val="00339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F9690-242E-BCA9-A837-44AE548D5971}"/>
              </a:ext>
            </a:extLst>
          </p:cNvPr>
          <p:cNvSpPr txBox="1"/>
          <p:nvPr/>
        </p:nvSpPr>
        <p:spPr>
          <a:xfrm>
            <a:off x="9101846" y="5385577"/>
            <a:ext cx="1345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noProof="0" dirty="0">
                <a:solidFill>
                  <a:srgbClr val="003399"/>
                </a:solidFill>
              </a:rPr>
              <a:t>2024 р.</a:t>
            </a:r>
            <a:endParaRPr lang="LID4096" b="1" dirty="0">
              <a:solidFill>
                <a:srgbClr val="00339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6601C8-0874-B405-5900-0A20232D42BA}"/>
              </a:ext>
            </a:extLst>
          </p:cNvPr>
          <p:cNvSpPr txBox="1"/>
          <p:nvPr/>
        </p:nvSpPr>
        <p:spPr>
          <a:xfrm>
            <a:off x="796046" y="6335178"/>
            <a:ext cx="1976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noProof="0" dirty="0"/>
              <a:t>Джерело: ОЕСР</a:t>
            </a:r>
            <a:endParaRPr lang="LID4096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7C9DF-9893-4449-6E5D-DE6B8188D084}"/>
              </a:ext>
            </a:extLst>
          </p:cNvPr>
          <p:cNvSpPr txBox="1"/>
          <p:nvPr/>
        </p:nvSpPr>
        <p:spPr>
          <a:xfrm>
            <a:off x="1245870" y="5385577"/>
            <a:ext cx="4983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noProof="0" dirty="0">
                <a:solidFill>
                  <a:srgbClr val="003399"/>
                </a:solidFill>
              </a:rPr>
              <a:t>2005-2009рр. та 2010-2014 рр.</a:t>
            </a:r>
            <a:endParaRPr lang="LID4096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533780"/>
              </p:ext>
            </p:extLst>
          </p:nvPr>
        </p:nvGraphicFramePr>
        <p:xfrm>
          <a:off x="327025" y="182563"/>
          <a:ext cx="11464925" cy="657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9154" name="Picture 15" descr="logo - 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20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79CDD5D-5FD4-C87E-C184-91D34F3E5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533977"/>
              </p:ext>
            </p:extLst>
          </p:nvPr>
        </p:nvGraphicFramePr>
        <p:xfrm>
          <a:off x="1910080" y="171450"/>
          <a:ext cx="9279886" cy="568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4006">
                  <a:extLst>
                    <a:ext uri="{9D8B030D-6E8A-4147-A177-3AD203B41FA5}">
                      <a16:colId xmlns:a16="http://schemas.microsoft.com/office/drawing/2014/main" val="3202012339"/>
                    </a:ext>
                  </a:extLst>
                </a:gridCol>
                <a:gridCol w="792588">
                  <a:extLst>
                    <a:ext uri="{9D8B030D-6E8A-4147-A177-3AD203B41FA5}">
                      <a16:colId xmlns:a16="http://schemas.microsoft.com/office/drawing/2014/main" val="3430048482"/>
                    </a:ext>
                  </a:extLst>
                </a:gridCol>
                <a:gridCol w="792588">
                  <a:extLst>
                    <a:ext uri="{9D8B030D-6E8A-4147-A177-3AD203B41FA5}">
                      <a16:colId xmlns:a16="http://schemas.microsoft.com/office/drawing/2014/main" val="3544987368"/>
                    </a:ext>
                  </a:extLst>
                </a:gridCol>
                <a:gridCol w="792588">
                  <a:extLst>
                    <a:ext uri="{9D8B030D-6E8A-4147-A177-3AD203B41FA5}">
                      <a16:colId xmlns:a16="http://schemas.microsoft.com/office/drawing/2014/main" val="3300462708"/>
                    </a:ext>
                  </a:extLst>
                </a:gridCol>
                <a:gridCol w="792588">
                  <a:extLst>
                    <a:ext uri="{9D8B030D-6E8A-4147-A177-3AD203B41FA5}">
                      <a16:colId xmlns:a16="http://schemas.microsoft.com/office/drawing/2014/main" val="1219385100"/>
                    </a:ext>
                  </a:extLst>
                </a:gridCol>
                <a:gridCol w="792588">
                  <a:extLst>
                    <a:ext uri="{9D8B030D-6E8A-4147-A177-3AD203B41FA5}">
                      <a16:colId xmlns:a16="http://schemas.microsoft.com/office/drawing/2014/main" val="2855370946"/>
                    </a:ext>
                  </a:extLst>
                </a:gridCol>
                <a:gridCol w="792588">
                  <a:extLst>
                    <a:ext uri="{9D8B030D-6E8A-4147-A177-3AD203B41FA5}">
                      <a16:colId xmlns:a16="http://schemas.microsoft.com/office/drawing/2014/main" val="3287101779"/>
                    </a:ext>
                  </a:extLst>
                </a:gridCol>
                <a:gridCol w="792588">
                  <a:extLst>
                    <a:ext uri="{9D8B030D-6E8A-4147-A177-3AD203B41FA5}">
                      <a16:colId xmlns:a16="http://schemas.microsoft.com/office/drawing/2014/main" val="1110026934"/>
                    </a:ext>
                  </a:extLst>
                </a:gridCol>
                <a:gridCol w="792588">
                  <a:extLst>
                    <a:ext uri="{9D8B030D-6E8A-4147-A177-3AD203B41FA5}">
                      <a16:colId xmlns:a16="http://schemas.microsoft.com/office/drawing/2014/main" val="1811110039"/>
                    </a:ext>
                  </a:extLst>
                </a:gridCol>
                <a:gridCol w="792588">
                  <a:extLst>
                    <a:ext uri="{9D8B030D-6E8A-4147-A177-3AD203B41FA5}">
                      <a16:colId xmlns:a16="http://schemas.microsoft.com/office/drawing/2014/main" val="1594901275"/>
                    </a:ext>
                  </a:extLst>
                </a:gridCol>
                <a:gridCol w="792588">
                  <a:extLst>
                    <a:ext uri="{9D8B030D-6E8A-4147-A177-3AD203B41FA5}">
                      <a16:colId xmlns:a16="http://schemas.microsoft.com/office/drawing/2014/main" val="1979737062"/>
                    </a:ext>
                  </a:extLst>
                </a:gridCol>
              </a:tblGrid>
              <a:tr h="1884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U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U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</a:t>
                      </a:r>
                      <a:endParaRPr lang="ru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727827"/>
                  </a:ext>
                </a:extLst>
              </a:tr>
              <a:tr h="3487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Україна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NPC p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0,96</a:t>
                      </a:r>
                      <a:endParaRPr lang="ru-UA" sz="1400" b="1" i="0" u="none" strike="noStrike" dirty="0">
                        <a:solidFill>
                          <a:srgbClr val="1820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0,96</a:t>
                      </a:r>
                      <a:endParaRPr lang="ru-UA" sz="1400" b="1" i="0" u="none" strike="noStrike" dirty="0">
                        <a:solidFill>
                          <a:srgbClr val="1820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0,98</a:t>
                      </a:r>
                      <a:endParaRPr lang="ru-UA" sz="1400" b="1" i="0" u="none" strike="noStrike" dirty="0">
                        <a:solidFill>
                          <a:srgbClr val="1820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</a:t>
                      </a:r>
                      <a:endParaRPr lang="ru-UA" sz="1400" b="1" i="0" u="none" strike="noStrike" dirty="0">
                        <a:solidFill>
                          <a:srgbClr val="1820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1,02</a:t>
                      </a:r>
                      <a:endParaRPr lang="ru-UA" sz="1400" b="1" i="0" u="none" strike="noStrike" dirty="0">
                        <a:solidFill>
                          <a:srgbClr val="1820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</a:t>
                      </a:r>
                      <a:endParaRPr lang="ru-UA" sz="1400" b="1" i="0" u="none" strike="noStrike" dirty="0">
                        <a:solidFill>
                          <a:srgbClr val="1820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ru-UA" sz="1400" b="1" i="0" u="none" strike="noStrike" dirty="0">
                        <a:solidFill>
                          <a:srgbClr val="1820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0,97</a:t>
                      </a:r>
                      <a:endParaRPr lang="ru-UA" sz="1400" b="1" i="0" u="none" strike="noStrike" dirty="0">
                        <a:solidFill>
                          <a:srgbClr val="1820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1,02</a:t>
                      </a:r>
                      <a:endParaRPr lang="ru-UA" sz="1400" b="1" i="0" u="none" strike="noStrike" dirty="0">
                        <a:solidFill>
                          <a:srgbClr val="1820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</a:t>
                      </a:r>
                      <a:endParaRPr lang="ru-UA" sz="1400" b="1" i="0" u="none" strike="noStrike" dirty="0">
                        <a:solidFill>
                          <a:srgbClr val="1820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6692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28513"/>
            <a:ext cx="10763250" cy="746175"/>
          </a:xfrm>
        </p:spPr>
        <p:txBody>
          <a:bodyPr/>
          <a:lstStyle/>
          <a:p>
            <a:pPr algn="ctr"/>
            <a:r>
              <a:rPr lang="uk-UA" altLang="ru-RU" sz="40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PSE</a:t>
            </a:r>
            <a:r>
              <a:rPr lang="uk-UA" altLang="ru-RU" sz="4000" b="1" dirty="0">
                <a:solidFill>
                  <a:srgbClr val="0033CC"/>
                </a:solidFill>
                <a:latin typeface="Arial" charset="0"/>
                <a:cs typeface="Arial" charset="0"/>
              </a:rPr>
              <a:t> – „Оцінка підтримки виробника”</a:t>
            </a:r>
            <a:endParaRPr lang="en-GB" altLang="ru-RU" sz="4000" b="1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1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524000"/>
            <a:ext cx="7772400" cy="137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ru-RU"/>
              <a:t> 	</a:t>
            </a:r>
            <a:endParaRPr lang="en-GB" altLang="ru-RU">
              <a:sym typeface="Symbol" pitchFamily="18" charset="2"/>
            </a:endParaRPr>
          </a:p>
        </p:txBody>
      </p:sp>
      <p:graphicFrame>
        <p:nvGraphicFramePr>
          <p:cNvPr id="158724" name="Object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752308"/>
              </p:ext>
            </p:extLst>
          </p:nvPr>
        </p:nvGraphicFramePr>
        <p:xfrm>
          <a:off x="4751388" y="1898650"/>
          <a:ext cx="700246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705079" imgH="447660" progId="Equation.3">
                  <p:embed/>
                </p:oleObj>
              </mc:Choice>
              <mc:Fallback>
                <p:oleObj name="Формула" r:id="rId3" imgW="1705079" imgH="447660" progId="Equation.3">
                  <p:embed/>
                  <p:pic>
                    <p:nvPicPr>
                      <p:cNvPr id="0" name="Picture 5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1898650"/>
                        <a:ext cx="7002462" cy="2057400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" name="Text Box 5"/>
          <p:cNvSpPr txBox="1">
            <a:spLocks noChangeArrowheads="1"/>
          </p:cNvSpPr>
          <p:nvPr/>
        </p:nvSpPr>
        <p:spPr bwMode="auto">
          <a:xfrm>
            <a:off x="2574925" y="4376738"/>
            <a:ext cx="32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–"/>
            </a:pPr>
            <a:endParaRPr lang="de-DE" altLang="ru-RU" sz="2800">
              <a:solidFill>
                <a:srgbClr val="FFFF99"/>
              </a:solidFill>
              <a:latin typeface="Haettenschweiler" pitchFamily="34" charset="0"/>
            </a:endParaRPr>
          </a:p>
        </p:txBody>
      </p:sp>
      <p:sp>
        <p:nvSpPr>
          <p:cNvPr id="1086" name="Line 6"/>
          <p:cNvSpPr>
            <a:spLocks noChangeShapeType="1"/>
          </p:cNvSpPr>
          <p:nvPr/>
        </p:nvSpPr>
        <p:spPr bwMode="auto">
          <a:xfrm flipV="1">
            <a:off x="3048000" y="3581400"/>
            <a:ext cx="38100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58727" name="Group 7"/>
          <p:cNvGrpSpPr>
            <a:grpSpLocks/>
          </p:cNvGrpSpPr>
          <p:nvPr/>
        </p:nvGrpSpPr>
        <p:grpSpPr bwMode="auto">
          <a:xfrm>
            <a:off x="4192985" y="3464498"/>
            <a:ext cx="2728912" cy="1784350"/>
            <a:chOff x="518" y="2208"/>
            <a:chExt cx="1719" cy="1124"/>
          </a:xfrm>
        </p:grpSpPr>
        <p:sp>
          <p:nvSpPr>
            <p:cNvPr id="158728" name="Text Box 8"/>
            <p:cNvSpPr txBox="1">
              <a:spLocks noChangeArrowheads="1"/>
            </p:cNvSpPr>
            <p:nvPr/>
          </p:nvSpPr>
          <p:spPr bwMode="auto">
            <a:xfrm>
              <a:off x="518" y="2762"/>
              <a:ext cx="1719" cy="5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Внутрішня</a:t>
              </a: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ціна на продукцію </a:t>
              </a:r>
              <a:r>
                <a:rPr lang="uk-UA" altLang="ru-RU" sz="2400" baseline="-25000" dirty="0">
                  <a:solidFill>
                    <a:srgbClr val="FFFF99"/>
                  </a:solidFill>
                  <a:latin typeface="Times New Roman" panose="02020603050405020304" pitchFamily="18" charset="0"/>
                  <a:cs typeface="+mn-cs"/>
                </a:rPr>
                <a:t>і</a:t>
              </a:r>
              <a:endParaRPr lang="en-GB" altLang="ru-RU" sz="2400" baseline="-25000" dirty="0">
                <a:solidFill>
                  <a:srgbClr val="FFFF99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04" name="Line 9"/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58730" name="Group 10"/>
          <p:cNvGrpSpPr>
            <a:grpSpLocks/>
          </p:cNvGrpSpPr>
          <p:nvPr/>
        </p:nvGrpSpPr>
        <p:grpSpPr bwMode="auto">
          <a:xfrm>
            <a:off x="9231313" y="4508499"/>
            <a:ext cx="2847976" cy="1635125"/>
            <a:chOff x="4272" y="2208"/>
            <a:chExt cx="1794" cy="1030"/>
          </a:xfrm>
        </p:grpSpPr>
        <p:sp>
          <p:nvSpPr>
            <p:cNvPr id="158731" name="Text Box 11"/>
            <p:cNvSpPr txBox="1">
              <a:spLocks noChangeArrowheads="1"/>
            </p:cNvSpPr>
            <p:nvPr/>
          </p:nvSpPr>
          <p:spPr bwMode="auto">
            <a:xfrm>
              <a:off x="4725" y="2668"/>
              <a:ext cx="1341" cy="5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Податки </a:t>
              </a: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на продукцію і</a:t>
              </a:r>
              <a:endParaRPr lang="en-GB" alt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02" name="Line 12"/>
            <p:cNvSpPr>
              <a:spLocks noChangeShapeType="1"/>
            </p:cNvSpPr>
            <p:nvPr/>
          </p:nvSpPr>
          <p:spPr bwMode="auto">
            <a:xfrm flipH="1" flipV="1">
              <a:off x="4272" y="2208"/>
              <a:ext cx="154" cy="48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58733" name="Group 13"/>
          <p:cNvGrpSpPr>
            <a:grpSpLocks/>
          </p:cNvGrpSpPr>
          <p:nvPr/>
        </p:nvGrpSpPr>
        <p:grpSpPr bwMode="auto">
          <a:xfrm>
            <a:off x="7470775" y="3733801"/>
            <a:ext cx="2100262" cy="1774826"/>
            <a:chOff x="3272" y="2256"/>
            <a:chExt cx="1323" cy="1118"/>
          </a:xfrm>
        </p:grpSpPr>
        <p:sp>
          <p:nvSpPr>
            <p:cNvPr id="158734" name="Text Box 14"/>
            <p:cNvSpPr txBox="1">
              <a:spLocks noChangeArrowheads="1"/>
            </p:cNvSpPr>
            <p:nvPr/>
          </p:nvSpPr>
          <p:spPr bwMode="auto">
            <a:xfrm>
              <a:off x="3272" y="2804"/>
              <a:ext cx="1323" cy="5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Субсидії </a:t>
              </a: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на продукцію </a:t>
              </a:r>
              <a:r>
                <a:rPr lang="uk-UA" altLang="ru-RU" sz="2400" baseline="-25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і</a:t>
              </a:r>
              <a:endParaRPr lang="en-GB" altLang="ru-RU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00" name="Line 15"/>
            <p:cNvSpPr>
              <a:spLocks noChangeShapeType="1"/>
            </p:cNvSpPr>
            <p:nvPr/>
          </p:nvSpPr>
          <p:spPr bwMode="auto">
            <a:xfrm flipV="1">
              <a:off x="3360" y="2256"/>
              <a:ext cx="0" cy="43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58736" name="Group 16"/>
          <p:cNvGrpSpPr>
            <a:grpSpLocks/>
          </p:cNvGrpSpPr>
          <p:nvPr/>
        </p:nvGrpSpPr>
        <p:grpSpPr bwMode="auto">
          <a:xfrm>
            <a:off x="4932363" y="4636294"/>
            <a:ext cx="3381375" cy="1998663"/>
            <a:chOff x="-189" y="2208"/>
            <a:chExt cx="2130" cy="977"/>
          </a:xfrm>
        </p:grpSpPr>
        <p:sp>
          <p:nvSpPr>
            <p:cNvPr id="158737" name="Text Box 17"/>
            <p:cNvSpPr txBox="1">
              <a:spLocks noChangeArrowheads="1"/>
            </p:cNvSpPr>
            <p:nvPr/>
          </p:nvSpPr>
          <p:spPr bwMode="auto">
            <a:xfrm>
              <a:off x="-189" y="2891"/>
              <a:ext cx="2130" cy="2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ct val="3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Довідкова (світова) ціна </a:t>
              </a:r>
            </a:p>
            <a:p>
              <a:pPr fontAlgn="auto">
                <a:lnSpc>
                  <a:spcPct val="3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на продукцію </a:t>
              </a:r>
              <a:r>
                <a:rPr lang="uk-UA" altLang="ru-RU" sz="2400" baseline="-25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i</a:t>
              </a:r>
              <a:r>
                <a:rPr lang="ru-RU" alt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aettenschweiler" panose="020B0706040902060204" pitchFamily="34" charset="0"/>
                  <a:cs typeface="+mn-cs"/>
                </a:rPr>
                <a:t> </a:t>
              </a:r>
              <a:endParaRPr lang="en-GB" alt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  <a:cs typeface="+mn-cs"/>
              </a:endParaRPr>
            </a:p>
          </p:txBody>
        </p:sp>
        <p:sp>
          <p:nvSpPr>
            <p:cNvPr id="1098" name="Line 18"/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58739" name="Line 19"/>
          <p:cNvSpPr>
            <a:spLocks noChangeShapeType="1"/>
          </p:cNvSpPr>
          <p:nvPr/>
        </p:nvSpPr>
        <p:spPr bwMode="auto">
          <a:xfrm flipV="1">
            <a:off x="5103813" y="3035300"/>
            <a:ext cx="1728788" cy="13668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8740" name="Line 20"/>
          <p:cNvSpPr>
            <a:spLocks noChangeShapeType="1"/>
          </p:cNvSpPr>
          <p:nvPr/>
        </p:nvSpPr>
        <p:spPr bwMode="auto">
          <a:xfrm flipV="1">
            <a:off x="6201569" y="2895600"/>
            <a:ext cx="2112169" cy="286962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3" name="Line 21"/>
          <p:cNvSpPr>
            <a:spLocks noChangeShapeType="1"/>
          </p:cNvSpPr>
          <p:nvPr/>
        </p:nvSpPr>
        <p:spPr bwMode="auto">
          <a:xfrm flipV="1">
            <a:off x="7391400" y="3357563"/>
            <a:ext cx="504825" cy="1150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58742" name="Line 22"/>
          <p:cNvSpPr>
            <a:spLocks noChangeShapeType="1"/>
          </p:cNvSpPr>
          <p:nvPr/>
        </p:nvSpPr>
        <p:spPr bwMode="auto">
          <a:xfrm flipV="1">
            <a:off x="8553450" y="2924968"/>
            <a:ext cx="1446213" cy="178990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8743" name="Line 23"/>
          <p:cNvSpPr>
            <a:spLocks noChangeShapeType="1"/>
          </p:cNvSpPr>
          <p:nvPr/>
        </p:nvSpPr>
        <p:spPr bwMode="auto">
          <a:xfrm flipH="1" flipV="1">
            <a:off x="11083926" y="2924968"/>
            <a:ext cx="0" cy="197088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96" name="Picture 15" descr="logo - E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61644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5331" y="1323011"/>
            <a:ext cx="41771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noProof="0" dirty="0" err="1"/>
              <a:t>PSE</a:t>
            </a:r>
            <a:r>
              <a:rPr lang="uk-UA" sz="2400" noProof="0" dirty="0"/>
              <a:t> - річна грошова оцінка перерозподілу ресурсів від споживачів і платників податків на користь </a:t>
            </a:r>
            <a:r>
              <a:rPr lang="uk-UA" sz="2400" noProof="0" dirty="0" err="1"/>
              <a:t>агровиробників</a:t>
            </a:r>
            <a:r>
              <a:rPr lang="uk-UA" sz="2400" noProof="0" dirty="0"/>
              <a:t> унаслідок державної політики. Відображає обсяг підтримки незалежно від її форми, цілей та фактичного впливу на виробництво чи фінансові результати підприємств.</a:t>
            </a:r>
            <a:endParaRPr lang="uk-UA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188913"/>
            <a:ext cx="11649075" cy="9366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altLang="ru-RU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Відносний показник PSE - „Оцінка підтримки виробника”</a:t>
            </a:r>
            <a:endParaRPr lang="en-GB" altLang="ru-RU" sz="4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524000"/>
            <a:ext cx="7772400" cy="137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ru-RU"/>
              <a:t> 	</a:t>
            </a:r>
            <a:endParaRPr lang="en-GB" altLang="ru-RU">
              <a:sym typeface="Symbol" pitchFamily="18" charset="2"/>
            </a:endParaRPr>
          </a:p>
        </p:txBody>
      </p:sp>
      <p:graphicFrame>
        <p:nvGraphicFramePr>
          <p:cNvPr id="162820" name="Object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401306"/>
              </p:ext>
            </p:extLst>
          </p:nvPr>
        </p:nvGraphicFramePr>
        <p:xfrm>
          <a:off x="4928235" y="1614488"/>
          <a:ext cx="6621462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2124055" imgH="981180" progId="Equation.3">
                  <p:embed/>
                </p:oleObj>
              </mc:Choice>
              <mc:Fallback>
                <p:oleObj name="Формула" r:id="rId3" imgW="2124055" imgH="981180" progId="Equation.3">
                  <p:embed/>
                  <p:pic>
                    <p:nvPicPr>
                      <p:cNvPr id="0" name="Picture 5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8235" y="1614488"/>
                        <a:ext cx="6621462" cy="3024187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8" name="Text Box 5"/>
          <p:cNvSpPr txBox="1">
            <a:spLocks noChangeArrowheads="1"/>
          </p:cNvSpPr>
          <p:nvPr/>
        </p:nvSpPr>
        <p:spPr bwMode="auto">
          <a:xfrm>
            <a:off x="2574925" y="4376738"/>
            <a:ext cx="32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–"/>
            </a:pPr>
            <a:endParaRPr lang="de-DE" altLang="ru-RU" sz="2800">
              <a:solidFill>
                <a:srgbClr val="FFFF99"/>
              </a:solidFill>
              <a:latin typeface="Haettenschweiler" pitchFamily="34" charset="0"/>
            </a:endParaRPr>
          </a:p>
        </p:txBody>
      </p:sp>
      <p:sp>
        <p:nvSpPr>
          <p:cNvPr id="2109" name="Line 6"/>
          <p:cNvSpPr>
            <a:spLocks noChangeShapeType="1"/>
          </p:cNvSpPr>
          <p:nvPr/>
        </p:nvSpPr>
        <p:spPr bwMode="auto">
          <a:xfrm flipV="1">
            <a:off x="3048000" y="3581400"/>
            <a:ext cx="38100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62823" name="Group 7"/>
          <p:cNvGrpSpPr>
            <a:grpSpLocks/>
          </p:cNvGrpSpPr>
          <p:nvPr/>
        </p:nvGrpSpPr>
        <p:grpSpPr bwMode="auto">
          <a:xfrm>
            <a:off x="4413250" y="4406900"/>
            <a:ext cx="4451350" cy="1784350"/>
            <a:chOff x="518" y="2208"/>
            <a:chExt cx="2804" cy="1124"/>
          </a:xfrm>
        </p:grpSpPr>
        <p:sp>
          <p:nvSpPr>
            <p:cNvPr id="2114" name="Text Box 8"/>
            <p:cNvSpPr txBox="1">
              <a:spLocks noChangeArrowheads="1"/>
            </p:cNvSpPr>
            <p:nvPr/>
          </p:nvSpPr>
          <p:spPr bwMode="auto">
            <a:xfrm>
              <a:off x="518" y="2762"/>
              <a:ext cx="2804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uk-UA" alt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Вартість виробленої</a:t>
              </a:r>
            </a:p>
            <a:p>
              <a:pPr>
                <a:spcBef>
                  <a:spcPct val="20000"/>
                </a:spcBef>
              </a:pPr>
              <a:r>
                <a:rPr lang="uk-UA" alt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продукції </a:t>
              </a:r>
              <a:r>
                <a:rPr lang="uk-UA" altLang="ru-RU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і </a:t>
              </a:r>
              <a:r>
                <a:rPr lang="uk-UA" alt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(у цінах виробника)</a:t>
              </a:r>
              <a:endParaRPr lang="en-GB" alt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5" name="Line 9"/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62826" name="Line 10"/>
          <p:cNvSpPr>
            <a:spLocks noChangeShapeType="1"/>
          </p:cNvSpPr>
          <p:nvPr/>
        </p:nvSpPr>
        <p:spPr bwMode="auto">
          <a:xfrm flipV="1">
            <a:off x="6345234" y="3154680"/>
            <a:ext cx="901385" cy="187610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12" name="Line 11"/>
          <p:cNvSpPr>
            <a:spLocks noChangeShapeType="1"/>
          </p:cNvSpPr>
          <p:nvPr/>
        </p:nvSpPr>
        <p:spPr bwMode="auto">
          <a:xfrm flipV="1">
            <a:off x="7391400" y="3357563"/>
            <a:ext cx="504825" cy="1150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2113" name="Picture 15" descr="logo - E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777240" cy="79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4934" y="1556772"/>
            <a:ext cx="42164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noProof="0" dirty="0" err="1"/>
              <a:t>PSE</a:t>
            </a:r>
            <a:r>
              <a:rPr lang="uk-UA" sz="2800" noProof="0" dirty="0"/>
              <a:t>% - показує частку трансфертів, отриманих сільськогосподарськими товаровиробниками, у загальному обсязі їхніх грошових надходжень.</a:t>
            </a:r>
            <a:endParaRPr lang="uk-UA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A4A77-6693-A7AC-C6F2-555E0198F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11407140" cy="537845"/>
          </a:xfrm>
        </p:spPr>
        <p:txBody>
          <a:bodyPr/>
          <a:lstStyle/>
          <a:p>
            <a:pPr algn="ctr"/>
            <a:r>
              <a:rPr lang="en-US" sz="3200" b="1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PSE% </a:t>
            </a:r>
            <a:r>
              <a:rPr lang="uk-UA" sz="3200" b="1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вибраних країнах </a:t>
            </a:r>
            <a:r>
              <a:rPr lang="uk-UA" sz="3200" b="1" noProof="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світу,в</a:t>
            </a:r>
            <a:r>
              <a:rPr lang="uk-UA" sz="3200" b="1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середньому за період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A1140EC-A394-49C0-5FFD-81C94516A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281611"/>
              </p:ext>
            </p:extLst>
          </p:nvPr>
        </p:nvGraphicFramePr>
        <p:xfrm>
          <a:off x="838200" y="1017270"/>
          <a:ext cx="10515600" cy="5046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83145128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653702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100713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672274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54325243"/>
                    </a:ext>
                  </a:extLst>
                </a:gridCol>
              </a:tblGrid>
              <a:tr h="417248">
                <a:tc rowSpan="2">
                  <a:txBody>
                    <a:bodyPr/>
                    <a:lstStyle/>
                    <a:p>
                      <a:pPr algn="ctr"/>
                      <a:endParaRPr lang="uk-UA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Країна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48588"/>
                  </a:ext>
                </a:extLst>
              </a:tr>
              <a:tr h="417248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2005-2009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2010-2014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2015-2019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2020-2024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828804"/>
                  </a:ext>
                </a:extLst>
              </a:tr>
              <a:tr h="4172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Україні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-1,06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271679"/>
                  </a:ext>
                </a:extLst>
              </a:tr>
              <a:tr h="4172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Нова Зеландія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294383"/>
                  </a:ext>
                </a:extLst>
              </a:tr>
              <a:tr h="4172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Австралія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153572"/>
                  </a:ext>
                </a:extLst>
              </a:tr>
              <a:tr h="4172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Бразилія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340135"/>
                  </a:ext>
                </a:extLst>
              </a:tr>
              <a:tr h="4172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Китай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8,92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16,43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14,53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14,02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513355"/>
                  </a:ext>
                </a:extLst>
              </a:tr>
              <a:tr h="4172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ЄС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25,97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19,32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18,46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16,65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22060"/>
                  </a:ext>
                </a:extLst>
              </a:tr>
              <a:tr h="4172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США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10,91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8,24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8,68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8,13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51810"/>
                  </a:ext>
                </a:extLst>
              </a:tr>
              <a:tr h="4172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Канада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17,88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12,99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8,51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9,00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547067"/>
                  </a:ext>
                </a:extLst>
              </a:tr>
              <a:tr h="4172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Японія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49,78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52,59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40,80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35,07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324362"/>
                  </a:ext>
                </a:extLst>
              </a:tr>
              <a:tr h="4172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Швейцарія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60,47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54,14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51,51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UA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49,66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19553"/>
                  </a:ext>
                </a:extLst>
              </a:tr>
            </a:tbl>
          </a:graphicData>
        </a:graphic>
      </p:graphicFrame>
      <p:pic>
        <p:nvPicPr>
          <p:cNvPr id="5" name="Picture 15" descr="logo - EF">
            <a:extLst>
              <a:ext uri="{FF2B5EF4-FFF2-40B4-BE49-F238E27FC236}">
                <a16:creationId xmlns:a16="http://schemas.microsoft.com/office/drawing/2014/main" id="{D697CCE5-0DD8-A9E4-EC23-165717B1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548640" cy="55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591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30C72-0FEE-0579-8206-CCB18C7D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7955"/>
            <a:ext cx="11734800" cy="537845"/>
          </a:xfrm>
        </p:spPr>
        <p:txBody>
          <a:bodyPr/>
          <a:lstStyle/>
          <a:p>
            <a:pPr algn="ctr"/>
            <a:r>
              <a:rPr lang="uk-UA" sz="2800" b="1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 </a:t>
            </a:r>
            <a:r>
              <a:rPr lang="uk-UA" sz="2800" b="1" noProof="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</a:t>
            </a:r>
            <a:r>
              <a:rPr lang="uk-UA" sz="2800" b="1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в Україні у 2010–2014 був від’ємним</a:t>
            </a:r>
            <a:r>
              <a:rPr lang="en-US" sz="2800" b="1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k-UA" sz="2800" b="1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(≈ –1,06%)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52203-08E2-22B5-D7D2-9152B2497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34390"/>
            <a:ext cx="11734800" cy="5875655"/>
          </a:xfrm>
        </p:spPr>
        <p:txBody>
          <a:bodyPr/>
          <a:lstStyle/>
          <a:p>
            <a:pPr marL="0" indent="0">
              <a:buNone/>
            </a:pPr>
            <a:r>
              <a:rPr lang="uk-UA" sz="20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Ключова ідея: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країнські</a:t>
            </a:r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аграрії в цей період фактично </a:t>
            </a:r>
            <a:r>
              <a:rPr lang="uk-UA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субсидували споживачів і бюджет</a:t>
            </a:r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, а не отримували підтримку.</a:t>
            </a:r>
          </a:p>
          <a:p>
            <a:pPr marL="0" indent="0">
              <a:buNone/>
            </a:pPr>
            <a:r>
              <a:rPr lang="uk-UA" sz="2000" b="1" noProof="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 явища: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2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нутрішні</a:t>
            </a:r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умови та політика знижували реальні ціни для виробників і обмежували доходи, тоді як обсяг прямої </a:t>
            </a:r>
            <a:r>
              <a:rPr lang="uk-UA" sz="2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держпідтримки</a:t>
            </a:r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був мінімальним. Це формувало </a:t>
            </a:r>
            <a:r>
              <a:rPr lang="uk-UA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негативний перерозподіл доходу</a:t>
            </a:r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- ефект “прихованого оподаткування аграріїв”.</a:t>
            </a:r>
          </a:p>
          <a:p>
            <a:pPr marL="0" indent="0">
              <a:buNone/>
            </a:pPr>
            <a:r>
              <a:rPr lang="uk-UA" sz="2000" b="1" noProof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Головні чинники:</a:t>
            </a:r>
            <a:endParaRPr lang="uk-UA" sz="2000" noProof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адміністративне стримування цін на продукти харчування;</a:t>
            </a:r>
          </a:p>
          <a:p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експортні квоти та обмеження, що занижували внутрішні ціни;</a:t>
            </a:r>
          </a:p>
          <a:p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низький рівень прямих бюджетних виплат агросектору;</a:t>
            </a:r>
          </a:p>
          <a:p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валютна політика, яка зменшувала вигоди експорту;</a:t>
            </a:r>
          </a:p>
          <a:p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домінування політики підтримки споживача, а не виробника.</a:t>
            </a:r>
          </a:p>
          <a:p>
            <a:pPr marL="0" indent="0">
              <a:buNone/>
            </a:pPr>
            <a:r>
              <a:rPr lang="uk-UA" sz="2000" b="1" noProof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Економічний наслідок: </a:t>
            </a:r>
            <a:r>
              <a:rPr lang="uk-UA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2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оходи</a:t>
            </a:r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фермерів були нижчими, ніж у разі функціонування ринку без втручання. </a:t>
            </a:r>
            <a:r>
              <a:rPr lang="uk-UA" sz="2000" noProof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Тобто </a:t>
            </a:r>
            <a:r>
              <a:rPr lang="uk-UA" sz="2000" b="1" noProof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мінус у </a:t>
            </a:r>
            <a:r>
              <a:rPr lang="uk-UA" sz="2000" b="1" noProof="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</a:t>
            </a:r>
            <a:r>
              <a:rPr lang="uk-UA" sz="2000" b="1" noProof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= мінус у кишені виробника, плюс - для споживача</a:t>
            </a:r>
            <a:r>
              <a:rPr lang="uk-UA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000" b="1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Концептуальний висновок: </a:t>
            </a:r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Україна в ті роки компенсувала низькі доходи населення </a:t>
            </a:r>
            <a:r>
              <a:rPr lang="uk-UA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дешевшою </a:t>
            </a:r>
            <a:r>
              <a:rPr lang="uk-UA" sz="20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агропродукцією</a:t>
            </a:r>
            <a:r>
              <a:rPr lang="uk-UA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, а не підтримкою фермерів. </a:t>
            </a:r>
            <a:endParaRPr lang="uk-UA" sz="2000" dirty="0"/>
          </a:p>
        </p:txBody>
      </p:sp>
      <p:pic>
        <p:nvPicPr>
          <p:cNvPr id="4" name="Picture 15" descr="logo - EF">
            <a:extLst>
              <a:ext uri="{FF2B5EF4-FFF2-40B4-BE49-F238E27FC236}">
                <a16:creationId xmlns:a16="http://schemas.microsoft.com/office/drawing/2014/main" id="{A30FD1F5-417C-841B-07DE-30B184D01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548640" cy="55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003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838200" y="246974"/>
            <a:ext cx="10515600" cy="734101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3366"/>
                </a:solidFill>
                <a:latin typeface="Arial" charset="0"/>
                <a:cs typeface="Arial" charset="0"/>
              </a:rPr>
              <a:t>ЗМІСТ</a:t>
            </a:r>
            <a:endParaRPr lang="ru-RU" b="1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5" y="1335088"/>
            <a:ext cx="11618913" cy="5075237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Сутність та особливості державної підтримки сільського господарства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Внутрішня підтримка сільського господарства: класифікація СОТ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Методологічні підходи щодо оцінки ефективності державної підтримки сільського господарства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системи державної підтримки сільського господарства України</a:t>
            </a:r>
            <a:endParaRPr lang="uk-U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20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Заголовок 1"/>
          <p:cNvSpPr>
            <a:spLocks noGrp="1"/>
          </p:cNvSpPr>
          <p:nvPr>
            <p:ph type="title"/>
          </p:nvPr>
        </p:nvSpPr>
        <p:spPr>
          <a:xfrm>
            <a:off x="328612" y="88241"/>
            <a:ext cx="11534775" cy="796925"/>
          </a:xfrm>
        </p:spPr>
        <p:txBody>
          <a:bodyPr/>
          <a:lstStyle/>
          <a:p>
            <a:pPr algn="r"/>
            <a:r>
              <a:rPr lang="uk-UA" sz="3600" b="1">
                <a:solidFill>
                  <a:srgbClr val="0033CC"/>
                </a:solidFill>
                <a:latin typeface="Arial" charset="0"/>
                <a:cs typeface="Arial" charset="0"/>
              </a:rPr>
              <a:t>Показник CSE – „Оцінка підтримки споживача” </a:t>
            </a:r>
            <a:endParaRPr lang="ru-RU" sz="3600" b="1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Objec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449925"/>
              </p:ext>
            </p:extLst>
          </p:nvPr>
        </p:nvGraphicFramePr>
        <p:xfrm>
          <a:off x="5286375" y="1611313"/>
          <a:ext cx="66484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" imgW="1358640" imgH="457200" progId="Equation.3">
                  <p:embed/>
                </p:oleObj>
              </mc:Choice>
              <mc:Fallback>
                <p:oleObj name="Уравнение" r:id="rId2" imgW="1358640" imgH="457200" progId="Equation.3">
                  <p:embed/>
                  <p:pic>
                    <p:nvPicPr>
                      <p:cNvPr id="0" name="Picture 3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1611313"/>
                        <a:ext cx="6648450" cy="2057400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856956" y="4281487"/>
            <a:ext cx="2728912" cy="904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alt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+mn-cs"/>
              </a:rPr>
              <a:t>Внутрішня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alt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+mn-cs"/>
              </a:rPr>
              <a:t>ціна на продукцію </a:t>
            </a:r>
            <a:r>
              <a:rPr lang="uk-UA" altLang="ru-RU" sz="2400" baseline="-25000" dirty="0">
                <a:solidFill>
                  <a:srgbClr val="FFFF99"/>
                </a:solidFill>
                <a:latin typeface="Times New Roman" panose="02020603050405020304" pitchFamily="18" charset="0"/>
                <a:cs typeface="+mn-cs"/>
              </a:rPr>
              <a:t>і</a:t>
            </a:r>
            <a:endParaRPr lang="en-GB" altLang="ru-RU" sz="2400" baseline="-25000" dirty="0">
              <a:solidFill>
                <a:srgbClr val="FFFF99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384800" y="5857875"/>
            <a:ext cx="3381375" cy="6016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uk-UA" alt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+mn-cs"/>
              </a:rPr>
              <a:t>Довідкова (світова) ціна </a:t>
            </a:r>
          </a:p>
          <a:p>
            <a:pPr fontAlgn="auto">
              <a:lnSpc>
                <a:spcPct val="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uk-UA" alt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+mn-cs"/>
              </a:rPr>
              <a:t>на продукцію </a:t>
            </a:r>
            <a:r>
              <a:rPr lang="uk-UA" altLang="ru-RU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+mn-cs"/>
              </a:rPr>
              <a:t>i</a:t>
            </a:r>
            <a:r>
              <a:rPr lang="ru-RU" alt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  <a:cs typeface="+mn-cs"/>
              </a:rPr>
              <a:t> </a:t>
            </a:r>
            <a:endParaRPr lang="en-GB" altLang="ru-RU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  <a:cs typeface="+mn-cs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7642225" y="4778374"/>
            <a:ext cx="461645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uk-UA" alt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+mn-cs"/>
              </a:rPr>
              <a:t>Опосередкована бюджетна дотація споживачам продукту </a:t>
            </a:r>
            <a:r>
              <a:rPr lang="uk-UA" altLang="ru-RU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+mn-cs"/>
              </a:rPr>
              <a:t>i </a:t>
            </a:r>
            <a:r>
              <a:rPr lang="ru-RU" alt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  <a:cs typeface="+mn-cs"/>
              </a:rPr>
              <a:t> </a:t>
            </a:r>
            <a:endParaRPr lang="en-GB" altLang="ru-RU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  <a:cs typeface="+mn-cs"/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 flipV="1">
            <a:off x="6000749" y="2609849"/>
            <a:ext cx="2009775" cy="171846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6981824" y="2676524"/>
            <a:ext cx="2562225" cy="30194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V="1">
            <a:off x="11210924" y="2465388"/>
            <a:ext cx="200025" cy="199231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36" name="Picture 15" descr="logo - E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"/>
            <a:ext cx="685800" cy="69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9706" y="1158217"/>
            <a:ext cx="472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noProof="0" dirty="0" err="1"/>
              <a:t>CSE</a:t>
            </a:r>
            <a:r>
              <a:rPr lang="uk-UA" sz="2800" noProof="0" dirty="0"/>
              <a:t> - річна грошова оцінка перерозподілу ресурсів до або від споживачів сільськогосподарської продукції внаслідок державної політики, незалежно від її форми, цілей та фактичного впливу на обсяги споживання</a:t>
            </a:r>
            <a:endParaRPr lang="uk-UA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E4212-A97E-1CA8-B7A8-59166D49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1163300" cy="709295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Відносний показник </a:t>
            </a:r>
            <a:r>
              <a:rPr lang="fr-CA" sz="3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CSE%</a:t>
            </a:r>
            <a:r>
              <a:rPr lang="uk-UA" sz="3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«Оцінка підтримки споживача» 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AADEB9A-5346-5158-67A1-9E42BC65E4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7170" y="1017270"/>
                <a:ext cx="11875770" cy="570420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b="1" noProof="0" dirty="0"/>
                  <a:t>	</a:t>
                </a:r>
                <a:r>
                  <a:rPr lang="uk-UA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показник, що відображає частку трансфертів, отриманих або витрачених споживачами сільськогосподарської продукції в результаті державної політики, у загальному обсязі їхніх витрат на цю продукцію.</a:t>
                </a:r>
              </a:p>
              <a:p>
                <a:pPr marL="0" indent="0">
                  <a:buNone/>
                </a:pPr>
                <a:r>
                  <a:rPr lang="uk-UA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k-UA" noProof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CSE</a:t>
                </a:r>
                <a:r>
                  <a:rPr lang="uk-UA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% показує, яку частку витрат на </a:t>
                </a:r>
                <a:r>
                  <a:rPr lang="uk-UA" noProof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агропродукцію</a:t>
                </a:r>
                <a:r>
                  <a:rPr lang="uk-UA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споживач або економить, або доплачує через державну політику. </a:t>
                </a:r>
              </a:p>
              <a:p>
                <a:pPr marL="0" indent="0">
                  <a:buNone/>
                </a:pPr>
                <a:r>
                  <a:rPr lang="uk-UA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uk-UA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fr-C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CSE%=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CA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CSE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Витрати споживачів на с.−г. продукцію</m:t>
                        </m:r>
                      </m:den>
                    </m:f>
                  </m:oMath>
                </a14:m>
                <a:r>
                  <a:rPr lang="uk-UA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*100%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де: </a:t>
                </a:r>
                <a:endParaRPr lang="uk-UA" i="1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i="1" noProof="0" smtClean="0">
                        <a:latin typeface="Cambria Math" panose="02040503050406030204" pitchFamily="18" charset="0"/>
                      </a:rPr>
                      <m:t>𝐶𝑆𝐸</m:t>
                    </m:r>
                  </m:oMath>
                </a14:m>
                <a:r>
                  <a:rPr lang="uk-UA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- загальна сума трансфертів до/від споживачів;</a:t>
                </a:r>
              </a:p>
              <a:p>
                <a:pPr marL="0" indent="0">
                  <a:buNone/>
                </a:pPr>
                <a:r>
                  <a:rPr lang="uk-UA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Витрати споживачів - загальна вартість спожитої аграрної продукції (з урахуванням політичних </a:t>
                </a:r>
                <a:r>
                  <a:rPr lang="uk-UA" noProof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втручань</a:t>
                </a:r>
                <a:r>
                  <a:rPr lang="uk-UA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у ціноутворення).</a:t>
                </a:r>
              </a:p>
              <a:p>
                <a:pPr marL="0" indent="0">
                  <a:buNone/>
                </a:pPr>
                <a:endParaRPr lang="uk-UA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AADEB9A-5346-5158-67A1-9E42BC65E4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170" y="1017270"/>
                <a:ext cx="11875770" cy="5704205"/>
              </a:xfrm>
              <a:blipFill>
                <a:blip r:embed="rId2"/>
                <a:stretch>
                  <a:fillRect l="-1078" t="-2137" r="-143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5" descr="logo - EF">
            <a:extLst>
              <a:ext uri="{FF2B5EF4-FFF2-40B4-BE49-F238E27FC236}">
                <a16:creationId xmlns:a16="http://schemas.microsoft.com/office/drawing/2014/main" id="{BBDCADD1-76C2-43BB-8127-2773B05E4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685800" cy="69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134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ъект 2"/>
          <p:cNvSpPr>
            <a:spLocks noGrp="1"/>
          </p:cNvSpPr>
          <p:nvPr>
            <p:ph idx="1"/>
          </p:nvPr>
        </p:nvSpPr>
        <p:spPr>
          <a:xfrm>
            <a:off x="594361" y="162718"/>
            <a:ext cx="11510009" cy="3266282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Показник </a:t>
            </a:r>
            <a:r>
              <a:rPr lang="en-US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GSSE</a:t>
            </a:r>
            <a:r>
              <a:rPr lang="en-US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(General Services Support</a:t>
            </a:r>
            <a:r>
              <a:rPr lang="uk-UA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uk-UA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„Оцінка підтримки послуг загального призначення” 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визначає річну грошову вартість ресурсів, спрямованих державою на підтримку інфраструктури та інституцій, що обслуговують сільське господарство в цілому, незалежно від цілей і форми такої підтримки. До них належать витрати на освіту, науку, контроль якості й безпеки продукції, розвиток інфраструктури та інші послуги агросектору</a:t>
            </a:r>
            <a:r>
              <a:rPr lang="uk-UA" noProof="0" dirty="0"/>
              <a:t>.</a:t>
            </a:r>
            <a:endParaRPr lang="uk-UA" noProof="0" dirty="0">
              <a:latin typeface="Arial" charset="0"/>
              <a:cs typeface="Arial" charset="0"/>
            </a:endParaRPr>
          </a:p>
        </p:txBody>
      </p:sp>
      <p:pic>
        <p:nvPicPr>
          <p:cNvPr id="59395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594360" cy="60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E612ED-3BE6-D745-DF97-261DE3F7AA64}"/>
              </a:ext>
            </a:extLst>
          </p:cNvPr>
          <p:cNvSpPr txBox="1"/>
          <p:nvPr/>
        </p:nvSpPr>
        <p:spPr>
          <a:xfrm>
            <a:off x="594362" y="3429000"/>
            <a:ext cx="113385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800" b="1" noProof="0" dirty="0">
                <a:solidFill>
                  <a:srgbClr val="003366"/>
                </a:solidFill>
              </a:rPr>
              <a:t>Показник </a:t>
            </a:r>
            <a:r>
              <a:rPr lang="uk-UA" sz="2800" b="1" noProof="0" dirty="0" err="1">
                <a:solidFill>
                  <a:srgbClr val="003366"/>
                </a:solidFill>
              </a:rPr>
              <a:t>TSE</a:t>
            </a:r>
            <a:r>
              <a:rPr lang="uk-UA" sz="2800" b="1" noProof="0" dirty="0">
                <a:solidFill>
                  <a:srgbClr val="003366"/>
                </a:solidFill>
              </a:rPr>
              <a:t> (</a:t>
            </a:r>
            <a:r>
              <a:rPr lang="en-US" sz="2800" b="1" noProof="0" dirty="0">
                <a:solidFill>
                  <a:srgbClr val="003366"/>
                </a:solidFill>
              </a:rPr>
              <a:t>Total Support Estimate</a:t>
            </a:r>
            <a:r>
              <a:rPr lang="uk-UA" sz="2800" b="1" noProof="0" dirty="0">
                <a:solidFill>
                  <a:srgbClr val="003366"/>
                </a:solidFill>
              </a:rPr>
              <a:t>) </a:t>
            </a:r>
            <a:r>
              <a:rPr lang="uk-UA" sz="2800" b="1" dirty="0">
                <a:solidFill>
                  <a:srgbClr val="003366"/>
                </a:solidFill>
              </a:rPr>
              <a:t>–</a:t>
            </a:r>
            <a:r>
              <a:rPr lang="uk-UA" sz="2800" b="1" noProof="0" dirty="0">
                <a:solidFill>
                  <a:srgbClr val="003366"/>
                </a:solidFill>
              </a:rPr>
              <a:t> «Загальна оцінка підтримки» </a:t>
            </a:r>
            <a:r>
              <a:rPr lang="uk-UA" sz="2800" b="1" noProof="0" dirty="0"/>
              <a:t>- </a:t>
            </a:r>
            <a:r>
              <a:rPr lang="uk-UA" sz="2800" noProof="0" dirty="0"/>
              <a:t>річна грошова вартість усього перерозподілу ресурсів від споживачів і платників податків на користь сільського господарства внаслідок державної політики, за винятком пов’язаних бюджетних надходжень (зокрема імпортного мита).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17A90-D875-A5CB-19D3-9D6124A6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1923634" cy="97493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003366"/>
                </a:solidFill>
                <a:latin typeface="Arial" panose="020B0604020202020204"/>
                <a:cs typeface="Arial" panose="020B0604020202020204"/>
              </a:rPr>
              <a:t>Структура підтримки сільського господарства в  </a:t>
            </a:r>
            <a:br>
              <a:rPr lang="uk-UA" sz="2800" b="1" dirty="0">
                <a:solidFill>
                  <a:srgbClr val="003366"/>
                </a:solidFill>
                <a:latin typeface="Arial" panose="020B0604020202020204"/>
                <a:cs typeface="Arial" panose="020B0604020202020204"/>
              </a:rPr>
            </a:br>
            <a:r>
              <a:rPr lang="uk-UA" sz="2800" b="1" dirty="0">
                <a:solidFill>
                  <a:srgbClr val="003366"/>
                </a:solidFill>
                <a:latin typeface="Arial" panose="020B0604020202020204"/>
                <a:cs typeface="Arial" panose="020B0604020202020204"/>
              </a:rPr>
              <a:t>54 країнах ОЕСР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B21C4B-E9F6-0860-F49A-05123CB3F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65" y="974932"/>
            <a:ext cx="11625791" cy="4660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A44910-37CF-2011-66AB-3E0398BB05FC}"/>
              </a:ext>
            </a:extLst>
          </p:cNvPr>
          <p:cNvSpPr txBox="1"/>
          <p:nvPr/>
        </p:nvSpPr>
        <p:spPr>
          <a:xfrm>
            <a:off x="1524001" y="6143650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Джерело: </a:t>
            </a:r>
            <a:r>
              <a:rPr lang="en-US" sz="1600" dirty="0"/>
              <a:t>OECD (2022),</a:t>
            </a:r>
            <a:r>
              <a:rPr lang="en-US" sz="1600" i="1" dirty="0"/>
              <a:t>Agricultural Policy Monitoring and Evaluation 2022:Reforming Agricultural Policies for Climate Change Mitigation</a:t>
            </a:r>
            <a:r>
              <a:rPr lang="en-US" sz="1600" dirty="0"/>
              <a:t>, OECD Publishing, Paris,</a:t>
            </a:r>
            <a:r>
              <a:rPr lang="uk-UA" sz="1600" dirty="0"/>
              <a:t> </a:t>
            </a:r>
            <a:r>
              <a:rPr lang="en-US" sz="1600" dirty="0"/>
              <a:t>https://doi.org/10.1787/7f4542bf-en</a:t>
            </a:r>
            <a:endParaRPr lang="LID4096" sz="1600" dirty="0"/>
          </a:p>
        </p:txBody>
      </p:sp>
      <p:pic>
        <p:nvPicPr>
          <p:cNvPr id="3" name="Picture 15" descr="logo - EF">
            <a:extLst>
              <a:ext uri="{FF2B5EF4-FFF2-40B4-BE49-F238E27FC236}">
                <a16:creationId xmlns:a16="http://schemas.microsoft.com/office/drawing/2014/main" id="{6C6ABE42-0AE3-381A-49A3-B025016E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594360" cy="60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1336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927D-343A-113A-07AC-B3E2A2E1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38304"/>
            <a:ext cx="10905590" cy="788971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003366"/>
                </a:solidFill>
                <a:latin typeface="Arial" panose="020B0604020202020204"/>
                <a:cs typeface="Arial" panose="020B0604020202020204"/>
              </a:rPr>
              <a:t>Загальна підтримка сільського господарства </a:t>
            </a:r>
            <a:br>
              <a:rPr lang="uk-UA" sz="3200" b="1" dirty="0">
                <a:solidFill>
                  <a:srgbClr val="003366"/>
                </a:solidFill>
                <a:latin typeface="Arial" panose="020B0604020202020204"/>
                <a:cs typeface="Arial" panose="020B0604020202020204"/>
              </a:rPr>
            </a:br>
            <a:r>
              <a:rPr lang="uk-UA" sz="3200" b="1" dirty="0">
                <a:solidFill>
                  <a:srgbClr val="003366"/>
                </a:solidFill>
                <a:latin typeface="Arial" panose="020B0604020202020204"/>
                <a:cs typeface="Arial" panose="020B0604020202020204"/>
              </a:rPr>
              <a:t>в країнах ОЕСР</a:t>
            </a:r>
            <a:endParaRPr lang="LID4096" sz="3200" b="1" dirty="0">
              <a:solidFill>
                <a:srgbClr val="003366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D28049-4D66-1C78-5F20-07F352805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022" y="827275"/>
            <a:ext cx="8244888" cy="5316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35AD1-BC23-81B2-7DCB-9628C09EA6FC}"/>
              </a:ext>
            </a:extLst>
          </p:cNvPr>
          <p:cNvSpPr txBox="1"/>
          <p:nvPr/>
        </p:nvSpPr>
        <p:spPr>
          <a:xfrm>
            <a:off x="9910931" y="1526521"/>
            <a:ext cx="206771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817 млрд доларів США на рік у 2019 2021 </a:t>
            </a:r>
          </a:p>
          <a:p>
            <a:r>
              <a:rPr lang="uk-UA" sz="2000" dirty="0">
                <a:solidFill>
                  <a:srgbClr val="3C4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Підтримка виробників збільшувалася до 2021 року (611 доларів США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5428F-6329-0CDA-BBA8-390127B7E603}"/>
              </a:ext>
            </a:extLst>
          </p:cNvPr>
          <p:cNvSpPr txBox="1"/>
          <p:nvPr/>
        </p:nvSpPr>
        <p:spPr>
          <a:xfrm>
            <a:off x="1524001" y="6143650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Джерело: </a:t>
            </a:r>
            <a:r>
              <a:rPr lang="en-US" sz="1600" dirty="0"/>
              <a:t>OECD (2022),</a:t>
            </a:r>
            <a:r>
              <a:rPr lang="en-US" sz="1600" i="1" dirty="0"/>
              <a:t>Agricultural Policy Monitoring and Evaluation 2022:Reforming Agricultural Policies for Climate Change Mitigation</a:t>
            </a:r>
            <a:r>
              <a:rPr lang="en-US" sz="1600" dirty="0"/>
              <a:t>, OECD Publishing, Paris,</a:t>
            </a:r>
            <a:r>
              <a:rPr lang="uk-UA" sz="1600" dirty="0"/>
              <a:t> </a:t>
            </a:r>
            <a:r>
              <a:rPr lang="en-US" sz="1600" dirty="0"/>
              <a:t>https://doi.org/10.1787/7f4542bf-en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3275057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2739"/>
            <a:ext cx="10763250" cy="630686"/>
          </a:xfrm>
        </p:spPr>
        <p:txBody>
          <a:bodyPr/>
          <a:lstStyle/>
          <a:p>
            <a:pPr algn="ctr"/>
            <a:r>
              <a:rPr lang="uk-UA" altLang="ru-RU" sz="3600" b="1" dirty="0">
                <a:solidFill>
                  <a:srgbClr val="0033CC"/>
                </a:solidFill>
                <a:latin typeface="Arial" charset="0"/>
                <a:cs typeface="Arial" charset="0"/>
              </a:rPr>
              <a:t>Показник </a:t>
            </a:r>
            <a:r>
              <a:rPr lang="en-US" altLang="ru-RU" sz="3600" b="1" dirty="0">
                <a:solidFill>
                  <a:srgbClr val="0033CC"/>
                </a:solidFill>
                <a:latin typeface="Arial" charset="0"/>
                <a:cs typeface="Arial" charset="0"/>
              </a:rPr>
              <a:t>AMS</a:t>
            </a:r>
            <a:r>
              <a:rPr lang="uk-UA" altLang="ru-RU" sz="3600" b="1" dirty="0">
                <a:solidFill>
                  <a:srgbClr val="0033CC"/>
                </a:solidFill>
                <a:latin typeface="Arial" charset="0"/>
                <a:cs typeface="Arial" charset="0"/>
              </a:rPr>
              <a:t> – «Сукупний вимір підтримки»</a:t>
            </a:r>
            <a:endParaRPr lang="en-GB" altLang="ru-RU" sz="36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92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524000"/>
            <a:ext cx="7772400" cy="137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ru-RU"/>
              <a:t> 	</a:t>
            </a:r>
            <a:endParaRPr lang="en-GB" altLang="ru-RU">
              <a:sym typeface="Symbol" pitchFamily="18" charset="2"/>
            </a:endParaRPr>
          </a:p>
        </p:txBody>
      </p:sp>
      <p:graphicFrame>
        <p:nvGraphicFramePr>
          <p:cNvPr id="158724" name="Objec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992268"/>
              </p:ext>
            </p:extLst>
          </p:nvPr>
        </p:nvGraphicFramePr>
        <p:xfrm>
          <a:off x="4017963" y="1586136"/>
          <a:ext cx="7199312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3" imgW="1752480" imgH="685800" progId="Equation.3">
                  <p:embed/>
                </p:oleObj>
              </mc:Choice>
              <mc:Fallback>
                <p:oleObj name="Уравнение" r:id="rId3" imgW="1752480" imgH="685800" progId="Equation.3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1586136"/>
                        <a:ext cx="7199312" cy="3152775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0" name="Text Box 5"/>
          <p:cNvSpPr txBox="1">
            <a:spLocks noChangeArrowheads="1"/>
          </p:cNvSpPr>
          <p:nvPr/>
        </p:nvSpPr>
        <p:spPr bwMode="auto">
          <a:xfrm>
            <a:off x="2574925" y="4376738"/>
            <a:ext cx="32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–"/>
            </a:pPr>
            <a:endParaRPr lang="de-DE" altLang="ru-RU" sz="2800">
              <a:solidFill>
                <a:srgbClr val="FFFF99"/>
              </a:solidFill>
              <a:latin typeface="Haettenschweiler" pitchFamily="34" charset="0"/>
            </a:endParaRPr>
          </a:p>
        </p:txBody>
      </p:sp>
      <p:sp>
        <p:nvSpPr>
          <p:cNvPr id="9251" name="Line 6"/>
          <p:cNvSpPr>
            <a:spLocks noChangeShapeType="1"/>
          </p:cNvSpPr>
          <p:nvPr/>
        </p:nvSpPr>
        <p:spPr bwMode="auto">
          <a:xfrm flipV="1">
            <a:off x="3048000" y="3581400"/>
            <a:ext cx="38100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58727" name="Group 7"/>
          <p:cNvGrpSpPr>
            <a:grpSpLocks/>
          </p:cNvGrpSpPr>
          <p:nvPr/>
        </p:nvGrpSpPr>
        <p:grpSpPr bwMode="auto">
          <a:xfrm>
            <a:off x="2598739" y="3538758"/>
            <a:ext cx="2728912" cy="2028825"/>
            <a:chOff x="565" y="2208"/>
            <a:chExt cx="1719" cy="1278"/>
          </a:xfrm>
        </p:grpSpPr>
        <p:sp>
          <p:nvSpPr>
            <p:cNvPr id="158728" name="Text Box 8"/>
            <p:cNvSpPr txBox="1">
              <a:spLocks noChangeArrowheads="1"/>
            </p:cNvSpPr>
            <p:nvPr/>
          </p:nvSpPr>
          <p:spPr bwMode="auto">
            <a:xfrm>
              <a:off x="565" y="2916"/>
              <a:ext cx="1719" cy="5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Внутрішня</a:t>
              </a: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ціна на продукцію </a:t>
              </a:r>
              <a:r>
                <a:rPr lang="uk-UA" altLang="ru-RU" sz="2400" baseline="-25000" dirty="0">
                  <a:solidFill>
                    <a:srgbClr val="FFFF99"/>
                  </a:solidFill>
                  <a:latin typeface="Times New Roman" panose="02020603050405020304" pitchFamily="18" charset="0"/>
                  <a:cs typeface="+mn-cs"/>
                </a:rPr>
                <a:t>і</a:t>
              </a:r>
              <a:endParaRPr lang="en-GB" altLang="ru-RU" sz="2400" baseline="-25000" dirty="0">
                <a:solidFill>
                  <a:srgbClr val="FFFF99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267" name="Line 9"/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9253" name="Line 12"/>
          <p:cNvSpPr>
            <a:spLocks noChangeShapeType="1"/>
          </p:cNvSpPr>
          <p:nvPr/>
        </p:nvSpPr>
        <p:spPr bwMode="auto">
          <a:xfrm flipH="1" flipV="1">
            <a:off x="9231313" y="4508500"/>
            <a:ext cx="244475" cy="76993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58733" name="Group 13"/>
          <p:cNvGrpSpPr>
            <a:grpSpLocks/>
          </p:cNvGrpSpPr>
          <p:nvPr/>
        </p:nvGrpSpPr>
        <p:grpSpPr bwMode="auto">
          <a:xfrm>
            <a:off x="7318375" y="3743325"/>
            <a:ext cx="4791075" cy="2852935"/>
            <a:chOff x="3142" y="2256"/>
            <a:chExt cx="3018" cy="1796"/>
          </a:xfrm>
        </p:grpSpPr>
        <p:sp>
          <p:nvSpPr>
            <p:cNvPr id="158734" name="Text Box 14"/>
            <p:cNvSpPr txBox="1">
              <a:spLocks noChangeArrowheads="1"/>
            </p:cNvSpPr>
            <p:nvPr/>
          </p:nvSpPr>
          <p:spPr bwMode="auto">
            <a:xfrm>
              <a:off x="3142" y="3063"/>
              <a:ext cx="3018" cy="9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Субсидії і податки при виробництві продукції </a:t>
              </a:r>
              <a:r>
                <a:rPr lang="uk-UA" altLang="ru-RU" sz="2400" baseline="-25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i </a:t>
              </a: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 включаються тільки ті субсидії, які відносяться до «жовтої скриньки»</a:t>
              </a:r>
              <a:endParaRPr lang="en-GB" altLang="ru-RU" sz="240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265" name="Line 15"/>
            <p:cNvSpPr>
              <a:spLocks noChangeShapeType="1"/>
            </p:cNvSpPr>
            <p:nvPr/>
          </p:nvSpPr>
          <p:spPr bwMode="auto">
            <a:xfrm flipV="1">
              <a:off x="3360" y="2256"/>
              <a:ext cx="0" cy="43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58736" name="Group 16"/>
          <p:cNvGrpSpPr>
            <a:grpSpLocks/>
          </p:cNvGrpSpPr>
          <p:nvPr/>
        </p:nvGrpSpPr>
        <p:grpSpPr bwMode="auto">
          <a:xfrm>
            <a:off x="3937000" y="4508500"/>
            <a:ext cx="3381375" cy="1998663"/>
            <a:chOff x="-189" y="2208"/>
            <a:chExt cx="2130" cy="977"/>
          </a:xfrm>
        </p:grpSpPr>
        <p:sp>
          <p:nvSpPr>
            <p:cNvPr id="158737" name="Text Box 17"/>
            <p:cNvSpPr txBox="1">
              <a:spLocks noChangeArrowheads="1"/>
            </p:cNvSpPr>
            <p:nvPr/>
          </p:nvSpPr>
          <p:spPr bwMode="auto">
            <a:xfrm>
              <a:off x="-189" y="2891"/>
              <a:ext cx="2130" cy="2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ct val="3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Довідкова (світова) ціна </a:t>
              </a:r>
            </a:p>
            <a:p>
              <a:pPr fontAlgn="auto">
                <a:lnSpc>
                  <a:spcPct val="3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uk-UA" alt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на продукцію </a:t>
              </a:r>
              <a:r>
                <a:rPr lang="uk-UA" altLang="ru-RU" sz="2400" baseline="-25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+mn-cs"/>
                </a:rPr>
                <a:t>i</a:t>
              </a:r>
              <a:r>
                <a:rPr lang="ru-RU" alt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aettenschweiler" panose="020B0706040902060204" pitchFamily="34" charset="0"/>
                  <a:cs typeface="+mn-cs"/>
                </a:rPr>
                <a:t> </a:t>
              </a:r>
              <a:endParaRPr lang="en-GB" alt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  <a:cs typeface="+mn-cs"/>
              </a:endParaRPr>
            </a:p>
          </p:txBody>
        </p:sp>
        <p:sp>
          <p:nvSpPr>
            <p:cNvPr id="9263" name="Line 18"/>
            <p:cNvSpPr>
              <a:spLocks noChangeShapeType="1"/>
            </p:cNvSpPr>
            <p:nvPr/>
          </p:nvSpPr>
          <p:spPr bwMode="auto">
            <a:xfrm flipV="1">
              <a:off x="1008" y="2208"/>
              <a:ext cx="144" cy="48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58739" name="Line 19"/>
          <p:cNvSpPr>
            <a:spLocks noChangeShapeType="1"/>
          </p:cNvSpPr>
          <p:nvPr/>
        </p:nvSpPr>
        <p:spPr bwMode="auto">
          <a:xfrm flipV="1">
            <a:off x="4438647" y="2563809"/>
            <a:ext cx="2089152" cy="22372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8740" name="Line 20"/>
          <p:cNvSpPr>
            <a:spLocks noChangeShapeType="1"/>
          </p:cNvSpPr>
          <p:nvPr/>
        </p:nvSpPr>
        <p:spPr bwMode="auto">
          <a:xfrm flipV="1">
            <a:off x="5595938" y="2615621"/>
            <a:ext cx="2089152" cy="302317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58" name="Line 21"/>
          <p:cNvSpPr>
            <a:spLocks noChangeShapeType="1"/>
          </p:cNvSpPr>
          <p:nvPr/>
        </p:nvSpPr>
        <p:spPr bwMode="auto">
          <a:xfrm flipV="1">
            <a:off x="7391400" y="3357563"/>
            <a:ext cx="504825" cy="115093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58742" name="Line 22"/>
          <p:cNvSpPr>
            <a:spLocks noChangeShapeType="1"/>
          </p:cNvSpPr>
          <p:nvPr/>
        </p:nvSpPr>
        <p:spPr bwMode="auto">
          <a:xfrm flipV="1">
            <a:off x="8094664" y="2539203"/>
            <a:ext cx="1343024" cy="258366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8743" name="Line 23"/>
          <p:cNvSpPr>
            <a:spLocks noChangeShapeType="1"/>
          </p:cNvSpPr>
          <p:nvPr/>
        </p:nvSpPr>
        <p:spPr bwMode="auto">
          <a:xfrm flipV="1">
            <a:off x="9577389" y="2539203"/>
            <a:ext cx="990598" cy="258366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261" name="Picture 15" descr="logo - E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"/>
            <a:ext cx="700154" cy="71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304F5B-27DC-2199-A670-2E064BCE793F}"/>
              </a:ext>
            </a:extLst>
          </p:cNvPr>
          <p:cNvSpPr txBox="1"/>
          <p:nvPr/>
        </p:nvSpPr>
        <p:spPr>
          <a:xfrm>
            <a:off x="0" y="743425"/>
            <a:ext cx="315436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 err="1"/>
              <a:t>СВП</a:t>
            </a:r>
            <a:r>
              <a:rPr lang="uk-UA" sz="2400" noProof="0" dirty="0"/>
              <a:t> - це показник СОТ, що відображає обсяг торгово-</a:t>
            </a:r>
            <a:r>
              <a:rPr lang="uk-UA" sz="2400" noProof="0" dirty="0" err="1"/>
              <a:t>спотворюючої</a:t>
            </a:r>
            <a:r>
              <a:rPr lang="uk-UA" sz="2400" noProof="0" dirty="0"/>
              <a:t> державної підтримки сільського господарства, наданої через інтервенції у ціни та субсидії, які безпосередньо впливають на виробництво і ринкові рішення виробників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11620500" cy="992187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uk-UA" altLang="ru-RU" sz="3600" b="1" dirty="0">
                <a:solidFill>
                  <a:srgbClr val="0033CC"/>
                </a:solidFill>
                <a:latin typeface="Arial" charset="0"/>
                <a:cs typeface="Arial" charset="0"/>
              </a:rPr>
              <a:t>	</a:t>
            </a:r>
            <a:r>
              <a:rPr lang="en-US" altLang="ru-RU" sz="3600" b="1" dirty="0">
                <a:solidFill>
                  <a:srgbClr val="003366"/>
                </a:solidFill>
                <a:latin typeface="Arial" charset="0"/>
                <a:cs typeface="Arial" charset="0"/>
              </a:rPr>
              <a:t>4</a:t>
            </a:r>
            <a:r>
              <a:rPr lang="uk-UA" altLang="ru-RU" sz="3600" b="1" dirty="0">
                <a:solidFill>
                  <a:srgbClr val="003366"/>
                </a:solidFill>
                <a:latin typeface="Arial" charset="0"/>
                <a:cs typeface="Arial" charset="0"/>
              </a:rPr>
              <a:t>.Характеристика системи державної підтримки сільського господарства України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5" y="1181100"/>
            <a:ext cx="11268075" cy="54165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uk-UA" alt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Орієнтація переважно на </a:t>
            </a:r>
            <a:r>
              <a:rPr lang="uk-UA" sz="3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великотоварне</a:t>
            </a:r>
            <a: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 виробництво</a:t>
            </a:r>
            <a:b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– Нерівномірний розподіл бюджетної підтримки між отримувачами</a:t>
            </a:r>
            <a:b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– Недостатня прозорість механізмів фінансування</a:t>
            </a:r>
            <a:b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– Часто підтримує не безпосередньо виробників, а суміжні сектори (банки, постачальників ресурсів тощо)</a:t>
            </a:r>
            <a:b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– Значні щорічні коливання обсягів підтримки за напрямами</a:t>
            </a:r>
            <a:b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– Пріоритет збільшення виробництва, а не стабілізації доходів аграріїв</a:t>
            </a:r>
            <a:b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– Нерівномірний поквартальний розподіл коштів без урахування сезонності виробництва</a:t>
            </a:r>
          </a:p>
          <a:p>
            <a:pPr>
              <a:lnSpc>
                <a:spcPct val="80000"/>
              </a:lnSpc>
            </a:pPr>
            <a:endParaRPr lang="uk-UA" altLang="ru-RU" sz="1700" dirty="0"/>
          </a:p>
          <a:p>
            <a:pPr>
              <a:lnSpc>
                <a:spcPct val="80000"/>
              </a:lnSpc>
            </a:pPr>
            <a:endParaRPr lang="uk-UA" altLang="ru-RU" sz="1900" dirty="0"/>
          </a:p>
          <a:p>
            <a:pPr>
              <a:lnSpc>
                <a:spcPct val="80000"/>
              </a:lnSpc>
            </a:pPr>
            <a:endParaRPr lang="uk-UA" altLang="ru-RU" sz="1700" dirty="0"/>
          </a:p>
        </p:txBody>
      </p:sp>
      <p:pic>
        <p:nvPicPr>
          <p:cNvPr id="64515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20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EC7B4-6FC0-AD8E-0BE5-A9286E91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932042" cy="1123433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Державна та грантова підтримка сільського господарства України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BCED5C-91F5-1C44-647D-61009AF1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041991"/>
            <a:ext cx="11727711" cy="5720316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У 2023–2024 роках система підтримки аграріїв в Україні значною мірою </a:t>
            </a:r>
            <a:r>
              <a:rPr lang="uk-UA" sz="2400" b="1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залежить від міжнародних донорів </a:t>
            </a:r>
            <a:r>
              <a:rPr lang="uk-UA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через обмеження бюджету держави. В умовах війни та економічних труднощів уряд продовжує підтримувати сільське господарство через різноманітні програми, однак основна частина фінансування надходить від міжнародних організацій та фондів.</a:t>
            </a:r>
          </a:p>
          <a:p>
            <a:pPr marL="0" indent="0" algn="just">
              <a:buNone/>
            </a:pPr>
            <a:r>
              <a:rPr lang="uk-UA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400" b="1" i="0" u="none" strike="noStrike" baseline="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</a:t>
            </a:r>
            <a:r>
              <a:rPr lang="uk-UA" sz="2400" b="1" i="0" u="none" strike="noStrike" baseline="0" noProof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ARISE</a:t>
            </a:r>
            <a:endParaRPr lang="uk-UA" sz="2400" b="1" i="0" u="none" strike="noStrike" baseline="0" noProof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uk-UA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Програма </a:t>
            </a:r>
            <a:r>
              <a:rPr lang="uk-UA" sz="2400" b="0" i="0" u="none" strike="noStrike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ARISE</a:t>
            </a:r>
            <a:r>
              <a:rPr lang="uk-UA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від Світового банку спрямована на підтримку відновлення сільського господарства в Україні. </a:t>
            </a:r>
          </a:p>
          <a:p>
            <a:pPr marL="0" indent="0" algn="l">
              <a:buNone/>
            </a:pPr>
            <a:r>
              <a:rPr lang="uk-UA" sz="2200" b="1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Складові </a:t>
            </a:r>
            <a:r>
              <a:rPr lang="uk-UA" sz="2200" b="1" i="0" u="none" strike="noStrike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sz="2200" b="1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uk-UA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$500 млн - </a:t>
            </a:r>
            <a:r>
              <a:rPr lang="uk-UA" sz="22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Фінансування програми Доступні кредити 5-7-9%</a:t>
            </a:r>
          </a:p>
          <a:p>
            <a:pPr algn="l"/>
            <a:r>
              <a:rPr lang="uk-UA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$49,2 млн </a:t>
            </a:r>
            <a:r>
              <a:rPr lang="uk-UA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2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Грантова підтримка фермерських господарств, які обробляють від 1 до 120 га та/або утримують від 3 до 100 корів.</a:t>
            </a:r>
          </a:p>
          <a:p>
            <a:pPr algn="l"/>
            <a:r>
              <a:rPr lang="uk-UA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$0,8 млн </a:t>
            </a:r>
            <a:r>
              <a:rPr lang="uk-UA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2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Управління </a:t>
            </a:r>
            <a:r>
              <a:rPr lang="uk-UA" sz="2200" b="0" i="0" u="none" strike="noStrike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проєктом</a:t>
            </a:r>
            <a:r>
              <a:rPr lang="uk-UA" sz="22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: координація та моніторинг.</a:t>
            </a:r>
          </a:p>
          <a:p>
            <a:pPr algn="l"/>
            <a:r>
              <a:rPr lang="uk-UA" sz="22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Реагування на надзвичайні ситуації: кошти можуть бути перерозподілені в разі надзвичайної ситуації, що виникла через вторгнення </a:t>
            </a:r>
            <a:r>
              <a:rPr lang="uk-UA" sz="2200" b="0" i="0" u="none" strike="noStrike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росії</a:t>
            </a:r>
            <a:r>
              <a:rPr lang="uk-UA" sz="22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6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2816D-4513-B577-E58E-74AF364B8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E600B-DFAA-764B-3316-0A9E7EEC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932042" cy="744280"/>
          </a:xfrm>
        </p:spPr>
        <p:txBody>
          <a:bodyPr/>
          <a:lstStyle/>
          <a:p>
            <a:pPr algn="ctr"/>
            <a:r>
              <a:rPr lang="uk-UA" sz="3200" b="1" i="0" u="none" strike="noStrike" baseline="0" noProof="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Проєкти</a:t>
            </a:r>
            <a:r>
              <a:rPr lang="uk-UA" sz="3200" b="1" i="0" u="none" strike="noStrike" baseline="0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i="0" u="none" strike="noStrike" baseline="0" noProof="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FАО</a:t>
            </a:r>
            <a:r>
              <a:rPr lang="uk-UA" sz="3200" b="1" i="0" u="none" strike="noStrike" baseline="0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Україні,</a:t>
            </a:r>
            <a:r>
              <a:rPr lang="uk-UA" sz="3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 $</a:t>
            </a:r>
            <a:r>
              <a:rPr lang="uk-UA" sz="3200" b="1" i="0" u="none" strike="noStrike" baseline="0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3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0C39E7-C7B5-8CB9-D866-172B733AB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84" y="641410"/>
            <a:ext cx="11897832" cy="6113720"/>
          </a:xfrm>
        </p:spPr>
        <p:txBody>
          <a:bodyPr/>
          <a:lstStyle/>
          <a:p>
            <a:pPr algn="l"/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Канада – 47,5 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(р</a:t>
            </a:r>
            <a:r>
              <a:rPr lang="uk-UA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озмінування а відновлення, допомога зі зберігання зерна)</a:t>
            </a:r>
          </a:p>
          <a:p>
            <a:pPr algn="l"/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ЄС – 25,6 (з</a:t>
            </a:r>
            <a:r>
              <a:rPr lang="uk-UA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міцнення ланцюгів поставок)</a:t>
            </a:r>
            <a:endParaRPr lang="uk-UA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uk-UA" b="1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Франція – 8,2 (п</a:t>
            </a:r>
            <a:r>
              <a:rPr lang="uk-UA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родовольча безпека)</a:t>
            </a:r>
          </a:p>
          <a:p>
            <a:pPr algn="l"/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Норвегія – 6,8 (е</a:t>
            </a:r>
            <a:r>
              <a:rPr lang="uk-UA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кстрена насіннєва підтримка для продовольчої </a:t>
            </a:r>
            <a:r>
              <a:rPr lang="uk-UA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безпеки)</a:t>
            </a:r>
          </a:p>
          <a:p>
            <a:pPr algn="l"/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Німеччина – 5,1 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Зміцнення здоров’я тварин)</a:t>
            </a:r>
          </a:p>
          <a:p>
            <a:pPr algn="l"/>
            <a:r>
              <a:rPr lang="uk-UA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Мультидисциплінарний</a:t>
            </a:r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 фонд 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– 3,0 (</a:t>
            </a:r>
            <a:r>
              <a:rPr lang="uk-UA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Допомога зі зберігання зерна)</a:t>
            </a:r>
          </a:p>
          <a:p>
            <a:pPr algn="l"/>
            <a:r>
              <a:rPr lang="uk-UA" b="1" noProof="0" dirty="0">
                <a:latin typeface="Arial" panose="020B0604020202020204" pitchFamily="34" charset="0"/>
                <a:cs typeface="Arial" panose="020B0604020202020204" pitchFamily="34" charset="0"/>
              </a:rPr>
              <a:t>Всесвітня </a:t>
            </a:r>
            <a:r>
              <a:rPr lang="uk-UA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продо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вольча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програма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– 2,7 (</a:t>
            </a:r>
            <a:r>
              <a:rPr lang="uk-UA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Розмінування та відновлення)</a:t>
            </a:r>
          </a:p>
          <a:p>
            <a:pPr algn="l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Об'єднана програма ООН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– 2,3 (</a:t>
            </a:r>
            <a:r>
              <a:rPr lang="uk-UA" b="0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Відновлення Сумської області)</a:t>
            </a:r>
          </a:p>
          <a:p>
            <a:pPr algn="l"/>
            <a:r>
              <a:rPr lang="uk-UA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Японія</a:t>
            </a:r>
            <a:r>
              <a:rPr lang="uk-UA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1,1 (</a:t>
            </a:r>
            <a:r>
              <a:rPr lang="uk-UA" b="0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Допомога фермерам у постраждалих регіонах)</a:t>
            </a:r>
          </a:p>
          <a:p>
            <a:pPr algn="l"/>
            <a:r>
              <a:rPr lang="uk-UA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Бельгія</a:t>
            </a:r>
            <a:r>
              <a:rPr lang="uk-UA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0,9 (</a:t>
            </a:r>
            <a:r>
              <a:rPr lang="uk-UA" b="0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Допомога фермерам у постраждалих регіонах)</a:t>
            </a:r>
          </a:p>
          <a:p>
            <a:pPr algn="l"/>
            <a:r>
              <a:rPr lang="uk-UA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США </a:t>
            </a:r>
            <a:r>
              <a:rPr lang="uk-UA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0,6 (</a:t>
            </a:r>
            <a:r>
              <a:rPr lang="uk-UA" b="0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Посилення координації планування)</a:t>
            </a:r>
          </a:p>
          <a:p>
            <a:pPr algn="l"/>
            <a:endParaRPr lang="uk-UA" sz="1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uk-UA" sz="1600" b="1" i="0" u="none" strike="noStrike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106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1842E-2753-F177-F4E2-3F312D4FE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7D4E1-E632-34A3-215E-41FFF8ED3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932042" cy="893135"/>
          </a:xfrm>
        </p:spPr>
        <p:txBody>
          <a:bodyPr/>
          <a:lstStyle/>
          <a:p>
            <a:pPr algn="ctr"/>
            <a:r>
              <a:rPr lang="uk-UA" sz="3200" b="1" i="0" u="none" strike="noStrike" baseline="0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</a:t>
            </a:r>
            <a:r>
              <a:rPr lang="fr-CA" sz="3200" b="1" i="0" u="none" strike="noStrike" baseline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USAID </a:t>
            </a:r>
            <a:r>
              <a:rPr lang="uk-UA" sz="3200" b="1" i="0" u="none" strike="noStrike" baseline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аграрного і сільського розвитку (АГРО)</a:t>
            </a:r>
            <a:endParaRPr lang="uk-UA" sz="3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3A2719-5B97-C39D-B13F-05408999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57" y="893134"/>
            <a:ext cx="11897832" cy="5964865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i="0" u="none" strike="noStrike" baseline="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</a:t>
            </a:r>
            <a:r>
              <a:rPr lang="fr-CA" sz="24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USAID </a:t>
            </a:r>
            <a:r>
              <a:rPr lang="uk-UA" sz="24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аграрного і сільського розвитку (АГРО)  - </a:t>
            </a:r>
            <a:r>
              <a:rPr lang="uk-UA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спрямована на </a:t>
            </a:r>
            <a:r>
              <a:rPr lang="uk-UA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допомогу сільським громадам через </a:t>
            </a:r>
            <a:r>
              <a:rPr lang="uk-UA" sz="2400" b="1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підтримку мікро, малих та середніх агропідприємств. </a:t>
            </a:r>
          </a:p>
          <a:p>
            <a:pPr marL="0" indent="0" algn="just">
              <a:buNone/>
            </a:pPr>
            <a:r>
              <a:rPr lang="uk-UA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Ключова мета — збереження економічної активності </a:t>
            </a:r>
            <a:r>
              <a:rPr lang="uk-UA" sz="2400" b="0" i="0" u="none" strike="noStrike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агровиробників</a:t>
            </a:r>
            <a:r>
              <a:rPr lang="uk-UA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, відновлення каналів збуту та забезпечення продовольчої безпеки в умовах повномасштабного вторгнення.</a:t>
            </a:r>
          </a:p>
          <a:p>
            <a:pPr marL="0" indent="0" algn="l">
              <a:buNone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Залучення коштів, млрд. 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дол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. США: </a:t>
            </a:r>
          </a:p>
          <a:p>
            <a:pPr marL="0" indent="0" algn="l">
              <a:buNone/>
            </a:pPr>
            <a:r>
              <a:rPr lang="uk-UA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2022 р. – 0,35; </a:t>
            </a:r>
          </a:p>
          <a:p>
            <a:pPr marL="0" indent="0" algn="l"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2023 р. – 0,50; </a:t>
            </a:r>
          </a:p>
          <a:p>
            <a:pPr marL="0" indent="0" algn="l">
              <a:buNone/>
            </a:pPr>
            <a:r>
              <a:rPr lang="uk-UA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2024 р. – 2,26</a:t>
            </a:r>
          </a:p>
          <a:p>
            <a:pPr algn="l"/>
            <a:endParaRPr lang="uk-UA" sz="1600" b="1" i="0" u="none" strike="noStrike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2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45435-4344-3BEC-3A51-EC5B2DC3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210" y="97789"/>
            <a:ext cx="10515600" cy="800735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заняття: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E26934-353D-39B2-5050-CF2A74FC1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8524"/>
            <a:ext cx="11212830" cy="544512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сформувати у здобувачів розуміння методологічних підходів до оцінки рівня та ефективності державної підтримки аграрного сектору, ознайомити з міжнародними та національними індикаторами, а також практичними методами розрахунку ключових показників (</a:t>
            </a:r>
            <a:r>
              <a:rPr lang="uk-UA" noProof="0" dirty="0" err="1">
                <a:latin typeface="Arial" panose="020B0604020202020204" pitchFamily="34" charset="0"/>
                <a:cs typeface="Arial" panose="020B0604020202020204" pitchFamily="34" charset="0"/>
              </a:rPr>
              <a:t>PSE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noProof="0" dirty="0" err="1">
                <a:latin typeface="Arial" panose="020B0604020202020204" pitchFamily="34" charset="0"/>
                <a:cs typeface="Arial" panose="020B0604020202020204" pitchFamily="34" charset="0"/>
              </a:rPr>
              <a:t>CSE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noProof="0" dirty="0" err="1">
                <a:latin typeface="Arial" panose="020B0604020202020204" pitchFamily="34" charset="0"/>
                <a:cs typeface="Arial" panose="020B0604020202020204" pitchFamily="34" charset="0"/>
              </a:rPr>
              <a:t>NPC</a:t>
            </a:r>
            <a:r>
              <a:rPr lang="uk-UA" noProof="0" dirty="0">
                <a:latin typeface="Arial" panose="020B0604020202020204" pitchFamily="34" charset="0"/>
                <a:cs typeface="Arial" panose="020B0604020202020204" pitchFamily="34" charset="0"/>
              </a:rPr>
              <a:t>), їх аналізу та інтерпретації для оцінки впливу підтримки на конкурентоспроможність і стійкість сільськогосподарського виробництва.</a:t>
            </a:r>
          </a:p>
        </p:txBody>
      </p:sp>
    </p:spTree>
    <p:extLst>
      <p:ext uri="{BB962C8B-B14F-4D97-AF65-F5344CB8AC3E}">
        <p14:creationId xmlns:p14="http://schemas.microsoft.com/office/powerpoint/2010/main" val="1615231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97E6B-4BEF-EF37-C554-4AECB547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FDD08-DD68-9974-038E-9FAD65D29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932042" cy="744280"/>
          </a:xfrm>
        </p:spPr>
        <p:txBody>
          <a:bodyPr/>
          <a:lstStyle/>
          <a:p>
            <a:pPr algn="l"/>
            <a:r>
              <a:rPr lang="uk-UA" sz="2400" b="1" i="0" u="none" strike="noStrike" baseline="0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програми підтримки аграріїв включають:</a:t>
            </a:r>
            <a:endParaRPr lang="uk-UA" sz="2400" b="1" noProof="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872705-69B0-6F9C-ADC8-7DB9F3771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57" y="744280"/>
            <a:ext cx="11897832" cy="6113720"/>
          </a:xfrm>
        </p:spPr>
        <p:txBody>
          <a:bodyPr/>
          <a:lstStyle/>
          <a:p>
            <a:pPr algn="l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Програма «Доступні кредити 5-7-9%»</a:t>
            </a:r>
          </a:p>
          <a:p>
            <a:pPr algn="l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Грантові програми для садівництва та теплиць</a:t>
            </a:r>
          </a:p>
          <a:p>
            <a:pPr algn="l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Підтримка господарств на меліорованих землях</a:t>
            </a:r>
          </a:p>
          <a:p>
            <a:pPr algn="l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Часткова компенсація вартості с\г техніки вітчизняного виробництва</a:t>
            </a:r>
          </a:p>
          <a:p>
            <a:pPr algn="l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Програми компенсації витрат на гуманітарне розмінування</a:t>
            </a:r>
          </a:p>
          <a:p>
            <a:pPr marL="0" indent="0" algn="l">
              <a:buNone/>
            </a:pPr>
            <a:endParaRPr lang="uk-UA" sz="2400" b="1" i="0" u="none" strike="noStrike" baseline="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sz="2400" b="1" i="0" u="none" strike="noStrike" baseline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Державний аграрний реєстр (ДАР) </a:t>
            </a:r>
            <a:r>
              <a:rPr lang="uk-UA" sz="20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— це </a:t>
            </a:r>
            <a:r>
              <a:rPr lang="uk-UA" sz="2000" b="1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онлайн-платформа для підтримки українських фермерів. </a:t>
            </a:r>
            <a:r>
              <a:rPr lang="uk-UA" sz="20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Вона дозволяє аграріям реєструвати свою діяльність та отримувати доступ до програм державної підтримки, пільгових кредитів, грантів та іншої допомоги. </a:t>
            </a:r>
          </a:p>
          <a:p>
            <a:pPr algn="just"/>
            <a:r>
              <a:rPr lang="uk-UA" sz="20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ДАР інтегрований з іншими державними системами для забезпечення прозорості та ефективного адміністрування програм, що дає можливість аграріям відслідковувати рух заявки в реальному часі.</a:t>
            </a:r>
          </a:p>
          <a:p>
            <a:pPr algn="l"/>
            <a:r>
              <a:rPr lang="uk-UA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176 тис. </a:t>
            </a:r>
            <a:r>
              <a:rPr lang="uk-UA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аграріїв зареєстровано в ДАР </a:t>
            </a:r>
            <a:r>
              <a:rPr lang="fr-CA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k-UA" sz="18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таном</a:t>
            </a:r>
            <a:r>
              <a:rPr lang="uk-UA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на 18 вересня 2024 р.</a:t>
            </a:r>
          </a:p>
          <a:p>
            <a:pPr algn="l"/>
            <a:r>
              <a:rPr lang="uk-UA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50 програм </a:t>
            </a:r>
            <a:r>
              <a:rPr lang="uk-UA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 підтримки було реалізовано через ДАР протягом роботи</a:t>
            </a:r>
            <a:endParaRPr lang="uk-UA" sz="2000" b="1" i="0" u="none" strike="noStrike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37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4A7B1-D1E1-D29F-F87F-21D5C69B6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670A4-2F21-34CC-C06D-6B868DD7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1204943" cy="744280"/>
          </a:xfrm>
        </p:spPr>
        <p:txBody>
          <a:bodyPr/>
          <a:lstStyle/>
          <a:p>
            <a:pPr algn="l"/>
            <a:r>
              <a:rPr lang="uk-UA" sz="3200" b="1" i="0" u="none" strike="noStrike" baseline="0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Доступні кредити 5-7-9%. Умови для аграріїв у 2024 р.:</a:t>
            </a:r>
            <a:endParaRPr lang="uk-UA" sz="3200" b="1" noProof="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863195-EB4B-11D4-591D-C82CB4EFF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57" y="744280"/>
            <a:ext cx="11897832" cy="6113720"/>
          </a:xfrm>
        </p:spPr>
        <p:txBody>
          <a:bodyPr/>
          <a:lstStyle/>
          <a:p>
            <a:pPr algn="l"/>
            <a:r>
              <a:rPr lang="uk-UA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Ставки кредитування: від 5% до 15% річних залежно від виду бізнесу та мети кредиту. Для підприємств у зоні високого воєнного ризику ставки знижені до 1–3%.</a:t>
            </a:r>
          </a:p>
          <a:p>
            <a:pPr marL="0" indent="0" algn="l">
              <a:buNone/>
            </a:pPr>
            <a:r>
              <a:rPr lang="uk-UA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• Максимальна сума: до 150 млн грн.</a:t>
            </a:r>
          </a:p>
          <a:p>
            <a:pPr marL="0" indent="0" algn="l">
              <a:buNone/>
            </a:pPr>
            <a:r>
              <a:rPr lang="uk-UA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• Зміна умов: З 01.12.2024 Світовий банк запроваджує нову умову надання кредитів за програмою 5-7-9%, за якої фінансування здійснюватиметься лише після проведення банком екологічної та соціальної оцінки клієнтів.</a:t>
            </a:r>
          </a:p>
          <a:p>
            <a:pPr marL="0" indent="0" algn="l">
              <a:buNone/>
            </a:pPr>
            <a:r>
              <a:rPr lang="uk-UA" sz="2400" b="1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Видано кредитів за програмою 5-7-9, млрд грн:</a:t>
            </a:r>
          </a:p>
          <a:p>
            <a:pPr algn="l"/>
            <a:r>
              <a:rPr lang="uk-UA" sz="2400" b="1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2023 р. – 44,5</a:t>
            </a:r>
          </a:p>
          <a:p>
            <a:pPr algn="l"/>
            <a:r>
              <a:rPr lang="uk-UA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2024 р. – 41,4 (станом на 27.11.2024р.)</a:t>
            </a:r>
            <a:endParaRPr lang="uk-UA" sz="2400" b="1" i="0" u="none" strike="noStrike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46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8D0E5-B3F0-6282-E702-239217025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92851-B57D-3DDA-BE33-0659CE88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1204943" cy="744280"/>
          </a:xfrm>
        </p:spPr>
        <p:txBody>
          <a:bodyPr/>
          <a:lstStyle/>
          <a:p>
            <a:pPr algn="l"/>
            <a:r>
              <a:rPr lang="uk-UA" sz="2400" b="1" i="0" u="none" strike="noStrike" baseline="0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Гранти </a:t>
            </a:r>
            <a:r>
              <a:rPr lang="uk-UA" sz="2400" b="1" i="0" u="none" strike="noStrike" baseline="0" noProof="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єРобота</a:t>
            </a:r>
            <a:r>
              <a:rPr lang="uk-UA" sz="2400" b="1" i="0" u="none" strike="noStrike" baseline="0" noProof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розвиток садівництва, ягідництва, виноградарства, тепличного господарств</a:t>
            </a:r>
            <a:r>
              <a:rPr lang="uk-UA" sz="2400" b="1" i="0" u="none" strike="noStrike" baseline="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uk-UA" sz="2400" b="1" noProof="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A42196-F8FB-CED6-28DF-CEBE031E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57" y="744280"/>
            <a:ext cx="11897832" cy="6113720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b="0" i="0" u="none" strike="noStrike" baseline="0" dirty="0">
                <a:latin typeface="PFAgoraSlabPro-Black"/>
              </a:rPr>
              <a:t> 	</a:t>
            </a:r>
            <a:r>
              <a:rPr lang="uk-UA" sz="2400" b="1" i="0" u="none" strike="noStrike" baseline="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 гранту: </a:t>
            </a:r>
          </a:p>
          <a:p>
            <a:pPr marL="0" indent="0" algn="l">
              <a:buNone/>
            </a:pPr>
            <a:r>
              <a:rPr lang="uk-UA" sz="20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до 70% від вартості </a:t>
            </a:r>
            <a:r>
              <a:rPr lang="uk-UA" sz="2000" b="0" i="0" u="none" strike="noStrike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sz="20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, але не більше 10 млн гривень. 30% фінансує сам учасник (власні або кредитні кошти)</a:t>
            </a:r>
          </a:p>
          <a:p>
            <a:pPr marL="0" indent="0" algn="l">
              <a:buNone/>
            </a:pPr>
            <a:r>
              <a:rPr lang="uk-UA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uk-UA" sz="2400" b="1" i="0" u="none" strike="noStrike" baseline="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Умови щодо фінансування:</a:t>
            </a:r>
          </a:p>
          <a:p>
            <a:pPr marL="0" indent="0" algn="l">
              <a:buNone/>
            </a:pPr>
            <a:r>
              <a:rPr lang="uk-UA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20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Сади: 5–10 постійних та 125-425 сезонних працівників залежно від насаджень</a:t>
            </a:r>
          </a:p>
          <a:p>
            <a:pPr marL="0" indent="0" algn="l">
              <a:buNone/>
            </a:pPr>
            <a:r>
              <a:rPr lang="uk-UA" sz="20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• Теплиці: 4 постійних та 10 сезонних працівників на гектар</a:t>
            </a:r>
          </a:p>
          <a:p>
            <a:pPr marL="0" indent="0" algn="l">
              <a:buNone/>
            </a:pPr>
            <a:r>
              <a:rPr lang="uk-UA" sz="24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садівництво, ягідництво та виноградарство, млн грн:</a:t>
            </a:r>
          </a:p>
          <a:p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р. – 441</a:t>
            </a:r>
          </a:p>
          <a:p>
            <a:r>
              <a:rPr lang="uk-UA" sz="20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р. – 320 (станом на 30.12.2024р.)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тепличні господарства, млн грн:</a:t>
            </a:r>
          </a:p>
          <a:p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р. – 159</a:t>
            </a:r>
          </a:p>
          <a:p>
            <a:r>
              <a:rPr lang="uk-UA" sz="20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р. – 157 (станом на 30.12.2024р.)</a:t>
            </a:r>
          </a:p>
          <a:p>
            <a:pPr marL="0" indent="0" algn="l">
              <a:buNone/>
            </a:pPr>
            <a:r>
              <a:rPr lang="uk-UA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З початку роботи програми до 10.12.2024:</a:t>
            </a:r>
          </a:p>
          <a:p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грантових коштів </a:t>
            </a:r>
            <a:r>
              <a:rPr lang="uk-UA" sz="20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виплачено</a:t>
            </a: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$1,18 млрд</a:t>
            </a:r>
          </a:p>
          <a:p>
            <a:pPr algn="l"/>
            <a:r>
              <a:rPr lang="uk-UA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254 </a:t>
            </a:r>
            <a:r>
              <a:rPr lang="uk-UA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господарства отримали гранти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400" b="1" i="0" u="none" strike="noStrike" baseline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uk-UA" sz="2400" b="1" i="0" u="none" strike="noStrike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20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E3831-89D9-0790-0C8B-A3E55516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238" y="140652"/>
            <a:ext cx="10994064" cy="1325563"/>
          </a:xfrm>
        </p:spPr>
        <p:txBody>
          <a:bodyPr/>
          <a:lstStyle/>
          <a:p>
            <a:pPr algn="ctr"/>
            <a:r>
              <a:rPr lang="uk-UA" sz="3200" b="1" noProof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видатків державного бюджету на підтримку виробників с.-г. продукції </a:t>
            </a:r>
            <a:br>
              <a:rPr lang="uk-UA" sz="3200" b="1" noProof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noProof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обсягами видатків, затверджених на початку бюджетного року, млн грн)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8CB76B2-9DDF-C81E-FC97-2EC2782A48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355884"/>
              </p:ext>
            </p:extLst>
          </p:nvPr>
        </p:nvGraphicFramePr>
        <p:xfrm>
          <a:off x="531629" y="1825625"/>
          <a:ext cx="1117481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1952">
                  <a:extLst>
                    <a:ext uri="{9D8B030D-6E8A-4147-A177-3AD203B41FA5}">
                      <a16:colId xmlns:a16="http://schemas.microsoft.com/office/drawing/2014/main" val="2822356366"/>
                    </a:ext>
                  </a:extLst>
                </a:gridCol>
                <a:gridCol w="1998717">
                  <a:extLst>
                    <a:ext uri="{9D8B030D-6E8A-4147-A177-3AD203B41FA5}">
                      <a16:colId xmlns:a16="http://schemas.microsoft.com/office/drawing/2014/main" val="899684824"/>
                    </a:ext>
                  </a:extLst>
                </a:gridCol>
                <a:gridCol w="1585189">
                  <a:extLst>
                    <a:ext uri="{9D8B030D-6E8A-4147-A177-3AD203B41FA5}">
                      <a16:colId xmlns:a16="http://schemas.microsoft.com/office/drawing/2014/main" val="2080209798"/>
                    </a:ext>
                  </a:extLst>
                </a:gridCol>
                <a:gridCol w="1858960">
                  <a:extLst>
                    <a:ext uri="{9D8B030D-6E8A-4147-A177-3AD203B41FA5}">
                      <a16:colId xmlns:a16="http://schemas.microsoft.com/office/drawing/2014/main" val="1034835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бюджетної програми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763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КПКВК</a:t>
                      </a:r>
                      <a:r>
                        <a:rPr lang="uk-UA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2801580 «Фінансова підтримка с.-г. товаровиробників»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201,0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205,0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1205,0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869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КПКВК</a:t>
                      </a:r>
                      <a:r>
                        <a:rPr lang="uk-UA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2801500 «Підтримка фермерських господарств та інших виробників с.-г. продукції»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4726,0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82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КПКВК</a:t>
                      </a:r>
                      <a:r>
                        <a:rPr lang="uk-UA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2801460 «Надання кредитів фермерським господарствам»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79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КПКВК</a:t>
                      </a:r>
                      <a:r>
                        <a:rPr lang="uk-UA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2801380 «Формування статутного капіталу Фонду часткового гарантування кредитів в сільському господарстві»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93356"/>
                  </a:ext>
                </a:extLst>
              </a:tr>
            </a:tbl>
          </a:graphicData>
        </a:graphic>
      </p:graphicFrame>
      <p:pic>
        <p:nvPicPr>
          <p:cNvPr id="5" name="Picture 15" descr="logo - EF">
            <a:extLst>
              <a:ext uri="{FF2B5EF4-FFF2-40B4-BE49-F238E27FC236}">
                <a16:creationId xmlns:a16="http://schemas.microsoft.com/office/drawing/2014/main" id="{BDA5F165-9B71-324F-783E-91AD73B60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838200" cy="85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177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50F2B-4A26-26B6-2415-1A7A8BBBA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DC915-CE74-877F-CFDF-910FAD46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238" y="140652"/>
            <a:ext cx="10994064" cy="1325563"/>
          </a:xfrm>
        </p:spPr>
        <p:txBody>
          <a:bodyPr/>
          <a:lstStyle/>
          <a:p>
            <a:pPr algn="ctr"/>
            <a:r>
              <a:rPr lang="uk-UA" sz="3200" b="1" noProof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видатків державного бюджету на підтримку виробників с.-г. продукції </a:t>
            </a:r>
            <a:br>
              <a:rPr lang="uk-UA" sz="3200" b="1" noProof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noProof="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обсягами видатків, затверджених на початку бюджетного року, млн грн)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1F3D4C6-5F76-98AE-BD57-2F3347492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95099"/>
              </p:ext>
            </p:extLst>
          </p:nvPr>
        </p:nvGraphicFramePr>
        <p:xfrm>
          <a:off x="336698" y="1466214"/>
          <a:ext cx="1159303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9135">
                  <a:extLst>
                    <a:ext uri="{9D8B030D-6E8A-4147-A177-3AD203B41FA5}">
                      <a16:colId xmlns:a16="http://schemas.microsoft.com/office/drawing/2014/main" val="2822356366"/>
                    </a:ext>
                  </a:extLst>
                </a:gridCol>
                <a:gridCol w="1509823">
                  <a:extLst>
                    <a:ext uri="{9D8B030D-6E8A-4147-A177-3AD203B41FA5}">
                      <a16:colId xmlns:a16="http://schemas.microsoft.com/office/drawing/2014/main" val="899684824"/>
                    </a:ext>
                  </a:extLst>
                </a:gridCol>
                <a:gridCol w="1499191">
                  <a:extLst>
                    <a:ext uri="{9D8B030D-6E8A-4147-A177-3AD203B41FA5}">
                      <a16:colId xmlns:a16="http://schemas.microsoft.com/office/drawing/2014/main" val="2080209798"/>
                    </a:ext>
                  </a:extLst>
                </a:gridCol>
                <a:gridCol w="1594883">
                  <a:extLst>
                    <a:ext uri="{9D8B030D-6E8A-4147-A177-3AD203B41FA5}">
                      <a16:colId xmlns:a16="http://schemas.microsoft.com/office/drawing/2014/main" val="1034835517"/>
                    </a:ext>
                  </a:extLst>
                </a:gridCol>
              </a:tblGrid>
              <a:tr h="447453"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бюджетної програми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763717"/>
                  </a:ext>
                </a:extLst>
              </a:tr>
              <a:tr h="791646">
                <a:tc>
                  <a:txBody>
                    <a:bodyPr/>
                    <a:lstStyle/>
                    <a:p>
                      <a:r>
                        <a:rPr lang="uk-UA" sz="24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КПКВК</a:t>
                      </a:r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1201350 «Надання грантів для створення або розвитку бізнесу»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1 370,0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1 370,0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1 370,0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869391"/>
                  </a:ext>
                </a:extLst>
              </a:tr>
              <a:tr h="791646">
                <a:tc>
                  <a:txBody>
                    <a:bodyPr/>
                    <a:lstStyle/>
                    <a:p>
                      <a:r>
                        <a:rPr lang="uk-UA" sz="24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КПКВК</a:t>
                      </a:r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1201450 «Забезпечення функціонування фонду розвитку підприємництва»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82874"/>
                  </a:ext>
                </a:extLst>
              </a:tr>
              <a:tr h="1135841">
                <a:tc>
                  <a:txBody>
                    <a:bodyPr/>
                    <a:lstStyle/>
                    <a:p>
                      <a:r>
                        <a:rPr lang="uk-UA" sz="24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КПКВК</a:t>
                      </a:r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1201310 «Часткова компенсація вартості сільськогосподарської техніки та обладнання вітчизняного виробництва»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79615"/>
                  </a:ext>
                </a:extLst>
              </a:tr>
              <a:tr h="791646">
                <a:tc>
                  <a:txBody>
                    <a:bodyPr/>
                    <a:lstStyle/>
                    <a:p>
                      <a:r>
                        <a:rPr lang="uk-UA" sz="24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КПКВК</a:t>
                      </a:r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1201340 «Державне стимулювання створення індустріальних парків»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93356"/>
                  </a:ext>
                </a:extLst>
              </a:tr>
              <a:tr h="1135841">
                <a:tc>
                  <a:txBody>
                    <a:bodyPr/>
                    <a:lstStyle/>
                    <a:p>
                      <a:r>
                        <a:rPr lang="uk-UA" sz="2400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КПКВК</a:t>
                      </a:r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1201420 «Компенсація витрат за гуманітарне розмінування земель сільськогосподарського призначення»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963104"/>
                  </a:ext>
                </a:extLst>
              </a:tr>
            </a:tbl>
          </a:graphicData>
        </a:graphic>
      </p:graphicFrame>
      <p:pic>
        <p:nvPicPr>
          <p:cNvPr id="5" name="Picture 15" descr="logo - EF">
            <a:extLst>
              <a:ext uri="{FF2B5EF4-FFF2-40B4-BE49-F238E27FC236}">
                <a16:creationId xmlns:a16="http://schemas.microsoft.com/office/drawing/2014/main" id="{BA4B378A-1C6F-A137-5873-3094EF343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838200" cy="85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691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5993" y="2887541"/>
            <a:ext cx="7834312" cy="754808"/>
          </a:xfrm>
        </p:spPr>
        <p:txBody>
          <a:bodyPr/>
          <a:lstStyle/>
          <a:p>
            <a:pPr algn="ctr" eaLnBrk="1" hangingPunct="1"/>
            <a:r>
              <a:rPr lang="uk-UA" alt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</a:p>
        </p:txBody>
      </p:sp>
      <p:sp>
        <p:nvSpPr>
          <p:cNvPr id="2" name="AutoShape 2" descr="Ð ÐµÐ·ÑÐ»ÑÑÐ°Ñ Ð¿Ð¾ÑÑÐºÑ Ð·Ð¾Ð±ÑÐ°Ð¶ÐµÐ½Ñ Ð·Ð° Ð·Ð°Ð¿Ð¸ÑÐ¾Ð¼ &quot;e-mail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5136462"/>
            <a:ext cx="1584176" cy="157713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55840" y="5473299"/>
            <a:ext cx="5040560" cy="75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dibrova@nubip.edu.ua</a:t>
            </a:r>
            <a:endParaRPr lang="uk-UA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3AA79-0761-3DE8-EA96-576539B0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219" y="125431"/>
            <a:ext cx="7886700" cy="88282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003366"/>
                </a:solidFill>
                <a:latin typeface="Arial" panose="020B0604020202020204"/>
                <a:cs typeface="Arial" panose="020B0604020202020204"/>
              </a:rPr>
              <a:t>Питома вага підтримки сільського господарства у ВВП окремих країн, 2019 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54CAFF-C5B3-5153-50FD-49856D98D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20428"/>
            <a:ext cx="9144000" cy="508132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B0F67F3-A104-1C83-0EA4-930CF400CF78}"/>
              </a:ext>
            </a:extLst>
          </p:cNvPr>
          <p:cNvSpPr txBox="1">
            <a:spLocks/>
          </p:cNvSpPr>
          <p:nvPr/>
        </p:nvSpPr>
        <p:spPr>
          <a:xfrm>
            <a:off x="7204044" y="1336726"/>
            <a:ext cx="3463956" cy="882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2800" b="1" dirty="0">
              <a:solidFill>
                <a:schemeClr val="accent1">
                  <a:lumMod val="75000"/>
                </a:schemeClr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DDEF9B-B9CB-4138-6D1F-BE99913D6C4B}"/>
              </a:ext>
            </a:extLst>
          </p:cNvPr>
          <p:cNvSpPr/>
          <p:nvPr/>
        </p:nvSpPr>
        <p:spPr>
          <a:xfrm>
            <a:off x="7995822" y="1420428"/>
            <a:ext cx="2254929" cy="559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FEB3D6-0316-F197-D875-F6EBC4BEDCF0}"/>
              </a:ext>
            </a:extLst>
          </p:cNvPr>
          <p:cNvSpPr txBox="1"/>
          <p:nvPr/>
        </p:nvSpPr>
        <p:spPr>
          <a:xfrm>
            <a:off x="1843596" y="6501752"/>
            <a:ext cx="262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Джерело: ОЕСР</a:t>
            </a:r>
            <a:endParaRPr lang="LID4096" dirty="0"/>
          </a:p>
        </p:txBody>
      </p:sp>
      <p:pic>
        <p:nvPicPr>
          <p:cNvPr id="3" name="Picture 15" descr="logo - EF">
            <a:extLst>
              <a:ext uri="{FF2B5EF4-FFF2-40B4-BE49-F238E27FC236}">
                <a16:creationId xmlns:a16="http://schemas.microsoft.com/office/drawing/2014/main" id="{40E432E9-E48C-CD2A-05F4-7911E708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671209" cy="6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3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204677"/>
              </p:ext>
            </p:extLst>
          </p:nvPr>
        </p:nvGraphicFramePr>
        <p:xfrm>
          <a:off x="971550" y="125413"/>
          <a:ext cx="10328275" cy="662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7827" name="Picture 15" descr="logo - 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20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611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13" y="112713"/>
            <a:ext cx="11782425" cy="6318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Понятійно</a:t>
            </a:r>
            <a:r>
              <a:rPr lang="uk-UA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-категоріальний апарат</a:t>
            </a:r>
            <a:endParaRPr lang="ru-RU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388" y="981075"/>
            <a:ext cx="11498262" cy="58912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3000" dirty="0">
                <a:latin typeface="Arial" charset="0"/>
                <a:cs typeface="Arial" charset="0"/>
              </a:rPr>
              <a:t>у «Великому тлумачному словнику сучасної української мови» під </a:t>
            </a:r>
            <a:r>
              <a:rPr lang="uk-UA" sz="3000" b="1" dirty="0">
                <a:solidFill>
                  <a:srgbClr val="FF0000"/>
                </a:solidFill>
                <a:latin typeface="Arial" charset="0"/>
                <a:cs typeface="Arial" charset="0"/>
              </a:rPr>
              <a:t>«підтримкою» </a:t>
            </a:r>
            <a:r>
              <a:rPr lang="uk-UA" sz="3000" dirty="0">
                <a:latin typeface="Arial" charset="0"/>
                <a:cs typeface="Arial" charset="0"/>
              </a:rPr>
              <a:t>розуміють подання матеріальної, моральної та іншої допомоги, сприяти в чому–небудь </a:t>
            </a:r>
            <a:r>
              <a:rPr lang="uk-UA" sz="2400" dirty="0">
                <a:solidFill>
                  <a:srgbClr val="003366"/>
                </a:solidFill>
                <a:latin typeface="Arial" charset="0"/>
                <a:cs typeface="Arial" charset="0"/>
              </a:rPr>
              <a:t>(Бусел В. Т. – К. : Ірпінь: ВТФ «Перун», 2004., с.785).</a:t>
            </a:r>
          </a:p>
          <a:p>
            <a:pPr>
              <a:lnSpc>
                <a:spcPct val="80000"/>
              </a:lnSpc>
            </a:pPr>
            <a:r>
              <a:rPr lang="uk-UA" sz="3000" dirty="0">
                <a:latin typeface="Arial" charset="0"/>
                <a:cs typeface="Arial" charset="0"/>
              </a:rPr>
              <a:t> </a:t>
            </a:r>
            <a:r>
              <a:rPr lang="uk-UA" sz="3000" dirty="0">
                <a:solidFill>
                  <a:srgbClr val="FF0000"/>
                </a:solidFill>
                <a:latin typeface="Arial" charset="0"/>
                <a:cs typeface="Arial" charset="0"/>
              </a:rPr>
              <a:t>Державна допомога </a:t>
            </a:r>
            <a:r>
              <a:rPr lang="uk-UA" sz="3000" dirty="0">
                <a:latin typeface="Arial" charset="0"/>
                <a:cs typeface="Arial" charset="0"/>
              </a:rPr>
              <a:t>– допомога, яка виплачується з коштів державного бюджету або фонду державного соціального страхування 	</a:t>
            </a:r>
            <a:r>
              <a:rPr lang="uk-UA" sz="2400" dirty="0">
                <a:solidFill>
                  <a:srgbClr val="003366"/>
                </a:solidFill>
                <a:latin typeface="Arial" charset="0"/>
                <a:cs typeface="Arial" charset="0"/>
              </a:rPr>
              <a:t>(</a:t>
            </a:r>
            <a:r>
              <a:rPr lang="uk-UA" sz="2400" dirty="0" err="1">
                <a:solidFill>
                  <a:srgbClr val="003366"/>
                </a:solidFill>
                <a:latin typeface="Arial" charset="0"/>
                <a:cs typeface="Arial" charset="0"/>
              </a:rPr>
              <a:t>Мочерний</a:t>
            </a:r>
            <a:r>
              <a:rPr lang="uk-UA" sz="2400" dirty="0">
                <a:solidFill>
                  <a:srgbClr val="003366"/>
                </a:solidFill>
                <a:latin typeface="Arial" charset="0"/>
                <a:cs typeface="Arial" charset="0"/>
              </a:rPr>
              <a:t> С.В. Економічний енциклопедичний словник: У 2 т. / </a:t>
            </a:r>
            <a:r>
              <a:rPr lang="uk-UA" sz="2400" dirty="0" err="1">
                <a:solidFill>
                  <a:srgbClr val="003366"/>
                </a:solidFill>
                <a:latin typeface="Arial" charset="0"/>
                <a:cs typeface="Arial" charset="0"/>
              </a:rPr>
              <a:t>Мочерний</a:t>
            </a:r>
            <a:r>
              <a:rPr lang="uk-UA" sz="2400" dirty="0">
                <a:solidFill>
                  <a:srgbClr val="003366"/>
                </a:solidFill>
                <a:latin typeface="Arial" charset="0"/>
                <a:cs typeface="Arial" charset="0"/>
              </a:rPr>
              <a:t> С.В., Ларіна Я.С., Устенко О.А., Юрій С.І.– Т.1. – Л.: Світ, 2005. – 254, с.152).</a:t>
            </a:r>
          </a:p>
          <a:p>
            <a:pPr>
              <a:lnSpc>
                <a:spcPct val="80000"/>
              </a:lnSpc>
            </a:pPr>
            <a:r>
              <a:rPr lang="uk-UA" sz="3000" dirty="0">
                <a:solidFill>
                  <a:srgbClr val="FF0000"/>
                </a:solidFill>
                <a:latin typeface="Arial" charset="0"/>
                <a:cs typeface="Arial" charset="0"/>
              </a:rPr>
              <a:t>Державне регулювання сільського господарства </a:t>
            </a:r>
            <a:r>
              <a:rPr lang="uk-UA" sz="3000" dirty="0">
                <a:latin typeface="Arial" charset="0"/>
                <a:cs typeface="Arial" charset="0"/>
              </a:rPr>
              <a:t>– опосередкований цілеспрямований управлінський вплив на процеси відтворення в галузі з метою реалізації цілей державної аграрної політики </a:t>
            </a:r>
            <a:r>
              <a:rPr lang="uk-UA" altLang="zh-CN" sz="2400" dirty="0">
                <a:solidFill>
                  <a:srgbClr val="0070C0"/>
                </a:solidFill>
                <a:latin typeface="Arial" charset="0"/>
                <a:cs typeface="Arial" charset="0"/>
              </a:rPr>
              <a:t>(</a:t>
            </a:r>
            <a:r>
              <a:rPr lang="uk-UA" altLang="zh-CN" sz="2400" dirty="0">
                <a:solidFill>
                  <a:srgbClr val="003366"/>
                </a:solidFill>
                <a:latin typeface="Arial" charset="0"/>
                <a:cs typeface="Arial" charset="0"/>
              </a:rPr>
              <a:t>Діброва А.Д. Державне регулювання сільськогосподарського виробництва //Автореферат дисертації </a:t>
            </a:r>
            <a:r>
              <a:rPr lang="uk-UA" sz="2400" dirty="0">
                <a:solidFill>
                  <a:srgbClr val="003366"/>
                </a:solidFill>
                <a:latin typeface="Arial" charset="0"/>
                <a:cs typeface="Arial" charset="0"/>
              </a:rPr>
              <a:t> на здобуття наукового ступеня д-ра </a:t>
            </a:r>
            <a:r>
              <a:rPr lang="uk-UA" sz="2400" dirty="0" err="1">
                <a:solidFill>
                  <a:srgbClr val="003366"/>
                </a:solidFill>
                <a:latin typeface="Arial" charset="0"/>
                <a:cs typeface="Arial" charset="0"/>
              </a:rPr>
              <a:t>екон</a:t>
            </a:r>
            <a:r>
              <a:rPr lang="uk-UA" sz="2400" dirty="0">
                <a:solidFill>
                  <a:srgbClr val="003366"/>
                </a:solidFill>
                <a:latin typeface="Arial" charset="0"/>
                <a:cs typeface="Arial" charset="0"/>
              </a:rPr>
              <a:t>. наук</a:t>
            </a:r>
            <a:r>
              <a:rPr lang="uk-UA" altLang="zh-CN" sz="2400" dirty="0">
                <a:solidFill>
                  <a:srgbClr val="003366"/>
                </a:solidFill>
                <a:latin typeface="Arial" charset="0"/>
              </a:rPr>
              <a:t>. – 2009. – с.9) </a:t>
            </a:r>
            <a:endParaRPr lang="uk-UA" altLang="ru-RU" sz="2400" dirty="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ru-RU" sz="3000" dirty="0"/>
          </a:p>
          <a:p>
            <a:pPr>
              <a:lnSpc>
                <a:spcPct val="80000"/>
              </a:lnSpc>
            </a:pPr>
            <a:endParaRPr lang="ru-RU" sz="3000" dirty="0">
              <a:latin typeface="Arial" charset="0"/>
              <a:cs typeface="Arial" charset="0"/>
            </a:endParaRPr>
          </a:p>
        </p:txBody>
      </p:sp>
      <p:pic>
        <p:nvPicPr>
          <p:cNvPr id="18435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71209" cy="6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62013" y="187325"/>
            <a:ext cx="10515600" cy="678437"/>
          </a:xfrm>
        </p:spPr>
        <p:txBody>
          <a:bodyPr/>
          <a:lstStyle/>
          <a:p>
            <a:pPr algn="ctr"/>
            <a:r>
              <a:rPr lang="uk-UA" altLang="zh-CN" b="1" dirty="0">
                <a:solidFill>
                  <a:srgbClr val="003366"/>
                </a:solidFill>
                <a:latin typeface="Arial" charset="0"/>
                <a:cs typeface="Arial" charset="0"/>
              </a:rPr>
              <a:t>Державна підтримка - </a:t>
            </a:r>
            <a:endParaRPr lang="uk-UA" altLang="ru-RU" b="1" dirty="0">
              <a:solidFill>
                <a:srgbClr val="003366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366838"/>
            <a:ext cx="11176000" cy="5230812"/>
          </a:xfrm>
        </p:spPr>
        <p:txBody>
          <a:bodyPr/>
          <a:lstStyle/>
          <a:p>
            <a:pPr algn="just">
              <a:buFontTx/>
              <a:buNone/>
            </a:pPr>
            <a:r>
              <a:rPr lang="uk-UA" altLang="zh-CN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складова система державного регулювання сільського господарства, що являє собою сукупність правових, фінансово-економічних, організаційних та інших заходів держави щодо стимулюючого впливу на розвиток як сільськогосподарського виробництва так і сільських територій в потрібному для суспільства напрямку </a:t>
            </a:r>
          </a:p>
          <a:p>
            <a:pPr algn="just">
              <a:buFontTx/>
              <a:buNone/>
            </a:pPr>
            <a:r>
              <a:rPr lang="uk-UA" altLang="zh-CN" sz="2400" dirty="0">
                <a:solidFill>
                  <a:srgbClr val="003366"/>
                </a:solidFill>
                <a:latin typeface="Times New Roman" pitchFamily="18" charset="0"/>
              </a:rPr>
              <a:t>(Діброва А.Д. Державне регулювання сільськогосподарського виробництва //Автореферат дисертації </a:t>
            </a:r>
            <a:r>
              <a:rPr lang="uk-UA" sz="2400" dirty="0">
                <a:solidFill>
                  <a:srgbClr val="003366"/>
                </a:solidFill>
                <a:latin typeface="Times New Roman" pitchFamily="18" charset="0"/>
                <a:cs typeface="Arial" charset="0"/>
              </a:rPr>
              <a:t> на здобуття наукового ступеня д-ра </a:t>
            </a:r>
            <a:r>
              <a:rPr lang="uk-UA" sz="2400" dirty="0" err="1">
                <a:solidFill>
                  <a:srgbClr val="003366"/>
                </a:solidFill>
                <a:latin typeface="Times New Roman" pitchFamily="18" charset="0"/>
                <a:cs typeface="Arial" charset="0"/>
              </a:rPr>
              <a:t>екон</a:t>
            </a:r>
            <a:r>
              <a:rPr lang="uk-UA" sz="2400" dirty="0">
                <a:solidFill>
                  <a:srgbClr val="003366"/>
                </a:solidFill>
                <a:latin typeface="Times New Roman" pitchFamily="18" charset="0"/>
                <a:cs typeface="Arial" charset="0"/>
              </a:rPr>
              <a:t>. наук</a:t>
            </a:r>
            <a:r>
              <a:rPr lang="uk-UA" altLang="zh-CN" sz="2400" dirty="0">
                <a:solidFill>
                  <a:srgbClr val="003366"/>
                </a:solidFill>
                <a:latin typeface="Times New Roman" pitchFamily="18" charset="0"/>
              </a:rPr>
              <a:t>. – 2009. – с.12) </a:t>
            </a:r>
            <a:endParaRPr lang="uk-UA" altLang="ru-RU" sz="2400" dirty="0">
              <a:solidFill>
                <a:srgbClr val="003366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9459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20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82775" y="5805488"/>
            <a:ext cx="8785225" cy="777875"/>
          </a:xfrm>
        </p:spPr>
        <p:txBody>
          <a:bodyPr/>
          <a:lstStyle/>
          <a:p>
            <a:pPr algn="ctr"/>
            <a:r>
              <a:rPr lang="uk-UA" altLang="ru-RU" sz="2400" b="1" dirty="0">
                <a:solidFill>
                  <a:srgbClr val="003366"/>
                </a:solidFill>
                <a:latin typeface="Arial" charset="0"/>
                <a:cs typeface="Arial" charset="0"/>
              </a:rPr>
              <a:t>Класифікація основних видів державної підтримки сільського господарства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135188" y="549275"/>
            <a:ext cx="82089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400" b="1"/>
              <a:t>Державна підтримка сільського господарства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595438" y="1628775"/>
            <a:ext cx="1908175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altLang="ru-RU"/>
              <a:t>За джерелами фінансування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648075" y="1628775"/>
            <a:ext cx="1295400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altLang="ru-RU">
                <a:latin typeface="Calibri" pitchFamily="34" charset="0"/>
              </a:rPr>
              <a:t>За способом впливу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5016500" y="1628775"/>
            <a:ext cx="1262063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altLang="ru-RU">
                <a:latin typeface="Calibri" pitchFamily="34" charset="0"/>
              </a:rPr>
              <a:t>За об’єктами впливу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383338" y="1628775"/>
            <a:ext cx="1439862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uk-UA" altLang="ru-RU">
                <a:latin typeface="Calibri" pitchFamily="34" charset="0"/>
              </a:rPr>
              <a:t>За термінами реалізації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7896225" y="1628775"/>
            <a:ext cx="12954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>
                <a:latin typeface="Calibri" pitchFamily="34" charset="0"/>
              </a:rPr>
              <a:t>За рівнями підтримки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9261475" y="1628775"/>
            <a:ext cx="1370013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altLang="ru-RU">
                <a:latin typeface="Calibri" pitchFamily="34" charset="0"/>
              </a:rPr>
              <a:t>За вимогами СОТ</a:t>
            </a:r>
            <a:r>
              <a:rPr lang="ru-RU" altLang="ru-RU" b="1">
                <a:latin typeface="Calibri" pitchFamily="34" charset="0"/>
              </a:rPr>
              <a:t> </a:t>
            </a:r>
            <a:endParaRPr lang="uk-UA" altLang="ru-RU" b="1">
              <a:latin typeface="Calibri" pitchFamily="34" charset="0"/>
            </a:endParaRP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1595438" y="2781300"/>
            <a:ext cx="1908175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altLang="ru-RU">
                <a:latin typeface="Calibri" pitchFamily="34" charset="0"/>
              </a:rPr>
              <a:t>Бюджетна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altLang="ru-RU">
                <a:latin typeface="Calibri" pitchFamily="34" charset="0"/>
              </a:rPr>
              <a:t>За рахунок податкових пільг</a:t>
            </a:r>
          </a:p>
          <a:p>
            <a:pPr algn="ctr">
              <a:spcBef>
                <a:spcPct val="50000"/>
              </a:spcBef>
            </a:pPr>
            <a:endParaRPr lang="uk-UA" altLang="ru-RU">
              <a:latin typeface="Calibri" pitchFamily="34" charset="0"/>
            </a:endParaRP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3648075" y="2781300"/>
            <a:ext cx="1150938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altLang="ru-RU">
                <a:latin typeface="Calibri" pitchFamily="34" charset="0"/>
              </a:rPr>
              <a:t>Пряма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altLang="ru-RU">
                <a:latin typeface="Calibri" pitchFamily="34" charset="0"/>
              </a:rPr>
              <a:t>Опосе-редкована</a:t>
            </a: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4870450" y="2781300"/>
            <a:ext cx="1441450" cy="280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altLang="ru-RU" sz="1600" dirty="0">
                <a:latin typeface="Calibri" pitchFamily="34" charset="0"/>
              </a:rPr>
              <a:t>Ціни, ринки, доходи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altLang="ru-RU" sz="1600" dirty="0">
                <a:latin typeface="Calibri" pitchFamily="34" charset="0"/>
              </a:rPr>
              <a:t>Галузі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altLang="ru-RU" sz="1600" dirty="0">
                <a:latin typeface="Calibri" pitchFamily="34" charset="0"/>
              </a:rPr>
              <a:t>Товаровиробники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altLang="ru-RU" sz="1600" dirty="0">
                <a:latin typeface="Calibri" pitchFamily="34" charset="0"/>
              </a:rPr>
              <a:t>Експортери чи імпортери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altLang="ru-RU" sz="1600" dirty="0">
                <a:latin typeface="Calibri" pitchFamily="34" charset="0"/>
              </a:rPr>
              <a:t>Регіони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6383338" y="2781300"/>
            <a:ext cx="1441450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uk-UA" altLang="ru-RU">
                <a:latin typeface="Calibri" pitchFamily="34" charset="0"/>
              </a:rPr>
              <a:t>Довго-строкова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uk-UA" altLang="ru-RU">
                <a:latin typeface="Calibri" pitchFamily="34" charset="0"/>
              </a:rPr>
              <a:t>Середньо-строкова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uk-UA" altLang="ru-RU">
                <a:latin typeface="Calibri" pitchFamily="34" charset="0"/>
              </a:rPr>
              <a:t>Коротко-строкова</a:t>
            </a:r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7896225" y="2781300"/>
            <a:ext cx="1295400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uk-UA" altLang="ru-RU">
                <a:latin typeface="Calibri" pitchFamily="34" charset="0"/>
              </a:rPr>
              <a:t>Над-державна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uk-UA" altLang="ru-RU">
                <a:latin typeface="Calibri" pitchFamily="34" charset="0"/>
              </a:rPr>
              <a:t>Держав-на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uk-UA" altLang="ru-RU">
                <a:latin typeface="Calibri" pitchFamily="34" charset="0"/>
              </a:rPr>
              <a:t>Регіо-нальна</a:t>
            </a:r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9299575" y="2781300"/>
            <a:ext cx="1331913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uk-UA" altLang="ru-RU">
                <a:latin typeface="Calibri" pitchFamily="34" charset="0"/>
              </a:rPr>
              <a:t>“Зелена скринька”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uk-UA" altLang="ru-RU">
                <a:latin typeface="Calibri" pitchFamily="34" charset="0"/>
              </a:rPr>
              <a:t>“Жовта скринька”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uk-UA" altLang="ru-RU">
                <a:latin typeface="Calibri" pitchFamily="34" charset="0"/>
              </a:rPr>
              <a:t>“Блакит-на скринька”</a:t>
            </a:r>
            <a:endParaRPr lang="ru-RU" altLang="ru-RU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uk-UA" altLang="ru-RU">
              <a:latin typeface="Calibri" pitchFamily="34" charset="0"/>
            </a:endParaRPr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>
            <a:off x="2351088" y="1304925"/>
            <a:ext cx="7777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>
            <a:off x="6096000" y="10175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497" name="Line 18"/>
          <p:cNvSpPr>
            <a:spLocks noChangeShapeType="1"/>
          </p:cNvSpPr>
          <p:nvPr/>
        </p:nvSpPr>
        <p:spPr bwMode="auto">
          <a:xfrm>
            <a:off x="2351088" y="130492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498" name="Line 19"/>
          <p:cNvSpPr>
            <a:spLocks noChangeShapeType="1"/>
          </p:cNvSpPr>
          <p:nvPr/>
        </p:nvSpPr>
        <p:spPr bwMode="auto">
          <a:xfrm>
            <a:off x="2351088" y="1341438"/>
            <a:ext cx="0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499" name="Line 20"/>
          <p:cNvSpPr>
            <a:spLocks noChangeShapeType="1"/>
          </p:cNvSpPr>
          <p:nvPr/>
        </p:nvSpPr>
        <p:spPr bwMode="auto">
          <a:xfrm>
            <a:off x="4295775" y="130492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00" name="Line 21"/>
          <p:cNvSpPr>
            <a:spLocks noChangeShapeType="1"/>
          </p:cNvSpPr>
          <p:nvPr/>
        </p:nvSpPr>
        <p:spPr bwMode="auto">
          <a:xfrm>
            <a:off x="5664200" y="130492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01" name="Line 22"/>
          <p:cNvSpPr>
            <a:spLocks noChangeShapeType="1"/>
          </p:cNvSpPr>
          <p:nvPr/>
        </p:nvSpPr>
        <p:spPr bwMode="auto">
          <a:xfrm>
            <a:off x="7032625" y="130492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02" name="Line 23"/>
          <p:cNvSpPr>
            <a:spLocks noChangeShapeType="1"/>
          </p:cNvSpPr>
          <p:nvPr/>
        </p:nvSpPr>
        <p:spPr bwMode="auto">
          <a:xfrm>
            <a:off x="8472488" y="130492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03" name="Line 24"/>
          <p:cNvSpPr>
            <a:spLocks noChangeShapeType="1"/>
          </p:cNvSpPr>
          <p:nvPr/>
        </p:nvSpPr>
        <p:spPr bwMode="auto">
          <a:xfrm>
            <a:off x="10128250" y="1304925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04" name="Line 25"/>
          <p:cNvSpPr>
            <a:spLocks noChangeShapeType="1"/>
          </p:cNvSpPr>
          <p:nvPr/>
        </p:nvSpPr>
        <p:spPr bwMode="auto">
          <a:xfrm>
            <a:off x="2424113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05" name="Line 26"/>
          <p:cNvSpPr>
            <a:spLocks noChangeShapeType="1"/>
          </p:cNvSpPr>
          <p:nvPr/>
        </p:nvSpPr>
        <p:spPr bwMode="auto">
          <a:xfrm>
            <a:off x="4224338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06" name="Line 27"/>
          <p:cNvSpPr>
            <a:spLocks noChangeShapeType="1"/>
          </p:cNvSpPr>
          <p:nvPr/>
        </p:nvSpPr>
        <p:spPr bwMode="auto">
          <a:xfrm>
            <a:off x="5519738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07" name="Line 28"/>
          <p:cNvSpPr>
            <a:spLocks noChangeShapeType="1"/>
          </p:cNvSpPr>
          <p:nvPr/>
        </p:nvSpPr>
        <p:spPr bwMode="auto">
          <a:xfrm>
            <a:off x="7032625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08" name="Line 29"/>
          <p:cNvSpPr>
            <a:spLocks noChangeShapeType="1"/>
          </p:cNvSpPr>
          <p:nvPr/>
        </p:nvSpPr>
        <p:spPr bwMode="auto">
          <a:xfrm>
            <a:off x="8543925" y="229235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509" name="Line 30"/>
          <p:cNvSpPr>
            <a:spLocks noChangeShapeType="1"/>
          </p:cNvSpPr>
          <p:nvPr/>
        </p:nvSpPr>
        <p:spPr bwMode="auto">
          <a:xfrm>
            <a:off x="9983788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20510" name="Picture 15" descr="logo - 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71209" cy="6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4063</Words>
  <Application>Microsoft Office PowerPoint</Application>
  <PresentationFormat>Широкоэкранный</PresentationFormat>
  <Paragraphs>504</Paragraphs>
  <Slides>45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Haettenschweiler</vt:lpstr>
      <vt:lpstr>PFAgoraSlabPro-Black</vt:lpstr>
      <vt:lpstr>Symbol</vt:lpstr>
      <vt:lpstr>Times New Roman</vt:lpstr>
      <vt:lpstr>Wingdings</vt:lpstr>
      <vt:lpstr>Тема Office</vt:lpstr>
      <vt:lpstr>Формула</vt:lpstr>
      <vt:lpstr>Уравнение</vt:lpstr>
      <vt:lpstr> Методологічні підходи до оцінки рівня та ефективності державної підтримки аграрного сектору економіки</vt:lpstr>
      <vt:lpstr>Рекомендована література:</vt:lpstr>
      <vt:lpstr>ЗМІСТ</vt:lpstr>
      <vt:lpstr>Мета заняття:</vt:lpstr>
      <vt:lpstr>Питома вага підтримки сільського господарства у ВВП окремих країн, 2019 р.</vt:lpstr>
      <vt:lpstr>Презентация PowerPoint</vt:lpstr>
      <vt:lpstr>Понятійно-категоріальний апарат</vt:lpstr>
      <vt:lpstr>Державна підтримка - </vt:lpstr>
      <vt:lpstr>Класифікація основних видів державної підтримки сільського господарства</vt:lpstr>
      <vt:lpstr>Функції державної підтримки </vt:lpstr>
      <vt:lpstr>Презентация PowerPoint</vt:lpstr>
      <vt:lpstr>Законодавча основа для надання державної підтримки для аграріїв, Закони України:</vt:lpstr>
      <vt:lpstr>Ризики та побічні ефекти державної підтримки: </vt:lpstr>
      <vt:lpstr>Ефективність державної підтримки: </vt:lpstr>
      <vt:lpstr>Зобов’язання СОТ у сфері сільського господарства:</vt:lpstr>
      <vt:lpstr> Заходи «зеленої скриньки»  СОТ:</vt:lpstr>
      <vt:lpstr> Заходи підтримки сільського господарства СОТ:</vt:lpstr>
      <vt:lpstr>3. Методологічні підходи щодо оцінки ефективності державної підтримки сільського господарства</vt:lpstr>
      <vt:lpstr>Цінові індикатори ефективності державної підтримки</vt:lpstr>
      <vt:lpstr>Презентация PowerPoint</vt:lpstr>
      <vt:lpstr>Зведені формули підтримки ринкової ціни та трансфертів виробникам</vt:lpstr>
      <vt:lpstr>Основні показники ефективності внутрішньої підтримки, що використовуються в ОЕСР:</vt:lpstr>
      <vt:lpstr>NPC p – “Номінальний коефіцієнт захисту виробника”</vt:lpstr>
      <vt:lpstr>Презентация PowerPoint</vt:lpstr>
      <vt:lpstr>Презентация PowerPoint</vt:lpstr>
      <vt:lpstr>PSE – „Оцінка підтримки виробника”</vt:lpstr>
      <vt:lpstr>Відносний показник PSE - „Оцінка підтримки виробника”</vt:lpstr>
      <vt:lpstr>PSE% у вибраних країнах світу,в середньому за період </vt:lpstr>
      <vt:lpstr>Чому PSE% в Україні у 2010–2014 був від’ємним? (≈ –1,06%)</vt:lpstr>
      <vt:lpstr>Показник CSE – „Оцінка підтримки споживача” </vt:lpstr>
      <vt:lpstr>Відносний показник CSE% «Оцінка підтримки споживача» -</vt:lpstr>
      <vt:lpstr>Презентация PowerPoint</vt:lpstr>
      <vt:lpstr>Структура підтримки сільського господарства в   54 країнах ОЕСР</vt:lpstr>
      <vt:lpstr>Загальна підтримка сільського господарства  в країнах ОЕСР</vt:lpstr>
      <vt:lpstr>Показник AMS – «Сукупний вимір підтримки»</vt:lpstr>
      <vt:lpstr> 4.Характеристика системи державної підтримки сільського господарства України</vt:lpstr>
      <vt:lpstr>Державна та грантова підтримка сільського господарства України</vt:lpstr>
      <vt:lpstr>Проєкти FАО в Україні, млн $ </vt:lpstr>
      <vt:lpstr>Програма USAID з аграрного і сільського розвитку (АГРО)</vt:lpstr>
      <vt:lpstr>Основні програми підтримки аграріїв включають:</vt:lpstr>
      <vt:lpstr>Доступні кредити 5-7-9%. Умови для аграріїв у 2024 р.:</vt:lpstr>
      <vt:lpstr>Гранти єРобота на розвиток садівництва, ягідництва, виноградарства, тепличного господарства</vt:lpstr>
      <vt:lpstr>Динаміка видатків державного бюджету на підтримку виробників с.-г. продукції  (за обсягами видатків, затверджених на початку бюджетного року, млн грн)</vt:lpstr>
      <vt:lpstr>Динаміка видатків державного бюджету на підтримку виробників с.-г. продукції  (за обсягами видатків, затверджених на початку бюджетного року, млн грн)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Anatolii Dibrova</cp:lastModifiedBy>
  <cp:revision>184</cp:revision>
  <dcterms:created xsi:type="dcterms:W3CDTF">2015-09-08T08:42:51Z</dcterms:created>
  <dcterms:modified xsi:type="dcterms:W3CDTF">2025-11-05T07:47:23Z</dcterms:modified>
</cp:coreProperties>
</file>