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63" r:id="rId5"/>
    <p:sldId id="262" r:id="rId6"/>
    <p:sldId id="264" r:id="rId7"/>
    <p:sldId id="268" r:id="rId8"/>
    <p:sldId id="266" r:id="rId9"/>
    <p:sldId id="267" r:id="rId10"/>
    <p:sldId id="269" r:id="rId11"/>
    <p:sldId id="270" r:id="rId12"/>
    <p:sldId id="271" r:id="rId13"/>
    <p:sldId id="272" r:id="rId14"/>
    <p:sldId id="295" r:id="rId15"/>
    <p:sldId id="273" r:id="rId16"/>
    <p:sldId id="29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9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6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FF3207-A5D4-4037-A74C-1DDFE97DF513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856CC11E-2F02-4046-9CFE-1FBE67E5A1FC}">
      <dgm:prSet/>
      <dgm:spPr/>
      <dgm:t>
        <a:bodyPr/>
        <a:lstStyle/>
        <a:p>
          <a:pPr rtl="0"/>
          <a:r>
            <a:rPr lang="uk-UA" b="1" i="1" dirty="0" smtClean="0"/>
            <a:t>ФАЛЬСИФІКАЦІЯ ОЛІЙ ТА СУЧАСНІ МЕТОДИ ЇЇ ВИЯВЛЕННЯ</a:t>
          </a:r>
          <a:endParaRPr lang="ru-RU" dirty="0"/>
        </a:p>
      </dgm:t>
    </dgm:pt>
    <dgm:pt modelId="{BA5E48B7-1AE5-4509-B2BB-C0E4B08633F8}" type="parTrans" cxnId="{8411B322-877C-4698-84D2-28C950E41676}">
      <dgm:prSet/>
      <dgm:spPr/>
      <dgm:t>
        <a:bodyPr/>
        <a:lstStyle/>
        <a:p>
          <a:endParaRPr lang="ru-RU"/>
        </a:p>
      </dgm:t>
    </dgm:pt>
    <dgm:pt modelId="{E73FDCA1-DC8B-42A7-9631-D422E48A4078}" type="sibTrans" cxnId="{8411B322-877C-4698-84D2-28C950E41676}">
      <dgm:prSet/>
      <dgm:spPr/>
      <dgm:t>
        <a:bodyPr/>
        <a:lstStyle/>
        <a:p>
          <a:endParaRPr lang="ru-RU"/>
        </a:p>
      </dgm:t>
    </dgm:pt>
    <dgm:pt modelId="{0BCAE3DE-C1CC-433D-9231-45B50887AF61}" type="pres">
      <dgm:prSet presAssocID="{B3FF3207-A5D4-4037-A74C-1DDFE97DF5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A4E33C-0349-4207-8FC8-C38F2FFBB934}" type="pres">
      <dgm:prSet presAssocID="{856CC11E-2F02-4046-9CFE-1FBE67E5A1FC}" presName="node" presStyleLbl="node1" presStyleIdx="0" presStyleCnt="1" custLinFactNeighborX="833" custLinFactNeighborY="38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7B94B7-3DD0-4A66-A8FF-5B47070A9D98}" type="presOf" srcId="{856CC11E-2F02-4046-9CFE-1FBE67E5A1FC}" destId="{BAA4E33C-0349-4207-8FC8-C38F2FFBB934}" srcOrd="0" destOrd="0" presId="urn:microsoft.com/office/officeart/2005/8/layout/process1"/>
    <dgm:cxn modelId="{6528C62E-EAA5-4B01-AE90-3FA729F14AC7}" type="presOf" srcId="{B3FF3207-A5D4-4037-A74C-1DDFE97DF513}" destId="{0BCAE3DE-C1CC-433D-9231-45B50887AF61}" srcOrd="0" destOrd="0" presId="urn:microsoft.com/office/officeart/2005/8/layout/process1"/>
    <dgm:cxn modelId="{8411B322-877C-4698-84D2-28C950E41676}" srcId="{B3FF3207-A5D4-4037-A74C-1DDFE97DF513}" destId="{856CC11E-2F02-4046-9CFE-1FBE67E5A1FC}" srcOrd="0" destOrd="0" parTransId="{BA5E48B7-1AE5-4509-B2BB-C0E4B08633F8}" sibTransId="{E73FDCA1-DC8B-42A7-9631-D422E48A4078}"/>
    <dgm:cxn modelId="{FB43015B-3C60-408A-8221-D3BB9554FA84}" type="presParOf" srcId="{0BCAE3DE-C1CC-433D-9231-45B50887AF61}" destId="{BAA4E33C-0349-4207-8FC8-C38F2FFBB93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60B769-B16F-4EF1-9D8D-672F4177D78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145A1666-6D44-416C-A258-E7880FF70C3B}">
      <dgm:prSet phldrT="[Текст]" custT="1"/>
      <dgm:spPr/>
      <dgm:t>
        <a:bodyPr/>
        <a:lstStyle/>
        <a:p>
          <a:r>
            <a:rPr lang="uk-UA" sz="2400" b="1" i="0" dirty="0" smtClean="0">
              <a:solidFill>
                <a:srgbClr val="FF0000"/>
              </a:solidFill>
            </a:rPr>
            <a:t>Фальсифікація рослинних олій</a:t>
          </a:r>
          <a:endParaRPr lang="ru-RU" sz="2400" b="1" i="0" dirty="0">
            <a:solidFill>
              <a:srgbClr val="FF0000"/>
            </a:solidFill>
          </a:endParaRPr>
        </a:p>
      </dgm:t>
    </dgm:pt>
    <dgm:pt modelId="{943D1B5C-E403-4193-9C74-A615A6C2B4AF}" type="parTrans" cxnId="{D3BB9725-65A3-4101-B049-8D67AEE4E794}">
      <dgm:prSet/>
      <dgm:spPr/>
      <dgm:t>
        <a:bodyPr/>
        <a:lstStyle/>
        <a:p>
          <a:endParaRPr lang="ru-RU" sz="2400"/>
        </a:p>
      </dgm:t>
    </dgm:pt>
    <dgm:pt modelId="{E7EA6A9C-7FC9-42D0-B79E-C242037ED79B}" type="sibTrans" cxnId="{D3BB9725-65A3-4101-B049-8D67AEE4E794}">
      <dgm:prSet/>
      <dgm:spPr/>
      <dgm:t>
        <a:bodyPr/>
        <a:lstStyle/>
        <a:p>
          <a:endParaRPr lang="ru-RU" sz="2400"/>
        </a:p>
      </dgm:t>
    </dgm:pt>
    <dgm:pt modelId="{CF8D6E8C-1DA2-42FD-BAF7-3A63D2477567}">
      <dgm:prSet phldrT="[Текст]" custT="1"/>
      <dgm:spPr/>
      <dgm:t>
        <a:bodyPr/>
        <a:lstStyle/>
        <a:p>
          <a:r>
            <a:rPr lang="uk-UA" sz="2400" b="1" i="0" dirty="0" smtClean="0">
              <a:solidFill>
                <a:srgbClr val="FF0000"/>
              </a:solidFill>
            </a:rPr>
            <a:t>Асортиментна </a:t>
          </a:r>
        </a:p>
        <a:p>
          <a:r>
            <a:rPr lang="uk-UA" sz="2000" i="1" noProof="0" dirty="0" smtClean="0"/>
            <a:t>може відбуватися за рахунок: пересортиці; підміни одного виду олії іншим</a:t>
          </a:r>
          <a:endParaRPr lang="ru-RU" sz="2000" i="1" dirty="0"/>
        </a:p>
      </dgm:t>
    </dgm:pt>
    <dgm:pt modelId="{92A91728-E897-4920-8310-BA366F0494F2}" type="parTrans" cxnId="{42391C95-7FE3-456B-82B8-EF7949C59894}">
      <dgm:prSet custT="1"/>
      <dgm:spPr/>
      <dgm:t>
        <a:bodyPr/>
        <a:lstStyle/>
        <a:p>
          <a:endParaRPr lang="ru-RU" sz="2400"/>
        </a:p>
      </dgm:t>
    </dgm:pt>
    <dgm:pt modelId="{5313355B-3109-480D-9B6A-9009AF25F0D3}" type="sibTrans" cxnId="{42391C95-7FE3-456B-82B8-EF7949C59894}">
      <dgm:prSet/>
      <dgm:spPr/>
      <dgm:t>
        <a:bodyPr/>
        <a:lstStyle/>
        <a:p>
          <a:endParaRPr lang="ru-RU" sz="2400"/>
        </a:p>
      </dgm:t>
    </dgm:pt>
    <dgm:pt modelId="{E73A9A12-7537-426C-976C-0B9ECC4F74D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400" b="1" i="0" dirty="0" smtClean="0">
              <a:solidFill>
                <a:srgbClr val="FF0000"/>
              </a:solidFill>
            </a:rPr>
            <a:t>Кількісна </a:t>
          </a:r>
        </a:p>
        <a:p>
          <a:pPr>
            <a:lnSpc>
              <a:spcPct val="100000"/>
            </a:lnSpc>
          </a:pPr>
          <a:r>
            <a:rPr lang="uk-UA" sz="2400" b="0" i="1" noProof="0" dirty="0" smtClean="0">
              <a:solidFill>
                <a:schemeClr val="tx1"/>
              </a:solidFill>
            </a:rPr>
            <a:t>обважування, обмір</a:t>
          </a:r>
          <a:endParaRPr lang="uk-UA" sz="2400" b="0" i="1" noProof="0" dirty="0">
            <a:solidFill>
              <a:schemeClr val="tx1"/>
            </a:solidFill>
          </a:endParaRPr>
        </a:p>
      </dgm:t>
    </dgm:pt>
    <dgm:pt modelId="{416311B2-BCB0-4C5D-B3EE-F81792E3A4B9}" type="parTrans" cxnId="{20ACFD70-6A5D-49BF-B9B0-543FEA4687C0}">
      <dgm:prSet custT="1"/>
      <dgm:spPr/>
      <dgm:t>
        <a:bodyPr/>
        <a:lstStyle/>
        <a:p>
          <a:endParaRPr lang="ru-RU" sz="2400"/>
        </a:p>
      </dgm:t>
    </dgm:pt>
    <dgm:pt modelId="{BAF7C90F-98FA-48A1-957D-CDBB3CB9BDB4}" type="sibTrans" cxnId="{20ACFD70-6A5D-49BF-B9B0-543FEA4687C0}">
      <dgm:prSet/>
      <dgm:spPr/>
      <dgm:t>
        <a:bodyPr/>
        <a:lstStyle/>
        <a:p>
          <a:endParaRPr lang="ru-RU" sz="2400"/>
        </a:p>
      </dgm:t>
    </dgm:pt>
    <dgm:pt modelId="{8B62DE11-4D45-4EBD-9B03-D9587290B7EC}">
      <dgm:prSet phldrT="[Текст]" custT="1"/>
      <dgm:spPr/>
      <dgm:t>
        <a:bodyPr/>
        <a:lstStyle/>
        <a:p>
          <a:r>
            <a:rPr lang="uk-UA" sz="2400" b="1" i="0" dirty="0" smtClean="0">
              <a:solidFill>
                <a:srgbClr val="FF0000"/>
              </a:solidFill>
            </a:rPr>
            <a:t>Інформаційна </a:t>
          </a:r>
        </a:p>
        <a:p>
          <a:r>
            <a:rPr lang="uk-UA" sz="2000" b="0" i="1" noProof="0" dirty="0" smtClean="0">
              <a:solidFill>
                <a:schemeClr val="tx1"/>
              </a:solidFill>
            </a:rPr>
            <a:t>це обман споживача за допомогою неточної або спотвореної </a:t>
          </a:r>
        </a:p>
        <a:p>
          <a:r>
            <a:rPr lang="uk-UA" sz="2000" b="0" i="1" noProof="0" dirty="0" smtClean="0">
              <a:solidFill>
                <a:schemeClr val="tx1"/>
              </a:solidFill>
            </a:rPr>
            <a:t>інформації про продукт</a:t>
          </a:r>
          <a:endParaRPr lang="ru-RU" sz="2000" b="0" i="1" dirty="0">
            <a:solidFill>
              <a:schemeClr val="tx1"/>
            </a:solidFill>
          </a:endParaRPr>
        </a:p>
      </dgm:t>
    </dgm:pt>
    <dgm:pt modelId="{FB9FEE24-35DC-4D2D-AE50-4DFEFBBE49A1}" type="parTrans" cxnId="{14773B4B-3AE7-4383-BB72-8D7F01C35A8B}">
      <dgm:prSet custT="1"/>
      <dgm:spPr/>
      <dgm:t>
        <a:bodyPr/>
        <a:lstStyle/>
        <a:p>
          <a:endParaRPr lang="ru-RU" sz="2400"/>
        </a:p>
      </dgm:t>
    </dgm:pt>
    <dgm:pt modelId="{233E4F5A-9053-45A8-901D-1608A12F7344}" type="sibTrans" cxnId="{14773B4B-3AE7-4383-BB72-8D7F01C35A8B}">
      <dgm:prSet/>
      <dgm:spPr/>
      <dgm:t>
        <a:bodyPr/>
        <a:lstStyle/>
        <a:p>
          <a:endParaRPr lang="ru-RU" sz="2400"/>
        </a:p>
      </dgm:t>
    </dgm:pt>
    <dgm:pt modelId="{7BA87420-65B0-4878-9071-672A947BEB17}">
      <dgm:prSet phldrT="[Текст]" custT="1"/>
      <dgm:spPr/>
      <dgm:t>
        <a:bodyPr/>
        <a:lstStyle/>
        <a:p>
          <a:r>
            <a:rPr lang="uk-UA" sz="2400" b="1" i="0" dirty="0" smtClean="0">
              <a:solidFill>
                <a:srgbClr val="FF0000"/>
              </a:solidFill>
            </a:rPr>
            <a:t>Якісна </a:t>
          </a:r>
        </a:p>
        <a:p>
          <a:r>
            <a:rPr lang="uk-UA" sz="2000" i="1" noProof="0" dirty="0" smtClean="0"/>
            <a:t>може досягатися такими способами: порушення технології виробництва; порушення рецептурного складу; порушення технології очищення</a:t>
          </a:r>
          <a:endParaRPr lang="uk-UA" sz="2000" i="1" noProof="0" dirty="0"/>
        </a:p>
      </dgm:t>
    </dgm:pt>
    <dgm:pt modelId="{FD62309E-1246-4AEF-B627-6E8EB10D169A}" type="parTrans" cxnId="{EAD584A3-5CD8-49F3-A22C-D0494114B667}">
      <dgm:prSet custT="1"/>
      <dgm:spPr/>
      <dgm:t>
        <a:bodyPr/>
        <a:lstStyle/>
        <a:p>
          <a:endParaRPr lang="ru-RU" sz="2400"/>
        </a:p>
      </dgm:t>
    </dgm:pt>
    <dgm:pt modelId="{0294C239-038A-4F70-87F4-47B4644ACF1C}" type="sibTrans" cxnId="{EAD584A3-5CD8-49F3-A22C-D0494114B667}">
      <dgm:prSet/>
      <dgm:spPr/>
      <dgm:t>
        <a:bodyPr/>
        <a:lstStyle/>
        <a:p>
          <a:endParaRPr lang="ru-RU" sz="2400"/>
        </a:p>
      </dgm:t>
    </dgm:pt>
    <dgm:pt modelId="{8E6F1AC3-B4D7-40D2-BC6B-EF543225D2E3}" type="pres">
      <dgm:prSet presAssocID="{0360B769-B16F-4EF1-9D8D-672F4177D78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485804-C7C0-437F-8C55-7DF82B32249D}" type="pres">
      <dgm:prSet presAssocID="{145A1666-6D44-416C-A258-E7880FF70C3B}" presName="root1" presStyleCnt="0"/>
      <dgm:spPr/>
      <dgm:t>
        <a:bodyPr/>
        <a:lstStyle/>
        <a:p>
          <a:endParaRPr lang="ru-RU"/>
        </a:p>
      </dgm:t>
    </dgm:pt>
    <dgm:pt modelId="{5DE6B0F1-90AE-468F-8454-9FB0652A31F2}" type="pres">
      <dgm:prSet presAssocID="{145A1666-6D44-416C-A258-E7880FF70C3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A2F547-01D7-4FA4-9F86-2E75349DE2B9}" type="pres">
      <dgm:prSet presAssocID="{145A1666-6D44-416C-A258-E7880FF70C3B}" presName="level2hierChild" presStyleCnt="0"/>
      <dgm:spPr/>
      <dgm:t>
        <a:bodyPr/>
        <a:lstStyle/>
        <a:p>
          <a:endParaRPr lang="ru-RU"/>
        </a:p>
      </dgm:t>
    </dgm:pt>
    <dgm:pt modelId="{A6F96BC0-C522-47DE-939E-0F55B13FBF8E}" type="pres">
      <dgm:prSet presAssocID="{92A91728-E897-4920-8310-BA366F0494F2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B3BD3FE1-4790-4487-A504-9E088AB260BB}" type="pres">
      <dgm:prSet presAssocID="{92A91728-E897-4920-8310-BA366F0494F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C6E3E4A-B328-4985-B23C-B134563ED4C1}" type="pres">
      <dgm:prSet presAssocID="{CF8D6E8C-1DA2-42FD-BAF7-3A63D2477567}" presName="root2" presStyleCnt="0"/>
      <dgm:spPr/>
      <dgm:t>
        <a:bodyPr/>
        <a:lstStyle/>
        <a:p>
          <a:endParaRPr lang="ru-RU"/>
        </a:p>
      </dgm:t>
    </dgm:pt>
    <dgm:pt modelId="{FD33BF0D-8CBC-4E46-8DC2-5BC9822DEAE0}" type="pres">
      <dgm:prSet presAssocID="{CF8D6E8C-1DA2-42FD-BAF7-3A63D2477567}" presName="LevelTwoTextNode" presStyleLbl="node2" presStyleIdx="0" presStyleCnt="4" custScaleX="323546" custScaleY="1012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86988F-0A8E-4718-A4FF-FAF056840968}" type="pres">
      <dgm:prSet presAssocID="{CF8D6E8C-1DA2-42FD-BAF7-3A63D2477567}" presName="level3hierChild" presStyleCnt="0"/>
      <dgm:spPr/>
      <dgm:t>
        <a:bodyPr/>
        <a:lstStyle/>
        <a:p>
          <a:endParaRPr lang="ru-RU"/>
        </a:p>
      </dgm:t>
    </dgm:pt>
    <dgm:pt modelId="{5A96CF5E-4DD3-46A4-AEC9-9A509A68626E}" type="pres">
      <dgm:prSet presAssocID="{416311B2-BCB0-4C5D-B3EE-F81792E3A4B9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FD51B8DC-FC7E-451B-8855-928BEFEFBDFD}" type="pres">
      <dgm:prSet presAssocID="{416311B2-BCB0-4C5D-B3EE-F81792E3A4B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BDD4DD4-EA6F-4A71-A33B-147D8AA2598A}" type="pres">
      <dgm:prSet presAssocID="{E73A9A12-7537-426C-976C-0B9ECC4F74D3}" presName="root2" presStyleCnt="0"/>
      <dgm:spPr/>
      <dgm:t>
        <a:bodyPr/>
        <a:lstStyle/>
        <a:p>
          <a:endParaRPr lang="ru-RU"/>
        </a:p>
      </dgm:t>
    </dgm:pt>
    <dgm:pt modelId="{326C8A7C-FFAC-4C99-B44D-6E9DC3E3DFA9}" type="pres">
      <dgm:prSet presAssocID="{E73A9A12-7537-426C-976C-0B9ECC4F74D3}" presName="LevelTwoTextNode" presStyleLbl="node2" presStyleIdx="1" presStyleCnt="4" custScaleX="331103" custScaleY="1286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0CE118-0A24-4032-A305-07AF1A780F20}" type="pres">
      <dgm:prSet presAssocID="{E73A9A12-7537-426C-976C-0B9ECC4F74D3}" presName="level3hierChild" presStyleCnt="0"/>
      <dgm:spPr/>
      <dgm:t>
        <a:bodyPr/>
        <a:lstStyle/>
        <a:p>
          <a:endParaRPr lang="ru-RU"/>
        </a:p>
      </dgm:t>
    </dgm:pt>
    <dgm:pt modelId="{139C6F72-171E-4338-9CE0-A55F6F931F13}" type="pres">
      <dgm:prSet presAssocID="{FB9FEE24-35DC-4D2D-AE50-4DFEFBBE49A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F30D6CC7-FDF0-4FEE-90AF-D8044BA999D0}" type="pres">
      <dgm:prSet presAssocID="{FB9FEE24-35DC-4D2D-AE50-4DFEFBBE49A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A70F5FC-BC17-42C9-8F22-4E7F770AF9D6}" type="pres">
      <dgm:prSet presAssocID="{8B62DE11-4D45-4EBD-9B03-D9587290B7EC}" presName="root2" presStyleCnt="0"/>
      <dgm:spPr/>
      <dgm:t>
        <a:bodyPr/>
        <a:lstStyle/>
        <a:p>
          <a:endParaRPr lang="ru-RU"/>
        </a:p>
      </dgm:t>
    </dgm:pt>
    <dgm:pt modelId="{B7D5EAC9-7D7B-4BD6-8A85-6DE03FD153A6}" type="pres">
      <dgm:prSet presAssocID="{8B62DE11-4D45-4EBD-9B03-D9587290B7EC}" presName="LevelTwoTextNode" presStyleLbl="node2" presStyleIdx="2" presStyleCnt="4" custScaleX="329769" custScaleY="139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7E7A6D-0B34-4022-BBE3-5BB2EFD87EDD}" type="pres">
      <dgm:prSet presAssocID="{8B62DE11-4D45-4EBD-9B03-D9587290B7EC}" presName="level3hierChild" presStyleCnt="0"/>
      <dgm:spPr/>
      <dgm:t>
        <a:bodyPr/>
        <a:lstStyle/>
        <a:p>
          <a:endParaRPr lang="ru-RU"/>
        </a:p>
      </dgm:t>
    </dgm:pt>
    <dgm:pt modelId="{30E2D6ED-9332-4CC8-99AA-EF617023B2C9}" type="pres">
      <dgm:prSet presAssocID="{FD62309E-1246-4AEF-B627-6E8EB10D169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737E4B04-4E76-45B9-9506-B9FA15263F68}" type="pres">
      <dgm:prSet presAssocID="{FD62309E-1246-4AEF-B627-6E8EB10D169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83F63EA-A65F-47B7-BE12-48666D9852C4}" type="pres">
      <dgm:prSet presAssocID="{7BA87420-65B0-4878-9071-672A947BEB17}" presName="root2" presStyleCnt="0"/>
      <dgm:spPr/>
      <dgm:t>
        <a:bodyPr/>
        <a:lstStyle/>
        <a:p>
          <a:endParaRPr lang="ru-RU"/>
        </a:p>
      </dgm:t>
    </dgm:pt>
    <dgm:pt modelId="{05A05D10-C6DF-4B40-BCEB-77DEDAF897AB}" type="pres">
      <dgm:prSet presAssocID="{7BA87420-65B0-4878-9071-672A947BEB17}" presName="LevelTwoTextNode" presStyleLbl="node2" presStyleIdx="3" presStyleCnt="4" custScaleX="315626" custScaleY="136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E617B8-D84E-4F96-BC29-D2237F9D4C91}" type="pres">
      <dgm:prSet presAssocID="{7BA87420-65B0-4878-9071-672A947BEB17}" presName="level3hierChild" presStyleCnt="0"/>
      <dgm:spPr/>
      <dgm:t>
        <a:bodyPr/>
        <a:lstStyle/>
        <a:p>
          <a:endParaRPr lang="ru-RU"/>
        </a:p>
      </dgm:t>
    </dgm:pt>
  </dgm:ptLst>
  <dgm:cxnLst>
    <dgm:cxn modelId="{CE1D8C8A-275C-4B28-AF8F-11BB9C9CC440}" type="presOf" srcId="{FB9FEE24-35DC-4D2D-AE50-4DFEFBBE49A1}" destId="{139C6F72-171E-4338-9CE0-A55F6F931F13}" srcOrd="0" destOrd="0" presId="urn:microsoft.com/office/officeart/2008/layout/HorizontalMultiLevelHierarchy"/>
    <dgm:cxn modelId="{31B57C09-EDB1-446E-9839-ED7D7A970665}" type="presOf" srcId="{145A1666-6D44-416C-A258-E7880FF70C3B}" destId="{5DE6B0F1-90AE-468F-8454-9FB0652A31F2}" srcOrd="0" destOrd="0" presId="urn:microsoft.com/office/officeart/2008/layout/HorizontalMultiLevelHierarchy"/>
    <dgm:cxn modelId="{42391C95-7FE3-456B-82B8-EF7949C59894}" srcId="{145A1666-6D44-416C-A258-E7880FF70C3B}" destId="{CF8D6E8C-1DA2-42FD-BAF7-3A63D2477567}" srcOrd="0" destOrd="0" parTransId="{92A91728-E897-4920-8310-BA366F0494F2}" sibTransId="{5313355B-3109-480D-9B6A-9009AF25F0D3}"/>
    <dgm:cxn modelId="{A52786C2-266C-4E69-BAE1-F086EAA831B6}" type="presOf" srcId="{FB9FEE24-35DC-4D2D-AE50-4DFEFBBE49A1}" destId="{F30D6CC7-FDF0-4FEE-90AF-D8044BA999D0}" srcOrd="1" destOrd="0" presId="urn:microsoft.com/office/officeart/2008/layout/HorizontalMultiLevelHierarchy"/>
    <dgm:cxn modelId="{C91D29FD-482E-4349-AE96-CD20E7FC5E31}" type="presOf" srcId="{416311B2-BCB0-4C5D-B3EE-F81792E3A4B9}" destId="{FD51B8DC-FC7E-451B-8855-928BEFEFBDFD}" srcOrd="1" destOrd="0" presId="urn:microsoft.com/office/officeart/2008/layout/HorizontalMultiLevelHierarchy"/>
    <dgm:cxn modelId="{B81CD4CD-F893-4420-A847-F070538CC42A}" type="presOf" srcId="{92A91728-E897-4920-8310-BA366F0494F2}" destId="{A6F96BC0-C522-47DE-939E-0F55B13FBF8E}" srcOrd="0" destOrd="0" presId="urn:microsoft.com/office/officeart/2008/layout/HorizontalMultiLevelHierarchy"/>
    <dgm:cxn modelId="{A749D7C6-8116-4788-A6B7-37E75BDB0067}" type="presOf" srcId="{CF8D6E8C-1DA2-42FD-BAF7-3A63D2477567}" destId="{FD33BF0D-8CBC-4E46-8DC2-5BC9822DEAE0}" srcOrd="0" destOrd="0" presId="urn:microsoft.com/office/officeart/2008/layout/HorizontalMultiLevelHierarchy"/>
    <dgm:cxn modelId="{DE125701-A8AF-48D9-83F6-B38C3856E6D4}" type="presOf" srcId="{0360B769-B16F-4EF1-9D8D-672F4177D782}" destId="{8E6F1AC3-B4D7-40D2-BC6B-EF543225D2E3}" srcOrd="0" destOrd="0" presId="urn:microsoft.com/office/officeart/2008/layout/HorizontalMultiLevelHierarchy"/>
    <dgm:cxn modelId="{14773B4B-3AE7-4383-BB72-8D7F01C35A8B}" srcId="{145A1666-6D44-416C-A258-E7880FF70C3B}" destId="{8B62DE11-4D45-4EBD-9B03-D9587290B7EC}" srcOrd="2" destOrd="0" parTransId="{FB9FEE24-35DC-4D2D-AE50-4DFEFBBE49A1}" sibTransId="{233E4F5A-9053-45A8-901D-1608A12F7344}"/>
    <dgm:cxn modelId="{97B085ED-4C25-425E-8072-56FF6E438C18}" type="presOf" srcId="{7BA87420-65B0-4878-9071-672A947BEB17}" destId="{05A05D10-C6DF-4B40-BCEB-77DEDAF897AB}" srcOrd="0" destOrd="0" presId="urn:microsoft.com/office/officeart/2008/layout/HorizontalMultiLevelHierarchy"/>
    <dgm:cxn modelId="{DD2ACE68-CEE8-4D45-844A-A199D8690C07}" type="presOf" srcId="{416311B2-BCB0-4C5D-B3EE-F81792E3A4B9}" destId="{5A96CF5E-4DD3-46A4-AEC9-9A509A68626E}" srcOrd="0" destOrd="0" presId="urn:microsoft.com/office/officeart/2008/layout/HorizontalMultiLevelHierarchy"/>
    <dgm:cxn modelId="{73E83833-7B3D-4284-9387-3AD4D4B2EF70}" type="presOf" srcId="{92A91728-E897-4920-8310-BA366F0494F2}" destId="{B3BD3FE1-4790-4487-A504-9E088AB260BB}" srcOrd="1" destOrd="0" presId="urn:microsoft.com/office/officeart/2008/layout/HorizontalMultiLevelHierarchy"/>
    <dgm:cxn modelId="{8886638B-FE3E-4CB4-AE1B-E3387F0E2F98}" type="presOf" srcId="{E73A9A12-7537-426C-976C-0B9ECC4F74D3}" destId="{326C8A7C-FFAC-4C99-B44D-6E9DC3E3DFA9}" srcOrd="0" destOrd="0" presId="urn:microsoft.com/office/officeart/2008/layout/HorizontalMultiLevelHierarchy"/>
    <dgm:cxn modelId="{683ECA21-EE5F-47CD-97E1-9B9D3539AE2E}" type="presOf" srcId="{8B62DE11-4D45-4EBD-9B03-D9587290B7EC}" destId="{B7D5EAC9-7D7B-4BD6-8A85-6DE03FD153A6}" srcOrd="0" destOrd="0" presId="urn:microsoft.com/office/officeart/2008/layout/HorizontalMultiLevelHierarchy"/>
    <dgm:cxn modelId="{2C25AE75-739B-4464-998A-5124F78CD548}" type="presOf" srcId="{FD62309E-1246-4AEF-B627-6E8EB10D169A}" destId="{737E4B04-4E76-45B9-9506-B9FA15263F68}" srcOrd="1" destOrd="0" presId="urn:microsoft.com/office/officeart/2008/layout/HorizontalMultiLevelHierarchy"/>
    <dgm:cxn modelId="{20ACFD70-6A5D-49BF-B9B0-543FEA4687C0}" srcId="{145A1666-6D44-416C-A258-E7880FF70C3B}" destId="{E73A9A12-7537-426C-976C-0B9ECC4F74D3}" srcOrd="1" destOrd="0" parTransId="{416311B2-BCB0-4C5D-B3EE-F81792E3A4B9}" sibTransId="{BAF7C90F-98FA-48A1-957D-CDBB3CB9BDB4}"/>
    <dgm:cxn modelId="{EAD584A3-5CD8-49F3-A22C-D0494114B667}" srcId="{145A1666-6D44-416C-A258-E7880FF70C3B}" destId="{7BA87420-65B0-4878-9071-672A947BEB17}" srcOrd="3" destOrd="0" parTransId="{FD62309E-1246-4AEF-B627-6E8EB10D169A}" sibTransId="{0294C239-038A-4F70-87F4-47B4644ACF1C}"/>
    <dgm:cxn modelId="{14C121B7-9DB7-4B6B-A4F0-DF109D75A610}" type="presOf" srcId="{FD62309E-1246-4AEF-B627-6E8EB10D169A}" destId="{30E2D6ED-9332-4CC8-99AA-EF617023B2C9}" srcOrd="0" destOrd="0" presId="urn:microsoft.com/office/officeart/2008/layout/HorizontalMultiLevelHierarchy"/>
    <dgm:cxn modelId="{D3BB9725-65A3-4101-B049-8D67AEE4E794}" srcId="{0360B769-B16F-4EF1-9D8D-672F4177D782}" destId="{145A1666-6D44-416C-A258-E7880FF70C3B}" srcOrd="0" destOrd="0" parTransId="{943D1B5C-E403-4193-9C74-A615A6C2B4AF}" sibTransId="{E7EA6A9C-7FC9-42D0-B79E-C242037ED79B}"/>
    <dgm:cxn modelId="{F6658537-5437-425D-B4F6-78628657FC55}" type="presParOf" srcId="{8E6F1AC3-B4D7-40D2-BC6B-EF543225D2E3}" destId="{02485804-C7C0-437F-8C55-7DF82B32249D}" srcOrd="0" destOrd="0" presId="urn:microsoft.com/office/officeart/2008/layout/HorizontalMultiLevelHierarchy"/>
    <dgm:cxn modelId="{F3681723-C917-40F1-B499-CD427E61B367}" type="presParOf" srcId="{02485804-C7C0-437F-8C55-7DF82B32249D}" destId="{5DE6B0F1-90AE-468F-8454-9FB0652A31F2}" srcOrd="0" destOrd="0" presId="urn:microsoft.com/office/officeart/2008/layout/HorizontalMultiLevelHierarchy"/>
    <dgm:cxn modelId="{ED97861A-388B-48D5-B7D1-7255FC0D7712}" type="presParOf" srcId="{02485804-C7C0-437F-8C55-7DF82B32249D}" destId="{5BA2F547-01D7-4FA4-9F86-2E75349DE2B9}" srcOrd="1" destOrd="0" presId="urn:microsoft.com/office/officeart/2008/layout/HorizontalMultiLevelHierarchy"/>
    <dgm:cxn modelId="{614EC29E-19CD-43CE-A221-D735580714BC}" type="presParOf" srcId="{5BA2F547-01D7-4FA4-9F86-2E75349DE2B9}" destId="{A6F96BC0-C522-47DE-939E-0F55B13FBF8E}" srcOrd="0" destOrd="0" presId="urn:microsoft.com/office/officeart/2008/layout/HorizontalMultiLevelHierarchy"/>
    <dgm:cxn modelId="{8FCBA81B-DF21-4B9C-9BD1-C6D3BA084603}" type="presParOf" srcId="{A6F96BC0-C522-47DE-939E-0F55B13FBF8E}" destId="{B3BD3FE1-4790-4487-A504-9E088AB260BB}" srcOrd="0" destOrd="0" presId="urn:microsoft.com/office/officeart/2008/layout/HorizontalMultiLevelHierarchy"/>
    <dgm:cxn modelId="{3E1A8B72-7935-4D8E-B549-9DAD2E24F244}" type="presParOf" srcId="{5BA2F547-01D7-4FA4-9F86-2E75349DE2B9}" destId="{3C6E3E4A-B328-4985-B23C-B134563ED4C1}" srcOrd="1" destOrd="0" presId="urn:microsoft.com/office/officeart/2008/layout/HorizontalMultiLevelHierarchy"/>
    <dgm:cxn modelId="{75DA35F3-B0CF-43B0-8F83-8A369053C82C}" type="presParOf" srcId="{3C6E3E4A-B328-4985-B23C-B134563ED4C1}" destId="{FD33BF0D-8CBC-4E46-8DC2-5BC9822DEAE0}" srcOrd="0" destOrd="0" presId="urn:microsoft.com/office/officeart/2008/layout/HorizontalMultiLevelHierarchy"/>
    <dgm:cxn modelId="{BA0820BF-1065-4BBA-AC41-F6BC84B308DC}" type="presParOf" srcId="{3C6E3E4A-B328-4985-B23C-B134563ED4C1}" destId="{4786988F-0A8E-4718-A4FF-FAF056840968}" srcOrd="1" destOrd="0" presId="urn:microsoft.com/office/officeart/2008/layout/HorizontalMultiLevelHierarchy"/>
    <dgm:cxn modelId="{4ECA2789-5AB5-455F-A01F-2490DADEC339}" type="presParOf" srcId="{5BA2F547-01D7-4FA4-9F86-2E75349DE2B9}" destId="{5A96CF5E-4DD3-46A4-AEC9-9A509A68626E}" srcOrd="2" destOrd="0" presId="urn:microsoft.com/office/officeart/2008/layout/HorizontalMultiLevelHierarchy"/>
    <dgm:cxn modelId="{59C17D05-D37F-4963-9737-DAA77A443DC5}" type="presParOf" srcId="{5A96CF5E-4DD3-46A4-AEC9-9A509A68626E}" destId="{FD51B8DC-FC7E-451B-8855-928BEFEFBDFD}" srcOrd="0" destOrd="0" presId="urn:microsoft.com/office/officeart/2008/layout/HorizontalMultiLevelHierarchy"/>
    <dgm:cxn modelId="{361ED85E-6143-492A-A2A6-A868B0FC07F8}" type="presParOf" srcId="{5BA2F547-01D7-4FA4-9F86-2E75349DE2B9}" destId="{1BDD4DD4-EA6F-4A71-A33B-147D8AA2598A}" srcOrd="3" destOrd="0" presId="urn:microsoft.com/office/officeart/2008/layout/HorizontalMultiLevelHierarchy"/>
    <dgm:cxn modelId="{CD31D656-5A3A-461C-9677-39792BD094E0}" type="presParOf" srcId="{1BDD4DD4-EA6F-4A71-A33B-147D8AA2598A}" destId="{326C8A7C-FFAC-4C99-B44D-6E9DC3E3DFA9}" srcOrd="0" destOrd="0" presId="urn:microsoft.com/office/officeart/2008/layout/HorizontalMultiLevelHierarchy"/>
    <dgm:cxn modelId="{49905612-F264-4F74-A9A4-872664FB001E}" type="presParOf" srcId="{1BDD4DD4-EA6F-4A71-A33B-147D8AA2598A}" destId="{F60CE118-0A24-4032-A305-07AF1A780F20}" srcOrd="1" destOrd="0" presId="urn:microsoft.com/office/officeart/2008/layout/HorizontalMultiLevelHierarchy"/>
    <dgm:cxn modelId="{98E00893-C58C-41C3-856F-D0DD8C3A0AE4}" type="presParOf" srcId="{5BA2F547-01D7-4FA4-9F86-2E75349DE2B9}" destId="{139C6F72-171E-4338-9CE0-A55F6F931F13}" srcOrd="4" destOrd="0" presId="urn:microsoft.com/office/officeart/2008/layout/HorizontalMultiLevelHierarchy"/>
    <dgm:cxn modelId="{72CEE80A-8E79-4939-B741-03ACCD757618}" type="presParOf" srcId="{139C6F72-171E-4338-9CE0-A55F6F931F13}" destId="{F30D6CC7-FDF0-4FEE-90AF-D8044BA999D0}" srcOrd="0" destOrd="0" presId="urn:microsoft.com/office/officeart/2008/layout/HorizontalMultiLevelHierarchy"/>
    <dgm:cxn modelId="{761DEDBA-FDCD-43D9-9059-E1647DE2334A}" type="presParOf" srcId="{5BA2F547-01D7-4FA4-9F86-2E75349DE2B9}" destId="{3A70F5FC-BC17-42C9-8F22-4E7F770AF9D6}" srcOrd="5" destOrd="0" presId="urn:microsoft.com/office/officeart/2008/layout/HorizontalMultiLevelHierarchy"/>
    <dgm:cxn modelId="{F58C8DDE-0638-499D-B7F6-7779DF95DDC5}" type="presParOf" srcId="{3A70F5FC-BC17-42C9-8F22-4E7F770AF9D6}" destId="{B7D5EAC9-7D7B-4BD6-8A85-6DE03FD153A6}" srcOrd="0" destOrd="0" presId="urn:microsoft.com/office/officeart/2008/layout/HorizontalMultiLevelHierarchy"/>
    <dgm:cxn modelId="{35A27C17-569F-4E24-8F5F-5C6034FBAAF1}" type="presParOf" srcId="{3A70F5FC-BC17-42C9-8F22-4E7F770AF9D6}" destId="{447E7A6D-0B34-4022-BBE3-5BB2EFD87EDD}" srcOrd="1" destOrd="0" presId="urn:microsoft.com/office/officeart/2008/layout/HorizontalMultiLevelHierarchy"/>
    <dgm:cxn modelId="{2ED742E0-D02D-4CAB-A088-4133C24CF479}" type="presParOf" srcId="{5BA2F547-01D7-4FA4-9F86-2E75349DE2B9}" destId="{30E2D6ED-9332-4CC8-99AA-EF617023B2C9}" srcOrd="6" destOrd="0" presId="urn:microsoft.com/office/officeart/2008/layout/HorizontalMultiLevelHierarchy"/>
    <dgm:cxn modelId="{03C62DCC-3E1E-41EC-AC21-816188A60F4F}" type="presParOf" srcId="{30E2D6ED-9332-4CC8-99AA-EF617023B2C9}" destId="{737E4B04-4E76-45B9-9506-B9FA15263F68}" srcOrd="0" destOrd="0" presId="urn:microsoft.com/office/officeart/2008/layout/HorizontalMultiLevelHierarchy"/>
    <dgm:cxn modelId="{6D9BA0E8-6EB1-443D-A9E7-8CC313D16CF5}" type="presParOf" srcId="{5BA2F547-01D7-4FA4-9F86-2E75349DE2B9}" destId="{683F63EA-A65F-47B7-BE12-48666D9852C4}" srcOrd="7" destOrd="0" presId="urn:microsoft.com/office/officeart/2008/layout/HorizontalMultiLevelHierarchy"/>
    <dgm:cxn modelId="{D8528E74-C841-4C24-A82F-945F7B0A34E8}" type="presParOf" srcId="{683F63EA-A65F-47B7-BE12-48666D9852C4}" destId="{05A05D10-C6DF-4B40-BCEB-77DEDAF897AB}" srcOrd="0" destOrd="0" presId="urn:microsoft.com/office/officeart/2008/layout/HorizontalMultiLevelHierarchy"/>
    <dgm:cxn modelId="{2209EB61-81CA-48AE-BEC4-5BBE92133E17}" type="presParOf" srcId="{683F63EA-A65F-47B7-BE12-48666D9852C4}" destId="{58E617B8-D84E-4F96-BC29-D2237F9D4C9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5642FC-0B8A-4DDB-AA48-C3024B14D138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C956FF8-093D-4FBA-BB65-FBBB3CBCD3F8}">
      <dgm:prSet custT="1"/>
      <dgm:spPr/>
      <dgm:t>
        <a:bodyPr/>
        <a:lstStyle/>
        <a:p>
          <a:pPr rtl="0"/>
          <a:r>
            <a:rPr lang="uk-UA" sz="3200" b="1" dirty="0" err="1" smtClean="0"/>
            <a:t>Газохроматографічний</a:t>
          </a:r>
          <a:r>
            <a:rPr lang="uk-UA" sz="3200" b="1" dirty="0" smtClean="0"/>
            <a:t> аналіз </a:t>
          </a:r>
          <a:r>
            <a:rPr lang="uk-UA" sz="3200" b="1" dirty="0" err="1" smtClean="0"/>
            <a:t>стеролового</a:t>
          </a:r>
          <a:r>
            <a:rPr lang="uk-UA" sz="3200" b="1" dirty="0" smtClean="0"/>
            <a:t> спектру</a:t>
          </a:r>
          <a:endParaRPr lang="ru-RU" sz="3200" dirty="0"/>
        </a:p>
      </dgm:t>
    </dgm:pt>
    <dgm:pt modelId="{6D9EE37B-BADC-4170-B457-30DC6D81AA99}" type="parTrans" cxnId="{1DCACEFE-AEC3-44F0-B8ED-8DA21E8D47B1}">
      <dgm:prSet/>
      <dgm:spPr/>
      <dgm:t>
        <a:bodyPr/>
        <a:lstStyle/>
        <a:p>
          <a:endParaRPr lang="ru-RU"/>
        </a:p>
      </dgm:t>
    </dgm:pt>
    <dgm:pt modelId="{112DAFD0-90CC-473E-955C-E9489A024AA7}" type="sibTrans" cxnId="{1DCACEFE-AEC3-44F0-B8ED-8DA21E8D47B1}">
      <dgm:prSet/>
      <dgm:spPr/>
      <dgm:t>
        <a:bodyPr/>
        <a:lstStyle/>
        <a:p>
          <a:endParaRPr lang="ru-RU"/>
        </a:p>
      </dgm:t>
    </dgm:pt>
    <dgm:pt modelId="{6BA6EDCC-9B65-48C2-AA20-12B4A650A30F}" type="pres">
      <dgm:prSet presAssocID="{DD5642FC-0B8A-4DDB-AA48-C3024B14D13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02022E-8C56-4EB9-AEE1-FA8D33536FC9}" type="pres">
      <dgm:prSet presAssocID="{7C956FF8-093D-4FBA-BB65-FBBB3CBCD3F8}" presName="circle1" presStyleLbl="node1" presStyleIdx="0" presStyleCnt="1"/>
      <dgm:spPr/>
    </dgm:pt>
    <dgm:pt modelId="{AED7F877-AFED-4780-A0AC-AD8B466A6281}" type="pres">
      <dgm:prSet presAssocID="{7C956FF8-093D-4FBA-BB65-FBBB3CBCD3F8}" presName="space" presStyleCnt="0"/>
      <dgm:spPr/>
    </dgm:pt>
    <dgm:pt modelId="{2F1DB8DD-A7A8-41F0-AC53-3A9A4C11C68E}" type="pres">
      <dgm:prSet presAssocID="{7C956FF8-093D-4FBA-BB65-FBBB3CBCD3F8}" presName="rect1" presStyleLbl="alignAcc1" presStyleIdx="0" presStyleCnt="1" custLinFactNeighborX="183" custLinFactNeighborY="85194"/>
      <dgm:spPr/>
      <dgm:t>
        <a:bodyPr/>
        <a:lstStyle/>
        <a:p>
          <a:endParaRPr lang="ru-RU"/>
        </a:p>
      </dgm:t>
    </dgm:pt>
    <dgm:pt modelId="{E034EF26-97FA-42FB-9E8C-3302BD340730}" type="pres">
      <dgm:prSet presAssocID="{7C956FF8-093D-4FBA-BB65-FBBB3CBCD3F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86D372-56D8-4BFE-A475-5B39D6F7929C}" type="presOf" srcId="{7C956FF8-093D-4FBA-BB65-FBBB3CBCD3F8}" destId="{E034EF26-97FA-42FB-9E8C-3302BD340730}" srcOrd="1" destOrd="0" presId="urn:microsoft.com/office/officeart/2005/8/layout/target3"/>
    <dgm:cxn modelId="{EAD7C9E3-A157-4D9B-A670-3826ADDE7AD1}" type="presOf" srcId="{DD5642FC-0B8A-4DDB-AA48-C3024B14D138}" destId="{6BA6EDCC-9B65-48C2-AA20-12B4A650A30F}" srcOrd="0" destOrd="0" presId="urn:microsoft.com/office/officeart/2005/8/layout/target3"/>
    <dgm:cxn modelId="{1DCACEFE-AEC3-44F0-B8ED-8DA21E8D47B1}" srcId="{DD5642FC-0B8A-4DDB-AA48-C3024B14D138}" destId="{7C956FF8-093D-4FBA-BB65-FBBB3CBCD3F8}" srcOrd="0" destOrd="0" parTransId="{6D9EE37B-BADC-4170-B457-30DC6D81AA99}" sibTransId="{112DAFD0-90CC-473E-955C-E9489A024AA7}"/>
    <dgm:cxn modelId="{7D82FDD4-DB1E-44C9-96FB-12263FC0BA42}" type="presOf" srcId="{7C956FF8-093D-4FBA-BB65-FBBB3CBCD3F8}" destId="{2F1DB8DD-A7A8-41F0-AC53-3A9A4C11C68E}" srcOrd="0" destOrd="0" presId="urn:microsoft.com/office/officeart/2005/8/layout/target3"/>
    <dgm:cxn modelId="{BFD79B67-271E-475E-919D-2BF286699D66}" type="presParOf" srcId="{6BA6EDCC-9B65-48C2-AA20-12B4A650A30F}" destId="{3702022E-8C56-4EB9-AEE1-FA8D33536FC9}" srcOrd="0" destOrd="0" presId="urn:microsoft.com/office/officeart/2005/8/layout/target3"/>
    <dgm:cxn modelId="{6E0465B5-EF88-458B-BBA7-E31F7779611F}" type="presParOf" srcId="{6BA6EDCC-9B65-48C2-AA20-12B4A650A30F}" destId="{AED7F877-AFED-4780-A0AC-AD8B466A6281}" srcOrd="1" destOrd="0" presId="urn:microsoft.com/office/officeart/2005/8/layout/target3"/>
    <dgm:cxn modelId="{48155075-0086-41ED-A553-93CCDCA43B2E}" type="presParOf" srcId="{6BA6EDCC-9B65-48C2-AA20-12B4A650A30F}" destId="{2F1DB8DD-A7A8-41F0-AC53-3A9A4C11C68E}" srcOrd="2" destOrd="0" presId="urn:microsoft.com/office/officeart/2005/8/layout/target3"/>
    <dgm:cxn modelId="{9324CA3D-239E-4E53-8F45-FF7064CB1D50}" type="presParOf" srcId="{6BA6EDCC-9B65-48C2-AA20-12B4A650A30F}" destId="{E034EF26-97FA-42FB-9E8C-3302BD34073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F19CA1-76FB-41C3-841A-2EE131555E96}" type="doc">
      <dgm:prSet loTypeId="urn:microsoft.com/office/officeart/2005/8/layout/target3" loCatId="relationship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1F6211-3598-406D-A99C-68CF01BEC617}">
      <dgm:prSet/>
      <dgm:spPr/>
      <dgm:t>
        <a:bodyPr/>
        <a:lstStyle/>
        <a:p>
          <a:pPr rtl="0"/>
          <a:r>
            <a:rPr lang="uk-UA" b="1" dirty="0" smtClean="0">
              <a:solidFill>
                <a:srgbClr val="008000"/>
              </a:solidFill>
            </a:rPr>
            <a:t>ФІТОСТЕРОЛИ </a:t>
          </a:r>
          <a:r>
            <a:rPr lang="uk-UA" b="1" dirty="0" smtClean="0"/>
            <a:t>(</a:t>
          </a:r>
          <a:r>
            <a:rPr lang="uk-UA" b="1" dirty="0" err="1" smtClean="0"/>
            <a:t>брасікостерол</a:t>
          </a:r>
          <a:r>
            <a:rPr lang="uk-UA" b="1" dirty="0" smtClean="0"/>
            <a:t>, </a:t>
          </a:r>
          <a:r>
            <a:rPr lang="uk-UA" b="1" dirty="0" err="1" smtClean="0"/>
            <a:t>сітостерол</a:t>
          </a:r>
          <a:r>
            <a:rPr lang="uk-UA" b="1" dirty="0" smtClean="0"/>
            <a:t>, </a:t>
          </a:r>
          <a:r>
            <a:rPr lang="uk-UA" b="1" dirty="0" err="1" smtClean="0"/>
            <a:t>кампостерол</a:t>
          </a:r>
          <a:r>
            <a:rPr lang="uk-UA" b="1" dirty="0" smtClean="0"/>
            <a:t>, </a:t>
          </a:r>
          <a:r>
            <a:rPr lang="uk-UA" b="1" dirty="0" err="1" smtClean="0"/>
            <a:t>стігмастерол</a:t>
          </a:r>
          <a:r>
            <a:rPr lang="uk-UA" b="1" dirty="0" smtClean="0"/>
            <a:t>)</a:t>
          </a:r>
          <a:endParaRPr lang="ru-RU" dirty="0"/>
        </a:p>
      </dgm:t>
    </dgm:pt>
    <dgm:pt modelId="{6A76C49B-C08F-41D4-9281-C4739E7ACD98}" type="parTrans" cxnId="{32A90FAA-E3F0-4D5C-8C8D-37BB716E0B51}">
      <dgm:prSet/>
      <dgm:spPr/>
      <dgm:t>
        <a:bodyPr/>
        <a:lstStyle/>
        <a:p>
          <a:endParaRPr lang="ru-RU"/>
        </a:p>
      </dgm:t>
    </dgm:pt>
    <dgm:pt modelId="{959FF242-9C7C-489F-93A3-ED365C7030AB}" type="sibTrans" cxnId="{32A90FAA-E3F0-4D5C-8C8D-37BB716E0B51}">
      <dgm:prSet/>
      <dgm:spPr/>
      <dgm:t>
        <a:bodyPr/>
        <a:lstStyle/>
        <a:p>
          <a:endParaRPr lang="ru-RU"/>
        </a:p>
      </dgm:t>
    </dgm:pt>
    <dgm:pt modelId="{5FC12066-FFBD-497D-A13D-88CE6167650A}">
      <dgm:prSet/>
      <dgm:spPr/>
      <dgm:t>
        <a:bodyPr/>
        <a:lstStyle/>
        <a:p>
          <a:pPr rtl="0"/>
          <a:r>
            <a:rPr lang="uk-UA" b="1" dirty="0" smtClean="0">
              <a:solidFill>
                <a:srgbClr val="008000"/>
              </a:solidFill>
            </a:rPr>
            <a:t>ЗООСТЕРОЛИ</a:t>
          </a:r>
          <a:r>
            <a:rPr lang="uk-UA" b="1" dirty="0" smtClean="0"/>
            <a:t> (</a:t>
          </a:r>
          <a:r>
            <a:rPr lang="uk-UA" b="1" dirty="0" err="1" smtClean="0"/>
            <a:t>холестерол</a:t>
          </a:r>
          <a:r>
            <a:rPr lang="uk-UA" b="1" dirty="0" smtClean="0"/>
            <a:t>, </a:t>
          </a:r>
          <a:r>
            <a:rPr lang="uk-UA" b="1" dirty="0" err="1" smtClean="0"/>
            <a:t>дегідростерол</a:t>
          </a:r>
          <a:r>
            <a:rPr lang="en-US" b="1" dirty="0" smtClean="0"/>
            <a:t>)</a:t>
          </a:r>
          <a:endParaRPr lang="ru-RU" dirty="0"/>
        </a:p>
      </dgm:t>
    </dgm:pt>
    <dgm:pt modelId="{80D3A1C0-65EC-4A65-A8DC-33E1FDE73801}" type="parTrans" cxnId="{5146EEF5-93B5-4F52-8BE6-3F31B4C8E343}">
      <dgm:prSet/>
      <dgm:spPr/>
      <dgm:t>
        <a:bodyPr/>
        <a:lstStyle/>
        <a:p>
          <a:endParaRPr lang="ru-RU"/>
        </a:p>
      </dgm:t>
    </dgm:pt>
    <dgm:pt modelId="{DC5612D9-9C97-480A-8546-8D8F2EA1C355}" type="sibTrans" cxnId="{5146EEF5-93B5-4F52-8BE6-3F31B4C8E343}">
      <dgm:prSet/>
      <dgm:spPr/>
      <dgm:t>
        <a:bodyPr/>
        <a:lstStyle/>
        <a:p>
          <a:endParaRPr lang="ru-RU"/>
        </a:p>
      </dgm:t>
    </dgm:pt>
    <dgm:pt modelId="{226A3854-0168-40ED-AD10-CDBD54C6DED0}" type="pres">
      <dgm:prSet presAssocID="{FBF19CA1-76FB-41C3-841A-2EE131555E9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FF0D96-B0E8-4CB7-8859-05C745F396C9}" type="pres">
      <dgm:prSet presAssocID="{AF1F6211-3598-406D-A99C-68CF01BEC617}" presName="circle1" presStyleLbl="node1" presStyleIdx="0" presStyleCnt="2"/>
      <dgm:spPr/>
    </dgm:pt>
    <dgm:pt modelId="{DB850961-8E53-4A4D-A7B9-2B1A359455FB}" type="pres">
      <dgm:prSet presAssocID="{AF1F6211-3598-406D-A99C-68CF01BEC617}" presName="space" presStyleCnt="0"/>
      <dgm:spPr/>
    </dgm:pt>
    <dgm:pt modelId="{1A91ACCA-9AB6-4BDD-AE07-9DB6D2AEBA88}" type="pres">
      <dgm:prSet presAssocID="{AF1F6211-3598-406D-A99C-68CF01BEC617}" presName="rect1" presStyleLbl="alignAcc1" presStyleIdx="0" presStyleCnt="2"/>
      <dgm:spPr/>
      <dgm:t>
        <a:bodyPr/>
        <a:lstStyle/>
        <a:p>
          <a:endParaRPr lang="ru-RU"/>
        </a:p>
      </dgm:t>
    </dgm:pt>
    <dgm:pt modelId="{4A212EC9-81E9-400B-ACEA-8A4F5A7A6502}" type="pres">
      <dgm:prSet presAssocID="{5FC12066-FFBD-497D-A13D-88CE6167650A}" presName="vertSpace2" presStyleLbl="node1" presStyleIdx="0" presStyleCnt="2"/>
      <dgm:spPr/>
    </dgm:pt>
    <dgm:pt modelId="{563B7A09-A094-499F-A569-57F3778D4E09}" type="pres">
      <dgm:prSet presAssocID="{5FC12066-FFBD-497D-A13D-88CE6167650A}" presName="circle2" presStyleLbl="node1" presStyleIdx="1" presStyleCnt="2"/>
      <dgm:spPr/>
    </dgm:pt>
    <dgm:pt modelId="{DD002B29-A175-4944-9FE6-6021D189A73A}" type="pres">
      <dgm:prSet presAssocID="{5FC12066-FFBD-497D-A13D-88CE6167650A}" presName="rect2" presStyleLbl="alignAcc1" presStyleIdx="1" presStyleCnt="2"/>
      <dgm:spPr/>
      <dgm:t>
        <a:bodyPr/>
        <a:lstStyle/>
        <a:p>
          <a:endParaRPr lang="ru-RU"/>
        </a:p>
      </dgm:t>
    </dgm:pt>
    <dgm:pt modelId="{B462CBA7-9B1C-4AC3-AD1A-78ECFE6A801C}" type="pres">
      <dgm:prSet presAssocID="{AF1F6211-3598-406D-A99C-68CF01BEC617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E2A7C-1EA9-413C-AA81-2A61B041A1E4}" type="pres">
      <dgm:prSet presAssocID="{5FC12066-FFBD-497D-A13D-88CE6167650A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A77AB2-1A56-4461-B6F7-E0F1CF84B70C}" type="presOf" srcId="{5FC12066-FFBD-497D-A13D-88CE6167650A}" destId="{DD002B29-A175-4944-9FE6-6021D189A73A}" srcOrd="0" destOrd="0" presId="urn:microsoft.com/office/officeart/2005/8/layout/target3"/>
    <dgm:cxn modelId="{91F8B034-AE6D-4D56-B07A-4D436181AA69}" type="presOf" srcId="{AF1F6211-3598-406D-A99C-68CF01BEC617}" destId="{1A91ACCA-9AB6-4BDD-AE07-9DB6D2AEBA88}" srcOrd="0" destOrd="0" presId="urn:microsoft.com/office/officeart/2005/8/layout/target3"/>
    <dgm:cxn modelId="{8B7FA4B5-C576-4080-856D-5F4A34932A1E}" type="presOf" srcId="{FBF19CA1-76FB-41C3-841A-2EE131555E96}" destId="{226A3854-0168-40ED-AD10-CDBD54C6DED0}" srcOrd="0" destOrd="0" presId="urn:microsoft.com/office/officeart/2005/8/layout/target3"/>
    <dgm:cxn modelId="{0BFF7A74-9053-48AD-8A15-9D2B8DE92C8E}" type="presOf" srcId="{AF1F6211-3598-406D-A99C-68CF01BEC617}" destId="{B462CBA7-9B1C-4AC3-AD1A-78ECFE6A801C}" srcOrd="1" destOrd="0" presId="urn:microsoft.com/office/officeart/2005/8/layout/target3"/>
    <dgm:cxn modelId="{32A90FAA-E3F0-4D5C-8C8D-37BB716E0B51}" srcId="{FBF19CA1-76FB-41C3-841A-2EE131555E96}" destId="{AF1F6211-3598-406D-A99C-68CF01BEC617}" srcOrd="0" destOrd="0" parTransId="{6A76C49B-C08F-41D4-9281-C4739E7ACD98}" sibTransId="{959FF242-9C7C-489F-93A3-ED365C7030AB}"/>
    <dgm:cxn modelId="{5146EEF5-93B5-4F52-8BE6-3F31B4C8E343}" srcId="{FBF19CA1-76FB-41C3-841A-2EE131555E96}" destId="{5FC12066-FFBD-497D-A13D-88CE6167650A}" srcOrd="1" destOrd="0" parTransId="{80D3A1C0-65EC-4A65-A8DC-33E1FDE73801}" sibTransId="{DC5612D9-9C97-480A-8546-8D8F2EA1C355}"/>
    <dgm:cxn modelId="{8A43F9E1-20CD-46BD-80CA-BB7195EFC5D9}" type="presOf" srcId="{5FC12066-FFBD-497D-A13D-88CE6167650A}" destId="{F23E2A7C-1EA9-413C-AA81-2A61B041A1E4}" srcOrd="1" destOrd="0" presId="urn:microsoft.com/office/officeart/2005/8/layout/target3"/>
    <dgm:cxn modelId="{1BDACBAB-196F-4AF1-A7CD-76379750CA62}" type="presParOf" srcId="{226A3854-0168-40ED-AD10-CDBD54C6DED0}" destId="{03FF0D96-B0E8-4CB7-8859-05C745F396C9}" srcOrd="0" destOrd="0" presId="urn:microsoft.com/office/officeart/2005/8/layout/target3"/>
    <dgm:cxn modelId="{FBDF8575-959B-4EAC-B84B-421DFFD70EC5}" type="presParOf" srcId="{226A3854-0168-40ED-AD10-CDBD54C6DED0}" destId="{DB850961-8E53-4A4D-A7B9-2B1A359455FB}" srcOrd="1" destOrd="0" presId="urn:microsoft.com/office/officeart/2005/8/layout/target3"/>
    <dgm:cxn modelId="{4E366CA0-3789-4449-988A-3B579AC0EAF2}" type="presParOf" srcId="{226A3854-0168-40ED-AD10-CDBD54C6DED0}" destId="{1A91ACCA-9AB6-4BDD-AE07-9DB6D2AEBA88}" srcOrd="2" destOrd="0" presId="urn:microsoft.com/office/officeart/2005/8/layout/target3"/>
    <dgm:cxn modelId="{78B2A67A-2952-40C6-8EEF-6D9F22AF3659}" type="presParOf" srcId="{226A3854-0168-40ED-AD10-CDBD54C6DED0}" destId="{4A212EC9-81E9-400B-ACEA-8A4F5A7A6502}" srcOrd="3" destOrd="0" presId="urn:microsoft.com/office/officeart/2005/8/layout/target3"/>
    <dgm:cxn modelId="{B6F4A8DB-E8DE-419A-9784-489236449277}" type="presParOf" srcId="{226A3854-0168-40ED-AD10-CDBD54C6DED0}" destId="{563B7A09-A094-499F-A569-57F3778D4E09}" srcOrd="4" destOrd="0" presId="urn:microsoft.com/office/officeart/2005/8/layout/target3"/>
    <dgm:cxn modelId="{B96ED4A2-8CAE-45E2-BA67-8F555A96420C}" type="presParOf" srcId="{226A3854-0168-40ED-AD10-CDBD54C6DED0}" destId="{DD002B29-A175-4944-9FE6-6021D189A73A}" srcOrd="5" destOrd="0" presId="urn:microsoft.com/office/officeart/2005/8/layout/target3"/>
    <dgm:cxn modelId="{207C4C2F-2B15-42EE-8ECB-D39ADD3D070A}" type="presParOf" srcId="{226A3854-0168-40ED-AD10-CDBD54C6DED0}" destId="{B462CBA7-9B1C-4AC3-AD1A-78ECFE6A801C}" srcOrd="6" destOrd="0" presId="urn:microsoft.com/office/officeart/2005/8/layout/target3"/>
    <dgm:cxn modelId="{26CFA1D9-208B-468C-A91A-1DC01781DF87}" type="presParOf" srcId="{226A3854-0168-40ED-AD10-CDBD54C6DED0}" destId="{F23E2A7C-1EA9-413C-AA81-2A61B041A1E4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9C3D25-3238-4DDB-B962-5B90DDD517C2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6ECD94D-0FF0-474B-82FF-EB14A110FD1A}">
      <dgm:prSet custT="1"/>
      <dgm:spPr/>
      <dgm:t>
        <a:bodyPr/>
        <a:lstStyle/>
        <a:p>
          <a:pPr rtl="0"/>
          <a:r>
            <a:rPr lang="uk-U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ДСТУ </a:t>
          </a:r>
          <a:r>
            <a:rPr lang="en-US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ISO</a:t>
          </a:r>
          <a:r>
            <a:rPr lang="uk-U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6799-2002. Жири та олії тваринні. Визначення складу </a:t>
          </a:r>
          <a:r>
            <a:rPr lang="uk-UA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стеринової</a:t>
          </a:r>
          <a:r>
            <a:rPr lang="uk-U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фракції.  </a:t>
          </a:r>
          <a:r>
            <a:rPr lang="uk-UA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Газохроматографічний</a:t>
          </a:r>
          <a:r>
            <a:rPr lang="uk-U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метод.</a:t>
          </a:r>
          <a:endParaRPr lang="ru-RU" sz="24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B976A-52A6-4A93-903C-E4BE9924027E}" type="parTrans" cxnId="{A191E1CD-466D-4A34-B98E-3700302949D7}">
      <dgm:prSet/>
      <dgm:spPr/>
      <dgm:t>
        <a:bodyPr/>
        <a:lstStyle/>
        <a:p>
          <a:endParaRPr lang="ru-RU"/>
        </a:p>
      </dgm:t>
    </dgm:pt>
    <dgm:pt modelId="{4CDBF34F-D218-4E62-98AA-E8F48439844D}" type="sibTrans" cxnId="{A191E1CD-466D-4A34-B98E-3700302949D7}">
      <dgm:prSet/>
      <dgm:spPr/>
      <dgm:t>
        <a:bodyPr/>
        <a:lstStyle/>
        <a:p>
          <a:endParaRPr lang="ru-RU"/>
        </a:p>
      </dgm:t>
    </dgm:pt>
    <dgm:pt modelId="{FB22BC1B-6B90-4C9E-9D66-E5C39F5C6D8C}" type="pres">
      <dgm:prSet presAssocID="{F49C3D25-3238-4DDB-B962-5B90DDD517C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B6A400-62C1-458F-BEBD-13E6F6A77839}" type="pres">
      <dgm:prSet presAssocID="{F49C3D25-3238-4DDB-B962-5B90DDD517C2}" presName="arrow" presStyleLbl="bgShp" presStyleIdx="0" presStyleCnt="1"/>
      <dgm:spPr/>
    </dgm:pt>
    <dgm:pt modelId="{36C54DEE-D681-46A8-887C-B6564A22502E}" type="pres">
      <dgm:prSet presAssocID="{F49C3D25-3238-4DDB-B962-5B90DDD517C2}" presName="linearProcess" presStyleCnt="0"/>
      <dgm:spPr/>
    </dgm:pt>
    <dgm:pt modelId="{5E9304A2-51F7-4F99-8605-6FF86F8B60B0}" type="pres">
      <dgm:prSet presAssocID="{36ECD94D-0FF0-474B-82FF-EB14A110FD1A}" presName="textNode" presStyleLbl="node1" presStyleIdx="0" presStyleCnt="1" custScaleX="126452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3A0BAC-4DFD-4A67-835C-D3402C190087}" type="presOf" srcId="{F49C3D25-3238-4DDB-B962-5B90DDD517C2}" destId="{FB22BC1B-6B90-4C9E-9D66-E5C39F5C6D8C}" srcOrd="0" destOrd="0" presId="urn:microsoft.com/office/officeart/2005/8/layout/hProcess9"/>
    <dgm:cxn modelId="{A191E1CD-466D-4A34-B98E-3700302949D7}" srcId="{F49C3D25-3238-4DDB-B962-5B90DDD517C2}" destId="{36ECD94D-0FF0-474B-82FF-EB14A110FD1A}" srcOrd="0" destOrd="0" parTransId="{D37B976A-52A6-4A93-903C-E4BE9924027E}" sibTransId="{4CDBF34F-D218-4E62-98AA-E8F48439844D}"/>
    <dgm:cxn modelId="{A2A53DB2-7976-4E89-B30D-91C697A80C6A}" type="presOf" srcId="{36ECD94D-0FF0-474B-82FF-EB14A110FD1A}" destId="{5E9304A2-51F7-4F99-8605-6FF86F8B60B0}" srcOrd="0" destOrd="0" presId="urn:microsoft.com/office/officeart/2005/8/layout/hProcess9"/>
    <dgm:cxn modelId="{6372FAC2-F2F0-4E66-9E62-8BCF81B2C4E6}" type="presParOf" srcId="{FB22BC1B-6B90-4C9E-9D66-E5C39F5C6D8C}" destId="{FDB6A400-62C1-458F-BEBD-13E6F6A77839}" srcOrd="0" destOrd="0" presId="urn:microsoft.com/office/officeart/2005/8/layout/hProcess9"/>
    <dgm:cxn modelId="{B13418D9-6C3F-47C9-9C8F-4622E73B824E}" type="presParOf" srcId="{FB22BC1B-6B90-4C9E-9D66-E5C39F5C6D8C}" destId="{36C54DEE-D681-46A8-887C-B6564A22502E}" srcOrd="1" destOrd="0" presId="urn:microsoft.com/office/officeart/2005/8/layout/hProcess9"/>
    <dgm:cxn modelId="{525BCF00-F1CD-449E-B857-5CC235FF433A}" type="presParOf" srcId="{36C54DEE-D681-46A8-887C-B6564A22502E}" destId="{5E9304A2-51F7-4F99-8605-6FF86F8B60B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4D0852-8E4B-4003-B9ED-4A7B81043E73}" type="doc">
      <dgm:prSet loTypeId="urn:microsoft.com/office/officeart/2005/8/layout/vList2" loCatId="list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1B310B2F-B2F0-4D2A-AE6D-CEA16EB51594}">
      <dgm:prSet/>
      <dgm:spPr/>
      <dgm:t>
        <a:bodyPr/>
        <a:lstStyle/>
        <a:p>
          <a:pPr rtl="0"/>
          <a:r>
            <a:rPr lang="uk-UA" b="1" smtClean="0"/>
            <a:t>Оливкова олія</a:t>
          </a:r>
          <a:endParaRPr lang="ru-RU"/>
        </a:p>
      </dgm:t>
    </dgm:pt>
    <dgm:pt modelId="{D1FA2BB4-DA76-473F-8548-BBD221D4D4B2}" type="parTrans" cxnId="{790E79D8-43DF-4266-A013-3BC4C28A5D31}">
      <dgm:prSet/>
      <dgm:spPr/>
      <dgm:t>
        <a:bodyPr/>
        <a:lstStyle/>
        <a:p>
          <a:endParaRPr lang="ru-RU"/>
        </a:p>
      </dgm:t>
    </dgm:pt>
    <dgm:pt modelId="{3EF1809A-5C3C-497C-84C6-3393B7E8170F}" type="sibTrans" cxnId="{790E79D8-43DF-4266-A013-3BC4C28A5D31}">
      <dgm:prSet/>
      <dgm:spPr/>
      <dgm:t>
        <a:bodyPr/>
        <a:lstStyle/>
        <a:p>
          <a:endParaRPr lang="ru-RU"/>
        </a:p>
      </dgm:t>
    </dgm:pt>
    <dgm:pt modelId="{8B23C112-13B7-4BB9-ADEF-4DC7BD0770AE}" type="pres">
      <dgm:prSet presAssocID="{124D0852-8E4B-4003-B9ED-4A7B81043E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E86648-2553-46E5-8113-FB4787909B82}" type="pres">
      <dgm:prSet presAssocID="{1B310B2F-B2F0-4D2A-AE6D-CEA16EB51594}" presName="parentText" presStyleLbl="node1" presStyleIdx="0" presStyleCnt="1" custScaleY="1062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B25DC3-F4F5-4E97-BC3C-F4AC0C6F48E3}" type="presOf" srcId="{1B310B2F-B2F0-4D2A-AE6D-CEA16EB51594}" destId="{2CE86648-2553-46E5-8113-FB4787909B82}" srcOrd="0" destOrd="0" presId="urn:microsoft.com/office/officeart/2005/8/layout/vList2"/>
    <dgm:cxn modelId="{790E79D8-43DF-4266-A013-3BC4C28A5D31}" srcId="{124D0852-8E4B-4003-B9ED-4A7B81043E73}" destId="{1B310B2F-B2F0-4D2A-AE6D-CEA16EB51594}" srcOrd="0" destOrd="0" parTransId="{D1FA2BB4-DA76-473F-8548-BBD221D4D4B2}" sibTransId="{3EF1809A-5C3C-497C-84C6-3393B7E8170F}"/>
    <dgm:cxn modelId="{B952F313-1780-4A66-8C45-96B3C0960A06}" type="presOf" srcId="{124D0852-8E4B-4003-B9ED-4A7B81043E73}" destId="{8B23C112-13B7-4BB9-ADEF-4DC7BD0770AE}" srcOrd="0" destOrd="0" presId="urn:microsoft.com/office/officeart/2005/8/layout/vList2"/>
    <dgm:cxn modelId="{5783A51A-8364-4A1C-A69C-35EA396B0CC6}" type="presParOf" srcId="{8B23C112-13B7-4BB9-ADEF-4DC7BD0770AE}" destId="{2CE86648-2553-46E5-8113-FB4787909B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07841B-9626-4CF3-891E-BAC3187DB34C}" type="doc">
      <dgm:prSet loTypeId="urn:microsoft.com/office/officeart/2005/8/layout/target3" loCatId="relationship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A8C6189-2D47-407D-A6AB-6EE939FF2CED}">
      <dgm:prSet/>
      <dgm:spPr/>
      <dgm:t>
        <a:bodyPr/>
        <a:lstStyle/>
        <a:p>
          <a:pPr rtl="0"/>
          <a:r>
            <a:rPr lang="uk-UA" b="1" dirty="0" smtClean="0">
              <a:solidFill>
                <a:srgbClr val="008000"/>
              </a:solidFill>
            </a:rPr>
            <a:t>Лінолева кислота та її транс-ізомери</a:t>
          </a:r>
          <a:r>
            <a:rPr lang="uk-UA" b="1" dirty="0" smtClean="0"/>
            <a:t/>
          </a:r>
          <a:br>
            <a:rPr lang="uk-UA" b="1" dirty="0" smtClean="0"/>
          </a:br>
          <a:r>
            <a:rPr lang="uk-UA" b="1" dirty="0" smtClean="0"/>
            <a:t> Лінолева кислота (</a:t>
          </a:r>
          <a:r>
            <a:rPr lang="uk-UA" b="1" i="1" dirty="0" smtClean="0"/>
            <a:t>С18:2n6</a:t>
          </a:r>
          <a:r>
            <a:rPr lang="uk-UA" b="1" dirty="0" smtClean="0"/>
            <a:t>) </a:t>
          </a:r>
          <a:r>
            <a:rPr lang="uk-UA" dirty="0" smtClean="0"/>
            <a:t>– </a:t>
          </a:r>
          <a:br>
            <a:rPr lang="uk-UA" dirty="0" smtClean="0"/>
          </a:br>
          <a:r>
            <a:rPr lang="uk-UA" dirty="0" smtClean="0"/>
            <a:t>це одноосновна карбонова кислота з двома ізольованими подвійними зв’язками.</a:t>
          </a:r>
          <a:br>
            <a:rPr lang="uk-UA" dirty="0" smtClean="0"/>
          </a:br>
          <a:r>
            <a:rPr lang="uk-UA" dirty="0" smtClean="0"/>
            <a:t>      За положенням подвійного зв’язку ця кислота відноситься до незамінних </a:t>
          </a:r>
          <a:r>
            <a:rPr lang="uk-UA" dirty="0" err="1" smtClean="0"/>
            <a:t>поліненасичених</a:t>
          </a:r>
          <a:r>
            <a:rPr lang="uk-UA" dirty="0" smtClean="0"/>
            <a:t> жирних кислот родини ω-6.</a:t>
          </a:r>
          <a:endParaRPr lang="ru-RU" dirty="0"/>
        </a:p>
      </dgm:t>
    </dgm:pt>
    <dgm:pt modelId="{F8ED8CBB-4F7E-457E-8F86-6B7D92952F08}" type="parTrans" cxnId="{0A5A9D12-3805-47C4-B6F4-0405A68DD679}">
      <dgm:prSet/>
      <dgm:spPr/>
      <dgm:t>
        <a:bodyPr/>
        <a:lstStyle/>
        <a:p>
          <a:endParaRPr lang="ru-RU"/>
        </a:p>
      </dgm:t>
    </dgm:pt>
    <dgm:pt modelId="{F24BAC94-6727-4C99-885B-F5ECFF9DB67B}" type="sibTrans" cxnId="{0A5A9D12-3805-47C4-B6F4-0405A68DD679}">
      <dgm:prSet/>
      <dgm:spPr/>
      <dgm:t>
        <a:bodyPr/>
        <a:lstStyle/>
        <a:p>
          <a:endParaRPr lang="ru-RU"/>
        </a:p>
      </dgm:t>
    </dgm:pt>
    <dgm:pt modelId="{65B8F5E4-1B92-4904-A8F5-E2331ED4507B}" type="pres">
      <dgm:prSet presAssocID="{FA07841B-9626-4CF3-891E-BAC3187DB34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C9CB4B-A845-4F8F-BC2F-AD013F22145A}" type="pres">
      <dgm:prSet presAssocID="{0A8C6189-2D47-407D-A6AB-6EE939FF2CED}" presName="circle1" presStyleLbl="node1" presStyleIdx="0" presStyleCnt="1" custLinFactNeighborX="-70" custLinFactNeighborY="0"/>
      <dgm:spPr/>
    </dgm:pt>
    <dgm:pt modelId="{FAF18573-AAEC-4CAE-AAA2-8A436DDE7FF2}" type="pres">
      <dgm:prSet presAssocID="{0A8C6189-2D47-407D-A6AB-6EE939FF2CED}" presName="space" presStyleCnt="0"/>
      <dgm:spPr/>
    </dgm:pt>
    <dgm:pt modelId="{906BBF57-68E7-4483-9DD3-565BCAA7A54D}" type="pres">
      <dgm:prSet presAssocID="{0A8C6189-2D47-407D-A6AB-6EE939FF2CED}" presName="rect1" presStyleLbl="alignAcc1" presStyleIdx="0" presStyleCnt="1" custLinFactNeighborX="-496" custLinFactNeighborY="3272"/>
      <dgm:spPr/>
      <dgm:t>
        <a:bodyPr/>
        <a:lstStyle/>
        <a:p>
          <a:endParaRPr lang="ru-RU"/>
        </a:p>
      </dgm:t>
    </dgm:pt>
    <dgm:pt modelId="{645C455B-4100-4CD9-9174-116F8551D7BC}" type="pres">
      <dgm:prSet presAssocID="{0A8C6189-2D47-407D-A6AB-6EE939FF2CE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1C9A01-FB1C-4B67-A7B0-F4B0EAFBBAE6}" type="presOf" srcId="{0A8C6189-2D47-407D-A6AB-6EE939FF2CED}" destId="{645C455B-4100-4CD9-9174-116F8551D7BC}" srcOrd="1" destOrd="0" presId="urn:microsoft.com/office/officeart/2005/8/layout/target3"/>
    <dgm:cxn modelId="{0A5A9D12-3805-47C4-B6F4-0405A68DD679}" srcId="{FA07841B-9626-4CF3-891E-BAC3187DB34C}" destId="{0A8C6189-2D47-407D-A6AB-6EE939FF2CED}" srcOrd="0" destOrd="0" parTransId="{F8ED8CBB-4F7E-457E-8F86-6B7D92952F08}" sibTransId="{F24BAC94-6727-4C99-885B-F5ECFF9DB67B}"/>
    <dgm:cxn modelId="{B8E62A98-27BF-4CEC-AD52-3270AD66E25A}" type="presOf" srcId="{0A8C6189-2D47-407D-A6AB-6EE939FF2CED}" destId="{906BBF57-68E7-4483-9DD3-565BCAA7A54D}" srcOrd="0" destOrd="0" presId="urn:microsoft.com/office/officeart/2005/8/layout/target3"/>
    <dgm:cxn modelId="{4EFC29DB-946D-4792-8734-7ACB2212FE28}" type="presOf" srcId="{FA07841B-9626-4CF3-891E-BAC3187DB34C}" destId="{65B8F5E4-1B92-4904-A8F5-E2331ED4507B}" srcOrd="0" destOrd="0" presId="urn:microsoft.com/office/officeart/2005/8/layout/target3"/>
    <dgm:cxn modelId="{67A8020B-3250-4479-9A45-724F59B3AF0E}" type="presParOf" srcId="{65B8F5E4-1B92-4904-A8F5-E2331ED4507B}" destId="{FCC9CB4B-A845-4F8F-BC2F-AD013F22145A}" srcOrd="0" destOrd="0" presId="urn:microsoft.com/office/officeart/2005/8/layout/target3"/>
    <dgm:cxn modelId="{2DB9AD62-5436-4F97-9CD5-5FD299E444D1}" type="presParOf" srcId="{65B8F5E4-1B92-4904-A8F5-E2331ED4507B}" destId="{FAF18573-AAEC-4CAE-AAA2-8A436DDE7FF2}" srcOrd="1" destOrd="0" presId="urn:microsoft.com/office/officeart/2005/8/layout/target3"/>
    <dgm:cxn modelId="{2FA35CBC-3C92-4037-BEB2-1917B527368B}" type="presParOf" srcId="{65B8F5E4-1B92-4904-A8F5-E2331ED4507B}" destId="{906BBF57-68E7-4483-9DD3-565BCAA7A54D}" srcOrd="2" destOrd="0" presId="urn:microsoft.com/office/officeart/2005/8/layout/target3"/>
    <dgm:cxn modelId="{19A7EE8F-E232-45BF-9089-F257520E6ED6}" type="presParOf" srcId="{65B8F5E4-1B92-4904-A8F5-E2331ED4507B}" destId="{645C455B-4100-4CD9-9174-116F8551D7B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4E33C-0349-4207-8FC8-C38F2FFBB934}">
      <dsp:nvSpPr>
        <dsp:cNvPr id="0" name=""/>
        <dsp:cNvSpPr/>
      </dsp:nvSpPr>
      <dsp:spPr>
        <a:xfrm>
          <a:off x="9346" y="0"/>
          <a:ext cx="9561805" cy="22110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100" b="1" i="1" kern="1200" dirty="0" smtClean="0"/>
            <a:t>ФАЛЬСИФІКАЦІЯ ОЛІЙ ТА СУЧАСНІ МЕТОДИ ЇЇ ВИЯВЛЕННЯ</a:t>
          </a:r>
          <a:endParaRPr lang="ru-RU" sz="5100" kern="1200" dirty="0"/>
        </a:p>
      </dsp:txBody>
      <dsp:txXfrm>
        <a:off x="74105" y="64759"/>
        <a:ext cx="9432287" cy="2081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2D6ED-9332-4CC8-99AA-EF617023B2C9}">
      <dsp:nvSpPr>
        <dsp:cNvPr id="0" name=""/>
        <dsp:cNvSpPr/>
      </dsp:nvSpPr>
      <dsp:spPr>
        <a:xfrm>
          <a:off x="1284774" y="2434698"/>
          <a:ext cx="548893" cy="1858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446" y="0"/>
              </a:lnTo>
              <a:lnTo>
                <a:pt x="274446" y="1858865"/>
              </a:lnTo>
              <a:lnTo>
                <a:pt x="548893" y="1858865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1510765" y="3315675"/>
        <a:ext cx="96910" cy="96910"/>
      </dsp:txXfrm>
    </dsp:sp>
    <dsp:sp modelId="{139C6F72-171E-4338-9CE0-A55F6F931F13}">
      <dsp:nvSpPr>
        <dsp:cNvPr id="0" name=""/>
        <dsp:cNvSpPr/>
      </dsp:nvSpPr>
      <dsp:spPr>
        <a:xfrm>
          <a:off x="1284774" y="2434698"/>
          <a:ext cx="548893" cy="493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446" y="0"/>
              </a:lnTo>
              <a:lnTo>
                <a:pt x="274446" y="493958"/>
              </a:lnTo>
              <a:lnTo>
                <a:pt x="548893" y="493958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1540760" y="2663216"/>
        <a:ext cx="36921" cy="36921"/>
      </dsp:txXfrm>
    </dsp:sp>
    <dsp:sp modelId="{5A96CF5E-4DD3-46A4-AEC9-9A509A68626E}">
      <dsp:nvSpPr>
        <dsp:cNvPr id="0" name=""/>
        <dsp:cNvSpPr/>
      </dsp:nvSpPr>
      <dsp:spPr>
        <a:xfrm>
          <a:off x="1284774" y="1598007"/>
          <a:ext cx="548893" cy="836690"/>
        </a:xfrm>
        <a:custGeom>
          <a:avLst/>
          <a:gdLst/>
          <a:ahLst/>
          <a:cxnLst/>
          <a:rect l="0" t="0" r="0" b="0"/>
          <a:pathLst>
            <a:path>
              <a:moveTo>
                <a:pt x="0" y="836690"/>
              </a:moveTo>
              <a:lnTo>
                <a:pt x="274446" y="836690"/>
              </a:lnTo>
              <a:lnTo>
                <a:pt x="274446" y="0"/>
              </a:lnTo>
              <a:lnTo>
                <a:pt x="548893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1534204" y="1991336"/>
        <a:ext cx="50033" cy="50033"/>
      </dsp:txXfrm>
    </dsp:sp>
    <dsp:sp modelId="{A6F96BC0-C522-47DE-939E-0F55B13FBF8E}">
      <dsp:nvSpPr>
        <dsp:cNvPr id="0" name=""/>
        <dsp:cNvSpPr/>
      </dsp:nvSpPr>
      <dsp:spPr>
        <a:xfrm>
          <a:off x="1284774" y="427120"/>
          <a:ext cx="548893" cy="2007577"/>
        </a:xfrm>
        <a:custGeom>
          <a:avLst/>
          <a:gdLst/>
          <a:ahLst/>
          <a:cxnLst/>
          <a:rect l="0" t="0" r="0" b="0"/>
          <a:pathLst>
            <a:path>
              <a:moveTo>
                <a:pt x="0" y="2007577"/>
              </a:moveTo>
              <a:lnTo>
                <a:pt x="274446" y="2007577"/>
              </a:lnTo>
              <a:lnTo>
                <a:pt x="274446" y="0"/>
              </a:lnTo>
              <a:lnTo>
                <a:pt x="548893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1507189" y="1378877"/>
        <a:ext cx="104063" cy="104063"/>
      </dsp:txXfrm>
    </dsp:sp>
    <dsp:sp modelId="{5DE6B0F1-90AE-468F-8454-9FB0652A31F2}">
      <dsp:nvSpPr>
        <dsp:cNvPr id="0" name=""/>
        <dsp:cNvSpPr/>
      </dsp:nvSpPr>
      <dsp:spPr>
        <a:xfrm rot="16200000">
          <a:off x="-1335504" y="2016334"/>
          <a:ext cx="4403830" cy="836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solidFill>
                <a:srgbClr val="FF0000"/>
              </a:solidFill>
            </a:rPr>
            <a:t>Фальсифікація рослинних олій</a:t>
          </a:r>
          <a:endParaRPr lang="ru-RU" sz="2400" b="1" i="0" kern="1200" dirty="0">
            <a:solidFill>
              <a:srgbClr val="FF0000"/>
            </a:solidFill>
          </a:endParaRPr>
        </a:p>
      </dsp:txBody>
      <dsp:txXfrm>
        <a:off x="-1335504" y="2016334"/>
        <a:ext cx="4403830" cy="836727"/>
      </dsp:txXfrm>
    </dsp:sp>
    <dsp:sp modelId="{FD33BF0D-8CBC-4E46-8DC2-5BC9822DEAE0}">
      <dsp:nvSpPr>
        <dsp:cNvPr id="0" name=""/>
        <dsp:cNvSpPr/>
      </dsp:nvSpPr>
      <dsp:spPr>
        <a:xfrm>
          <a:off x="1833667" y="3493"/>
          <a:ext cx="8879612" cy="8472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solidFill>
                <a:srgbClr val="FF0000"/>
              </a:solidFill>
            </a:rPr>
            <a:t>Асортиментна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може відбуватися за рахунок: пересортиці; підміни одного виду олії іншим</a:t>
          </a:r>
          <a:endParaRPr lang="ru-RU" sz="2000" i="1" kern="1200" dirty="0"/>
        </a:p>
      </dsp:txBody>
      <dsp:txXfrm>
        <a:off x="1833667" y="3493"/>
        <a:ext cx="8879612" cy="847253"/>
      </dsp:txXfrm>
    </dsp:sp>
    <dsp:sp modelId="{326C8A7C-FFAC-4C99-B44D-6E9DC3E3DFA9}">
      <dsp:nvSpPr>
        <dsp:cNvPr id="0" name=""/>
        <dsp:cNvSpPr/>
      </dsp:nvSpPr>
      <dsp:spPr>
        <a:xfrm>
          <a:off x="1833667" y="1059929"/>
          <a:ext cx="9087012" cy="10761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solidFill>
                <a:srgbClr val="FF0000"/>
              </a:solidFill>
            </a:rPr>
            <a:t>Кількісна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1" kern="1200" noProof="0" dirty="0" smtClean="0">
              <a:solidFill>
                <a:schemeClr val="tx1"/>
              </a:solidFill>
            </a:rPr>
            <a:t>обважування, обмір</a:t>
          </a:r>
          <a:endParaRPr lang="uk-UA" sz="2400" b="0" i="1" kern="1200" noProof="0" dirty="0">
            <a:solidFill>
              <a:schemeClr val="tx1"/>
            </a:solidFill>
          </a:endParaRPr>
        </a:p>
      </dsp:txBody>
      <dsp:txXfrm>
        <a:off x="1833667" y="1059929"/>
        <a:ext cx="9087012" cy="1076157"/>
      </dsp:txXfrm>
    </dsp:sp>
    <dsp:sp modelId="{B7D5EAC9-7D7B-4BD6-8A85-6DE03FD153A6}">
      <dsp:nvSpPr>
        <dsp:cNvPr id="0" name=""/>
        <dsp:cNvSpPr/>
      </dsp:nvSpPr>
      <dsp:spPr>
        <a:xfrm>
          <a:off x="1833667" y="2345268"/>
          <a:ext cx="9050400" cy="1166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solidFill>
                <a:srgbClr val="FF0000"/>
              </a:solidFill>
            </a:rPr>
            <a:t>Інформаційна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1" kern="1200" noProof="0" dirty="0" smtClean="0">
              <a:solidFill>
                <a:schemeClr val="tx1"/>
              </a:solidFill>
            </a:rPr>
            <a:t>це обман споживача за допомогою неточної або спотвореної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1" kern="1200" noProof="0" dirty="0" smtClean="0">
              <a:solidFill>
                <a:schemeClr val="tx1"/>
              </a:solidFill>
            </a:rPr>
            <a:t>інформації про продукт</a:t>
          </a:r>
          <a:endParaRPr lang="ru-RU" sz="2000" b="0" i="1" kern="1200" dirty="0">
            <a:solidFill>
              <a:schemeClr val="tx1"/>
            </a:solidFill>
          </a:endParaRPr>
        </a:p>
      </dsp:txBody>
      <dsp:txXfrm>
        <a:off x="1833667" y="2345268"/>
        <a:ext cx="9050400" cy="1166774"/>
      </dsp:txXfrm>
    </dsp:sp>
    <dsp:sp modelId="{05A05D10-C6DF-4B40-BCEB-77DEDAF897AB}">
      <dsp:nvSpPr>
        <dsp:cNvPr id="0" name=""/>
        <dsp:cNvSpPr/>
      </dsp:nvSpPr>
      <dsp:spPr>
        <a:xfrm>
          <a:off x="1833667" y="3721225"/>
          <a:ext cx="8662251" cy="11446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solidFill>
                <a:srgbClr val="FF0000"/>
              </a:solidFill>
            </a:rPr>
            <a:t>Якісна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може досягатися такими способами: порушення технології виробництва; порушення рецептурного складу; порушення технології очищення</a:t>
          </a:r>
          <a:endParaRPr lang="uk-UA" sz="2000" i="1" kern="1200" noProof="0" dirty="0"/>
        </a:p>
      </dsp:txBody>
      <dsp:txXfrm>
        <a:off x="1833667" y="3721225"/>
        <a:ext cx="8662251" cy="11446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2022E-8C56-4EB9-AEE1-FA8D33536FC9}">
      <dsp:nvSpPr>
        <dsp:cNvPr id="0" name=""/>
        <dsp:cNvSpPr/>
      </dsp:nvSpPr>
      <dsp:spPr>
        <a:xfrm>
          <a:off x="0" y="0"/>
          <a:ext cx="523220" cy="5232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1DB8DD-A7A8-41F0-AC53-3A9A4C11C68E}">
      <dsp:nvSpPr>
        <dsp:cNvPr id="0" name=""/>
        <dsp:cNvSpPr/>
      </dsp:nvSpPr>
      <dsp:spPr>
        <a:xfrm>
          <a:off x="261610" y="0"/>
          <a:ext cx="10305838" cy="5232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Газохроматографічний</a:t>
          </a:r>
          <a:r>
            <a:rPr lang="uk-UA" sz="3200" b="1" kern="1200" dirty="0" smtClean="0"/>
            <a:t> аналіз </a:t>
          </a:r>
          <a:r>
            <a:rPr lang="uk-UA" sz="3200" b="1" kern="1200" dirty="0" err="1" smtClean="0"/>
            <a:t>стеролового</a:t>
          </a:r>
          <a:r>
            <a:rPr lang="uk-UA" sz="3200" b="1" kern="1200" dirty="0" smtClean="0"/>
            <a:t> спектру</a:t>
          </a:r>
          <a:endParaRPr lang="ru-RU" sz="3200" kern="1200" dirty="0"/>
        </a:p>
      </dsp:txBody>
      <dsp:txXfrm>
        <a:off x="261610" y="0"/>
        <a:ext cx="10305838" cy="523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F0D96-B0E8-4CB7-8859-05C745F396C9}">
      <dsp:nvSpPr>
        <dsp:cNvPr id="0" name=""/>
        <dsp:cNvSpPr/>
      </dsp:nvSpPr>
      <dsp:spPr>
        <a:xfrm>
          <a:off x="0" y="0"/>
          <a:ext cx="3741171" cy="374117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91ACCA-9AB6-4BDD-AE07-9DB6D2AEBA88}">
      <dsp:nvSpPr>
        <dsp:cNvPr id="0" name=""/>
        <dsp:cNvSpPr/>
      </dsp:nvSpPr>
      <dsp:spPr>
        <a:xfrm>
          <a:off x="1870585" y="0"/>
          <a:ext cx="8762849" cy="37411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kern="1200" dirty="0" smtClean="0">
              <a:solidFill>
                <a:srgbClr val="008000"/>
              </a:solidFill>
            </a:rPr>
            <a:t>ФІТОСТЕРОЛИ </a:t>
          </a:r>
          <a:r>
            <a:rPr lang="uk-UA" sz="3900" b="1" kern="1200" dirty="0" smtClean="0"/>
            <a:t>(</a:t>
          </a:r>
          <a:r>
            <a:rPr lang="uk-UA" sz="3900" b="1" kern="1200" dirty="0" err="1" smtClean="0"/>
            <a:t>брасікостерол</a:t>
          </a:r>
          <a:r>
            <a:rPr lang="uk-UA" sz="3900" b="1" kern="1200" dirty="0" smtClean="0"/>
            <a:t>, </a:t>
          </a:r>
          <a:r>
            <a:rPr lang="uk-UA" sz="3900" b="1" kern="1200" dirty="0" err="1" smtClean="0"/>
            <a:t>сітостерол</a:t>
          </a:r>
          <a:r>
            <a:rPr lang="uk-UA" sz="3900" b="1" kern="1200" dirty="0" smtClean="0"/>
            <a:t>, </a:t>
          </a:r>
          <a:r>
            <a:rPr lang="uk-UA" sz="3900" b="1" kern="1200" dirty="0" err="1" smtClean="0"/>
            <a:t>кампостерол</a:t>
          </a:r>
          <a:r>
            <a:rPr lang="uk-UA" sz="3900" b="1" kern="1200" dirty="0" smtClean="0"/>
            <a:t>, </a:t>
          </a:r>
          <a:r>
            <a:rPr lang="uk-UA" sz="3900" b="1" kern="1200" dirty="0" err="1" smtClean="0"/>
            <a:t>стігмастерол</a:t>
          </a:r>
          <a:r>
            <a:rPr lang="uk-UA" sz="3900" b="1" kern="1200" dirty="0" smtClean="0"/>
            <a:t>)</a:t>
          </a:r>
          <a:endParaRPr lang="ru-RU" sz="3900" kern="1200" dirty="0"/>
        </a:p>
      </dsp:txBody>
      <dsp:txXfrm>
        <a:off x="1870585" y="0"/>
        <a:ext cx="8762849" cy="1777056"/>
      </dsp:txXfrm>
    </dsp:sp>
    <dsp:sp modelId="{563B7A09-A094-499F-A569-57F3778D4E09}">
      <dsp:nvSpPr>
        <dsp:cNvPr id="0" name=""/>
        <dsp:cNvSpPr/>
      </dsp:nvSpPr>
      <dsp:spPr>
        <a:xfrm>
          <a:off x="982057" y="1777056"/>
          <a:ext cx="1777056" cy="177705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002B29-A175-4944-9FE6-6021D189A73A}">
      <dsp:nvSpPr>
        <dsp:cNvPr id="0" name=""/>
        <dsp:cNvSpPr/>
      </dsp:nvSpPr>
      <dsp:spPr>
        <a:xfrm>
          <a:off x="1870585" y="1777056"/>
          <a:ext cx="8762849" cy="1777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kern="1200" dirty="0" smtClean="0">
              <a:solidFill>
                <a:srgbClr val="008000"/>
              </a:solidFill>
            </a:rPr>
            <a:t>ЗООСТЕРОЛИ</a:t>
          </a:r>
          <a:r>
            <a:rPr lang="uk-UA" sz="3900" b="1" kern="1200" dirty="0" smtClean="0"/>
            <a:t> (</a:t>
          </a:r>
          <a:r>
            <a:rPr lang="uk-UA" sz="3900" b="1" kern="1200" dirty="0" err="1" smtClean="0"/>
            <a:t>холестерол</a:t>
          </a:r>
          <a:r>
            <a:rPr lang="uk-UA" sz="3900" b="1" kern="1200" dirty="0" smtClean="0"/>
            <a:t>, </a:t>
          </a:r>
          <a:r>
            <a:rPr lang="uk-UA" sz="3900" b="1" kern="1200" dirty="0" err="1" smtClean="0"/>
            <a:t>дегідростерол</a:t>
          </a:r>
          <a:r>
            <a:rPr lang="en-US" sz="3900" b="1" kern="1200" dirty="0" smtClean="0"/>
            <a:t>)</a:t>
          </a:r>
          <a:endParaRPr lang="ru-RU" sz="3900" kern="1200" dirty="0"/>
        </a:p>
      </dsp:txBody>
      <dsp:txXfrm>
        <a:off x="1870585" y="1777056"/>
        <a:ext cx="8762849" cy="17770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6A400-62C1-458F-BEBD-13E6F6A77839}">
      <dsp:nvSpPr>
        <dsp:cNvPr id="0" name=""/>
        <dsp:cNvSpPr/>
      </dsp:nvSpPr>
      <dsp:spPr>
        <a:xfrm>
          <a:off x="859017" y="0"/>
          <a:ext cx="9735531" cy="70788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304A2-51F7-4F99-8605-6FF86F8B60B0}">
      <dsp:nvSpPr>
        <dsp:cNvPr id="0" name=""/>
        <dsp:cNvSpPr/>
      </dsp:nvSpPr>
      <dsp:spPr>
        <a:xfrm>
          <a:off x="5611" y="0"/>
          <a:ext cx="11442344" cy="7078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ДСТУ </a:t>
          </a:r>
          <a:r>
            <a:rPr lang="en-US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ISO</a:t>
          </a:r>
          <a:r>
            <a:rPr lang="uk-U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6799-2002. Жири та олії тваринні. Визначення складу </a:t>
          </a:r>
          <a:r>
            <a:rPr lang="uk-UA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стеринової</a:t>
          </a:r>
          <a:r>
            <a:rPr lang="uk-U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фракції.  </a:t>
          </a:r>
          <a:r>
            <a:rPr lang="uk-UA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Газохроматографічний</a:t>
          </a:r>
          <a:r>
            <a:rPr lang="uk-U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метод.</a:t>
          </a:r>
          <a:endParaRPr lang="ru-RU" sz="24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67" y="34556"/>
        <a:ext cx="11373232" cy="6387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86648-2553-46E5-8113-FB4787909B82}">
      <dsp:nvSpPr>
        <dsp:cNvPr id="0" name=""/>
        <dsp:cNvSpPr/>
      </dsp:nvSpPr>
      <dsp:spPr>
        <a:xfrm>
          <a:off x="0" y="2"/>
          <a:ext cx="4751895" cy="1325557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b="1" kern="1200" smtClean="0"/>
            <a:t>Оливкова олія</a:t>
          </a:r>
          <a:endParaRPr lang="ru-RU" sz="5200" kern="1200"/>
        </a:p>
      </dsp:txBody>
      <dsp:txXfrm>
        <a:off x="64708" y="64710"/>
        <a:ext cx="4622479" cy="11961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9CB4B-A845-4F8F-BC2F-AD013F22145A}">
      <dsp:nvSpPr>
        <dsp:cNvPr id="0" name=""/>
        <dsp:cNvSpPr/>
      </dsp:nvSpPr>
      <dsp:spPr>
        <a:xfrm>
          <a:off x="-3678" y="0"/>
          <a:ext cx="5255558" cy="525555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BBF57-68E7-4483-9DD3-565BCAA7A54D}">
      <dsp:nvSpPr>
        <dsp:cNvPr id="0" name=""/>
        <dsp:cNvSpPr/>
      </dsp:nvSpPr>
      <dsp:spPr>
        <a:xfrm>
          <a:off x="2584377" y="0"/>
          <a:ext cx="8750372" cy="52555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kern="1200" dirty="0" smtClean="0">
              <a:solidFill>
                <a:srgbClr val="008000"/>
              </a:solidFill>
            </a:rPr>
            <a:t>Лінолева кислота та її транс-ізомери</a:t>
          </a:r>
          <a:r>
            <a:rPr lang="uk-UA" sz="3900" b="1" kern="1200" dirty="0" smtClean="0"/>
            <a:t/>
          </a:r>
          <a:br>
            <a:rPr lang="uk-UA" sz="3900" b="1" kern="1200" dirty="0" smtClean="0"/>
          </a:br>
          <a:r>
            <a:rPr lang="uk-UA" sz="3900" b="1" kern="1200" dirty="0" smtClean="0"/>
            <a:t> Лінолева кислота (</a:t>
          </a:r>
          <a:r>
            <a:rPr lang="uk-UA" sz="3900" b="1" i="1" kern="1200" dirty="0" smtClean="0"/>
            <a:t>С18:2n6</a:t>
          </a:r>
          <a:r>
            <a:rPr lang="uk-UA" sz="3900" b="1" kern="1200" dirty="0" smtClean="0"/>
            <a:t>) </a:t>
          </a:r>
          <a:r>
            <a:rPr lang="uk-UA" sz="3900" kern="1200" dirty="0" smtClean="0"/>
            <a:t>– </a:t>
          </a:r>
          <a:br>
            <a:rPr lang="uk-UA" sz="3900" kern="1200" dirty="0" smtClean="0"/>
          </a:br>
          <a:r>
            <a:rPr lang="uk-UA" sz="3900" kern="1200" dirty="0" smtClean="0"/>
            <a:t>це одноосновна карбонова кислота з двома ізольованими подвійними зв’язками.</a:t>
          </a:r>
          <a:br>
            <a:rPr lang="uk-UA" sz="3900" kern="1200" dirty="0" smtClean="0"/>
          </a:br>
          <a:r>
            <a:rPr lang="uk-UA" sz="3900" kern="1200" dirty="0" smtClean="0"/>
            <a:t>      За положенням подвійного зв’язку ця кислота відноситься до незамінних </a:t>
          </a:r>
          <a:r>
            <a:rPr lang="uk-UA" sz="3900" kern="1200" dirty="0" err="1" smtClean="0"/>
            <a:t>поліненасичених</a:t>
          </a:r>
          <a:r>
            <a:rPr lang="uk-UA" sz="3900" kern="1200" dirty="0" smtClean="0"/>
            <a:t> жирних кислот родини ω-6.</a:t>
          </a:r>
          <a:endParaRPr lang="ru-RU" sz="3900" kern="1200" dirty="0"/>
        </a:p>
      </dsp:txBody>
      <dsp:txXfrm>
        <a:off x="2584377" y="0"/>
        <a:ext cx="8750372" cy="5255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C82C-58C0-4FBD-80A5-957D0E312F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00AE-71B9-459F-85AF-2533F5074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4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C82C-58C0-4FBD-80A5-957D0E312F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00AE-71B9-459F-85AF-2533F5074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30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C82C-58C0-4FBD-80A5-957D0E312F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00AE-71B9-459F-85AF-2533F5074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8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C82C-58C0-4FBD-80A5-957D0E312F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00AE-71B9-459F-85AF-2533F5074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6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C82C-58C0-4FBD-80A5-957D0E312F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00AE-71B9-459F-85AF-2533F5074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2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C82C-58C0-4FBD-80A5-957D0E312F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00AE-71B9-459F-85AF-2533F5074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8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C82C-58C0-4FBD-80A5-957D0E312F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00AE-71B9-459F-85AF-2533F5074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4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C82C-58C0-4FBD-80A5-957D0E312F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00AE-71B9-459F-85AF-2533F5074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6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C82C-58C0-4FBD-80A5-957D0E312F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00AE-71B9-459F-85AF-2533F5074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1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C82C-58C0-4FBD-80A5-957D0E312F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00AE-71B9-459F-85AF-2533F5074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8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C82C-58C0-4FBD-80A5-957D0E312F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00AE-71B9-459F-85AF-2533F5074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4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C82C-58C0-4FBD-80A5-957D0E312F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C00AE-71B9-459F-85AF-2533F5074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3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hyperlink" Target="http://www.md.all.biz/img/md/catalog/38220.jpe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d.all.biz/img/md/catalog/38220.jpeg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ua.all.biz/img/ua/catalog/1142468.jpe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Яка олія приносить більше користі організму: соняшникова чи оливк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0" y="0"/>
            <a:ext cx="1076140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14764905"/>
              </p:ext>
            </p:extLst>
          </p:nvPr>
        </p:nvGraphicFramePr>
        <p:xfrm>
          <a:off x="1283387" y="2064470"/>
          <a:ext cx="9571152" cy="2211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46433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Газовий хроматограф TRACE GC ULTRA купити в Киї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34" y="4248702"/>
            <a:ext cx="1924939" cy="1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301659" y="692150"/>
            <a:ext cx="115949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ДСТУ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5509:2002 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Жири та олії тваринні і рослинні. Приготування метилових ефірів жирних кислот</a:t>
            </a:r>
          </a:p>
          <a:p>
            <a:pPr algn="just"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ДСТУ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5508:2001 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Жири та олії тваринні і рослинні. Аналізування методом газової хроматографії метилових ефірів жирних кислот</a:t>
            </a:r>
          </a:p>
          <a:p>
            <a:pPr algn="just">
              <a:buFont typeface="Arial" pitchFamily="34" charset="0"/>
              <a:buChar char="•"/>
              <a:tabLst>
                <a:tab pos="88900" algn="l"/>
              </a:tabLst>
              <a:defRPr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686299" y="5106988"/>
            <a:ext cx="344488" cy="12541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12" tIns="45704" rIns="91412" bIns="45704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63441" y="4600575"/>
            <a:ext cx="1818202" cy="13986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2" tIns="45704" rIns="91412" bIns="45704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uk-UA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Метилювання</a:t>
            </a:r>
            <a:r>
              <a:rPr lang="uk-UA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жирних кислот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2215" y="4600575"/>
            <a:ext cx="1600200" cy="113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111667" y="5922965"/>
            <a:ext cx="165735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2" tIns="45704" rIns="91412" bIns="45704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uk-UA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Ідентифікація ЖК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625145" y="5061895"/>
            <a:ext cx="317500" cy="12541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12" tIns="45704" rIns="91412" bIns="45704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8697057" y="5019676"/>
            <a:ext cx="203200" cy="12541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12" tIns="45704" rIns="91412" bIns="45704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396648"/>
              </p:ext>
            </p:extLst>
          </p:nvPr>
        </p:nvGraphicFramePr>
        <p:xfrm>
          <a:off x="4308050" y="5836511"/>
          <a:ext cx="3070832" cy="8230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0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5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Аналіз на газовому хроматографі </a:t>
                      </a:r>
                      <a:r>
                        <a:rPr kumimoji="0" lang="uk-UA" sz="1600" b="1" i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 полум</a:t>
                      </a:r>
                      <a:r>
                        <a:rPr kumimoji="0" lang="he-IL" sz="1600" b="1" i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י</a:t>
                      </a:r>
                      <a:r>
                        <a:rPr kumimoji="0" lang="uk-UA" sz="16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яно-іонізаційним</a:t>
                      </a:r>
                      <a:r>
                        <a:rPr kumimoji="0" lang="uk-UA" sz="1600" b="1" i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детектором</a:t>
                      </a:r>
                      <a:endParaRPr kumimoji="0" lang="ru-RU" sz="16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63" marR="91463" marT="45766" marB="4576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9004899" y="4435379"/>
            <a:ext cx="3090643" cy="1825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2" tIns="45704" rIns="91412" bIns="45704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uk-UA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Розрахунок відношень масових часток метилових ефірів жирних кислот та порівняння отриманих даних з аналогічними показниками для  рослинної олії згідно нормативного документа.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255736" y="5145089"/>
            <a:ext cx="331787" cy="12541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12" tIns="45704" rIns="91412" bIns="45704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3039" y="79376"/>
            <a:ext cx="11085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altLang="ru-RU" sz="2800" b="1" dirty="0">
                <a:solidFill>
                  <a:srgbClr val="008000"/>
                </a:solidFill>
                <a:latin typeface="Arial" charset="0"/>
                <a:cs typeface="Arial" charset="0"/>
              </a:rPr>
              <a:t>Газохроматографічний аналіз жирнокислотного спектру</a:t>
            </a:r>
            <a:endParaRPr lang="uk-UA" sz="2800" dirty="0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  <p:sp>
        <p:nvSpPr>
          <p:cNvPr id="23567" name="Прямоугольник 24"/>
          <p:cNvSpPr>
            <a:spLocks noChangeArrowheads="1"/>
          </p:cNvSpPr>
          <p:nvPr/>
        </p:nvSpPr>
        <p:spPr bwMode="auto">
          <a:xfrm>
            <a:off x="207390" y="2116486"/>
            <a:ext cx="11560404" cy="20313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uk-UA" alt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Принцип Методу</a:t>
            </a: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МЕТИЛЮВАННЯ.</a:t>
            </a:r>
          </a:p>
          <a:p>
            <a:pPr algn="just">
              <a:defRPr/>
            </a:pP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Пробу (2-3 краплі) випробуваної олії розчиняють в 1,9 мл гексану, додають в розчин 0,1 мл свіжоприготованого розчину метілату натрію в абсолютному метанолі (2 моль/л). Після інтенсивного перемішування протягом 2 хв. реакційну суміш відстоюють 5 хв. і фільтрують через паперовий фільтр. Для аналізу відбирають 1 мкл отриманої аліквоти. Аналіз проводиться на газовому хроматографі з полум'яно-іонізаційним детектором при використанні </a:t>
            </a:r>
            <a:r>
              <a:rPr lang="uk-UA" altLang="ru-RU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исокополярної капілярної колонки  </a:t>
            </a:r>
            <a:r>
              <a:rPr lang="en-US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SPTM</a:t>
            </a:r>
            <a:r>
              <a:rPr lang="uk-UA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2560, 100</a:t>
            </a:r>
            <a:r>
              <a:rPr lang="en-US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x</a:t>
            </a:r>
            <a:r>
              <a:rPr lang="uk-UA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0.25</a:t>
            </a:r>
            <a:r>
              <a:rPr lang="en-US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ID</a:t>
            </a:r>
            <a:r>
              <a:rPr lang="uk-UA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0.20</a:t>
            </a:r>
            <a:r>
              <a:rPr lang="en-US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uk-UA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r>
              <a:rPr lang="uk-UA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Supelco</a:t>
            </a:r>
            <a:r>
              <a:rPr lang="uk-UA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78" name="Picture 26" descr="Купить Масло растительное холодного отжима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950" y="4435528"/>
            <a:ext cx="1666010" cy="1669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7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2"/>
          <p:cNvSpPr>
            <a:spLocks noChangeArrowheads="1"/>
          </p:cNvSpPr>
          <p:nvPr/>
        </p:nvSpPr>
        <p:spPr bwMode="auto">
          <a:xfrm>
            <a:off x="1524000" y="16525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4" rIns="91412" bIns="45704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46083" name="Rectangle 13"/>
          <p:cNvSpPr>
            <a:spLocks noChangeArrowheads="1"/>
          </p:cNvSpPr>
          <p:nvPr/>
        </p:nvSpPr>
        <p:spPr bwMode="auto">
          <a:xfrm>
            <a:off x="1524000" y="25574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4" rIns="91412" bIns="45704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pic>
        <p:nvPicPr>
          <p:cNvPr id="11" name="Рисунок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099" y="620713"/>
            <a:ext cx="4748522" cy="623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021738"/>
              </p:ext>
            </p:extLst>
          </p:nvPr>
        </p:nvGraphicFramePr>
        <p:xfrm>
          <a:off x="5733443" y="5037670"/>
          <a:ext cx="6106623" cy="1188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6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837"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b="1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Хроматограмма стандартної суміші жирних кислот </a:t>
                      </a:r>
                      <a:r>
                        <a:rPr kumimoji="0" lang="en-US" sz="2400" b="1" i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Supelco TM</a:t>
                      </a:r>
                      <a:r>
                        <a:rPr kumimoji="0" lang="uk-UA" sz="2400" b="1" i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37 </a:t>
                      </a:r>
                      <a:r>
                        <a:rPr kumimoji="0" lang="en-US" sz="2400" b="1" i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Component FAME Mix</a:t>
                      </a:r>
                      <a:r>
                        <a:rPr kumimoji="0" lang="uk-UA" sz="2400" b="1" i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100</a:t>
                      </a:r>
                      <a:r>
                        <a:rPr kumimoji="0" lang="en-US" sz="2400" b="1" i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 Neat</a:t>
                      </a:r>
                      <a:endParaRPr kumimoji="0" lang="ru-RU" sz="2400" b="1" kern="12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973" y="906578"/>
            <a:ext cx="6457361" cy="3514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131289"/>
              </p:ext>
            </p:extLst>
          </p:nvPr>
        </p:nvGraphicFramePr>
        <p:xfrm>
          <a:off x="3209238" y="0"/>
          <a:ext cx="5761038" cy="518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Ідентифікація жирних кислот</a:t>
                      </a:r>
                      <a:endParaRPr kumimoji="0" lang="ru-RU" sz="2800" b="1" i="0" u="none" kern="1200" dirty="0" smtClean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254525" y="188914"/>
            <a:ext cx="1173637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indent="457200" eaLnBrk="0" hangingPunct="0">
              <a:spcBef>
                <a:spcPts val="1500"/>
              </a:spcBef>
              <a:buFont typeface="Wingdings" pitchFamily="2" charset="2"/>
              <a:buChar char=""/>
              <a:defRPr sz="20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spcBef>
                <a:spcPts val="1500"/>
              </a:spcBef>
              <a:buFont typeface="Century" pitchFamily="18" charset="0"/>
              <a:buChar char="…"/>
              <a:defRPr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spcBef>
                <a:spcPts val="1500"/>
              </a:spcBef>
              <a:buFont typeface="Wingdings" pitchFamily="2" charset="2"/>
              <a:buChar char=""/>
              <a:defRPr sz="16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spcBef>
                <a:spcPts val="1500"/>
              </a:spcBef>
              <a:buFont typeface="Century" pitchFamily="18" charset="0"/>
              <a:buChar char="…"/>
              <a:defRPr sz="16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spcBef>
                <a:spcPts val="1500"/>
              </a:spcBef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Визначення стеролового спектру</a:t>
            </a:r>
            <a:r>
              <a:rPr lang="uk-UA" alt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alt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другий  з </a:t>
            </a:r>
            <a:r>
              <a:rPr lang="uk-UA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найбільш ефективних методів </a:t>
            </a:r>
            <a:r>
              <a:rPr lang="uk-UA" altLang="ru-RU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встановлення фальсифікації рослинних олій</a:t>
            </a:r>
            <a:r>
              <a:rPr lang="uk-UA" alt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alt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525" y="1126272"/>
            <a:ext cx="11708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 відміну від тваринних жирів, у складі яких присутні зоостероли (холестерин, дегідростерин, 5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- холестан), для рослинних олій характерна наявність фітостеролів (кампостерол, стігмастерол, брасікостерол, сітостерол,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авено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-стерол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257795"/>
              </p:ext>
            </p:extLst>
          </p:nvPr>
        </p:nvGraphicFramePr>
        <p:xfrm>
          <a:off x="160259" y="2141934"/>
          <a:ext cx="11830636" cy="42795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55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2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21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21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203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7051"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 рослинної</a:t>
                      </a:r>
                    </a:p>
                    <a:p>
                      <a:pPr algn="ctr"/>
                      <a:r>
                        <a:rPr lang="uk-UA" sz="1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олії</a:t>
                      </a:r>
                      <a:endParaRPr lang="uk-UA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uk-UA" sz="1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Вміст ізомерів стеринів, %</a:t>
                      </a:r>
                      <a:endParaRPr lang="uk-UA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840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Холе-стерол</a:t>
                      </a:r>
                      <a:endParaRPr lang="uk-U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Брасика-стерол</a:t>
                      </a:r>
                      <a:endParaRPr lang="uk-U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Кампа-стерол</a:t>
                      </a:r>
                      <a:endParaRPr lang="uk-U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Стигма-стерол</a:t>
                      </a:r>
                      <a:endParaRPr lang="uk-U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β-</a:t>
                      </a:r>
                      <a:r>
                        <a:rPr lang="uk-UA" sz="16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сито-стерол</a:t>
                      </a:r>
                      <a:endParaRPr lang="uk-U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Δ5-</a:t>
                      </a:r>
                    </a:p>
                    <a:p>
                      <a:pPr algn="ctr"/>
                      <a:r>
                        <a:rPr lang="uk-UA" sz="16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Авено-стерол</a:t>
                      </a:r>
                      <a:endParaRPr lang="uk-U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Δ7-</a:t>
                      </a:r>
                    </a:p>
                    <a:p>
                      <a:pPr algn="ctr"/>
                      <a:r>
                        <a:rPr lang="uk-UA" sz="16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Стигма-стерол</a:t>
                      </a:r>
                      <a:endParaRPr lang="uk-U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Δ7-</a:t>
                      </a:r>
                    </a:p>
                    <a:p>
                      <a:pPr algn="ctr"/>
                      <a:r>
                        <a:rPr lang="uk-UA" sz="16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Авено-стерол</a:t>
                      </a:r>
                      <a:endParaRPr lang="uk-U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008"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Пальмова</a:t>
                      </a:r>
                    </a:p>
                    <a:p>
                      <a:pPr algn="ctr"/>
                      <a:r>
                        <a:rPr lang="uk-UA" sz="1600" b="1" kern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олія</a:t>
                      </a:r>
                      <a:endParaRPr lang="uk-UA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2,6-6,7 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18,7-27,5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8,5-13,9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50,2 - </a:t>
                      </a:r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62,1 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2,8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0,2-2,4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5,1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16"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Ріпакова олія</a:t>
                      </a:r>
                      <a:endParaRPr lang="uk-UA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12,0 - 13,0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30,0-33,0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0,4-0,6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49,0 - 55,0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1,0-2,0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008"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Соняшникова олія</a:t>
                      </a:r>
                      <a:endParaRPr lang="uk-UA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0,7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0,2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7,0-13,0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7,0-12,0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56,0 - </a:t>
                      </a:r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1,5-7,0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7,0-24,0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3,0-6,5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008"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Кукурудзяна</a:t>
                      </a:r>
                    </a:p>
                    <a:p>
                      <a:pPr algn="ctr"/>
                      <a:r>
                        <a:rPr lang="uk-UA" sz="1600" b="1" kern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олія</a:t>
                      </a:r>
                      <a:endParaRPr lang="uk-UA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0,2-0,6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0,2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18,6-24,1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4,3-7,7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54,8 - </a:t>
                      </a:r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66,6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4,2-8,2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1,0-4,2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0,7-2,7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008"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Оливкова</a:t>
                      </a:r>
                    </a:p>
                    <a:p>
                      <a:pPr algn="ctr"/>
                      <a:r>
                        <a:rPr lang="uk-UA" sz="1600" b="1" kern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олія</a:t>
                      </a:r>
                      <a:endParaRPr lang="uk-UA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0,5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0,1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4,0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4,0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75,0 - </a:t>
                      </a:r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4,0-14,0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0,5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051"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Соєва олія</a:t>
                      </a:r>
                      <a:endParaRPr lang="uk-UA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0,6-1,4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0,3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15,8-24,2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15,9 - </a:t>
                      </a:r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19,1</a:t>
                      </a: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51,7 - 57,6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1,9-3,7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1,4-5,2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1,0-4,6</a:t>
                      </a:r>
                      <a:endParaRPr lang="uk-U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8219" name="Прямоугольник 6"/>
          <p:cNvSpPr>
            <a:spLocks noChangeArrowheads="1"/>
          </p:cNvSpPr>
          <p:nvPr/>
        </p:nvSpPr>
        <p:spPr bwMode="auto">
          <a:xfrm>
            <a:off x="1689529" y="6415085"/>
            <a:ext cx="37170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000" i="1" dirty="0"/>
              <a:t>*</a:t>
            </a:r>
            <a:r>
              <a:rPr lang="en-US" altLang="ru-RU" sz="2000" i="1" dirty="0"/>
              <a:t>CODEX STAN 210-1999</a:t>
            </a:r>
            <a:endParaRPr lang="uk-UA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5469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82951766"/>
              </p:ext>
            </p:extLst>
          </p:nvPr>
        </p:nvGraphicFramePr>
        <p:xfrm>
          <a:off x="829558" y="530721"/>
          <a:ext cx="10567448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Стрелка вправо с вырезом 28"/>
          <p:cNvSpPr/>
          <p:nvPr/>
        </p:nvSpPr>
        <p:spPr>
          <a:xfrm>
            <a:off x="10347326" y="3933826"/>
            <a:ext cx="142875" cy="142875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37215196"/>
              </p:ext>
            </p:extLst>
          </p:nvPr>
        </p:nvGraphicFramePr>
        <p:xfrm>
          <a:off x="339365" y="1839496"/>
          <a:ext cx="10633435" cy="3741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7265988" y="795339"/>
            <a:ext cx="3224212" cy="13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Газовий хроматограф TRACE GC ULTRA купити в Киї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44" y="4233295"/>
            <a:ext cx="1739453" cy="148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593888" y="84970"/>
            <a:ext cx="10567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indent="457200" eaLnBrk="0" hangingPunct="0">
              <a:spcBef>
                <a:spcPts val="1500"/>
              </a:spcBef>
              <a:buFont typeface="Wingdings" pitchFamily="2" charset="2"/>
              <a:buChar char=""/>
              <a:defRPr sz="20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spcBef>
                <a:spcPts val="1500"/>
              </a:spcBef>
              <a:buFont typeface="Century" pitchFamily="18" charset="0"/>
              <a:buChar char="…"/>
              <a:defRPr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spcBef>
                <a:spcPts val="1500"/>
              </a:spcBef>
              <a:buFont typeface="Wingdings" pitchFamily="2" charset="2"/>
              <a:buChar char=""/>
              <a:defRPr sz="16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spcBef>
                <a:spcPts val="1500"/>
              </a:spcBef>
              <a:buFont typeface="Century" pitchFamily="18" charset="0"/>
              <a:buChar char="…"/>
              <a:defRPr sz="16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spcBef>
                <a:spcPts val="1500"/>
              </a:spcBef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uk-UA" altLang="ru-RU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Газохроматографічний аналіз стеролового спектру</a:t>
            </a:r>
            <a:endParaRPr lang="uk-UA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28505662"/>
              </p:ext>
            </p:extLst>
          </p:nvPr>
        </p:nvGraphicFramePr>
        <p:xfrm>
          <a:off x="150828" y="1184345"/>
          <a:ext cx="11453567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6" name="Прямоугольник 6"/>
          <p:cNvSpPr>
            <a:spLocks noChangeArrowheads="1"/>
          </p:cNvSpPr>
          <p:nvPr/>
        </p:nvSpPr>
        <p:spPr bwMode="auto">
          <a:xfrm>
            <a:off x="1409144" y="2029654"/>
            <a:ext cx="8424863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методу</a:t>
            </a:r>
            <a:r>
              <a:rPr lang="uk-UA" altLang="ru-RU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79804" y="3003683"/>
            <a:ext cx="1649412" cy="11822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Лужний гідроліз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83170" y="3053665"/>
            <a:ext cx="3036763" cy="10262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Відокремлення стеринів від інших неомильних речовин методом ТШХ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8946" y="3025349"/>
            <a:ext cx="2220912" cy="11605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Екстракція </a:t>
            </a:r>
            <a:r>
              <a:rPr lang="uk-UA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неомилювальних</a:t>
            </a:r>
            <a:r>
              <a:rPr lang="uk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речовин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діетиловим ефіром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9877" y="4639047"/>
            <a:ext cx="3077100" cy="10762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Утворення силілових ефірів стеринів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2268544" y="3556989"/>
            <a:ext cx="478510" cy="165742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489949" y="4639048"/>
            <a:ext cx="2781203" cy="10262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Інтерпретація результатів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56338" y="4639048"/>
            <a:ext cx="1873250" cy="10262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uk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Ідентифікація речовин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4851060" y="3549964"/>
            <a:ext cx="362935" cy="196260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7715259" y="3584783"/>
            <a:ext cx="142875" cy="142875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3924816" y="5113874"/>
            <a:ext cx="349528" cy="208748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1" name="Стрелка вправо с вырезом 20"/>
          <p:cNvSpPr/>
          <p:nvPr/>
        </p:nvSpPr>
        <p:spPr>
          <a:xfrm>
            <a:off x="5921097" y="5113874"/>
            <a:ext cx="213970" cy="199803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2" name="Стрелка вправо с вырезом 21"/>
          <p:cNvSpPr/>
          <p:nvPr/>
        </p:nvSpPr>
        <p:spPr>
          <a:xfrm>
            <a:off x="8238331" y="5080724"/>
            <a:ext cx="142875" cy="142875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9" name="Стрелка вправо с вырезом 28"/>
          <p:cNvSpPr/>
          <p:nvPr/>
        </p:nvSpPr>
        <p:spPr>
          <a:xfrm>
            <a:off x="11144969" y="3556989"/>
            <a:ext cx="459426" cy="230837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8705" name="Прямоугольник 31"/>
          <p:cNvSpPr>
            <a:spLocks noChangeArrowheads="1"/>
          </p:cNvSpPr>
          <p:nvPr/>
        </p:nvSpPr>
        <p:spPr bwMode="auto">
          <a:xfrm>
            <a:off x="235752" y="5821870"/>
            <a:ext cx="12041172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Аналіз проводиться на газовому хроматографі з полум'яно-іонізаційним детектором  при використанні високополярної капілярної колонки </a:t>
            </a:r>
            <a:r>
              <a:rPr lang="en-US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 -5 Capillary Column 30m*0.25mm*0.25µm  film thickness</a:t>
            </a:r>
            <a:r>
              <a:rPr lang="uk-UA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Supelko</a:t>
            </a:r>
            <a:r>
              <a:rPr lang="en-US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alt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6" descr="Купить Масло растительное холодного отжима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963" y="2947207"/>
            <a:ext cx="1216361" cy="1179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Прямоугольник 33"/>
          <p:cNvSpPr/>
          <p:nvPr/>
        </p:nvSpPr>
        <p:spPr>
          <a:xfrm>
            <a:off x="7265988" y="795339"/>
            <a:ext cx="3224212" cy="13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1065228" y="161585"/>
            <a:ext cx="9690641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indent="457200" eaLnBrk="0" hangingPunct="0">
              <a:spcBef>
                <a:spcPts val="1500"/>
              </a:spcBef>
              <a:buFont typeface="Wingdings" pitchFamily="2" charset="2"/>
              <a:buChar char=""/>
              <a:defRPr sz="20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spcBef>
                <a:spcPts val="1500"/>
              </a:spcBef>
              <a:buFont typeface="Century" pitchFamily="18" charset="0"/>
              <a:buChar char="…"/>
              <a:defRPr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spcBef>
                <a:spcPts val="1500"/>
              </a:spcBef>
              <a:buFont typeface="Wingdings" pitchFamily="2" charset="2"/>
              <a:buChar char=""/>
              <a:defRPr sz="16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spcBef>
                <a:spcPts val="1500"/>
              </a:spcBef>
              <a:buFont typeface="Century" pitchFamily="18" charset="0"/>
              <a:buChar char="…"/>
              <a:defRPr sz="16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spcBef>
                <a:spcPts val="1500"/>
              </a:spcBef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Фальсифікація української соняшникової олії курячим жиром</a:t>
            </a:r>
            <a:endParaRPr lang="uk-UA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Прямоугольник 3"/>
          <p:cNvSpPr>
            <a:spLocks noChangeArrowheads="1"/>
          </p:cNvSpPr>
          <p:nvPr/>
        </p:nvSpPr>
        <p:spPr bwMode="auto">
          <a:xfrm>
            <a:off x="292231" y="692150"/>
            <a:ext cx="11689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000" dirty="0"/>
              <a:t>Особливу тривогу викликала неофіційна інформація про фальсифікацію української соняшникової олії курячим жиром від потенційних європейських імпортерів.</a:t>
            </a:r>
          </a:p>
        </p:txBody>
      </p:sp>
      <p:pic>
        <p:nvPicPr>
          <p:cNvPr id="50180" name="Picture 4" descr="Подсолнечное масло — особенности, польза, кулинарное применение, рафинированное и нерафинированное подсолнечное масло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010" y="1480550"/>
            <a:ext cx="1296983" cy="191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Свиной шашлык с куриным жиром шаг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40" y="1503223"/>
            <a:ext cx="1258616" cy="185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8" descr="http://lenagold.ru/fon/clipart/m/masl/maslo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079" y="1428749"/>
            <a:ext cx="1295026" cy="176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49270" y="3173710"/>
            <a:ext cx="2028644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Фальсифікат</a:t>
            </a:r>
          </a:p>
        </p:txBody>
      </p:sp>
      <p:sp>
        <p:nvSpPr>
          <p:cNvPr id="16" name="Равно 15"/>
          <p:cNvSpPr/>
          <p:nvPr/>
        </p:nvSpPr>
        <p:spPr>
          <a:xfrm>
            <a:off x="6527801" y="1989138"/>
            <a:ext cx="720725" cy="647700"/>
          </a:xfrm>
          <a:prstGeom prst="mathEqua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7" name="Плюс 16"/>
          <p:cNvSpPr/>
          <p:nvPr/>
        </p:nvSpPr>
        <p:spPr>
          <a:xfrm>
            <a:off x="4440238" y="2060576"/>
            <a:ext cx="576262" cy="576263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50186" name="Прямоугольник 17"/>
          <p:cNvSpPr>
            <a:spLocks noChangeArrowheads="1"/>
          </p:cNvSpPr>
          <p:nvPr/>
        </p:nvSpPr>
        <p:spPr bwMode="auto">
          <a:xfrm>
            <a:off x="292232" y="3517007"/>
            <a:ext cx="116892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000" dirty="0"/>
              <a:t>Для встановлення даної фальсифікації проводяться методи ідентифікації, згідно  існуючої зарубіжної та вітчизняної нормативної документації, використовуючи сучасне аналітичне обладнання.</a:t>
            </a:r>
          </a:p>
        </p:txBody>
      </p:sp>
      <p:sp>
        <p:nvSpPr>
          <p:cNvPr id="50187" name="Прямоугольник 1"/>
          <p:cNvSpPr>
            <a:spLocks noChangeArrowheads="1"/>
          </p:cNvSpPr>
          <p:nvPr/>
        </p:nvSpPr>
        <p:spPr bwMode="auto">
          <a:xfrm>
            <a:off x="164970" y="4381799"/>
            <a:ext cx="1176936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000" dirty="0"/>
              <a:t>Так як </a:t>
            </a:r>
            <a:r>
              <a:rPr lang="uk-UA" altLang="ru-RU" sz="2000" dirty="0" err="1"/>
              <a:t>жирнокислотний</a:t>
            </a:r>
            <a:r>
              <a:rPr lang="uk-UA" altLang="ru-RU" sz="2000" dirty="0"/>
              <a:t> склад курячого жиру збігається з </a:t>
            </a:r>
            <a:r>
              <a:rPr lang="uk-UA" altLang="ru-RU" sz="2000" dirty="0" err="1"/>
              <a:t>жирнокислотним</a:t>
            </a:r>
            <a:r>
              <a:rPr lang="uk-UA" altLang="ru-RU" sz="2000" dirty="0"/>
              <a:t> складом соняшникової олії і обмежується значним коливанням, тому визначення домішок курячого жиру в соняшниковій олії не </a:t>
            </a:r>
            <a:r>
              <a:rPr lang="uk-UA" altLang="ru-RU" sz="2000" dirty="0" smtClean="0"/>
              <a:t>є </a:t>
            </a:r>
            <a:r>
              <a:rPr lang="uk-UA" altLang="ru-RU" sz="2000" dirty="0"/>
              <a:t>можливим, що значно ускладнює процес виявлення домішок при їх утриманні до 20-30%.</a:t>
            </a:r>
          </a:p>
          <a:p>
            <a:pPr algn="just" eaLnBrk="1" hangingPunct="1"/>
            <a:r>
              <a:rPr lang="uk-UA" altLang="ru-RU" sz="2000" dirty="0"/>
              <a:t> Для виявлення в соняшниковій олії домішок жирів тваринного походження є необхідність визначення </a:t>
            </a:r>
            <a:r>
              <a:rPr lang="uk-UA" altLang="ru-RU" sz="2000" dirty="0" err="1"/>
              <a:t>стеринової</a:t>
            </a:r>
            <a:r>
              <a:rPr lang="uk-UA" altLang="ru-RU" sz="2000" dirty="0"/>
              <a:t> фракції з метою визначення вмісту </a:t>
            </a:r>
            <a:r>
              <a:rPr lang="uk-UA" altLang="ru-RU" sz="2000" dirty="0" err="1"/>
              <a:t>холестерола</a:t>
            </a:r>
            <a:r>
              <a:rPr lang="uk-UA" altLang="ru-RU" sz="2000" dirty="0"/>
              <a:t>.</a:t>
            </a:r>
          </a:p>
          <a:p>
            <a:pPr algn="just" eaLnBrk="1" hangingPunct="1"/>
            <a:r>
              <a:rPr lang="uk-UA" altLang="ru-RU" sz="2000" dirty="0"/>
              <a:t>В якості додаткового методу при ідентифікації може бути використаний аналіз їх </a:t>
            </a:r>
            <a:r>
              <a:rPr lang="uk-UA" altLang="ru-RU" sz="2000" dirty="0" err="1" smtClean="0"/>
              <a:t>тригліцеридного</a:t>
            </a:r>
            <a:r>
              <a:rPr lang="uk-UA" altLang="ru-RU" sz="2000" dirty="0" smtClean="0"/>
              <a:t> </a:t>
            </a:r>
            <a:r>
              <a:rPr lang="uk-UA" altLang="ru-RU" sz="2000" dirty="0"/>
              <a:t>складу.</a:t>
            </a:r>
          </a:p>
        </p:txBody>
      </p:sp>
    </p:spTree>
    <p:extLst>
      <p:ext uri="{BB962C8B-B14F-4D97-AF65-F5344CB8AC3E}">
        <p14:creationId xmlns:p14="http://schemas.microsoft.com/office/powerpoint/2010/main" val="21563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82257906"/>
              </p:ext>
            </p:extLst>
          </p:nvPr>
        </p:nvGraphicFramePr>
        <p:xfrm>
          <a:off x="1705466" y="497101"/>
          <a:ext cx="4751895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098" y="2648931"/>
            <a:ext cx="11528982" cy="4084213"/>
          </a:xfrm>
        </p:spPr>
        <p:txBody>
          <a:bodyPr>
            <a:normAutofit/>
          </a:bodyPr>
          <a:lstStyle/>
          <a:p>
            <a:r>
              <a:rPr lang="uk-UA" dirty="0" smtClean="0"/>
              <a:t>Оливкова олія відрізняється від інших видів олій більш високою засвоюваністю. Це пов'язано з тим, що близько 70% жирних кислот оливкової олії становить олеїнова кислота. </a:t>
            </a:r>
          </a:p>
          <a:p>
            <a:r>
              <a:rPr lang="uk-UA" dirty="0" smtClean="0"/>
              <a:t>Має жовчогінну дію, використовується як складова частина дієти для профілактики серцево-судинних захворювань, широко застосовується в косметичній і фармацевтичній промисловості. Оливкова олія має приємний смак і запах. Колір кращих сортів олії від світло - жовтого до золотисто - жовтого, нижчих - з зеленуватим відтінком, обумовлений пігментами групи хлорофілу. Колір олії залежить від сорту оливок, а також від того, на якому етапі зрілості вони були зібрані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783" y="84842"/>
            <a:ext cx="3599075" cy="239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03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Прямоугольник 10"/>
          <p:cNvSpPr>
            <a:spLocks noChangeArrowheads="1"/>
          </p:cNvSpPr>
          <p:nvPr/>
        </p:nvSpPr>
        <p:spPr bwMode="auto">
          <a:xfrm>
            <a:off x="75414" y="503942"/>
            <a:ext cx="11934334" cy="59093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indent="4508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uk-UA" alt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Згідно Реєстр. </a:t>
            </a:r>
            <a:r>
              <a:rPr lang="en-US" alt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CE2568 / 91 </a:t>
            </a:r>
            <a:r>
              <a:rPr lang="uk-UA" alt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Реєстр. </a:t>
            </a:r>
            <a:r>
              <a:rPr lang="en-US" alt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CE1989 / 03 </a:t>
            </a:r>
            <a:r>
              <a:rPr lang="uk-UA" alt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Директив Європейського Співтовариства 136/66 / </a:t>
            </a:r>
            <a:r>
              <a:rPr lang="en-US" alt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CEE, </a:t>
            </a:r>
            <a:r>
              <a:rPr lang="uk-UA" alt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розрізняють наступні категорії оливкових олій:</a:t>
            </a:r>
          </a:p>
          <a:p>
            <a:pPr algn="just">
              <a:defRPr/>
            </a:pPr>
            <a:endParaRPr lang="ru-RU" altLang="ru-RU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buFontTx/>
              <a:buChar char="•"/>
              <a:defRPr/>
            </a:pP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Olio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extravergine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oliva</a:t>
            </a:r>
            <a:r>
              <a:rPr lang="ru-RU" altLang="ru-RU" dirty="0">
                <a:solidFill>
                  <a:srgbClr val="493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отримана шляхом механічної екстракції, кислотність якої повинна бути нижче 0,8% (виражена у вигляді процентного вмісту у вазі кислотності олеїнової кислоти);</a:t>
            </a:r>
            <a:endParaRPr lang="ru-RU" altLang="ru-RU" dirty="0">
              <a:solidFill>
                <a:srgbClr val="493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buFontTx/>
              <a:buChar char="•"/>
              <a:defRPr/>
            </a:pP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Olio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vergine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oliva</a:t>
            </a:r>
            <a:r>
              <a:rPr lang="ru-RU" altLang="ru-RU" dirty="0">
                <a:solidFill>
                  <a:srgbClr val="493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отримана шляхом механічної екстракції, кислотність може досягти 2%;</a:t>
            </a:r>
            <a:endParaRPr lang="ru-RU" altLang="ru-RU" dirty="0">
              <a:solidFill>
                <a:srgbClr val="493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buFontTx/>
              <a:buChar char="•"/>
              <a:defRPr/>
            </a:pP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Olio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vergine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oliva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lampante</a:t>
            </a:r>
            <a:r>
              <a:rPr lang="ru-RU" altLang="ru-RU" dirty="0">
                <a:solidFill>
                  <a:srgbClr val="493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оливкова олія прозоро-світиться, отримана шляхом механічної екстракції, яка має високу кислотність або інші органічні дефекти;</a:t>
            </a:r>
            <a:endParaRPr lang="ru-RU" altLang="ru-RU" dirty="0">
              <a:solidFill>
                <a:srgbClr val="493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buFontTx/>
              <a:buChar char="•"/>
              <a:defRPr/>
            </a:pP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Olio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oliva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rettificato</a:t>
            </a:r>
            <a:r>
              <a:rPr lang="ru-RU" altLang="ru-RU" dirty="0">
                <a:solidFill>
                  <a:srgbClr val="493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оливкова олія очищена, отримана шляхом хімічного очищення масла </a:t>
            </a:r>
            <a:r>
              <a:rPr lang="uk-UA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оlio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vergine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uk-UA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oliva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lampante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, олія прозоро-світиться. Мета цього очищення - зниження кислотності, що призводить до втрати фенологічних характеристик;</a:t>
            </a:r>
            <a:endParaRPr lang="ru-RU" altLang="ru-RU" dirty="0">
              <a:solidFill>
                <a:srgbClr val="493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buFontTx/>
              <a:buChar char="•"/>
              <a:defRPr/>
            </a:pP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Olio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oliva</a:t>
            </a:r>
            <a:r>
              <a:rPr lang="ru-RU" altLang="ru-RU" dirty="0">
                <a:solidFill>
                  <a:srgbClr val="493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оливкова олія, суміш о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li </a:t>
            </a:r>
            <a:r>
              <a:rPr lang="en-US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rettificati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очищеної олії і </a:t>
            </a:r>
            <a:r>
              <a:rPr lang="en-US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oli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vergini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оливкової олії. Кислотність не повинна перевищувати 1%;</a:t>
            </a:r>
            <a:endParaRPr lang="ru-RU" altLang="ru-RU" dirty="0">
              <a:solidFill>
                <a:srgbClr val="493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buFontTx/>
              <a:buChar char="•"/>
              <a:defRPr/>
            </a:pP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Olio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sansa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oliva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greggio</a:t>
            </a:r>
            <a:r>
              <a:rPr lang="ru-RU" altLang="ru-RU" dirty="0">
                <a:solidFill>
                  <a:srgbClr val="493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uk-UA" altLang="ru-RU" dirty="0">
                <a:solidFill>
                  <a:srgbClr val="493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олія  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з вичавків сирих оливок  за допомогою хімії</a:t>
            </a:r>
            <a:r>
              <a:rPr lang="uk-UA" altLang="ru-RU" dirty="0">
                <a:solidFill>
                  <a:srgbClr val="493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177800" algn="just">
              <a:buFontTx/>
              <a:buChar char="•"/>
              <a:defRPr/>
            </a:pP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Olio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sansa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oliva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rettificato</a:t>
            </a:r>
            <a:r>
              <a:rPr lang="ru-RU" altLang="ru-RU" dirty="0">
                <a:solidFill>
                  <a:srgbClr val="493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олія з вичавків очищеної олії, олія з вичавків сирих оливок за допомогою хімії піддається ще одному хімічному очищенню;</a:t>
            </a:r>
            <a:endParaRPr lang="ru-RU" altLang="ru-RU" dirty="0">
              <a:solidFill>
                <a:srgbClr val="493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buFontTx/>
              <a:buChar char="•"/>
              <a:defRPr/>
            </a:pP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Olio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sansa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oliva</a:t>
            </a:r>
            <a:r>
              <a:rPr lang="ru-RU" altLang="ru-RU" b="1" dirty="0">
                <a:solidFill>
                  <a:srgbClr val="236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493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суміш олії з вичавків очищеної олії і чистої олії </a:t>
            </a:r>
            <a:r>
              <a:rPr lang="uk-UA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оlio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vergine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dirty="0">
              <a:solidFill>
                <a:srgbClr val="493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buFontTx/>
              <a:buChar char="•"/>
              <a:defRPr/>
            </a:pPr>
            <a:r>
              <a:rPr lang="ru-RU" altLang="ru-RU" b="1" dirty="0" err="1">
                <a:solidFill>
                  <a:srgbClr val="00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</a:t>
            </a:r>
            <a:r>
              <a:rPr lang="ru-RU" altLang="ru-RU" b="1" dirty="0">
                <a:solidFill>
                  <a:srgbClr val="00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</a:t>
            </a:r>
            <a:r>
              <a:rPr lang="ru-RU" altLang="ru-RU" b="1" dirty="0">
                <a:solidFill>
                  <a:srgbClr val="00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ru-RU" altLang="ru-RU" b="1" dirty="0">
                <a:solidFill>
                  <a:srgbClr val="493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dirty="0">
                <a:solidFill>
                  <a:srgbClr val="493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Олії 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Pure olive oil 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Olive oil 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зазвичай є сумішшю очищеної і натуральної олії;</a:t>
            </a:r>
            <a:endParaRPr lang="ru-RU" altLang="ru-RU" dirty="0">
              <a:solidFill>
                <a:srgbClr val="493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buFontTx/>
              <a:buChar char="•"/>
              <a:defRPr/>
            </a:pPr>
            <a:r>
              <a:rPr lang="ru-RU" altLang="ru-RU" b="1" dirty="0" err="1">
                <a:solidFill>
                  <a:srgbClr val="00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Olive-pomace</a:t>
            </a:r>
            <a:r>
              <a:rPr lang="ru-RU" altLang="ru-RU" b="1" dirty="0">
                <a:solidFill>
                  <a:srgbClr val="00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ru-RU" altLang="ru-RU" dirty="0">
                <a:solidFill>
                  <a:srgbClr val="493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− 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являє собою очищену макухову олію, іноді змішану з натуральним</a:t>
            </a:r>
            <a:r>
              <a:rPr lang="ru-RU" altLang="ru-RU" dirty="0">
                <a:solidFill>
                  <a:srgbClr val="493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177800" algn="just">
              <a:buFontTx/>
              <a:buChar char="•"/>
              <a:defRPr/>
            </a:pPr>
            <a:r>
              <a:rPr lang="ru-RU" altLang="ru-RU" b="1" dirty="0" err="1">
                <a:solidFill>
                  <a:srgbClr val="00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Lampante</a:t>
            </a:r>
            <a:r>
              <a:rPr lang="ru-RU" altLang="ru-RU" b="1" dirty="0">
                <a:solidFill>
                  <a:srgbClr val="00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ru-RU" altLang="ru-RU" dirty="0">
                <a:solidFill>
                  <a:srgbClr val="00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493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i="1" dirty="0" err="1">
                <a:solidFill>
                  <a:srgbClr val="493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лампова</a:t>
            </a:r>
            <a:r>
              <a:rPr lang="ru-RU" altLang="ru-RU" i="1" dirty="0">
                <a:solidFill>
                  <a:srgbClr val="493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i="1" dirty="0">
                <a:solidFill>
                  <a:srgbClr val="493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олія</a:t>
            </a:r>
            <a:r>
              <a:rPr lang="ru-RU" altLang="ru-RU" dirty="0">
                <a:solidFill>
                  <a:srgbClr val="493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 −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 оливкова олія, не призначена для вживання в їжу. Застосовується в промислових потребах.</a:t>
            </a:r>
            <a:endParaRPr lang="ru-RU" altLang="ru-RU" dirty="0">
              <a:solidFill>
                <a:srgbClr val="493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1590266" y="104072"/>
            <a:ext cx="84963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57200" eaLnBrk="0" hangingPunct="0">
              <a:spcBef>
                <a:spcPts val="1500"/>
              </a:spcBef>
              <a:buFont typeface="Wingdings" pitchFamily="2" charset="2"/>
              <a:buChar char=""/>
              <a:defRPr sz="20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spcBef>
                <a:spcPts val="1500"/>
              </a:spcBef>
              <a:buFont typeface="Century" pitchFamily="18" charset="0"/>
              <a:buChar char="…"/>
              <a:defRPr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spcBef>
                <a:spcPts val="1500"/>
              </a:spcBef>
              <a:buFont typeface="Wingdings" pitchFamily="2" charset="2"/>
              <a:buChar char=""/>
              <a:defRPr sz="16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spcBef>
                <a:spcPts val="1500"/>
              </a:spcBef>
              <a:buFont typeface="Century" pitchFamily="18" charset="0"/>
              <a:buChar char="…"/>
              <a:defRPr sz="16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spcBef>
                <a:spcPts val="1500"/>
              </a:spcBef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sz="1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Фальсифікація оливкової олії та методи її встановлення</a:t>
            </a:r>
            <a:endParaRPr lang="uk-UA" altLang="ru-RU" sz="1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1913" y="535872"/>
            <a:ext cx="11368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Нині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часто з'являються підробки оливкової олії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Найбільш поширеним видом фальсифікації оливкової олії є повна або часткова заміна її іншим видом олії з додаванням оливкового концентрату та ароматизаторів, а також  заміна 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Virgin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 менш чистим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видом олії.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657" y="1472497"/>
            <a:ext cx="88329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Встановити фальсифікацію </a:t>
            </a:r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оливкової олії 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можна наступним чином:</a:t>
            </a:r>
          </a:p>
          <a:p>
            <a:pPr algn="just" eaLnBrk="1" hangingPunct="1">
              <a:buFont typeface="+mj-lt"/>
              <a:buAutoNum type="arabicPeriod"/>
              <a:defRPr/>
            </a:pP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жирнокислотним складом </a:t>
            </a:r>
            <a:r>
              <a:rPr lang="uk-UA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 порівнюючи отриманні данні газохроматографічного аналізу з аналогічними показниками  для даної рослинної олії згідно нормативного документа ( ДСТУ 5065-2008 та 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CODEX STAN 210-1999</a:t>
            </a:r>
            <a:r>
              <a:rPr lang="uk-UA" alt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 eaLnBrk="1" hangingPunct="1">
              <a:buFont typeface="+mj-lt"/>
              <a:buAutoNum type="arabicPeriod"/>
              <a:defRPr/>
            </a:pPr>
            <a:r>
              <a:rPr lang="uk-UA" alt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стероловим складом </a:t>
            </a:r>
            <a:r>
              <a:rPr lang="uk-UA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altLang="ru-RU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порівнюючи отриманні данні газохроматографічного аналізу з аналогічними показниками  для даної рослинної олії згідно нормативного документа (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CODEX STAN 210-1999</a:t>
            </a:r>
            <a:r>
              <a:rPr lang="uk-UA" alt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 eaLnBrk="1" hangingPunct="1">
              <a:buFont typeface="+mj-lt"/>
              <a:buAutoNum type="arabicPeriod"/>
              <a:defRPr/>
            </a:pP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Холодний тест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– поставити олію в холодильник. Справжня олія застигне через 15 хвилин при температурі +5-0°С. Крісталлізуючись, олія блідне, з'являється осад, який при кімнатній температурі знову зникає. Це відбувається за рахунок вмісту в оливковій олії певного відсотку твердих жирів. Якщо вона не побіліла, значить замість оливкової в пляшці більш дешева соняшникова, ріпакова або кукурудзяна.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1658" y="5620636"/>
            <a:ext cx="9097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Заміну оливкової олії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Extra Virgin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на менш чистим видом встановлюють згідно 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Regulation (EEC)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2568/91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characteristics of olive oil and olive-residue oil and on the relevant methods of analysis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751" name="Picture 7" descr="https://pp.vk.me/c625224/v625224779/6206f/AhU0AS2ZM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0735" y="1521633"/>
            <a:ext cx="2584966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31" name="Прямоугольник 6"/>
          <p:cNvSpPr>
            <a:spLocks noChangeArrowheads="1"/>
          </p:cNvSpPr>
          <p:nvPr/>
        </p:nvSpPr>
        <p:spPr bwMode="auto">
          <a:xfrm>
            <a:off x="9134573" y="4899851"/>
            <a:ext cx="30574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 dirty="0">
                <a:solidFill>
                  <a:srgbClr val="C00000"/>
                </a:solidFill>
              </a:rPr>
              <a:t>1 проба – фальсифікат, </a:t>
            </a:r>
          </a:p>
          <a:p>
            <a:pPr algn="ctr" eaLnBrk="1" hangingPunct="1"/>
            <a:r>
              <a:rPr lang="uk-UA" altLang="ru-RU" b="1" dirty="0">
                <a:solidFill>
                  <a:srgbClr val="C00000"/>
                </a:solidFill>
              </a:rPr>
              <a:t>2 проба  -  натуральна оливкова олія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906385" y="2999376"/>
            <a:ext cx="360362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841988" y="2987469"/>
            <a:ext cx="358775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599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4" r="7536" b="8070"/>
          <a:stretch>
            <a:fillRect/>
          </a:stretch>
        </p:blipFill>
        <p:spPr bwMode="auto">
          <a:xfrm>
            <a:off x="2782888" y="4221163"/>
            <a:ext cx="723900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18085"/>
              </p:ext>
            </p:extLst>
          </p:nvPr>
        </p:nvGraphicFramePr>
        <p:xfrm>
          <a:off x="716438" y="549275"/>
          <a:ext cx="10416618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854">
                  <a:extLst>
                    <a:ext uri="{9D8B030D-6E8A-4147-A177-3AD203B41FA5}">
                      <a16:colId xmlns:a16="http://schemas.microsoft.com/office/drawing/2014/main" val="316054664"/>
                    </a:ext>
                  </a:extLst>
                </a:gridCol>
                <a:gridCol w="3133528">
                  <a:extLst>
                    <a:ext uri="{9D8B030D-6E8A-4147-A177-3AD203B41FA5}">
                      <a16:colId xmlns:a16="http://schemas.microsoft.com/office/drawing/2014/main" val="1820819678"/>
                    </a:ext>
                  </a:extLst>
                </a:gridCol>
                <a:gridCol w="2422001">
                  <a:extLst>
                    <a:ext uri="{9D8B030D-6E8A-4147-A177-3AD203B41FA5}">
                      <a16:colId xmlns:a16="http://schemas.microsoft.com/office/drawing/2014/main" val="2362642103"/>
                    </a:ext>
                  </a:extLst>
                </a:gridCol>
                <a:gridCol w="3276235">
                  <a:extLst>
                    <a:ext uri="{9D8B030D-6E8A-4147-A177-3AD203B41FA5}">
                      <a16:colId xmlns:a16="http://schemas.microsoft.com/office/drawing/2014/main" val="3818145462"/>
                    </a:ext>
                  </a:extLst>
                </a:gridCol>
              </a:tblGrid>
              <a:tr h="398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RT (час виходу піків)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Component Name (номенклатура кислоти)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Area (площа)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Area % (відсоток площі)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336541419"/>
                  </a:ext>
                </a:extLst>
              </a:tr>
              <a:tr h="245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19.12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С14:0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851653.88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0.08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500395213"/>
                  </a:ext>
                </a:extLst>
              </a:tr>
              <a:tr h="245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24.9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С16:0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73409478.44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6.57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3430932453"/>
                  </a:ext>
                </a:extLst>
              </a:tr>
              <a:tr h="245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26.65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С16:1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1278753.8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0.12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3653154990"/>
                  </a:ext>
                </a:extLst>
              </a:tr>
              <a:tr h="245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31.26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С18:0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37099220.4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3.32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458694635"/>
                  </a:ext>
                </a:extLst>
              </a:tr>
              <a:tr h="245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32.69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C18:1n9c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251756351.9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22.55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2862509472"/>
                  </a:ext>
                </a:extLst>
              </a:tr>
              <a:tr h="245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35.2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C18:2n6c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737134271.9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66.03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2635091974"/>
                  </a:ext>
                </a:extLst>
              </a:tr>
              <a:tr h="245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37.17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C20:0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2483797.43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0.22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861045354"/>
                  </a:ext>
                </a:extLst>
              </a:tr>
              <a:tr h="245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37.89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С18:3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698161.56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0.05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588031425"/>
                  </a:ext>
                </a:extLst>
              </a:tr>
              <a:tr h="245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38.38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C20:1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1378850.26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0.12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941195856"/>
                  </a:ext>
                </a:extLst>
              </a:tr>
              <a:tr h="245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43.01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C22:0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7281811.26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0.65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3971051630"/>
                  </a:ext>
                </a:extLst>
              </a:tr>
              <a:tr h="245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46.75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С22:2n6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648646.11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0.05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55022226"/>
                  </a:ext>
                </a:extLst>
              </a:tr>
              <a:tr h="245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48.57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C24:0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2648930.01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0.24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947375997"/>
                  </a:ext>
                </a:extLst>
              </a:tr>
              <a:tr h="245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100.00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2992976964"/>
                  </a:ext>
                </a:extLst>
              </a:tr>
            </a:tbl>
          </a:graphicData>
        </a:graphic>
      </p:graphicFrame>
      <p:sp>
        <p:nvSpPr>
          <p:cNvPr id="53328" name="Прямоугольник 5"/>
          <p:cNvSpPr>
            <a:spLocks noChangeArrowheads="1"/>
          </p:cNvSpPr>
          <p:nvPr/>
        </p:nvSpPr>
        <p:spPr bwMode="auto">
          <a:xfrm>
            <a:off x="5016500" y="42864"/>
            <a:ext cx="2306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b="1">
                <a:solidFill>
                  <a:srgbClr val="002060"/>
                </a:solidFill>
              </a:rPr>
              <a:t>Соняшникова олія</a:t>
            </a:r>
            <a:endParaRPr lang="ru-RU" alt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Олія Ріпакова рафінована, 100 мл. (ID#1153654312), ціна: 32 ₴, купити на  Prom.u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9" b="2680"/>
          <a:stretch/>
        </p:blipFill>
        <p:spPr bwMode="auto">
          <a:xfrm>
            <a:off x="156391" y="4666268"/>
            <a:ext cx="2200309" cy="193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Соняшникова ол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" y="233059"/>
            <a:ext cx="2440034" cy="244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1703388" y="188913"/>
            <a:ext cx="84963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57200" eaLnBrk="0" hangingPunct="0">
              <a:spcBef>
                <a:spcPts val="1500"/>
              </a:spcBef>
              <a:buFont typeface="Wingdings" pitchFamily="2" charset="2"/>
              <a:buChar char=""/>
              <a:defRPr sz="20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spcBef>
                <a:spcPts val="1500"/>
              </a:spcBef>
              <a:buFont typeface="Century" pitchFamily="18" charset="0"/>
              <a:buChar char="…"/>
              <a:defRPr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spcBef>
                <a:spcPts val="1500"/>
              </a:spcBef>
              <a:buFont typeface="Wingdings" pitchFamily="2" charset="2"/>
              <a:buChar char=""/>
              <a:defRPr sz="16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spcBef>
                <a:spcPts val="1500"/>
              </a:spcBef>
              <a:buFont typeface="Century" pitchFamily="18" charset="0"/>
              <a:buChar char="…"/>
              <a:defRPr sz="16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spcBef>
                <a:spcPts val="1500"/>
              </a:spcBef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традиційні українські рослинні олії</a:t>
            </a:r>
            <a:endParaRPr lang="uk-UA" altLang="ru-RU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390" y="2852739"/>
            <a:ext cx="96907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Кукурудзяну олію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одержують із зародків кукурудзи. Вона містить велику кількість корисних супутніх речовин, а вміст лінолієвої кислоти досягає до 50%.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Виробляють кукурудзяну олію нерафіновану, рафіновану дезодоровану і рафіновану недезодоровану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 надходить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рафінована олія. Використовується в хлібопекарській промисловості, для приготування майонезів, для заправки салатів і смаження продуктів.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6893" y="588964"/>
            <a:ext cx="9474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Соняшникову олію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отримують з насіння соняшнику методом пресування і екстрагування. За якістю її ділять на три сорти - вищий, 1-й, 2-й.  Гідратовану олію виробляють вищого, 1-го і 2-го сортів. </a:t>
            </a:r>
          </a:p>
          <a:p>
            <a:pPr indent="457200" algn="just"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Рафіновану олію випускають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недезодоровану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 дезодоровану.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Дезодорована олія за смаком і запахом є знеособлениою, недезодорірована має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виражений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смак і запах соняшникового насіння, олія прозора, не містить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домішок.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Для поставки 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торгівельні мережі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на підприємства громадського харчування призначається дезодорована рафінована соняшникова олія.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6700" y="4365626"/>
            <a:ext cx="95493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Ріпакову олію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виготовляють з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насіння ріпаку. Вчені назвали ріпакову олію «північною оливковою» олією, так як вона за своїми біохімічними властивостями не відстає від оливкової, а щодо окремих елементів навіть перевершує її. Ріпакова олія містить багато ненасичених жирних кислот: поліненасичені кислоти (лінолева кислота - Омега 6, ліноленова кислота - Омега 3) і мононенасичені кислоти (олеїнова кислота - Омега 9). Харчова ріпакова олія володіє приємним горіховим ароматом і характерним смаком, а її колір може бути від жовтого до коричневого. Для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реалізації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торгівельну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мережу та на підприємства громадського харчування призначається рафінована  олія.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Кукурудзяна олія: застосування, користь і шкод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1"/>
          <a:stretch/>
        </p:blipFill>
        <p:spPr bwMode="auto">
          <a:xfrm>
            <a:off x="9898144" y="2673093"/>
            <a:ext cx="2181865" cy="15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0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5"/>
          <p:cNvSpPr>
            <a:spLocks noChangeArrowheads="1"/>
          </p:cNvSpPr>
          <p:nvPr/>
        </p:nvSpPr>
        <p:spPr bwMode="auto">
          <a:xfrm>
            <a:off x="5232400" y="44450"/>
            <a:ext cx="1735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b="1">
                <a:solidFill>
                  <a:srgbClr val="002060"/>
                </a:solidFill>
              </a:rPr>
              <a:t>Ріпакова олія</a:t>
            </a:r>
            <a:endParaRPr lang="ru-RU" altLang="ru-RU">
              <a:solidFill>
                <a:srgbClr val="002060"/>
              </a:solidFill>
            </a:endParaRPr>
          </a:p>
        </p:txBody>
      </p:sp>
      <p:pic>
        <p:nvPicPr>
          <p:cNvPr id="54275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17323" r="15430" b="7480"/>
          <a:stretch>
            <a:fillRect/>
          </a:stretch>
        </p:blipFill>
        <p:spPr bwMode="auto">
          <a:xfrm>
            <a:off x="3470276" y="4365625"/>
            <a:ext cx="5865813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927350" y="549275"/>
          <a:ext cx="7200900" cy="388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5593">
                  <a:extLst>
                    <a:ext uri="{9D8B030D-6E8A-4147-A177-3AD203B41FA5}">
                      <a16:colId xmlns:a16="http://schemas.microsoft.com/office/drawing/2014/main" val="275490742"/>
                    </a:ext>
                  </a:extLst>
                </a:gridCol>
                <a:gridCol w="2166175">
                  <a:extLst>
                    <a:ext uri="{9D8B030D-6E8A-4147-A177-3AD203B41FA5}">
                      <a16:colId xmlns:a16="http://schemas.microsoft.com/office/drawing/2014/main" val="3195248175"/>
                    </a:ext>
                  </a:extLst>
                </a:gridCol>
                <a:gridCol w="1674305">
                  <a:extLst>
                    <a:ext uri="{9D8B030D-6E8A-4147-A177-3AD203B41FA5}">
                      <a16:colId xmlns:a16="http://schemas.microsoft.com/office/drawing/2014/main" val="1951704889"/>
                    </a:ext>
                  </a:extLst>
                </a:gridCol>
                <a:gridCol w="2264827">
                  <a:extLst>
                    <a:ext uri="{9D8B030D-6E8A-4147-A177-3AD203B41FA5}">
                      <a16:colId xmlns:a16="http://schemas.microsoft.com/office/drawing/2014/main" val="1413565456"/>
                    </a:ext>
                  </a:extLst>
                </a:gridCol>
              </a:tblGrid>
              <a:tr h="451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RT (час виходу піків)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Component Name (номенклатура кислоти)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Area (площа)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Area % (відсоток площі)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3883228859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19.06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С14:0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323639.01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0.04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60670874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24.82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С16:0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32251569.44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5.02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97725066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26.56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С16:1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2442262.26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0.38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3789862491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31.10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С18:0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12102536.93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1.88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350260970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32.59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C18:1n9c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389409600.84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60.59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3384361496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34.89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C18:2n6c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140679202.98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21.89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576779439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37.08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C20:0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4430239.65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0.69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893609833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37.74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C18:3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49707293.40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7.73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3012586933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38.30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C20:1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6457973.36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1.02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20125905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42.92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C22:1n9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2628180.63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0.41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3968718295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46.51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C22:2n6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3061.70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4005190261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48.49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C24:0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970411.45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2394504742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49.45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C24:1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1297444.32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867266149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100.00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3907681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0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5"/>
          <p:cNvSpPr>
            <a:spLocks noChangeArrowheads="1"/>
          </p:cNvSpPr>
          <p:nvPr/>
        </p:nvSpPr>
        <p:spPr bwMode="auto">
          <a:xfrm>
            <a:off x="5232400" y="44450"/>
            <a:ext cx="157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b="1">
                <a:solidFill>
                  <a:srgbClr val="002060"/>
                </a:solidFill>
              </a:rPr>
              <a:t>Льняна олія</a:t>
            </a:r>
            <a:endParaRPr lang="ru-RU" altLang="ru-RU">
              <a:solidFill>
                <a:srgbClr val="002060"/>
              </a:solidFill>
            </a:endParaRPr>
          </a:p>
        </p:txBody>
      </p:sp>
      <p:pic>
        <p:nvPicPr>
          <p:cNvPr id="55299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17126" r="8466" b="7874"/>
          <a:stretch>
            <a:fillRect/>
          </a:stretch>
        </p:blipFill>
        <p:spPr bwMode="auto">
          <a:xfrm>
            <a:off x="2239963" y="3162906"/>
            <a:ext cx="8104187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66988" y="414339"/>
          <a:ext cx="7777162" cy="2670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3269">
                  <a:extLst>
                    <a:ext uri="{9D8B030D-6E8A-4147-A177-3AD203B41FA5}">
                      <a16:colId xmlns:a16="http://schemas.microsoft.com/office/drawing/2014/main" val="3774473619"/>
                    </a:ext>
                  </a:extLst>
                </a:gridCol>
                <a:gridCol w="2339526">
                  <a:extLst>
                    <a:ext uri="{9D8B030D-6E8A-4147-A177-3AD203B41FA5}">
                      <a16:colId xmlns:a16="http://schemas.microsoft.com/office/drawing/2014/main" val="3252288246"/>
                    </a:ext>
                  </a:extLst>
                </a:gridCol>
                <a:gridCol w="1808293">
                  <a:extLst>
                    <a:ext uri="{9D8B030D-6E8A-4147-A177-3AD203B41FA5}">
                      <a16:colId xmlns:a16="http://schemas.microsoft.com/office/drawing/2014/main" val="4102213924"/>
                    </a:ext>
                  </a:extLst>
                </a:gridCol>
                <a:gridCol w="2446074">
                  <a:extLst>
                    <a:ext uri="{9D8B030D-6E8A-4147-A177-3AD203B41FA5}">
                      <a16:colId xmlns:a16="http://schemas.microsoft.com/office/drawing/2014/main" val="3313730395"/>
                    </a:ext>
                  </a:extLst>
                </a:gridCol>
              </a:tblGrid>
              <a:tr h="462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RT (час виходу піків)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Component Name (номенклатура кислоти)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Area (площа)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Area % (відсоток площі)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88844503"/>
                  </a:ext>
                </a:extLst>
              </a:tr>
              <a:tr h="245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24.86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С16:0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50122684.03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6.14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3938296090"/>
                  </a:ext>
                </a:extLst>
              </a:tr>
              <a:tr h="245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26.62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С16:1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632038.85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0.08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2830697473"/>
                  </a:ext>
                </a:extLst>
              </a:tr>
              <a:tr h="245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31.18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С18:0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32723903.72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4.01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3483084335"/>
                  </a:ext>
                </a:extLst>
              </a:tr>
              <a:tr h="245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32.57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C18:1n9c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153903324.15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18.86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175643317"/>
                  </a:ext>
                </a:extLst>
              </a:tr>
              <a:tr h="245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35.01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C18:2n6c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266259858.55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32.63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3935157121"/>
                  </a:ext>
                </a:extLst>
              </a:tr>
              <a:tr h="245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37.92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С18:3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310946314.65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38.10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4201676657"/>
                  </a:ext>
                </a:extLst>
              </a:tr>
              <a:tr h="245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42.95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C22:0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1337081.28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0.16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3020054959"/>
                  </a:ext>
                </a:extLst>
              </a:tr>
              <a:tr h="245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43.32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С22:1n9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188443.19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0.02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639154720"/>
                  </a:ext>
                </a:extLst>
              </a:tr>
              <a:tr h="245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100.00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267112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9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5"/>
          <p:cNvSpPr>
            <a:spLocks noChangeArrowheads="1"/>
          </p:cNvSpPr>
          <p:nvPr/>
        </p:nvSpPr>
        <p:spPr bwMode="auto">
          <a:xfrm>
            <a:off x="5232401" y="44450"/>
            <a:ext cx="188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b="1">
                <a:solidFill>
                  <a:srgbClr val="002060"/>
                </a:solidFill>
              </a:rPr>
              <a:t>Пальмова олія</a:t>
            </a:r>
            <a:endParaRPr lang="ru-RU" altLang="ru-RU">
              <a:solidFill>
                <a:srgbClr val="002060"/>
              </a:solidFill>
            </a:endParaRPr>
          </a:p>
        </p:txBody>
      </p:sp>
      <p:pic>
        <p:nvPicPr>
          <p:cNvPr id="56323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16930" r="8244" b="7874"/>
          <a:stretch>
            <a:fillRect/>
          </a:stretch>
        </p:blipFill>
        <p:spPr bwMode="auto">
          <a:xfrm>
            <a:off x="2927350" y="4076700"/>
            <a:ext cx="6629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974976" y="414338"/>
          <a:ext cx="6581775" cy="3575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1395">
                  <a:extLst>
                    <a:ext uri="{9D8B030D-6E8A-4147-A177-3AD203B41FA5}">
                      <a16:colId xmlns:a16="http://schemas.microsoft.com/office/drawing/2014/main" val="2988916165"/>
                    </a:ext>
                  </a:extLst>
                </a:gridCol>
                <a:gridCol w="1979930">
                  <a:extLst>
                    <a:ext uri="{9D8B030D-6E8A-4147-A177-3AD203B41FA5}">
                      <a16:colId xmlns:a16="http://schemas.microsoft.com/office/drawing/2014/main" val="2111080043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49242294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4077691348"/>
                    </a:ext>
                  </a:extLst>
                </a:gridCol>
              </a:tblGrid>
              <a:tr h="385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RT (час виходу піків)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Component Name (номенклатура кислоти)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Area (площа)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Area % (відсоток площі)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8817512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14.31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С12:0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5437468.16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0.27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3825670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18.99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С14:0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19890770.50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1.00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4967079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25.07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С16:0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799212162.15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40.07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1119089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26.59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С16:1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2850556.63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7716939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27.78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С17:0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1724095.35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0.09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7343478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31.16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С18:0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87897291.74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4.41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3540545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32.70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C18:1n9c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851032795.31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42.67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3352261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34.96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C18:2n6c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214180152.66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10.74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9913439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36.84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C20:0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8057347.44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9855031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38.14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C20:1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2292857.06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5906858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39.79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С18:3n3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581300.48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0.03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2460219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42.61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C22:0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1429930.60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0.07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8662402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100.00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7339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4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5"/>
          <p:cNvSpPr>
            <a:spLocks noChangeArrowheads="1"/>
          </p:cNvSpPr>
          <p:nvPr/>
        </p:nvSpPr>
        <p:spPr bwMode="auto">
          <a:xfrm>
            <a:off x="5232401" y="44450"/>
            <a:ext cx="2068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b="1">
                <a:solidFill>
                  <a:srgbClr val="002060"/>
                </a:solidFill>
              </a:rPr>
              <a:t>Обліпихова олія</a:t>
            </a:r>
            <a:endParaRPr lang="ru-RU" altLang="ru-RU">
              <a:solidFill>
                <a:srgbClr val="002060"/>
              </a:solidFill>
            </a:endParaRPr>
          </a:p>
        </p:txBody>
      </p:sp>
      <p:pic>
        <p:nvPicPr>
          <p:cNvPr id="57347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16339" r="8244" b="8070"/>
          <a:stretch>
            <a:fillRect/>
          </a:stretch>
        </p:blipFill>
        <p:spPr bwMode="auto">
          <a:xfrm>
            <a:off x="3676651" y="4459288"/>
            <a:ext cx="5751513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974976" y="490538"/>
          <a:ext cx="7153275" cy="4259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8347">
                  <a:extLst>
                    <a:ext uri="{9D8B030D-6E8A-4147-A177-3AD203B41FA5}">
                      <a16:colId xmlns:a16="http://schemas.microsoft.com/office/drawing/2014/main" val="1033313838"/>
                    </a:ext>
                  </a:extLst>
                </a:gridCol>
                <a:gridCol w="2151848">
                  <a:extLst>
                    <a:ext uri="{9D8B030D-6E8A-4147-A177-3AD203B41FA5}">
                      <a16:colId xmlns:a16="http://schemas.microsoft.com/office/drawing/2014/main" val="1600229726"/>
                    </a:ext>
                  </a:extLst>
                </a:gridCol>
                <a:gridCol w="1663232">
                  <a:extLst>
                    <a:ext uri="{9D8B030D-6E8A-4147-A177-3AD203B41FA5}">
                      <a16:colId xmlns:a16="http://schemas.microsoft.com/office/drawing/2014/main" val="3544107804"/>
                    </a:ext>
                  </a:extLst>
                </a:gridCol>
                <a:gridCol w="2249848">
                  <a:extLst>
                    <a:ext uri="{9D8B030D-6E8A-4147-A177-3AD203B41FA5}">
                      <a16:colId xmlns:a16="http://schemas.microsoft.com/office/drawing/2014/main" val="1309575622"/>
                    </a:ext>
                  </a:extLst>
                </a:gridCol>
              </a:tblGrid>
              <a:tr h="385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RT (час виходу піків)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Component Name (номенклатура кислоти)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Area (площа)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Area % (відсоток площі)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2229059595"/>
                  </a:ext>
                </a:extLst>
              </a:tr>
              <a:tr h="245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19.78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С14:0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754205.51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4288250545"/>
                  </a:ext>
                </a:extLst>
              </a:tr>
              <a:tr h="245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22.59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С15:0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125617.25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0.02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900403159"/>
                  </a:ext>
                </a:extLst>
              </a:tr>
              <a:tr h="245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25.61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С16:0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72802916.50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9.68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279950377"/>
                  </a:ext>
                </a:extLst>
              </a:tr>
              <a:tr h="245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27.36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С16:1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1572773.20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2338095945"/>
                  </a:ext>
                </a:extLst>
              </a:tr>
              <a:tr h="245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28.62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С17:0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362028.91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0.05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931286955"/>
                  </a:ext>
                </a:extLst>
              </a:tr>
              <a:tr h="245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30.24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С17:1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229532.02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0.03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4034046037"/>
                  </a:ext>
                </a:extLst>
              </a:tr>
              <a:tr h="245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31.94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С18:0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35454247.30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4.71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834538687"/>
                  </a:ext>
                </a:extLst>
              </a:tr>
              <a:tr h="245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33.40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C18:1n9c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190806012.60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25.36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231476100"/>
                  </a:ext>
                </a:extLst>
              </a:tr>
              <a:tr h="245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35.93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C18:2n6c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428912498.40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57.01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961715640"/>
                  </a:ext>
                </a:extLst>
              </a:tr>
              <a:tr h="245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37.76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C20:0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6700292.20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0.89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807759366"/>
                  </a:ext>
                </a:extLst>
              </a:tr>
              <a:tr h="245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38.61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C18:3n6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1154966.59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913878316"/>
                  </a:ext>
                </a:extLst>
              </a:tr>
              <a:tr h="245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39.02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C20:1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2635742.32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0.36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486513745"/>
                  </a:ext>
                </a:extLst>
              </a:tr>
              <a:tr h="245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40.61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С18:3n3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308956.13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0.04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989184098"/>
                  </a:ext>
                </a:extLst>
              </a:tr>
              <a:tr h="245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43.57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C22:0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8338022.10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1.11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835461042"/>
                  </a:ext>
                </a:extLst>
              </a:tr>
              <a:tr h="245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49.11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C24:0+C20:5n3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2128484.35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0.28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3528972945"/>
                  </a:ext>
                </a:extLst>
              </a:tr>
              <a:tr h="192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100.00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172522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8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5"/>
          <p:cNvSpPr>
            <a:spLocks noChangeArrowheads="1"/>
          </p:cNvSpPr>
          <p:nvPr/>
        </p:nvSpPr>
        <p:spPr bwMode="auto">
          <a:xfrm>
            <a:off x="5232401" y="44450"/>
            <a:ext cx="1909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b="1">
                <a:solidFill>
                  <a:srgbClr val="002060"/>
                </a:solidFill>
              </a:rPr>
              <a:t>Гарбузова олія</a:t>
            </a:r>
            <a:endParaRPr lang="ru-RU" altLang="ru-RU">
              <a:solidFill>
                <a:srgbClr val="002060"/>
              </a:solidFill>
            </a:endParaRPr>
          </a:p>
        </p:txBody>
      </p:sp>
      <p:pic>
        <p:nvPicPr>
          <p:cNvPr id="58371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16731" r="19174" b="7677"/>
          <a:stretch>
            <a:fillRect/>
          </a:stretch>
        </p:blipFill>
        <p:spPr bwMode="auto">
          <a:xfrm>
            <a:off x="3071813" y="3665538"/>
            <a:ext cx="66786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146426" y="611189"/>
          <a:ext cx="6765925" cy="2962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9413">
                  <a:extLst>
                    <a:ext uri="{9D8B030D-6E8A-4147-A177-3AD203B41FA5}">
                      <a16:colId xmlns:a16="http://schemas.microsoft.com/office/drawing/2014/main" val="1181011812"/>
                    </a:ext>
                  </a:extLst>
                </a:gridCol>
                <a:gridCol w="2035326">
                  <a:extLst>
                    <a:ext uri="{9D8B030D-6E8A-4147-A177-3AD203B41FA5}">
                      <a16:colId xmlns:a16="http://schemas.microsoft.com/office/drawing/2014/main" val="3465992369"/>
                    </a:ext>
                  </a:extLst>
                </a:gridCol>
                <a:gridCol w="1573168">
                  <a:extLst>
                    <a:ext uri="{9D8B030D-6E8A-4147-A177-3AD203B41FA5}">
                      <a16:colId xmlns:a16="http://schemas.microsoft.com/office/drawing/2014/main" val="3046801366"/>
                    </a:ext>
                  </a:extLst>
                </a:gridCol>
                <a:gridCol w="2128018">
                  <a:extLst>
                    <a:ext uri="{9D8B030D-6E8A-4147-A177-3AD203B41FA5}">
                      <a16:colId xmlns:a16="http://schemas.microsoft.com/office/drawing/2014/main" val="762445158"/>
                    </a:ext>
                  </a:extLst>
                </a:gridCol>
              </a:tblGrid>
              <a:tr h="388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RT (час виходу піків)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Component Name (номенклатура кислоти)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Area (площа)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Area % (відсоток площі)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507676015"/>
                  </a:ext>
                </a:extLst>
              </a:tr>
              <a:tr h="19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19.70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С14:0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606298.45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0.12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604931787"/>
                  </a:ext>
                </a:extLst>
              </a:tr>
              <a:tr h="19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25.53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С16:0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71282272.50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14.69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762409843"/>
                  </a:ext>
                </a:extLst>
              </a:tr>
              <a:tr h="19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27.28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С16:1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844593.96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0.17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3445192704"/>
                  </a:ext>
                </a:extLst>
              </a:tr>
              <a:tr h="19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28.54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С17:0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545743.50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0.11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830424119"/>
                  </a:ext>
                </a:extLst>
              </a:tr>
              <a:tr h="19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31.74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С18:0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29580251.90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6.09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51625272"/>
                  </a:ext>
                </a:extLst>
              </a:tr>
              <a:tr h="19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33.21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C18:1n9c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154270390.46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31.78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2727168696"/>
                  </a:ext>
                </a:extLst>
              </a:tr>
              <a:tr h="19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35.69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C18:2n6c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210397018.70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43.36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554191132"/>
                  </a:ext>
                </a:extLst>
              </a:tr>
              <a:tr h="19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37.70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C20:0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2160624.64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0.45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885874751"/>
                  </a:ext>
                </a:extLst>
              </a:tr>
              <a:tr h="19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38.49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effectLst/>
                        </a:rPr>
                        <a:t>C18:3n3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10686696.43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2.20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3025522257"/>
                  </a:ext>
                </a:extLst>
              </a:tr>
              <a:tr h="19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38.97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C20:1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399171.30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0.08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3880788053"/>
                  </a:ext>
                </a:extLst>
              </a:tr>
              <a:tr h="19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43.54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C22:0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504972.20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0.10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356748814"/>
                  </a:ext>
                </a:extLst>
              </a:tr>
              <a:tr h="19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47.27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C22:2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4103390.22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0.85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2256539609"/>
                  </a:ext>
                </a:extLst>
              </a:tr>
              <a:tr h="19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100.00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4032182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8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5"/>
          <p:cNvSpPr>
            <a:spLocks noChangeArrowheads="1"/>
          </p:cNvSpPr>
          <p:nvPr/>
        </p:nvSpPr>
        <p:spPr bwMode="auto">
          <a:xfrm>
            <a:off x="5232401" y="44450"/>
            <a:ext cx="1431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b="1">
                <a:solidFill>
                  <a:srgbClr val="002060"/>
                </a:solidFill>
              </a:rPr>
              <a:t>Соєва олія</a:t>
            </a:r>
            <a:endParaRPr lang="ru-RU" altLang="ru-RU">
              <a:solidFill>
                <a:srgbClr val="002060"/>
              </a:solidFill>
            </a:endParaRPr>
          </a:p>
        </p:txBody>
      </p:sp>
      <p:pic>
        <p:nvPicPr>
          <p:cNvPr id="59395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4" r="8023" b="8070"/>
          <a:stretch>
            <a:fillRect/>
          </a:stretch>
        </p:blipFill>
        <p:spPr bwMode="auto">
          <a:xfrm>
            <a:off x="3000376" y="3789364"/>
            <a:ext cx="6696075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11451" y="404813"/>
          <a:ext cx="7038975" cy="3557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0956">
                  <a:extLst>
                    <a:ext uri="{9D8B030D-6E8A-4147-A177-3AD203B41FA5}">
                      <a16:colId xmlns:a16="http://schemas.microsoft.com/office/drawing/2014/main" val="726476495"/>
                    </a:ext>
                  </a:extLst>
                </a:gridCol>
                <a:gridCol w="2117465">
                  <a:extLst>
                    <a:ext uri="{9D8B030D-6E8A-4147-A177-3AD203B41FA5}">
                      <a16:colId xmlns:a16="http://schemas.microsoft.com/office/drawing/2014/main" val="2447363724"/>
                    </a:ext>
                  </a:extLst>
                </a:gridCol>
                <a:gridCol w="1636655">
                  <a:extLst>
                    <a:ext uri="{9D8B030D-6E8A-4147-A177-3AD203B41FA5}">
                      <a16:colId xmlns:a16="http://schemas.microsoft.com/office/drawing/2014/main" val="1339278744"/>
                    </a:ext>
                  </a:extLst>
                </a:gridCol>
                <a:gridCol w="2213899">
                  <a:extLst>
                    <a:ext uri="{9D8B030D-6E8A-4147-A177-3AD203B41FA5}">
                      <a16:colId xmlns:a16="http://schemas.microsoft.com/office/drawing/2014/main" val="2199439831"/>
                    </a:ext>
                  </a:extLst>
                </a:gridCol>
              </a:tblGrid>
              <a:tr h="406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RT (час виходу піків)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</a:rPr>
                        <a:t>Component</a:t>
                      </a:r>
                      <a:r>
                        <a:rPr lang="uk-UA" sz="1100" dirty="0">
                          <a:effectLst/>
                        </a:rPr>
                        <a:t> </a:t>
                      </a:r>
                      <a:r>
                        <a:rPr lang="uk-UA" sz="1100" dirty="0" err="1">
                          <a:effectLst/>
                        </a:rPr>
                        <a:t>Name</a:t>
                      </a:r>
                      <a:r>
                        <a:rPr lang="uk-UA" sz="1100" dirty="0">
                          <a:effectLst/>
                        </a:rPr>
                        <a:t> (номенклатура кислоти)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Area (площа)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Area % (відсоток площі)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2267974911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19.02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С14:0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1560154.85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0.08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3766740403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24.85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С16:0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190034181.51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9.58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2032611680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26.55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С16:1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1853758.77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0.09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2891697951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31.22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С18:0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84477235.41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4.26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301155531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32.66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C18:1n9c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496201050.27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25.09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2032627405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35.21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C18:2n6c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1059269250.87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53.29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531325632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36.89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C20:0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7934621.98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3612988514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37.89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С18:3n3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126022797.42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6.35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2876703585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38.18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C20:1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3512671.90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0.18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3243671252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42.64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C22:0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8144628.87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0.41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3726753158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43.78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C22:1n9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2411957.50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2872262738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48.11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C24:0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3039916.26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3271580901"/>
                  </a:ext>
                </a:extLst>
              </a:tr>
              <a:tr h="206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100.00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364364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4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Прямоугольник 5"/>
          <p:cNvSpPr>
            <a:spLocks noChangeArrowheads="1"/>
          </p:cNvSpPr>
          <p:nvPr/>
        </p:nvSpPr>
        <p:spPr bwMode="auto">
          <a:xfrm>
            <a:off x="5375276" y="44450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b="1" dirty="0">
                <a:solidFill>
                  <a:srgbClr val="002060"/>
                </a:solidFill>
              </a:rPr>
              <a:t>Оливкова олія</a:t>
            </a:r>
            <a:endParaRPr lang="ru-RU" altLang="ru-RU" dirty="0">
              <a:solidFill>
                <a:srgbClr val="002060"/>
              </a:solidFill>
            </a:endParaRPr>
          </a:p>
        </p:txBody>
      </p:sp>
      <p:pic>
        <p:nvPicPr>
          <p:cNvPr id="60419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" t="16731" r="8797" b="7677"/>
          <a:stretch>
            <a:fillRect/>
          </a:stretch>
        </p:blipFill>
        <p:spPr bwMode="auto">
          <a:xfrm>
            <a:off x="3149601" y="3933825"/>
            <a:ext cx="6480175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0539"/>
              </p:ext>
            </p:extLst>
          </p:nvPr>
        </p:nvGraphicFramePr>
        <p:xfrm>
          <a:off x="2023416" y="385616"/>
          <a:ext cx="8732543" cy="3883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8627">
                  <a:extLst>
                    <a:ext uri="{9D8B030D-6E8A-4147-A177-3AD203B41FA5}">
                      <a16:colId xmlns:a16="http://schemas.microsoft.com/office/drawing/2014/main" val="1901456432"/>
                    </a:ext>
                  </a:extLst>
                </a:gridCol>
                <a:gridCol w="2626924">
                  <a:extLst>
                    <a:ext uri="{9D8B030D-6E8A-4147-A177-3AD203B41FA5}">
                      <a16:colId xmlns:a16="http://schemas.microsoft.com/office/drawing/2014/main" val="890923369"/>
                    </a:ext>
                  </a:extLst>
                </a:gridCol>
                <a:gridCol w="2030432">
                  <a:extLst>
                    <a:ext uri="{9D8B030D-6E8A-4147-A177-3AD203B41FA5}">
                      <a16:colId xmlns:a16="http://schemas.microsoft.com/office/drawing/2014/main" val="523001163"/>
                    </a:ext>
                  </a:extLst>
                </a:gridCol>
                <a:gridCol w="2746560">
                  <a:extLst>
                    <a:ext uri="{9D8B030D-6E8A-4147-A177-3AD203B41FA5}">
                      <a16:colId xmlns:a16="http://schemas.microsoft.com/office/drawing/2014/main" val="1857907911"/>
                    </a:ext>
                  </a:extLst>
                </a:gridCol>
              </a:tblGrid>
              <a:tr h="391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RT (час виходу піків)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Component Name (номенклатура кислоти)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Area (площа)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Area % (відсоток площі)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8922123"/>
                  </a:ext>
                </a:extLst>
              </a:tr>
              <a:tr h="249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19.09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С14:0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796553.92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0.08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112911"/>
                  </a:ext>
                </a:extLst>
              </a:tr>
              <a:tr h="249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24.90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С16:0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71399468.10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6.67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8427139"/>
                  </a:ext>
                </a:extLst>
              </a:tr>
              <a:tr h="249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26.64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С16:1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981965.09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0.09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459604"/>
                  </a:ext>
                </a:extLst>
              </a:tr>
              <a:tr h="249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27.96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С17:0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357570.49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0.02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5951380"/>
                  </a:ext>
                </a:extLst>
              </a:tr>
              <a:tr h="249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29.55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С17:1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267696.06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0.02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3467249"/>
                  </a:ext>
                </a:extLst>
              </a:tr>
              <a:tr h="249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31.26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С18:0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35706417.13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3.33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2529806"/>
                  </a:ext>
                </a:extLst>
              </a:tr>
              <a:tr h="249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32.67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C18:1n9c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253400408.50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23.68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2609597"/>
                  </a:ext>
                </a:extLst>
              </a:tr>
              <a:tr h="249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35.18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C18:2n6c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693316252.87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64.83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6964329"/>
                  </a:ext>
                </a:extLst>
              </a:tr>
              <a:tr h="249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37.16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C20:0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2411613.60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0.23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0510566"/>
                  </a:ext>
                </a:extLst>
              </a:tr>
              <a:tr h="249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37.86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C18:3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903504.00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0.08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9735431"/>
                  </a:ext>
                </a:extLst>
              </a:tr>
              <a:tr h="249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38.38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C20:1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1401876.03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803171"/>
                  </a:ext>
                </a:extLst>
              </a:tr>
              <a:tr h="249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42.99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C22:0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7216342.92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0.67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1826554"/>
                  </a:ext>
                </a:extLst>
              </a:tr>
              <a:tr h="249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48.56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C24:0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1851103.64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0.17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241403"/>
                  </a:ext>
                </a:extLst>
              </a:tr>
              <a:tr h="249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100.00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1436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6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168913"/>
              </p:ext>
            </p:extLst>
          </p:nvPr>
        </p:nvGraphicFramePr>
        <p:xfrm>
          <a:off x="339363" y="173640"/>
          <a:ext cx="11510129" cy="6574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5947">
                  <a:extLst>
                    <a:ext uri="{9D8B030D-6E8A-4147-A177-3AD203B41FA5}">
                      <a16:colId xmlns:a16="http://schemas.microsoft.com/office/drawing/2014/main" val="890923369"/>
                    </a:ext>
                  </a:extLst>
                </a:gridCol>
                <a:gridCol w="3060725">
                  <a:extLst>
                    <a:ext uri="{9D8B030D-6E8A-4147-A177-3AD203B41FA5}">
                      <a16:colId xmlns:a16="http://schemas.microsoft.com/office/drawing/2014/main" val="523001163"/>
                    </a:ext>
                  </a:extLst>
                </a:gridCol>
                <a:gridCol w="2901729">
                  <a:extLst>
                    <a:ext uri="{9D8B030D-6E8A-4147-A177-3AD203B41FA5}">
                      <a16:colId xmlns:a16="http://schemas.microsoft.com/office/drawing/2014/main" val="2285521413"/>
                    </a:ext>
                  </a:extLst>
                </a:gridCol>
                <a:gridCol w="2901728">
                  <a:extLst>
                    <a:ext uri="{9D8B030D-6E8A-4147-A177-3AD203B41FA5}">
                      <a16:colId xmlns:a16="http://schemas.microsoft.com/office/drawing/2014/main" val="2539147824"/>
                    </a:ext>
                  </a:extLst>
                </a:gridCol>
              </a:tblGrid>
              <a:tr h="584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Оливкова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Льняна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Соєва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8922123"/>
                  </a:ext>
                </a:extLst>
              </a:tr>
              <a:tr h="371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С14:0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6.14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388112911"/>
                  </a:ext>
                </a:extLst>
              </a:tr>
              <a:tr h="371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С16:0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6.67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9.58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2288427139"/>
                  </a:ext>
                </a:extLst>
              </a:tr>
              <a:tr h="371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С16:1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242459604"/>
                  </a:ext>
                </a:extLst>
              </a:tr>
              <a:tr h="371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С17:0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615951380"/>
                  </a:ext>
                </a:extLst>
              </a:tr>
              <a:tr h="371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С17:1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3613467249"/>
                  </a:ext>
                </a:extLst>
              </a:tr>
              <a:tr h="477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С18:0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3.33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4.26</a:t>
                      </a:r>
                      <a:endParaRPr lang="ru-RU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3202529806"/>
                  </a:ext>
                </a:extLst>
              </a:tr>
              <a:tr h="501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C18:1n9c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23.68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18.86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25.09</a:t>
                      </a:r>
                      <a:endParaRPr lang="ru-RU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2372609597"/>
                  </a:ext>
                </a:extLst>
              </a:tr>
              <a:tr h="477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C18:2n6c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64.83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32.63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53.29</a:t>
                      </a:r>
                      <a:endParaRPr lang="ru-RU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4276964329"/>
                  </a:ext>
                </a:extLst>
              </a:tr>
              <a:tr h="477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C20:0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ru-RU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2680510566"/>
                  </a:ext>
                </a:extLst>
              </a:tr>
              <a:tr h="477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C18:3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38.10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6.35</a:t>
                      </a:r>
                      <a:endParaRPr lang="ru-RU" sz="20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859735431"/>
                  </a:ext>
                </a:extLst>
              </a:tr>
              <a:tr h="477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C20:1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ru-RU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41803171"/>
                  </a:ext>
                </a:extLst>
              </a:tr>
              <a:tr h="477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C22:0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ru-RU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2221826554"/>
                  </a:ext>
                </a:extLst>
              </a:tr>
              <a:tr h="375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C24:0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ru-RU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340241403"/>
                  </a:ext>
                </a:extLst>
              </a:tr>
              <a:tr h="386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Сума ЖК, %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2701436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5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5018370"/>
              </p:ext>
            </p:extLst>
          </p:nvPr>
        </p:nvGraphicFramePr>
        <p:xfrm>
          <a:off x="813848" y="645621"/>
          <a:ext cx="11378152" cy="525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22168" y="1794645"/>
            <a:ext cx="5329237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7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47" y="0"/>
            <a:ext cx="108125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7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6816" y="223068"/>
            <a:ext cx="11519555" cy="625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Так як ринок олійножирової продукції є одним з найбільш висококонкурентних, а рослинні олії це продукт першої необхідності – тому даний продукт часто піддається фальсифікації.</a:t>
            </a:r>
          </a:p>
          <a:p>
            <a:pPr marL="5715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Відсутність суворого контролю та відповідних нормативно-правових документів, одноманітність використання термінів, визначень, класифікації, маркування і ідентифікації призводить до росту потоку фальсифікованої продукції, а також до порушення вимог законодавчих актів, масових скарг громадян-споживачів та добросовісних товаровиробників у зв’язку з придбанням товарів неналежної якості.</a:t>
            </a:r>
          </a:p>
          <a:p>
            <a:pPr marL="5715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Тому ситуація, яка склалася на ринку в зв’язку з розповсюдженням фальсифікованої олійножирової продукції, викликає велику стурбованість у всіх вітчизняних та зарубіжних добросовісних підприємців та споживачів. </a:t>
            </a:r>
          </a:p>
          <a:p>
            <a:pPr marL="5715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Прагнення населення до здоровішого способу життя, породило проблему повернення до натуральності харчових продуктів. </a:t>
            </a:r>
          </a:p>
          <a:p>
            <a:pPr marL="5715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 зв’язку з цим, головним питанням сьогодення є проведення суворого контролю за якістю та справжністю споживаємої олійножирової продукції та мінімізувати надходження на ринок фальсифікованої  продукції.</a:t>
            </a:r>
          </a:p>
        </p:txBody>
      </p:sp>
    </p:spTree>
    <p:extLst>
      <p:ext uri="{BB962C8B-B14F-4D97-AF65-F5344CB8AC3E}">
        <p14:creationId xmlns:p14="http://schemas.microsoft.com/office/powerpoint/2010/main" val="2097621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171511" y="642724"/>
            <a:ext cx="8518525" cy="5894388"/>
          </a:xfrm>
        </p:spPr>
        <p:txBody>
          <a:bodyPr>
            <a:normAutofit fontScale="55000" lnSpcReduction="20000"/>
          </a:bodyPr>
          <a:lstStyle/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uk-UA" sz="6500" b="1" dirty="0">
                <a:solidFill>
                  <a:srgbClr val="008000"/>
                </a:solidFill>
              </a:rPr>
              <a:t>Лінолева кислота присутня також:</a:t>
            </a:r>
          </a:p>
          <a:p>
            <a:pPr marL="274320" indent="-274320" algn="ctr">
              <a:buClr>
                <a:schemeClr val="accent3"/>
              </a:buClr>
              <a:buNone/>
              <a:defRPr/>
            </a:pPr>
            <a:endParaRPr lang="uk-UA" b="1" dirty="0" smtClean="0"/>
          </a:p>
          <a:p>
            <a:pPr marL="274320" indent="-274320">
              <a:lnSpc>
                <a:spcPct val="16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4000" dirty="0">
                <a:latin typeface="Arial" pitchFamily="34" charset="0"/>
                <a:cs typeface="Arial" pitchFamily="34" charset="0"/>
              </a:rPr>
              <a:t>кокосова олія – 1,5-2,6%; </a:t>
            </a:r>
          </a:p>
          <a:p>
            <a:pPr marL="274320" indent="-274320">
              <a:lnSpc>
                <a:spcPct val="16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4000" dirty="0">
                <a:latin typeface="Arial" pitchFamily="34" charset="0"/>
                <a:cs typeface="Arial" pitchFamily="34" charset="0"/>
              </a:rPr>
              <a:t>касторова олія – 2,0-3,0%; </a:t>
            </a:r>
          </a:p>
          <a:p>
            <a:pPr marL="274320" indent="-274320">
              <a:lnSpc>
                <a:spcPct val="16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4000" dirty="0">
                <a:latin typeface="Arial" pitchFamily="34" charset="0"/>
                <a:cs typeface="Arial" pitchFamily="34" charset="0"/>
              </a:rPr>
              <a:t>гірчична олія – 14,5-20,0%; </a:t>
            </a:r>
          </a:p>
          <a:p>
            <a:pPr marL="274320" indent="-274320">
              <a:lnSpc>
                <a:spcPct val="16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4000" dirty="0">
                <a:latin typeface="Arial" pitchFamily="34" charset="0"/>
                <a:cs typeface="Arial" pitchFamily="34" charset="0"/>
              </a:rPr>
              <a:t>льняна олія – 15,0-30,0%; </a:t>
            </a:r>
          </a:p>
          <a:p>
            <a:pPr marL="274320" indent="-274320">
              <a:lnSpc>
                <a:spcPct val="16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4000" dirty="0">
                <a:latin typeface="Arial" pitchFamily="34" charset="0"/>
                <a:cs typeface="Arial" pitchFamily="34" charset="0"/>
              </a:rPr>
              <a:t>бавовняна олія – 40,0-45,0%; </a:t>
            </a:r>
          </a:p>
          <a:p>
            <a:pPr marL="274320" indent="-274320">
              <a:lnSpc>
                <a:spcPct val="16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4000" dirty="0">
                <a:latin typeface="Arial" pitchFamily="34" charset="0"/>
                <a:cs typeface="Arial" pitchFamily="34" charset="0"/>
              </a:rPr>
              <a:t>яловичий жир – 2,0-5,0%; </a:t>
            </a:r>
          </a:p>
          <a:p>
            <a:pPr marL="274320" indent="-274320">
              <a:lnSpc>
                <a:spcPct val="16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4000" dirty="0">
                <a:latin typeface="Arial" pitchFamily="34" charset="0"/>
                <a:cs typeface="Arial" pitchFamily="34" charset="0"/>
              </a:rPr>
              <a:t>баранячий жир – 3,0-4,0%;</a:t>
            </a:r>
          </a:p>
          <a:p>
            <a:pPr marL="274320" indent="-274320">
              <a:lnSpc>
                <a:spcPct val="16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4000" dirty="0">
                <a:latin typeface="Arial" pitchFamily="34" charset="0"/>
                <a:cs typeface="Arial" pitchFamily="34" charset="0"/>
              </a:rPr>
              <a:t> свинячий жир – 3,0-8,0%. </a:t>
            </a:r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55" y="1384087"/>
            <a:ext cx="43434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1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364" y="330374"/>
            <a:ext cx="9464511" cy="1080120"/>
          </a:xfrm>
          <a:extLst/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лінолевої кислоти</a:t>
            </a:r>
            <a:b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організмі: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168" y="1611983"/>
            <a:ext cx="9908129" cy="4984750"/>
          </a:xfrm>
        </p:spPr>
        <p:txBody>
          <a:bodyPr>
            <a:normAutofit lnSpcReduction="10000"/>
          </a:bodyPr>
          <a:lstStyle/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uk-UA" dirty="0" smtClean="0"/>
              <a:t> входить до складу клітинних мембран;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uk-UA" dirty="0" smtClean="0"/>
              <a:t> приймає  участь в обміні речовин і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uk-UA" dirty="0" smtClean="0"/>
              <a:t>     синтезі </a:t>
            </a:r>
            <a:r>
              <a:rPr lang="uk-UA" dirty="0" err="1" smtClean="0"/>
              <a:t>простагландинів</a:t>
            </a:r>
            <a:r>
              <a:rPr lang="uk-UA" dirty="0" smtClean="0"/>
              <a:t>, 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uk-UA" dirty="0" smtClean="0"/>
              <a:t>бере участь у скоротливій діяльності серцевого м</a:t>
            </a:r>
            <a:r>
              <a:rPr lang="en-US" dirty="0" smtClean="0"/>
              <a:t>’</a:t>
            </a:r>
            <a:r>
              <a:rPr lang="uk-UA" dirty="0" err="1" smtClean="0"/>
              <a:t>яза</a:t>
            </a:r>
            <a:r>
              <a:rPr lang="uk-UA" dirty="0" smtClean="0"/>
              <a:t>   та регуляції серцевого тиску;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uk-UA" dirty="0" smtClean="0"/>
              <a:t> потрібна для росту і регенерації клітин.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uk-UA" sz="20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>
                <a:solidFill>
                  <a:srgbClr val="FF0000"/>
                </a:solidFill>
              </a:rPr>
              <a:t>За відсутності</a:t>
            </a:r>
            <a:r>
              <a:rPr lang="uk-UA" dirty="0" smtClean="0"/>
              <a:t> цієї кислоти у харчуванні спостерігається припинення росту, некротичні ураження шкіри, зміна проникності капілярів.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>
                <a:solidFill>
                  <a:srgbClr val="FF0000"/>
                </a:solidFill>
              </a:rPr>
              <a:t>При надлишку </a:t>
            </a:r>
            <a:r>
              <a:rPr lang="uk-UA" dirty="0" smtClean="0"/>
              <a:t>в організмі виникає атеросклероз та проявляється канцерогенна дія.</a:t>
            </a:r>
            <a:endParaRPr lang="uk-UA" dirty="0"/>
          </a:p>
        </p:txBody>
      </p:sp>
      <p:pic>
        <p:nvPicPr>
          <p:cNvPr id="6451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894" y="34181"/>
            <a:ext cx="25527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8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0" y="4127500"/>
            <a:ext cx="2730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Содержимое 2"/>
          <p:cNvSpPr>
            <a:spLocks noGrp="1"/>
          </p:cNvSpPr>
          <p:nvPr>
            <p:ph idx="1"/>
          </p:nvPr>
        </p:nvSpPr>
        <p:spPr>
          <a:xfrm>
            <a:off x="358219" y="765176"/>
            <a:ext cx="11208469" cy="5832475"/>
          </a:xfrm>
        </p:spPr>
        <p:txBody>
          <a:bodyPr>
            <a:normAutofit/>
          </a:bodyPr>
          <a:lstStyle/>
          <a:p>
            <a:pPr marL="0">
              <a:spcBef>
                <a:spcPct val="0"/>
              </a:spcBef>
            </a:pP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переробці традиційної лінолевої соняшникової олії на маргарин, а також при смаженні з'являються активні транс-ізомери, що спричиняють підвищення вмісту холестерину в крові й можуть бути каталізаторами серцево-судинних і ракових захворювань (так званий «шкідливий холестерин»). </a:t>
            </a:r>
          </a:p>
          <a:p>
            <a:pPr marL="0">
              <a:spcBef>
                <a:spcPct val="0"/>
              </a:spcBef>
              <a:buNone/>
            </a:pPr>
            <a:endParaRPr lang="uk-UA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ct val="0"/>
              </a:spcBef>
            </a:pPr>
            <a:r>
              <a:rPr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Транс-жири</a:t>
            </a: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підвищують рівень </a:t>
            </a:r>
            <a:r>
              <a:rPr lang="uk-UA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ліпопротеїнів</a:t>
            </a: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низької щільності (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LDL-C </a:t>
            </a: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або «поганого холестерину») і знижують рівень </a:t>
            </a:r>
          </a:p>
          <a:p>
            <a:pPr marL="0">
              <a:spcBef>
                <a:spcPct val="0"/>
              </a:spcBef>
              <a:buNone/>
            </a:pP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k-UA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ліпопротеїнів</a:t>
            </a: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високої щільності </a:t>
            </a:r>
          </a:p>
          <a:p>
            <a:pPr marL="0">
              <a:spcBef>
                <a:spcPct val="0"/>
              </a:spcBef>
              <a:buNone/>
            </a:pP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HDL-C </a:t>
            </a: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або «хорошого холестерину»), </a:t>
            </a:r>
          </a:p>
          <a:p>
            <a:pPr marL="0">
              <a:spcBef>
                <a:spcPct val="0"/>
              </a:spcBef>
              <a:buNone/>
            </a:pP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тим самим удвічі збільшуючи ризик </a:t>
            </a:r>
          </a:p>
          <a:p>
            <a:pPr marL="0">
              <a:spcBef>
                <a:spcPct val="0"/>
              </a:spcBef>
              <a:buNone/>
            </a:pP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серцево-судинних захворювань.</a:t>
            </a:r>
          </a:p>
        </p:txBody>
      </p:sp>
    </p:spTree>
    <p:extLst>
      <p:ext uri="{BB962C8B-B14F-4D97-AF65-F5344CB8AC3E}">
        <p14:creationId xmlns:p14="http://schemas.microsoft.com/office/powerpoint/2010/main" val="22049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925" y="191057"/>
            <a:ext cx="11434714" cy="13668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8000"/>
                </a:solidFill>
              </a:rPr>
              <a:t>Лінолева кислота має чотири геометричних цис- і транс-ізомери</a:t>
            </a:r>
            <a:endParaRPr lang="uk-UA" b="1" dirty="0">
              <a:solidFill>
                <a:srgbClr val="008000"/>
              </a:solidFill>
            </a:endParaRPr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>
          <a:xfrm>
            <a:off x="395926" y="1658283"/>
            <a:ext cx="11632676" cy="45259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uk-UA" altLang="ru-RU" dirty="0" smtClean="0"/>
              <a:t>    </a:t>
            </a:r>
            <a:r>
              <a:rPr lang="uk-UA" altLang="ru-RU" sz="3200" dirty="0" smtClean="0"/>
              <a:t>В оліях та жирах природного походження лінолева кислота знаходиться у вигляді</a:t>
            </a:r>
            <a:r>
              <a:rPr lang="uk-UA" altLang="ru-RU" sz="3200" i="1" dirty="0"/>
              <a:t>:</a:t>
            </a:r>
            <a:endParaRPr lang="uk-UA" altLang="ru-RU" sz="3200" i="1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uk-UA" altLang="ru-RU" sz="3200" b="1" i="1" dirty="0" smtClean="0">
                <a:solidFill>
                  <a:srgbClr val="FF0000"/>
                </a:solidFill>
              </a:rPr>
              <a:t>cis-9,cis-12-octadecadienoic </a:t>
            </a:r>
            <a:r>
              <a:rPr lang="uk-UA" altLang="ru-RU" sz="3200" b="1" i="1" dirty="0" err="1" smtClean="0">
                <a:solidFill>
                  <a:srgbClr val="FF0000"/>
                </a:solidFill>
              </a:rPr>
              <a:t>acid</a:t>
            </a:r>
            <a:r>
              <a:rPr lang="uk-UA" altLang="ru-RU" sz="3200" b="1" i="1" dirty="0" smtClean="0">
                <a:solidFill>
                  <a:srgbClr val="FF0000"/>
                </a:solidFill>
              </a:rPr>
              <a:t>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uk-UA" altLang="ru-RU" sz="3200" dirty="0" smtClean="0"/>
              <a:t>    а при гідрогенізації і окисненні частково переходить у транс-ізомери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uk-UA" altLang="ru-RU" sz="3200" b="1" i="1" dirty="0" smtClean="0">
                <a:solidFill>
                  <a:srgbClr val="FF0000"/>
                </a:solidFill>
              </a:rPr>
              <a:t>cis-9,trans-12-octadecadienoic </a:t>
            </a:r>
            <a:r>
              <a:rPr lang="uk-UA" altLang="ru-RU" sz="3200" b="1" i="1" dirty="0" err="1" smtClean="0">
                <a:solidFill>
                  <a:srgbClr val="FF0000"/>
                </a:solidFill>
              </a:rPr>
              <a:t>acid</a:t>
            </a:r>
            <a:r>
              <a:rPr lang="uk-UA" altLang="ru-RU" sz="3200" b="1" i="1" dirty="0" smtClean="0">
                <a:solidFill>
                  <a:srgbClr val="FF0000"/>
                </a:solidFill>
              </a:rPr>
              <a:t>;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uk-UA" altLang="ru-RU" sz="3200" b="1" i="1" dirty="0" smtClean="0">
                <a:solidFill>
                  <a:srgbClr val="FF0000"/>
                </a:solidFill>
              </a:rPr>
              <a:t>trans-9,cis-12-octadecadienoic </a:t>
            </a:r>
            <a:r>
              <a:rPr lang="uk-UA" altLang="ru-RU" sz="3200" b="1" i="1" dirty="0" err="1" smtClean="0">
                <a:solidFill>
                  <a:srgbClr val="FF0000"/>
                </a:solidFill>
              </a:rPr>
              <a:t>acid</a:t>
            </a:r>
            <a:r>
              <a:rPr lang="uk-UA" altLang="ru-RU" sz="3200" b="1" i="1" dirty="0" smtClean="0">
                <a:solidFill>
                  <a:srgbClr val="FF0000"/>
                </a:solidFill>
              </a:rPr>
              <a:t>;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uk-UA" altLang="ru-RU" sz="3200" b="1" i="1" dirty="0" smtClean="0">
                <a:solidFill>
                  <a:srgbClr val="FF0000"/>
                </a:solidFill>
              </a:rPr>
              <a:t>trans-9,trans-12-octadecadienoic </a:t>
            </a:r>
            <a:r>
              <a:rPr lang="uk-UA" altLang="ru-RU" sz="3200" b="1" i="1" dirty="0" err="1" smtClean="0">
                <a:solidFill>
                  <a:srgbClr val="FF0000"/>
                </a:solidFill>
              </a:rPr>
              <a:t>acid</a:t>
            </a:r>
            <a:r>
              <a:rPr lang="uk-UA" altLang="ru-RU" sz="3200" i="1" dirty="0" smtClean="0"/>
              <a:t>, </a:t>
            </a:r>
            <a:r>
              <a:rPr lang="uk-UA" altLang="ru-RU" sz="3200" dirty="0"/>
              <a:t>які можуть мати негативний вплив на здоров’я людини. </a:t>
            </a:r>
          </a:p>
        </p:txBody>
      </p:sp>
    </p:spTree>
    <p:extLst>
      <p:ext uri="{BB962C8B-B14F-4D97-AF65-F5344CB8AC3E}">
        <p14:creationId xmlns:p14="http://schemas.microsoft.com/office/powerpoint/2010/main" val="34234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Содержимое 2"/>
          <p:cNvSpPr>
            <a:spLocks noGrp="1"/>
          </p:cNvSpPr>
          <p:nvPr>
            <p:ph idx="1"/>
          </p:nvPr>
        </p:nvSpPr>
        <p:spPr>
          <a:xfrm>
            <a:off x="5448300" y="765176"/>
            <a:ext cx="6743700" cy="2833095"/>
          </a:xfrm>
        </p:spPr>
        <p:txBody>
          <a:bodyPr/>
          <a:lstStyle/>
          <a:p>
            <a:pPr eaLnBrk="1" hangingPunct="1"/>
            <a:r>
              <a:rPr lang="uk-UA" alt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</a:t>
            </a:r>
            <a:r>
              <a:rPr lang="uk-UA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</a:t>
            </a:r>
            <a:r>
              <a:rPr lang="uk-UA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 полум’яно-іонізаційним детектором та </a:t>
            </a:r>
            <a:r>
              <a:rPr lang="uk-UA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високополярній</a:t>
            </a: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капілярній колонці </a:t>
            </a:r>
            <a:r>
              <a:rPr lang="uk-UA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SP – 2560 100 m × 0,25mm ID, 0,20μm </a:t>
            </a:r>
            <a:r>
              <a:rPr lang="uk-UA" alt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r>
              <a:rPr lang="uk-UA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згідно ДСТУ ISO 5508-2001 </a:t>
            </a:r>
          </a:p>
        </p:txBody>
      </p:sp>
      <p:pic>
        <p:nvPicPr>
          <p:cNvPr id="67587" name="Рисунок 3" descr="http://www.bvr.by/kscms/uploads/editor/image/ultraf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93" y="298400"/>
            <a:ext cx="3630039" cy="329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Содержимое 2"/>
          <p:cNvSpPr txBox="1">
            <a:spLocks/>
          </p:cNvSpPr>
          <p:nvPr/>
        </p:nvSpPr>
        <p:spPr bwMode="auto">
          <a:xfrm>
            <a:off x="452487" y="3860800"/>
            <a:ext cx="1120847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uk-UA" altLang="ru-RU" sz="2600" b="1" dirty="0" err="1">
                <a:solidFill>
                  <a:srgbClr val="008000"/>
                </a:solidFill>
              </a:rPr>
              <a:t>Ідентифікування</a:t>
            </a:r>
            <a:r>
              <a:rPr lang="uk-UA" altLang="ru-RU" sz="2600" b="1" dirty="0">
                <a:solidFill>
                  <a:srgbClr val="008000"/>
                </a:solidFill>
              </a:rPr>
              <a:t> ізомерів С18:2n6 </a:t>
            </a:r>
            <a:r>
              <a:rPr lang="uk-UA" altLang="ru-RU" sz="2600" dirty="0" smtClean="0">
                <a:solidFill>
                  <a:srgbClr val="000000"/>
                </a:solidFill>
              </a:rPr>
              <a:t>проводять </a:t>
            </a:r>
            <a:r>
              <a:rPr lang="uk-UA" altLang="ru-RU" sz="2600" dirty="0">
                <a:solidFill>
                  <a:srgbClr val="000000"/>
                </a:solidFill>
              </a:rPr>
              <a:t>за допомогою стандартного зразка </a:t>
            </a:r>
            <a:r>
              <a:rPr lang="uk-UA" altLang="ru-RU" sz="2600" i="1" dirty="0" err="1">
                <a:solidFill>
                  <a:srgbClr val="000000"/>
                </a:solidFill>
              </a:rPr>
              <a:t>Linoleic</a:t>
            </a:r>
            <a:r>
              <a:rPr lang="uk-UA" altLang="ru-RU" sz="2600" i="1" dirty="0">
                <a:solidFill>
                  <a:srgbClr val="000000"/>
                </a:solidFill>
              </a:rPr>
              <a:t> </a:t>
            </a:r>
            <a:r>
              <a:rPr lang="uk-UA" altLang="ru-RU" sz="2600" i="1" dirty="0" err="1">
                <a:solidFill>
                  <a:srgbClr val="000000"/>
                </a:solidFill>
              </a:rPr>
              <a:t>Acid</a:t>
            </a:r>
            <a:r>
              <a:rPr lang="uk-UA" altLang="ru-RU" sz="2600" i="1" dirty="0">
                <a:solidFill>
                  <a:srgbClr val="000000"/>
                </a:solidFill>
              </a:rPr>
              <a:t> </a:t>
            </a:r>
            <a:r>
              <a:rPr lang="uk-UA" altLang="ru-RU" sz="2600" i="1" dirty="0" err="1">
                <a:solidFill>
                  <a:srgbClr val="000000"/>
                </a:solidFill>
              </a:rPr>
              <a:t>Methyl</a:t>
            </a:r>
            <a:r>
              <a:rPr lang="uk-UA" altLang="ru-RU" sz="2600" i="1" dirty="0">
                <a:solidFill>
                  <a:srgbClr val="000000"/>
                </a:solidFill>
              </a:rPr>
              <a:t> </a:t>
            </a:r>
            <a:r>
              <a:rPr lang="uk-UA" altLang="ru-RU" sz="2600" i="1" dirty="0" err="1">
                <a:solidFill>
                  <a:srgbClr val="000000"/>
                </a:solidFill>
              </a:rPr>
              <a:t>Ester</a:t>
            </a:r>
            <a:r>
              <a:rPr lang="uk-UA" altLang="ru-RU" sz="2600" i="1" dirty="0">
                <a:solidFill>
                  <a:srgbClr val="000000"/>
                </a:solidFill>
              </a:rPr>
              <a:t> </a:t>
            </a:r>
            <a:r>
              <a:rPr lang="uk-UA" altLang="ru-RU" sz="2600" i="1" dirty="0" err="1">
                <a:solidFill>
                  <a:srgbClr val="000000"/>
                </a:solidFill>
              </a:rPr>
              <a:t>Isomer</a:t>
            </a:r>
            <a:r>
              <a:rPr lang="uk-UA" altLang="ru-RU" sz="2600" i="1" dirty="0">
                <a:solidFill>
                  <a:srgbClr val="000000"/>
                </a:solidFill>
              </a:rPr>
              <a:t> </a:t>
            </a:r>
            <a:r>
              <a:rPr lang="uk-UA" altLang="ru-RU" sz="2600" i="1" dirty="0" err="1">
                <a:solidFill>
                  <a:srgbClr val="000000"/>
                </a:solidFill>
              </a:rPr>
              <a:t>Mix</a:t>
            </a:r>
            <a:r>
              <a:rPr lang="uk-UA" altLang="ru-RU" sz="2600" i="1" dirty="0">
                <a:solidFill>
                  <a:srgbClr val="000000"/>
                </a:solidFill>
              </a:rPr>
              <a:t> (Supelco 47791)</a:t>
            </a:r>
            <a:r>
              <a:rPr lang="uk-UA" altLang="ru-RU" sz="26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endParaRPr lang="uk-UA" altLang="ru-RU" sz="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uk-UA" altLang="ru-RU" sz="2600" b="1" dirty="0" err="1">
                <a:solidFill>
                  <a:srgbClr val="008000"/>
                </a:solidFill>
              </a:rPr>
              <a:t>Пробопідготовку</a:t>
            </a:r>
            <a:r>
              <a:rPr lang="uk-UA" altLang="ru-RU" sz="2600" b="1" dirty="0">
                <a:solidFill>
                  <a:srgbClr val="008000"/>
                </a:solidFill>
              </a:rPr>
              <a:t> зразків </a:t>
            </a:r>
            <a:r>
              <a:rPr lang="uk-UA" altLang="ru-RU" sz="2600" dirty="0">
                <a:solidFill>
                  <a:srgbClr val="000000"/>
                </a:solidFill>
              </a:rPr>
              <a:t>для аналізу </a:t>
            </a:r>
            <a:r>
              <a:rPr lang="uk-UA" altLang="ru-RU" sz="2600" dirty="0" smtClean="0">
                <a:solidFill>
                  <a:srgbClr val="000000"/>
                </a:solidFill>
              </a:rPr>
              <a:t>проводять </a:t>
            </a:r>
            <a:r>
              <a:rPr lang="uk-UA" altLang="ru-RU" sz="2600" dirty="0">
                <a:solidFill>
                  <a:srgbClr val="000000"/>
                </a:solidFill>
              </a:rPr>
              <a:t>згідно ДСТУ ISO 5509-2002</a:t>
            </a:r>
          </a:p>
        </p:txBody>
      </p:sp>
    </p:spTree>
    <p:extLst>
      <p:ext uri="{BB962C8B-B14F-4D97-AF65-F5344CB8AC3E}">
        <p14:creationId xmlns:p14="http://schemas.microsoft.com/office/powerpoint/2010/main" val="27457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86" y="560496"/>
            <a:ext cx="9926423" cy="629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9181" y="0"/>
            <a:ext cx="9574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3200" b="1" kern="0" dirty="0" err="1">
                <a:solidFill>
                  <a:srgbClr val="008000"/>
                </a:solidFill>
              </a:rPr>
              <a:t>Поліненасичені</a:t>
            </a:r>
            <a:r>
              <a:rPr lang="ru-RU" altLang="ru-RU" sz="3200" b="1" kern="0" dirty="0">
                <a:solidFill>
                  <a:srgbClr val="008000"/>
                </a:solidFill>
              </a:rPr>
              <a:t>: омега-3, 6, 9 </a:t>
            </a:r>
            <a:r>
              <a:rPr lang="ru-RU" altLang="ru-RU" sz="3200" b="1" kern="0" dirty="0" err="1">
                <a:solidFill>
                  <a:srgbClr val="008000"/>
                </a:solidFill>
              </a:rPr>
              <a:t>жирні</a:t>
            </a:r>
            <a:r>
              <a:rPr lang="ru-RU" altLang="ru-RU" sz="3200" b="1" kern="0" dirty="0">
                <a:solidFill>
                  <a:srgbClr val="008000"/>
                </a:solidFill>
              </a:rPr>
              <a:t> </a:t>
            </a:r>
            <a:r>
              <a:rPr lang="ru-RU" altLang="ru-RU" sz="3200" b="1" kern="0" dirty="0" err="1">
                <a:solidFill>
                  <a:srgbClr val="008000"/>
                </a:solidFill>
              </a:rPr>
              <a:t>кислоти</a:t>
            </a:r>
            <a:endParaRPr lang="ru-RU" sz="3200" b="1" kern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26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7620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809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2782889" y="260351"/>
            <a:ext cx="6842125" cy="1368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uk-UA" sz="2800" b="1" dirty="0">
                <a:solidFill>
                  <a:prstClr val="black"/>
                </a:solidFill>
                <a:latin typeface="Constantia"/>
              </a:rPr>
              <a:t>Українська лабораторія якості та безпеки продукції АПК</a:t>
            </a: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4" y="3509964"/>
            <a:ext cx="3348037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Содержимое 2"/>
          <p:cNvSpPr>
            <a:spLocks noGrp="1"/>
          </p:cNvSpPr>
          <p:nvPr>
            <p:ph idx="1"/>
          </p:nvPr>
        </p:nvSpPr>
        <p:spPr>
          <a:xfrm>
            <a:off x="5448301" y="4797426"/>
            <a:ext cx="5256213" cy="16160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uk-UA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Наша адреса: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uk-UA" altLang="ru-RU" sz="2000">
                <a:latin typeface="Arial" panose="020B0604020202020204" pitchFamily="34" charset="0"/>
                <a:cs typeface="Arial" panose="020B0604020202020204" pitchFamily="34" charset="0"/>
              </a:rPr>
              <a:t>Україна 08162,  Києво-Святошинський р-н,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uk-UA" altLang="ru-RU" sz="2000">
                <a:latin typeface="Arial" panose="020B0604020202020204" pitchFamily="34" charset="0"/>
                <a:cs typeface="Arial" panose="020B0604020202020204" pitchFamily="34" charset="0"/>
              </a:rPr>
              <a:t>с.м.т. Чабани, вул. Машинобудівників, 7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uk-UA" altLang="ru-RU" sz="2000">
                <a:latin typeface="Arial" panose="020B0604020202020204" pitchFamily="34" charset="0"/>
                <a:cs typeface="Arial" panose="020B0604020202020204" pitchFamily="34" charset="0"/>
              </a:rPr>
              <a:t>тел.: (+380 44) 527-89-43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E-mail:  receptionsquality.ua</a:t>
            </a:r>
            <a:endParaRPr lang="uk-UA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4872" y="2060848"/>
            <a:ext cx="8301608" cy="2016224"/>
          </a:xfrm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4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Дякую за увагу</a:t>
            </a:r>
            <a:br>
              <a:rPr lang="uk-UA" sz="4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uk-UA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46227660"/>
              </p:ext>
            </p:extLst>
          </p:nvPr>
        </p:nvGraphicFramePr>
        <p:xfrm>
          <a:off x="490194" y="791852"/>
          <a:ext cx="11368726" cy="486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734531" y="188913"/>
            <a:ext cx="9747315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indent="457200" eaLnBrk="0" hangingPunct="0">
              <a:spcBef>
                <a:spcPts val="1500"/>
              </a:spcBef>
              <a:buFont typeface="Wingdings" pitchFamily="2" charset="2"/>
              <a:buChar char=""/>
              <a:defRPr sz="20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spcBef>
                <a:spcPts val="1500"/>
              </a:spcBef>
              <a:buFont typeface="Century" pitchFamily="18" charset="0"/>
              <a:buChar char="…"/>
              <a:defRPr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spcBef>
                <a:spcPts val="1500"/>
              </a:spcBef>
              <a:buFont typeface="Wingdings" pitchFamily="2" charset="2"/>
              <a:buChar char=""/>
              <a:defRPr sz="16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spcBef>
                <a:spcPts val="1500"/>
              </a:spcBef>
              <a:buFont typeface="Century" pitchFamily="18" charset="0"/>
              <a:buChar char="…"/>
              <a:defRPr sz="16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spcBef>
                <a:spcPts val="1500"/>
              </a:spcBef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Способи та методи фальсифікації рослинних олій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169682" y="5876925"/>
            <a:ext cx="11792932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indent="457200" eaLnBrk="0" hangingPunct="0">
              <a:spcBef>
                <a:spcPts val="1500"/>
              </a:spcBef>
              <a:buFont typeface="Wingdings" pitchFamily="2" charset="2"/>
              <a:buChar char=""/>
              <a:defRPr sz="20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spcBef>
                <a:spcPts val="1500"/>
              </a:spcBef>
              <a:buFont typeface="Century" pitchFamily="18" charset="0"/>
              <a:buChar char="…"/>
              <a:defRPr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spcBef>
                <a:spcPts val="1500"/>
              </a:spcBef>
              <a:buFont typeface="Wingdings" pitchFamily="2" charset="2"/>
              <a:buChar char=""/>
              <a:defRPr sz="16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spcBef>
                <a:spcPts val="1500"/>
              </a:spcBef>
              <a:buFont typeface="Century" pitchFamily="18" charset="0"/>
              <a:buChar char="…"/>
              <a:defRPr sz="16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spcBef>
                <a:spcPts val="1500"/>
              </a:spcBef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Фальсифікацію рослинних олій умовно можна поділити на дві групи: «груба», коли вміст інших компонентів більше 20% та «тонка</a:t>
            </a:r>
            <a:r>
              <a:rPr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uk-UA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коли частка останніх – менше 20%.</a:t>
            </a:r>
            <a:endParaRPr lang="uk-UA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995" y="299137"/>
            <a:ext cx="11033289" cy="1325563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Способи фальсифікації рослинних олій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487" y="1825625"/>
            <a:ext cx="11547835" cy="4351338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поширеним</a:t>
            </a:r>
            <a:r>
              <a:rPr lang="ru-RU" dirty="0" smtClean="0"/>
              <a:t> способом </a:t>
            </a:r>
            <a:r>
              <a:rPr lang="ru-RU" dirty="0" err="1" smtClean="0"/>
              <a:t>фальсифікації</a:t>
            </a:r>
            <a:r>
              <a:rPr lang="ru-RU" dirty="0" smtClean="0"/>
              <a:t> </a:t>
            </a:r>
            <a:r>
              <a:rPr lang="ru-RU" dirty="0" err="1" smtClean="0"/>
              <a:t>рослинної</a:t>
            </a:r>
            <a:r>
              <a:rPr lang="ru-RU" dirty="0" smtClean="0"/>
              <a:t> </a:t>
            </a:r>
            <a:r>
              <a:rPr lang="ru-RU" dirty="0" err="1" smtClean="0"/>
              <a:t>олії</a:t>
            </a:r>
            <a:r>
              <a:rPr lang="ru-RU" dirty="0" smtClean="0"/>
              <a:t> є </a:t>
            </a:r>
            <a:r>
              <a:rPr lang="ru-RU" dirty="0" err="1" smtClean="0"/>
              <a:t>часткова</a:t>
            </a:r>
            <a:r>
              <a:rPr lang="ru-RU" dirty="0" smtClean="0"/>
              <a:t> </a:t>
            </a:r>
            <a:r>
              <a:rPr lang="ru-RU" dirty="0" err="1" smtClean="0"/>
              <a:t>заміна</a:t>
            </a:r>
            <a:r>
              <a:rPr lang="ru-RU" dirty="0" smtClean="0"/>
              <a:t> </a:t>
            </a:r>
            <a:r>
              <a:rPr lang="ru-RU" dirty="0" err="1" smtClean="0"/>
              <a:t>олії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дешевими</a:t>
            </a:r>
            <a:r>
              <a:rPr lang="ru-RU" dirty="0" smtClean="0"/>
              <a:t> видами: </a:t>
            </a:r>
            <a:r>
              <a:rPr lang="ru-RU" b="1" i="1" dirty="0" err="1" smtClean="0">
                <a:solidFill>
                  <a:srgbClr val="00B050"/>
                </a:solidFill>
              </a:rPr>
              <a:t>оливкової</a:t>
            </a:r>
            <a:r>
              <a:rPr lang="ru-RU" b="1" i="1" dirty="0" smtClean="0">
                <a:solidFill>
                  <a:srgbClr val="00B050"/>
                </a:solidFill>
              </a:rPr>
              <a:t> – </a:t>
            </a:r>
            <a:r>
              <a:rPr lang="ru-RU" b="1" i="1" dirty="0" err="1" smtClean="0">
                <a:solidFill>
                  <a:srgbClr val="00B050"/>
                </a:solidFill>
              </a:rPr>
              <a:t>ріпаковою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або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соняшниковою</a:t>
            </a:r>
            <a:r>
              <a:rPr lang="ru-RU" dirty="0" smtClean="0"/>
              <a:t>, </a:t>
            </a:r>
            <a:r>
              <a:rPr lang="ru-RU" b="1" u="sng" dirty="0" err="1" smtClean="0">
                <a:solidFill>
                  <a:srgbClr val="00B050"/>
                </a:solidFill>
              </a:rPr>
              <a:t>кукурудзяної</a:t>
            </a:r>
            <a:r>
              <a:rPr lang="ru-RU" b="1" u="sng" dirty="0" smtClean="0">
                <a:solidFill>
                  <a:srgbClr val="00B050"/>
                </a:solidFill>
              </a:rPr>
              <a:t> - </a:t>
            </a:r>
            <a:r>
              <a:rPr lang="ru-RU" b="1" u="sng" dirty="0" err="1" smtClean="0">
                <a:solidFill>
                  <a:srgbClr val="00B050"/>
                </a:solidFill>
              </a:rPr>
              <a:t>соєвою</a:t>
            </a:r>
            <a:r>
              <a:rPr lang="ru-RU" b="1" u="sng" dirty="0" smtClean="0">
                <a:solidFill>
                  <a:srgbClr val="00B050"/>
                </a:solidFill>
              </a:rPr>
              <a:t>, </a:t>
            </a:r>
            <a:r>
              <a:rPr lang="ru-RU" b="1" u="sng" dirty="0" err="1" smtClean="0">
                <a:solidFill>
                  <a:srgbClr val="00B050"/>
                </a:solidFill>
              </a:rPr>
              <a:t>соняшникової</a:t>
            </a:r>
            <a:r>
              <a:rPr lang="ru-RU" b="1" u="sng" dirty="0" smtClean="0">
                <a:solidFill>
                  <a:srgbClr val="00B050"/>
                </a:solidFill>
              </a:rPr>
              <a:t> - </a:t>
            </a:r>
            <a:r>
              <a:rPr lang="ru-RU" b="1" u="sng" dirty="0" err="1" smtClean="0">
                <a:solidFill>
                  <a:srgbClr val="00B050"/>
                </a:solidFill>
              </a:rPr>
              <a:t>бавовняною</a:t>
            </a:r>
            <a:r>
              <a:rPr lang="ru-RU" dirty="0" smtClean="0"/>
              <a:t>; </a:t>
            </a:r>
            <a:r>
              <a:rPr lang="ru-RU" dirty="0" err="1" smtClean="0"/>
              <a:t>часткова</a:t>
            </a:r>
            <a:r>
              <a:rPr lang="ru-RU" dirty="0" smtClean="0"/>
              <a:t> </a:t>
            </a:r>
            <a:r>
              <a:rPr lang="ru-RU" dirty="0" err="1" smtClean="0"/>
              <a:t>заміна</a:t>
            </a:r>
            <a:r>
              <a:rPr lang="ru-RU" dirty="0" smtClean="0"/>
              <a:t> </a:t>
            </a:r>
            <a:r>
              <a:rPr lang="ru-RU" dirty="0" err="1" smtClean="0"/>
              <a:t>олії</a:t>
            </a:r>
            <a:r>
              <a:rPr lang="ru-RU" dirty="0" smtClean="0"/>
              <a:t> </a:t>
            </a:r>
            <a:r>
              <a:rPr lang="ru-RU" dirty="0" err="1" smtClean="0"/>
              <a:t>вищого</a:t>
            </a:r>
            <a:r>
              <a:rPr lang="ru-RU" dirty="0" smtClean="0"/>
              <a:t> сорту </a:t>
            </a:r>
            <a:r>
              <a:rPr lang="ru-RU" dirty="0" err="1" smtClean="0"/>
              <a:t>олією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низького</a:t>
            </a:r>
            <a:r>
              <a:rPr lang="ru-RU" dirty="0" smtClean="0"/>
              <a:t> сорту. 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падає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харчова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відносного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складу </a:t>
            </a:r>
            <a:r>
              <a:rPr lang="ru-RU" dirty="0" err="1" smtClean="0"/>
              <a:t>ненасичених</a:t>
            </a:r>
            <a:r>
              <a:rPr lang="ru-RU" dirty="0" smtClean="0"/>
              <a:t> </a:t>
            </a:r>
            <a:r>
              <a:rPr lang="ru-RU" dirty="0" err="1" smtClean="0"/>
              <a:t>жирних</a:t>
            </a:r>
            <a:r>
              <a:rPr lang="ru-RU" dirty="0" smtClean="0"/>
              <a:t> кислот і </a:t>
            </a:r>
            <a:r>
              <a:rPr lang="ru-RU" dirty="0" err="1" smtClean="0"/>
              <a:t>збільшення</a:t>
            </a:r>
            <a:r>
              <a:rPr lang="ru-RU" dirty="0" smtClean="0"/>
              <a:t> складу </a:t>
            </a:r>
            <a:r>
              <a:rPr lang="ru-RU" dirty="0" err="1" smtClean="0"/>
              <a:t>баластних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Встановити</a:t>
            </a:r>
            <a:r>
              <a:rPr lang="ru-RU" dirty="0" smtClean="0"/>
              <a:t>  </a:t>
            </a:r>
            <a:r>
              <a:rPr lang="ru-RU" dirty="0" err="1" smtClean="0"/>
              <a:t>фальсифікат</a:t>
            </a:r>
            <a:r>
              <a:rPr lang="ru-RU" dirty="0" smtClean="0"/>
              <a:t> за смаком, </a:t>
            </a:r>
            <a:r>
              <a:rPr lang="ru-RU" dirty="0" err="1" smtClean="0"/>
              <a:t>кольором</a:t>
            </a:r>
            <a:r>
              <a:rPr lang="ru-RU" dirty="0" smtClean="0"/>
              <a:t>, </a:t>
            </a:r>
            <a:r>
              <a:rPr lang="ru-RU" dirty="0" err="1" smtClean="0"/>
              <a:t>консистенцією</a:t>
            </a:r>
            <a:r>
              <a:rPr lang="ru-RU" dirty="0" smtClean="0"/>
              <a:t> практично не </a:t>
            </a:r>
            <a:r>
              <a:rPr lang="ru-RU" dirty="0" err="1" smtClean="0"/>
              <a:t>можливо</a:t>
            </a:r>
            <a:r>
              <a:rPr lang="ru-RU" dirty="0" smtClean="0"/>
              <a:t>. Тому, для визначення </a:t>
            </a:r>
            <a:r>
              <a:rPr lang="ru-RU" dirty="0" err="1" smtClean="0"/>
              <a:t>фальсифікації</a:t>
            </a:r>
            <a:r>
              <a:rPr lang="ru-RU" dirty="0" smtClean="0"/>
              <a:t>, </a:t>
            </a:r>
            <a:r>
              <a:rPr lang="ru-RU" dirty="0" err="1" smtClean="0"/>
              <a:t>проводяться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 smtClean="0"/>
              <a:t>лабораторні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49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8219" y="175934"/>
            <a:ext cx="11052142" cy="666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solidFill>
                  <a:srgbClr val="008000"/>
                </a:solidFill>
                <a:cs typeface="Times New Roman" pitchFamily="18" charset="0"/>
              </a:rPr>
              <a:t>Методи встановлення фальсифікації рослинних олій</a:t>
            </a:r>
          </a:p>
          <a:p>
            <a:pPr algn="ctr" eaLnBrk="1" hangingPunct="1">
              <a:defRPr/>
            </a:pPr>
            <a:endParaRPr lang="uk-UA" sz="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+mj-lt"/>
              <a:buAutoNum type="arabicPeriod"/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Якісні реакції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(якісною реакцією на бавовняну олію є реакція з розчином азотнокислого срібла; якісною реакцією на кунжутну олію є реакція з розчином сахарози в соляній кислоті; якісною реакцією на ріпакову олію є реакція з оцтовокислим свинцем; про чистоту оливкової олії – по елаідінової реакції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+mj-lt"/>
              <a:buAutoNum type="arabicPeriod"/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Відповідність показникам, які притаманні даній рослинній олії, згідно нормативним документам на </a:t>
            </a: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uk-UA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(при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фальсифікації оливкової олії ріпаковою, соняшниковою або соєвою олією показник заломлення, а також щільність збільшуються. При фальсифікації кукурудзяної олії соєвою показник заломлення істотно зростає. При фальсифікації соняшникової олії бавовняною – збільшується щільність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+mj-lt"/>
              <a:buAutoNum type="arabicPeriod"/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Визначення жирнокислотного </a:t>
            </a: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складу</a:t>
            </a:r>
            <a:endParaRPr lang="uk-UA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+mj-lt"/>
              <a:buAutoNum type="arabicPeriod"/>
              <a:defRPr/>
            </a:pPr>
            <a:r>
              <a:rPr 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Визначення складу </a:t>
            </a:r>
            <a:r>
              <a:rPr lang="uk-UA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стеролових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фракцій.</a:t>
            </a:r>
          </a:p>
        </p:txBody>
      </p:sp>
    </p:spTree>
    <p:extLst>
      <p:ext uri="{BB962C8B-B14F-4D97-AF65-F5344CB8AC3E}">
        <p14:creationId xmlns:p14="http://schemas.microsoft.com/office/powerpoint/2010/main" val="204908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603315" y="188914"/>
            <a:ext cx="11114203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indent="457200" eaLnBrk="0" hangingPunct="0">
              <a:spcBef>
                <a:spcPts val="1500"/>
              </a:spcBef>
              <a:buFont typeface="Wingdings" pitchFamily="2" charset="2"/>
              <a:buChar char=""/>
              <a:defRPr sz="20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spcBef>
                <a:spcPts val="1500"/>
              </a:spcBef>
              <a:buFont typeface="Century" pitchFamily="18" charset="0"/>
              <a:buChar char="…"/>
              <a:defRPr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spcBef>
                <a:spcPts val="1500"/>
              </a:spcBef>
              <a:buFont typeface="Wingdings" pitchFamily="2" charset="2"/>
              <a:buChar char=""/>
              <a:defRPr sz="16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spcBef>
                <a:spcPts val="1500"/>
              </a:spcBef>
              <a:buFont typeface="Century" pitchFamily="18" charset="0"/>
              <a:buChar char="…"/>
              <a:defRPr sz="16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spcBef>
                <a:spcPts val="1500"/>
              </a:spcBef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Ï"/>
              <a:defRPr sz="16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Визначення жирнокислотного спектру</a:t>
            </a:r>
            <a:r>
              <a:rPr lang="uk-UA" alt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alt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altLang="ru-RU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з </a:t>
            </a:r>
            <a:r>
              <a:rPr lang="uk-UA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найбільш ефективних методів </a:t>
            </a:r>
            <a:r>
              <a:rPr lang="uk-UA" altLang="ru-RU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встановлення фальсифікації рослинних олій.</a:t>
            </a:r>
            <a:endParaRPr lang="uk-UA" alt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937" y="1082584"/>
            <a:ext cx="1166095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Кожна рослинна олія за своїм жирнокислотним складом – унікальна. </a:t>
            </a:r>
          </a:p>
          <a:p>
            <a:pPr indent="457200" algn="just">
              <a:defRPr/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На відміну від тваринних жирів у складі рослинних олій переважають ненасичені жирні кислоти , особливо 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3/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6 кислоти.</a:t>
            </a:r>
          </a:p>
          <a:p>
            <a:pPr indent="457200" algn="just">
              <a:defRPr/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Ця, свого роду "візитна картка" дає можливість однозначно ідентифікувати різні види олій та встановити їх фальсифікацію.</a:t>
            </a:r>
            <a:endParaRPr lang="uk-UA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8220" y="3016753"/>
            <a:ext cx="3098473" cy="3240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349" y="3039310"/>
            <a:ext cx="2862444" cy="3240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8449" y="3016753"/>
            <a:ext cx="2762998" cy="3240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9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30" y="6428462"/>
            <a:ext cx="3800048" cy="29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35232" y="4440123"/>
            <a:ext cx="200295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Соняшникова олія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6090" y="4440123"/>
            <a:ext cx="18005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Кукурудзяна олія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59730" y="4636796"/>
            <a:ext cx="14004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Ріпакова </a:t>
            </a:r>
          </a:p>
          <a:p>
            <a:pPr algn="ctr" eaLnBrk="1" hangingPunct="1">
              <a:defRPr/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олія</a:t>
            </a:r>
          </a:p>
        </p:txBody>
      </p:sp>
    </p:spTree>
    <p:extLst>
      <p:ext uri="{BB962C8B-B14F-4D97-AF65-F5344CB8AC3E}">
        <p14:creationId xmlns:p14="http://schemas.microsoft.com/office/powerpoint/2010/main" val="26069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22548" y="89769"/>
            <a:ext cx="5331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altLang="ru-RU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Жирнокислотний спектр традиційних рослинних олій згідно нормативної документації </a:t>
            </a:r>
            <a:endParaRPr lang="uk-UA" sz="2000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98296" y="89769"/>
            <a:ext cx="6593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ДСТУ 4492-2005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Олія соняшникова. Технічні умови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ДСТУ 8808-2003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Олія кукурудзяна. Технічні умови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ДСТУ 8175:2015 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Олія ріпакова. Технічні умови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alt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CODEX STAN 210-1999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042737"/>
              </p:ext>
            </p:extLst>
          </p:nvPr>
        </p:nvGraphicFramePr>
        <p:xfrm>
          <a:off x="267094" y="1036388"/>
          <a:ext cx="5331202" cy="582161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0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117"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Жирна кислота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Масова частка жирних кислот в оліях,</a:t>
                      </a:r>
                      <a:r>
                        <a:rPr lang="uk-UA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4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322">
                <a:tc v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Ріпакова з масовою</a:t>
                      </a:r>
                      <a:r>
                        <a:rPr lang="uk-UA" sz="14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часткою ерукової кислоти не більше 5%</a:t>
                      </a:r>
                      <a:endParaRPr lang="ru-RU" sz="14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11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С14:0   міристинова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0,3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11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С16:0   пальмітинова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– 6,5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11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С16:1   пальмітолеїнова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0,6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11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С18:0   стеаринова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0,8 - 2,5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11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С18:1   олеїнова кислота 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uk-UA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65,0</a:t>
                      </a:r>
                      <a:endParaRPr lang="ru-RU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11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С18:2   лінолева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 – 25,0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11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С18:3   ліноленова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 – 15,0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11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С20:0   арахінова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– 2,5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11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С20:1   гондоїнова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– 4,0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1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С20:2   ейкозадієнова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1,0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11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С22:0   бегенова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1,0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11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С22:1  ерукова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5,0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11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С22:2   докозадієнова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0,5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11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С24:0  лігноцеринова кислота 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0,2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11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С24:1   селахолева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0,5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8" marB="45718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695457"/>
              </p:ext>
            </p:extLst>
          </p:nvPr>
        </p:nvGraphicFramePr>
        <p:xfrm>
          <a:off x="6119748" y="1413208"/>
          <a:ext cx="5409234" cy="530361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620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217"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Жирна кислота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Масова частка жирних кислот в оліях, %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132">
                <a:tc v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Кукурудзяна </a:t>
                      </a:r>
                      <a:endParaRPr lang="ru-RU" sz="14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Соняшникова </a:t>
                      </a:r>
                      <a:endParaRPr lang="ru-RU" sz="14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13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С12:0   лауринова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0,3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13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С14:0   міристинова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0,3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0,2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13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С16:0   пальмітинова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 – 14,0</a:t>
                      </a:r>
                      <a:endParaRPr lang="ru-RU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 – 7,6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13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С16:1   пальмітолеїнова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0,5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0,3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13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С18:0   стеаринова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– 4,0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 – 6,5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13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С18:1   олеїнова кислота 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 – 42,0</a:t>
                      </a:r>
                      <a:endParaRPr lang="ru-RU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 – 39,4</a:t>
                      </a:r>
                      <a:endParaRPr lang="ru-RU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13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С18:2   лінолева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 – 62,0</a:t>
                      </a:r>
                      <a:endParaRPr lang="ru-RU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 – 74,0</a:t>
                      </a:r>
                      <a:endParaRPr lang="ru-RU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13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С18:3</a:t>
                      </a:r>
                      <a:r>
                        <a:rPr lang="el-GR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ліноленова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2,0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0,2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13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С20:0   арахінова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1,0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 – 0,4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13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С20:1   гондоїнова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0,5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0,2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13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С22:0   бегенова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0,5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– 1,3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13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С22:1  ерукова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0,2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13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С22:2   докозадієнова кислота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0,3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913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С24:0  лігноцеринова кислота 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0,5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0,3</a:t>
                      </a:r>
                      <a:endParaRPr lang="ru-RU" sz="1400" b="1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3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5927" y="287715"/>
            <a:ext cx="845840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При аналізі «профілю ліпідів» рослинних олій досить широко використовуються як газова хроматографія (ГХ), так і рідинна (ВЕРХ).</a:t>
            </a:r>
          </a:p>
          <a:p>
            <a:pPr indent="457200" algn="just">
              <a:defRPr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Розділення ліпідних компонентів олій у ВЕРХ можна проводити і без попередньої пробопідготовки, використовуючи варіант з зверненими фазами (ОФ ВЕРХ) і неполярним розчинником. Єдиним ускладненням цього методу є те, що для ідентифікації піків доводиться використовувати неселективні детектори, зокрема, детектор світлорозсіювання (ELSD). Такий детектор не володіє лінійністю відгуку, та з метою усунення цього недоліку використовують добавки в зразок холестерину, що утворює молекулярні асоціати з триацилгліцеролами, а також нітрату срібла для підвищення чутливості аналізу.</a:t>
            </a:r>
          </a:p>
          <a:p>
            <a:pPr indent="457200" algn="just">
              <a:defRPr/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Відомо і використання мас-спектрометричних детекторів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 тією ж метою. </a:t>
            </a:r>
          </a:p>
          <a:p>
            <a:pPr indent="457200" algn="just">
              <a:defRPr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Одним з основних методів ідентифікації рослинних олій за жирнокислотним і стероловим складом та встановлення їх фальсифікації є </a:t>
            </a:r>
            <a:r>
              <a:rPr lang="uk-UA" sz="2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газохроматографічний метод</a:t>
            </a:r>
            <a:r>
              <a:rPr lang="uk-UA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457200" algn="just">
              <a:defRPr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Аналіз проводять на газових хроматографах з полумיяно- іонізаційним детектором з використанням високополярних капілярних колонок,  з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наступним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зіставленням даних з стандартним складом, який приведений в нормативній документації на продукт.</a:t>
            </a:r>
          </a:p>
        </p:txBody>
      </p:sp>
      <p:pic>
        <p:nvPicPr>
          <p:cNvPr id="22532" name="Picture 4" descr="Купить Газовый хроматограф TRACE GC ULT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7961" y="4575757"/>
            <a:ext cx="2376264" cy="1963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Жидкостной хроматограф Agilent Technologies Series 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6340" y="2570096"/>
            <a:ext cx="2376264" cy="203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Газовый хроматограф Кристаллюкс-4000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4328" y="0"/>
            <a:ext cx="237626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01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3266</Words>
  <Application>Microsoft Office PowerPoint</Application>
  <PresentationFormat>Широкоэкранный</PresentationFormat>
  <Paragraphs>826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Constantia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Способи фальсифікації рослинних олій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лінолевої кислоти  в організмі:</vt:lpstr>
      <vt:lpstr>Презентация PowerPoint</vt:lpstr>
      <vt:lpstr>Лінолева кислота має чотири геометричних цис- і транс-ізомери</vt:lpstr>
      <vt:lpstr>Презентация PowerPoint</vt:lpstr>
      <vt:lpstr>Презентация PowerPoint</vt:lpstr>
      <vt:lpstr>Дякую за увагу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2024-10-03T21:47:14Z</dcterms:created>
  <dcterms:modified xsi:type="dcterms:W3CDTF">2024-10-07T19:15:38Z</dcterms:modified>
</cp:coreProperties>
</file>