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59" r:id="rId3"/>
    <p:sldId id="258" r:id="rId4"/>
    <p:sldId id="260" r:id="rId5"/>
    <p:sldId id="288" r:id="rId6"/>
    <p:sldId id="295" r:id="rId7"/>
    <p:sldId id="287" r:id="rId8"/>
    <p:sldId id="261" r:id="rId9"/>
    <p:sldId id="262" r:id="rId10"/>
    <p:sldId id="296" r:id="rId11"/>
    <p:sldId id="297" r:id="rId12"/>
    <p:sldId id="294" r:id="rId13"/>
    <p:sldId id="298" r:id="rId14"/>
    <p:sldId id="299" r:id="rId15"/>
    <p:sldId id="301" r:id="rId16"/>
    <p:sldId id="303" r:id="rId17"/>
    <p:sldId id="304" r:id="rId18"/>
    <p:sldId id="268" r:id="rId19"/>
    <p:sldId id="269" r:id="rId20"/>
    <p:sldId id="270" r:id="rId21"/>
    <p:sldId id="272" r:id="rId22"/>
    <p:sldId id="273" r:id="rId23"/>
    <p:sldId id="276" r:id="rId24"/>
    <p:sldId id="305" r:id="rId25"/>
    <p:sldId id="307" r:id="rId26"/>
    <p:sldId id="306" r:id="rId27"/>
    <p:sldId id="277" r:id="rId28"/>
    <p:sldId id="308" r:id="rId29"/>
    <p:sldId id="278" r:id="rId30"/>
    <p:sldId id="279" r:id="rId31"/>
    <p:sldId id="309" r:id="rId32"/>
    <p:sldId id="280" r:id="rId33"/>
    <p:sldId id="310" r:id="rId34"/>
    <p:sldId id="282" r:id="rId35"/>
    <p:sldId id="283" r:id="rId36"/>
    <p:sldId id="284" r:id="rId37"/>
    <p:sldId id="311" r:id="rId38"/>
    <p:sldId id="285" r:id="rId39"/>
    <p:sldId id="312" r:id="rId40"/>
    <p:sldId id="313" r:id="rId41"/>
    <p:sldId id="286" r:id="rId42"/>
    <p:sldId id="314" r:id="rId43"/>
    <p:sldId id="315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6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842B7-9241-4842-8276-92ABAF10DCA6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8A384-4C2D-431E-8DCB-C8C942214D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174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11-65C6-421B-B2B3-9123FA23B1F0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F2CC-A368-463E-B5DF-AAF917EDDCC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751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11-65C6-421B-B2B3-9123FA23B1F0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F2CC-A368-463E-B5DF-AAF917EDDC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03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11-65C6-421B-B2B3-9123FA23B1F0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F2CC-A368-463E-B5DF-AAF917EDDC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2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11-65C6-421B-B2B3-9123FA23B1F0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F2CC-A368-463E-B5DF-AAF917EDDC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0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11-65C6-421B-B2B3-9123FA23B1F0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F2CC-A368-463E-B5DF-AAF917EDDCC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84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11-65C6-421B-B2B3-9123FA23B1F0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F2CC-A368-463E-B5DF-AAF917EDDC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26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11-65C6-421B-B2B3-9123FA23B1F0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F2CC-A368-463E-B5DF-AAF917EDDC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50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11-65C6-421B-B2B3-9123FA23B1F0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F2CC-A368-463E-B5DF-AAF917EDDC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967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11-65C6-421B-B2B3-9123FA23B1F0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F2CC-A368-463E-B5DF-AAF917EDDC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56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B332F11-65C6-421B-B2B3-9123FA23B1F0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59EF2CC-A368-463E-B5DF-AAF917EDDC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25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2F11-65C6-421B-B2B3-9123FA23B1F0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F2CC-A368-463E-B5DF-AAF917EDDC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40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B332F11-65C6-421B-B2B3-9123FA23B1F0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59EF2CC-A368-463E-B5DF-AAF917EDDCC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92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9.wdp"/><Relationship Id="rId18" Type="http://schemas.openxmlformats.org/officeDocument/2006/relationships/image" Target="../media/image29.jpeg"/><Relationship Id="rId26" Type="http://schemas.openxmlformats.org/officeDocument/2006/relationships/image" Target="../media/image35.png"/><Relationship Id="rId3" Type="http://schemas.microsoft.com/office/2007/relationships/hdphoto" Target="../media/hdphoto6.wdp"/><Relationship Id="rId21" Type="http://schemas.microsoft.com/office/2007/relationships/hdphoto" Target="../media/hdphoto11.wdp"/><Relationship Id="rId7" Type="http://schemas.openxmlformats.org/officeDocument/2006/relationships/image" Target="../media/image21.jpeg"/><Relationship Id="rId12" Type="http://schemas.openxmlformats.org/officeDocument/2006/relationships/image" Target="../media/image25.png"/><Relationship Id="rId17" Type="http://schemas.microsoft.com/office/2007/relationships/hdphoto" Target="../media/hdphoto10.wdp"/><Relationship Id="rId25" Type="http://schemas.microsoft.com/office/2007/relationships/hdphoto" Target="../media/hdphoto12.wdp"/><Relationship Id="rId2" Type="http://schemas.openxmlformats.org/officeDocument/2006/relationships/image" Target="../media/image18.png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29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jpeg"/><Relationship Id="rId24" Type="http://schemas.openxmlformats.org/officeDocument/2006/relationships/image" Target="../media/image34.png"/><Relationship Id="rId32" Type="http://schemas.microsoft.com/office/2007/relationships/hdphoto" Target="../media/hdphoto14.wdp"/><Relationship Id="rId5" Type="http://schemas.microsoft.com/office/2007/relationships/hdphoto" Target="../media/hdphoto7.wdp"/><Relationship Id="rId15" Type="http://schemas.openxmlformats.org/officeDocument/2006/relationships/image" Target="../media/image27.jpeg"/><Relationship Id="rId23" Type="http://schemas.openxmlformats.org/officeDocument/2006/relationships/image" Target="../media/image33.png"/><Relationship Id="rId28" Type="http://schemas.openxmlformats.org/officeDocument/2006/relationships/image" Target="../media/image36.png"/><Relationship Id="rId10" Type="http://schemas.microsoft.com/office/2007/relationships/hdphoto" Target="../media/hdphoto8.wdp"/><Relationship Id="rId19" Type="http://schemas.openxmlformats.org/officeDocument/2006/relationships/image" Target="../media/image30.png"/><Relationship Id="rId31" Type="http://schemas.openxmlformats.org/officeDocument/2006/relationships/image" Target="../media/image39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Relationship Id="rId22" Type="http://schemas.openxmlformats.org/officeDocument/2006/relationships/image" Target="../media/image32.jpeg"/><Relationship Id="rId27" Type="http://schemas.microsoft.com/office/2007/relationships/hdphoto" Target="../media/hdphoto13.wdp"/><Relationship Id="rId30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18" Type="http://schemas.openxmlformats.org/officeDocument/2006/relationships/image" Target="../media/image52.jpeg"/><Relationship Id="rId26" Type="http://schemas.microsoft.com/office/2007/relationships/hdphoto" Target="../media/hdphoto19.wdp"/><Relationship Id="rId3" Type="http://schemas.openxmlformats.org/officeDocument/2006/relationships/image" Target="../media/image41.png"/><Relationship Id="rId21" Type="http://schemas.openxmlformats.org/officeDocument/2006/relationships/image" Target="../media/image55.jpeg"/><Relationship Id="rId7" Type="http://schemas.microsoft.com/office/2007/relationships/hdphoto" Target="../media/hdphoto15.wdp"/><Relationship Id="rId12" Type="http://schemas.microsoft.com/office/2007/relationships/hdphoto" Target="../media/hdphoto17.wdp"/><Relationship Id="rId17" Type="http://schemas.openxmlformats.org/officeDocument/2006/relationships/image" Target="../media/image51.jpeg"/><Relationship Id="rId25" Type="http://schemas.openxmlformats.org/officeDocument/2006/relationships/image" Target="../media/image59.png"/><Relationship Id="rId33" Type="http://schemas.microsoft.com/office/2007/relationships/hdphoto" Target="../media/hdphoto20.wdp"/><Relationship Id="rId2" Type="http://schemas.openxmlformats.org/officeDocument/2006/relationships/image" Target="../media/image40.png"/><Relationship Id="rId16" Type="http://schemas.openxmlformats.org/officeDocument/2006/relationships/image" Target="../media/image50.jpeg"/><Relationship Id="rId20" Type="http://schemas.openxmlformats.org/officeDocument/2006/relationships/image" Target="../media/image54.jpeg"/><Relationship Id="rId29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24" Type="http://schemas.openxmlformats.org/officeDocument/2006/relationships/image" Target="../media/image58.png"/><Relationship Id="rId32" Type="http://schemas.openxmlformats.org/officeDocument/2006/relationships/image" Target="../media/image65.png"/><Relationship Id="rId5" Type="http://schemas.openxmlformats.org/officeDocument/2006/relationships/image" Target="../media/image43.jpeg"/><Relationship Id="rId15" Type="http://schemas.openxmlformats.org/officeDocument/2006/relationships/image" Target="../media/image49.jpeg"/><Relationship Id="rId23" Type="http://schemas.openxmlformats.org/officeDocument/2006/relationships/image" Target="../media/image57.jpeg"/><Relationship Id="rId28" Type="http://schemas.openxmlformats.org/officeDocument/2006/relationships/image" Target="../media/image61.jpeg"/><Relationship Id="rId10" Type="http://schemas.openxmlformats.org/officeDocument/2006/relationships/image" Target="../media/image46.png"/><Relationship Id="rId19" Type="http://schemas.openxmlformats.org/officeDocument/2006/relationships/image" Target="../media/image53.jpeg"/><Relationship Id="rId31" Type="http://schemas.openxmlformats.org/officeDocument/2006/relationships/image" Target="../media/image64.jpeg"/><Relationship Id="rId4" Type="http://schemas.openxmlformats.org/officeDocument/2006/relationships/image" Target="../media/image42.png"/><Relationship Id="rId9" Type="http://schemas.microsoft.com/office/2007/relationships/hdphoto" Target="../media/hdphoto16.wdp"/><Relationship Id="rId14" Type="http://schemas.microsoft.com/office/2007/relationships/hdphoto" Target="../media/hdphoto18.wdp"/><Relationship Id="rId22" Type="http://schemas.openxmlformats.org/officeDocument/2006/relationships/image" Target="../media/image56.jpeg"/><Relationship Id="rId27" Type="http://schemas.openxmlformats.org/officeDocument/2006/relationships/image" Target="../media/image60.png"/><Relationship Id="rId30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12" Type="http://schemas.openxmlformats.org/officeDocument/2006/relationships/image" Target="../media/image7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4.jpeg"/><Relationship Id="rId5" Type="http://schemas.openxmlformats.org/officeDocument/2006/relationships/image" Target="../media/image69.jpeg"/><Relationship Id="rId10" Type="http://schemas.openxmlformats.org/officeDocument/2006/relationships/image" Target="../media/image73.jpeg"/><Relationship Id="rId4" Type="http://schemas.openxmlformats.org/officeDocument/2006/relationships/image" Target="../media/image68.png"/><Relationship Id="rId9" Type="http://schemas.microsoft.com/office/2007/relationships/hdphoto" Target="../media/hdphoto21.wdp"/><Relationship Id="rId14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12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00"/>
                </a:solidFill>
              </a:rPr>
              <a:t>Технологія продукції ресторанного господарства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06230" y="5907023"/>
            <a:ext cx="10004314" cy="594360"/>
          </a:xfrm>
        </p:spPr>
        <p:txBody>
          <a:bodyPr/>
          <a:lstStyle/>
          <a:p>
            <a:endParaRPr lang="uk-UA" dirty="0" smtClean="0"/>
          </a:p>
          <a:p>
            <a:r>
              <a:rPr lang="uk-UA" sz="2000" b="1" dirty="0" smtClean="0">
                <a:solidFill>
                  <a:schemeClr val="accent6"/>
                </a:solidFill>
              </a:rPr>
              <a:t>Ведучий викладач: доктор технічних наук, професор СЕРДЮК МАРИНА ЄГОРІВНА</a:t>
            </a:r>
            <a:endParaRPr lang="ru-RU" sz="2000" b="1" dirty="0">
              <a:solidFill>
                <a:schemeClr val="accent6"/>
              </a:solidFill>
            </a:endParaRPr>
          </a:p>
        </p:txBody>
      </p:sp>
      <p:pic>
        <p:nvPicPr>
          <p:cNvPr id="1038" name="Picture 14" descr="SHO – Ukraiņu Virtuves Restorāns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2" b="19662"/>
          <a:stretch>
            <a:fillRect/>
          </a:stretch>
        </p:blipFill>
        <p:spPr bwMode="auto">
          <a:xfrm>
            <a:off x="0" y="0"/>
            <a:ext cx="12191985" cy="491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05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3745" y="535021"/>
            <a:ext cx="6965004" cy="622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КУЛІНАРНІ НАПІВАБРИКАТИ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артопляні кульки Хорека Групп Ecofrost швидкозаморожені ❤️ доставка додому  від магазина Zakaz.u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31" b="17341"/>
          <a:stretch/>
        </p:blipFill>
        <p:spPr bwMode="auto">
          <a:xfrm>
            <a:off x="1303809" y="756554"/>
            <a:ext cx="1212917" cy="80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42417" y="1641772"/>
            <a:ext cx="1809345" cy="4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картоплі й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овочів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Картопля Фрі — купити в Києві з доставкою в Kebab Grill Kyiv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8" t="29145" r="6468" b="20827"/>
          <a:stretch/>
        </p:blipFill>
        <p:spPr bwMode="auto">
          <a:xfrm>
            <a:off x="1342417" y="1842291"/>
            <a:ext cx="1507786" cy="8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вочі та гриби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7" r="12968"/>
          <a:stretch/>
        </p:blipFill>
        <p:spPr bwMode="auto">
          <a:xfrm>
            <a:off x="301860" y="1365868"/>
            <a:ext cx="1001949" cy="135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19072" y="3438147"/>
            <a:ext cx="1809345" cy="880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м’яса (яловичини, баранини, свинини, телятини)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95153" y="2484448"/>
            <a:ext cx="2201694" cy="754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сільськогосподарської птиці, пернатої дичини та кроликів</a:t>
            </a:r>
            <a:b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784076" y="3340482"/>
            <a:ext cx="1809345" cy="7548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риби й нерибних морепродуктів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432587" y="1842290"/>
            <a:ext cx="1809345" cy="1027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Соуси як напівфабрикати виготовляють у вигляді соусних</a:t>
            </a:r>
            <a:b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паст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>
            <a:endCxn id="3" idx="0"/>
          </p:cNvCxnSpPr>
          <p:nvPr/>
        </p:nvCxnSpPr>
        <p:spPr>
          <a:xfrm flipH="1">
            <a:off x="2247090" y="1157591"/>
            <a:ext cx="826850" cy="484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8" idx="0"/>
          </p:cNvCxnSpPr>
          <p:nvPr/>
        </p:nvCxnSpPr>
        <p:spPr>
          <a:xfrm flipH="1">
            <a:off x="2723745" y="1157591"/>
            <a:ext cx="1563112" cy="22805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9" idx="0"/>
          </p:cNvCxnSpPr>
          <p:nvPr/>
        </p:nvCxnSpPr>
        <p:spPr>
          <a:xfrm>
            <a:off x="6096000" y="1157591"/>
            <a:ext cx="0" cy="13268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10" idx="0"/>
          </p:cNvCxnSpPr>
          <p:nvPr/>
        </p:nvCxnSpPr>
        <p:spPr>
          <a:xfrm>
            <a:off x="8023697" y="1157590"/>
            <a:ext cx="1665052" cy="21828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1" idx="0"/>
          </p:cNvCxnSpPr>
          <p:nvPr/>
        </p:nvCxnSpPr>
        <p:spPr>
          <a:xfrm>
            <a:off x="9432587" y="1161486"/>
            <a:ext cx="904673" cy="6808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03" name="Picture 7" descr="М'ясні напівфабрикати та кулінарні вироби. Класифікація та характеристика  асортимент м'ясних напівфабрикатів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" b="8681"/>
          <a:stretch/>
        </p:blipFill>
        <p:spPr bwMode="auto">
          <a:xfrm>
            <a:off x="632297" y="4387174"/>
            <a:ext cx="3076372" cy="172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Гуляш Яловичина купити - Вигідні ціни на ЯЛОВИЧИНА в інтернет-магазині  Свіже М'яс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3" y="3107251"/>
            <a:ext cx="1686229" cy="112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965811" y="4319081"/>
            <a:ext cx="1809345" cy="4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тіста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 стрелкой 26"/>
          <p:cNvCxnSpPr>
            <a:endCxn id="26" idx="0"/>
          </p:cNvCxnSpPr>
          <p:nvPr/>
        </p:nvCxnSpPr>
        <p:spPr>
          <a:xfrm>
            <a:off x="7224205" y="1157590"/>
            <a:ext cx="646279" cy="31614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07" name="Picture 11" descr="Блог Антоненко Тетяни Григорівни , майстра виробничого навчання: М'ясні  напівфабрикат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464" y="2774175"/>
            <a:ext cx="889068" cy="59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Продукція | Курчата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4" r="6513" b="12055"/>
          <a:stretch/>
        </p:blipFill>
        <p:spPr bwMode="auto">
          <a:xfrm>
            <a:off x="4027251" y="3093419"/>
            <a:ext cx="1731523" cy="120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Документація ТУ &quot;Напівфабрикати м'ясні та м'ясорослинні&quot;: продаж, ціна у  Києві. Інгредієнти для кондитерських і хлібобулочних виробів від  &quot;Prodservis&quot; - 153753641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9" t="9557" r="15233" b="12145"/>
          <a:stretch/>
        </p:blipFill>
        <p:spPr bwMode="auto">
          <a:xfrm>
            <a:off x="6665238" y="4517159"/>
            <a:ext cx="1063218" cy="81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Мясо кролика в детском питании - рецепты от Мясной Рай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21797" r="12234" b="16747"/>
          <a:stretch/>
        </p:blipFill>
        <p:spPr bwMode="auto">
          <a:xfrm>
            <a:off x="3985010" y="1371625"/>
            <a:ext cx="2075612" cy="11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Кролятина - Купити м'ясо кролика в Україні з доставкою | FOZZY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4" b="31932"/>
          <a:stretch/>
        </p:blipFill>
        <p:spPr bwMode="auto">
          <a:xfrm>
            <a:off x="5786132" y="3137391"/>
            <a:ext cx="1835015" cy="65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М'ясо Гусине / Качине / Індика - VOVA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333" b="96667" l="3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27234" r="11487" b="19660"/>
          <a:stretch/>
        </p:blipFill>
        <p:spPr bwMode="auto">
          <a:xfrm rot="19535433">
            <a:off x="6167867" y="1431626"/>
            <a:ext cx="1229138" cy="83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Хінкалі від Галі... - Галя Балувана Київ. Княжий Затон | Faceboo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370" y="438311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Млинці з грибами та сиром НФ 6 шт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80" y="5219111"/>
            <a:ext cx="2444006" cy="115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5463" b="93981" l="49427" r="100000"/>
                    </a14:imgEffect>
                  </a14:imgLayer>
                </a14:imgProps>
              </a:ext>
            </a:extLst>
          </a:blip>
          <a:srcRect l="63979" t="37844" r="5142" b="31263"/>
          <a:stretch/>
        </p:blipFill>
        <p:spPr>
          <a:xfrm>
            <a:off x="7745214" y="4504854"/>
            <a:ext cx="1651791" cy="929521"/>
          </a:xfrm>
          <a:prstGeom prst="rect">
            <a:avLst/>
          </a:prstGeom>
        </p:spPr>
      </p:pic>
      <p:pic>
        <p:nvPicPr>
          <p:cNvPr id="39" name="Picture 28" descr="Хмарні&quot; навчальні матеріали для кухаря 4 розряду: Технологія приготування  напівфабрикатів з риби та морепродуктів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861" y="4021286"/>
            <a:ext cx="1528795" cy="101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0" descr="Філе пангасіуса (220+) заморожене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19728" r="6737" b="19721"/>
          <a:stretch/>
        </p:blipFill>
        <p:spPr bwMode="auto">
          <a:xfrm>
            <a:off x="10655030" y="5082381"/>
            <a:ext cx="1536970" cy="112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2" descr="Купити філе риби - ціна, відгуки та опис в Україні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91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8" t="14298" r="5531" b="14042"/>
          <a:stretch/>
        </p:blipFill>
        <p:spPr bwMode="auto">
          <a:xfrm>
            <a:off x="8913779" y="5182771"/>
            <a:ext cx="1741251" cy="14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4" descr="Креветки варено-морожені без глазурі 100г – онлайн-супермаркет «Сільпо»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2188" b="79313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2" t="35339" r="7810" b="33739"/>
          <a:stretch/>
        </p:blipFill>
        <p:spPr bwMode="auto">
          <a:xfrm>
            <a:off x="7710792" y="2919455"/>
            <a:ext cx="1721795" cy="6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8"/>
          <a:srcRect l="69698" t="39928" r="12323" b="33216"/>
          <a:stretch/>
        </p:blipFill>
        <p:spPr>
          <a:xfrm>
            <a:off x="10460389" y="2852861"/>
            <a:ext cx="1634246" cy="1373153"/>
          </a:xfrm>
          <a:prstGeom prst="rect">
            <a:avLst/>
          </a:prstGeom>
        </p:spPr>
      </p:pic>
      <p:pic>
        <p:nvPicPr>
          <p:cNvPr id="44" name="Picture 38" descr="Концентрат Соус Демігляс, Knorr Німеччина. 1кг: продаж, ціна у Харкові.  Соуси і заправки від &quot;ЧФ &quot;ТОП-КЛАСС&quot;&quot; - 1568336624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r="13020"/>
          <a:stretch/>
        </p:blipFill>
        <p:spPr bwMode="auto">
          <a:xfrm>
            <a:off x="11034366" y="1108054"/>
            <a:ext cx="1206230" cy="167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0"/>
          <a:srcRect l="60335" t="28865" r="4558" b="31040"/>
          <a:stretch/>
        </p:blipFill>
        <p:spPr>
          <a:xfrm>
            <a:off x="10022731" y="251091"/>
            <a:ext cx="1384571" cy="889482"/>
          </a:xfrm>
          <a:prstGeom prst="rect">
            <a:avLst/>
          </a:prstGeom>
        </p:spPr>
      </p:pic>
      <p:pic>
        <p:nvPicPr>
          <p:cNvPr id="46" name="Picture 40" descr="Консерванти для соусів запобігають псуванню продукту, появі в ньому цвілі й  мікробних токсинів | Система оптимум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890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044" y="1233421"/>
            <a:ext cx="1103009" cy="87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329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2723745" y="535021"/>
            <a:ext cx="6965004" cy="622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ГОТОВА КУЛІНАРНА ПРОДУКЦІЇ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342417" y="1641772"/>
            <a:ext cx="1809345" cy="4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Холодні закуски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12332" y="2526990"/>
            <a:ext cx="1809345" cy="4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Гарячі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закуски</a:t>
            </a: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201055" y="1641772"/>
            <a:ext cx="1809345" cy="4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Гарячі супи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068766" y="2407015"/>
            <a:ext cx="1809345" cy="4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Холодні супи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461770" y="1641772"/>
            <a:ext cx="1809345" cy="4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Соуси – гарячі й холодні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403947" y="3510255"/>
            <a:ext cx="1809345" cy="1605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Страви з риби, м’яса, картоплі, овочів, круп, бобових,</a:t>
            </a:r>
            <a:b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макаронних виробів, яєць, сиру, борошна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342417" y="4048119"/>
            <a:ext cx="1809345" cy="684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Солодкі страви поділяються на холодні й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гарячі</a:t>
            </a: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924706" y="3576146"/>
            <a:ext cx="1809345" cy="778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Напої гарячі 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холодні</a:t>
            </a: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6" descr="Холодні закуски - Бешкетвіл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9" y="-8479"/>
            <a:ext cx="1709569" cy="170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Холодні закуски - Бешкетвілл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6" y="1331947"/>
            <a:ext cx="1476105" cy="147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Холодні закуски - Бешкетвіл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019" y="1764842"/>
            <a:ext cx="1177046" cy="117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2" name="Picture 42" descr="Замовити гарячі закуски доставк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8" b="26723"/>
          <a:stretch/>
        </p:blipFill>
        <p:spPr bwMode="auto">
          <a:xfrm>
            <a:off x="3019628" y="1493370"/>
            <a:ext cx="1911485" cy="90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4" name="Picture 44" descr="Гарячі страв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6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094" y="2727508"/>
            <a:ext cx="1611953" cy="10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6" name="Picture 46" descr="Гарячі страв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982" y="2627135"/>
            <a:ext cx="1804280" cy="120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8" name="Picture 48" descr="Рис локшина супи салати та гарячі закуски – MANEKI-NEK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935" y="2001361"/>
            <a:ext cx="1452294" cy="145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0" name="Picture 50" descr="Суп Том Ям 300мл замовити доставку в Києві - Mister Cat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47" y="1128553"/>
            <a:ext cx="961588" cy="9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2" name="Picture 52" descr="Доставка супів Харків ᐈ Замовити суп в офіс та додому | Roll Club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00" b="98167" l="0" r="95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7" t="9401" r="19778" b="13152"/>
          <a:stretch/>
        </p:blipFill>
        <p:spPr bwMode="auto">
          <a:xfrm>
            <a:off x="4741100" y="1155125"/>
            <a:ext cx="1011071" cy="8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4" name="Picture 54" descr="6 рецептів холодних супів для спекотного літа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r="12798"/>
          <a:stretch/>
        </p:blipFill>
        <p:spPr bwMode="auto">
          <a:xfrm>
            <a:off x="6961761" y="2727508"/>
            <a:ext cx="1916350" cy="83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6" name="Picture 56" descr="Холодні супи для спекотного літа рецепт приготування з фото - Tandico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658" y="1298842"/>
            <a:ext cx="1711515" cy="9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8" name="Picture 58" descr="Соуси та приправи: корисні та які не можна вживати. Читайте на UKR.NET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4"/>
          <a:stretch/>
        </p:blipFill>
        <p:spPr bwMode="auto">
          <a:xfrm>
            <a:off x="9716312" y="329674"/>
            <a:ext cx="2347446" cy="125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0" name="Picture 60" descr="≡ Соуси, їх види та особливості приготування ᐈ статья от Мястории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222" y="2152621"/>
            <a:ext cx="2317466" cy="130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2" name="Picture 62" descr="Копія) Технологія приготування солодких страв і напоїв | Тест на 12  запитань. Професійна освіта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6" y="2811414"/>
            <a:ext cx="1969784" cy="103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4" name="Picture 64" descr="ЛАБОРАТОРНО-ПРАКТИЧНА РОБОТА № 11 Тема:Технологія приготування солодких  страв і напоїв | Інші методичні матеріали. Технологія приготування їжі.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73" y="4830045"/>
            <a:ext cx="2619375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6" name="Picture 66" descr="Урок &quot;Подавання солодких страв та фруктів&quot;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6" y="3893395"/>
            <a:ext cx="1264269" cy="109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88" name="Picture 68" descr="Урок &quot;Подавання солодких страв та фруктів&quot;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0" r="31386"/>
          <a:stretch/>
        </p:blipFill>
        <p:spPr bwMode="auto">
          <a:xfrm>
            <a:off x="386577" y="5032608"/>
            <a:ext cx="89494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0" name="Picture 70" descr="План уроку виробничого навчання з теми: &quot;Приготування гарячих та холодних  солодких страв&quot;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684" y="3748823"/>
            <a:ext cx="1661408" cy="103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2" name="Picture 72" descr="Холодні напої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591" y="4265515"/>
            <a:ext cx="1863747" cy="156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4" name="Picture 74" descr="Гарячі напої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7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075" y="3086398"/>
            <a:ext cx="1668866" cy="166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96" name="Picture 76" descr="Гарячі напої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177" y="4313785"/>
            <a:ext cx="1645308" cy="16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Ризотто это что такое за блюдо - Mustafakebab.ru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94" y="4912847"/>
            <a:ext cx="1827922" cy="137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Смачні другі страви з картоплі в Одесі і Чорноморську ≡ Блог №1️⃣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36" y="3845551"/>
            <a:ext cx="1300455" cy="80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6" descr="Паста, макарони, локшина: чому це корисно і як приготувати – Рубрика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537" y="5041365"/>
            <a:ext cx="1630328" cy="122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0" descr="Яйце Пашот | Як Приготувати Ідеальне Яйце Пашот Вдома | Євген Клопотенко -  YouTub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0" t="12960" r="24967" b="15868"/>
          <a:stretch/>
        </p:blipFill>
        <p:spPr bwMode="auto">
          <a:xfrm>
            <a:off x="8165357" y="4042268"/>
            <a:ext cx="1031674" cy="73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2" descr="Що приготувати з домашнього сиру - рецепти на сніданок і десерти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6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620" y="5098455"/>
            <a:ext cx="1251557" cy="83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073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23745" y="535021"/>
            <a:ext cx="6965004" cy="6225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КУЛІНАРНІ ВИРОБИ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2264" y="1459150"/>
            <a:ext cx="1809345" cy="778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FF0000"/>
                </a:solidFill>
                <a:latin typeface="TimesNewRoman"/>
              </a:rPr>
              <a:t>Борошняні</a:t>
            </a:r>
            <a:r>
              <a:rPr lang="ru-RU" sz="1400" b="1" i="1" dirty="0">
                <a:solidFill>
                  <a:srgbClr val="FF0000"/>
                </a:solidFill>
                <a:latin typeface="TimesNewRoman"/>
              </a:rPr>
              <a:t/>
            </a:r>
            <a:br>
              <a:rPr lang="ru-RU" sz="1400" b="1" i="1" dirty="0">
                <a:solidFill>
                  <a:srgbClr val="FF0000"/>
                </a:solidFill>
                <a:latin typeface="TimesNewRoman"/>
              </a:rPr>
            </a:br>
            <a:r>
              <a:rPr lang="ru-RU" sz="1400" b="1" i="1" dirty="0">
                <a:solidFill>
                  <a:srgbClr val="FF0000"/>
                </a:solidFill>
                <a:latin typeface="TimesNewRoman"/>
              </a:rPr>
              <a:t>кулінарні </a:t>
            </a:r>
            <a:r>
              <a:rPr lang="ru-RU" sz="1400" b="1" i="1" dirty="0" smtClean="0">
                <a:solidFill>
                  <a:srgbClr val="FF0000"/>
                </a:solidFill>
                <a:latin typeface="TimesNewRoman"/>
              </a:rPr>
              <a:t>вироби</a:t>
            </a: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82128" y="1647737"/>
            <a:ext cx="1809345" cy="40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FF0000"/>
                </a:solidFill>
                <a:latin typeface="TimesNewRoman"/>
              </a:rPr>
              <a:t>Інші кулінарні вироби</a:t>
            </a:r>
            <a:endParaRPr lang="ru-RU" sz="1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9484" y="2133256"/>
            <a:ext cx="3634903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пиріжки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пироги, кулеб’яки, розтягаї, ватрушки, хачапурі, біляші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чебуреки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пончики, грінки, пампушки, профітролі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35820" y="2133256"/>
            <a:ext cx="3151761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салати,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відварне і смажене м’ясо, рибні тюфтельки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фрикадельки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томатному соусі, риба відварна родини осетрових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запіканка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сиру тощо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иріжки із картоплею (печені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83" y="3213027"/>
            <a:ext cx="1879802" cy="140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к приготовить пироги с мясом: 7 отличных рецепт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0" y="233871"/>
            <a:ext cx="2450558" cy="122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улебяка|Старый рецепт и истор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8" y="4606481"/>
            <a:ext cx="48768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Хачапури по-аджарски 440г, 520 руб. - заказать с доставкой. Выпечка из  ресторана восточной кухни BAHRO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634" y="3331769"/>
            <a:ext cx="1757716" cy="116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Чебурек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228" y="3364592"/>
            <a:ext cx="1704160" cy="11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Профітролі без начинки, 1 кг (ID#1613561232), ціна: 200 ₴, купити на Prom.u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648" y="1262622"/>
            <a:ext cx="1452394" cy="14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Салати з куркою — найбільша добірка рецептів — Шуба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87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11" y="3331769"/>
            <a:ext cx="1809018" cy="120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БУЖЕНИНА: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276" y="3250272"/>
            <a:ext cx="1883240" cy="125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Тефтелі рибні - замовити найкращі з МегаМаркет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2" t="21155" r="14795" b="29240"/>
          <a:stretch/>
        </p:blipFill>
        <p:spPr bwMode="auto">
          <a:xfrm>
            <a:off x="9845826" y="378648"/>
            <a:ext cx="1468877" cy="110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Навчальний посібник до теми: &quot;Страви з риби вареної, припущеної, тушкованої&quot;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11" y="4782187"/>
            <a:ext cx="2117844" cy="149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≡ Ступені просмажування м'яса: важливі деталі ᐈ статья от Мястории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241" y="4782187"/>
            <a:ext cx="2283276" cy="152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Повітряна сирна запіканка без борошна і манки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581" y="3026288"/>
            <a:ext cx="1882303" cy="141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47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1923" y="654943"/>
            <a:ext cx="609600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Борошняні кондитерські вироби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це випечені з тіста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заготовки, оброблені після охолодження помадами, кремами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горіхами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цукатами, шоколадом та іншими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додатковими продуктами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00927" y="2562043"/>
            <a:ext cx="6096000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Торти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пісочні, бісквітні 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листкові, мусові.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до оздоблювальних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 вони можуть бути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кремові або фруктові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формою – круглі, квадратні і прямокутні,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масою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від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г до декількох кілограмів.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1923" y="4284477"/>
            <a:ext cx="60960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Тістечка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пісочні, бісквітні, листкові, заварні, мигдальні,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меренги. Для оздоблення тістечок використовують ті самі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продукти, що й для тортів. Маса одного тістечка – 20-80 г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Musse | Мусові торти, макарон, еклер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t="17512" r="12401" b="14662"/>
          <a:stretch/>
        </p:blipFill>
        <p:spPr bwMode="auto">
          <a:xfrm>
            <a:off x="2245919" y="2100378"/>
            <a:ext cx="1924004" cy="180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Торти - Luk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234" y="0"/>
            <a:ext cx="2943968" cy="245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Тістечко «Тірамісу» купити з доставкою або забрати в найближчому магазині  Вацак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846" y="3757269"/>
            <a:ext cx="3446361" cy="263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250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0638" y="261212"/>
            <a:ext cx="609600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Кекси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випечені борошняні кондитерські вироби з більшим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вмістом цукру, яєць, масла, з додаванням родзинок, цукатів,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горіхів й інших смакоароматичних продуктів. Кекси випікають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прісного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 дріжджового тіста у формах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23106" y="2242864"/>
            <a:ext cx="60960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Печиво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різної форми й розмірів виготовляють із пісочного,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бісквітного й мигдального тіста з різними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смакоароматичними доповнювачами.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46825" y="3947517"/>
            <a:ext cx="609600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Вафлі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(фруктові, молочні, горіхові та ін.)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це особливий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кондитерських виробів у вигляді випечених топких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хрустких пластин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скріплених між собою пошарово помадою.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ексы с творогом - рецепт приготовления с фото и виде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660" y="0"/>
            <a:ext cx="3158990" cy="210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ечиво «Вівсяне з кунжутом» купити з доставкою або забрати в найближчому  магазині Вацак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07" y="1496792"/>
            <a:ext cx="3164327" cy="241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Творожные вафли в вафельниц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Вафли в вафельнице - ТОП-17 домашних рецепт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788" y="367614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273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7839" y="536857"/>
            <a:ext cx="6096000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Пряники (заварні, сирцеві, вагові, штучні)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випечені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вироби з борошна, цукру, патоки, меду з додаванням «сухих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парфумів», тобто суміші тоненько подрібнених прянощів –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кориці, гвоздики, перцю чорного й запашного, бадьяну,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мускатного горіха, кардамону, імбиру. Штучні пряники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 бути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фруктово-ягідною або молочною начинкою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50732" y="2523133"/>
            <a:ext cx="6096000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Паски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здобні вироби, що випікають із опарного тіста з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додаванням родзинок, цукатів, кориці у формі циліндра,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верхню частину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 після охолодження глазурують помадою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 тиражним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сиропом або посипають цукровою пудрою.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Маса одного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куліча – від 100 г до 1 кг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7839" y="4232411"/>
            <a:ext cx="6096000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Медяники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смаком і консистенцією нагадують пряники. Їх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випікають у вигляді пласту за формою кондитерського листа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пласти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змащують фруктовою начинкою, накладають один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один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Верхній пласт поливають тиражним сиропом або помадою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Охолоджений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медяник розрізають порціями певної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 (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прямокутні, квадратні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Влажная и невероятно рыхлая: рецепт очень вкусной паски - МЕ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74" y="2363494"/>
            <a:ext cx="3300852" cy="185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Пряники «Подмосковные истории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 descr="Пряники в Киеве – цены, фото, отзывы, купить пряники оптом или в розницу в  Киеве - BizOrg.s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732" y="42281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Мастер-класс по изготовлению медовых коржиков – медяников: ціни, відгуки,  замовити екскурсію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880" y="4232411"/>
            <a:ext cx="2631989" cy="169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629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9821" y="395566"/>
            <a:ext cx="6096000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indent="360363" algn="just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Здобні пироги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фруктово-ягідними начинками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бувають закритими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відкритими.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363"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випічкою їх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прикрашають орнаментом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тіста, фігурно нарізаними плодами (яблуками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персиками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тощо) і цілими ягодами.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60363"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формою пироги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 бути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круглими, овальними, квадратними, прямокутними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28554" y="2919015"/>
            <a:ext cx="6096000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Булочні вироби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випікають зі здобного опарного тіста,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використовуючи пшеничне борошно вищого ґатунку з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високим вмістом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клейковини.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формою й кількістю здоби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булочні вироби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 на рулети, ромові баби, калачі, кренделі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найрізноманітніші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булочки.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Рулети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готують ваговими,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ромові баби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ваговими і штучними, інші вироби – штучними масою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50-100 г. </a:t>
            </a:r>
          </a:p>
        </p:txBody>
      </p:sp>
      <p:pic>
        <p:nvPicPr>
          <p:cNvPr id="7170" name="Picture 2" descr="Вироби булочні здобні - ТМ Наша пекарн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8547"/>
            <a:ext cx="3553771" cy="236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Здобні вироби | УНІВЕРСАМ, ПП | Волинська обл., Володимир-Волинський р-н,  с. Овадне, вул. Перемоги, 1 | 3008950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821" y="3946718"/>
            <a:ext cx="30480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упити Здобні вироби з доставкою - категорія Власна пекарня у МегаМаркет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6" b="18216"/>
          <a:stretch/>
        </p:blipFill>
        <p:spPr bwMode="auto">
          <a:xfrm>
            <a:off x="7499958" y="448189"/>
            <a:ext cx="3333750" cy="210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3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3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характеристика основних харчових продуктів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75698" y="494677"/>
            <a:ext cx="6096000" cy="23083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 </a:t>
            </a:r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страв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поєднання різних продуктів харчування тва­ринного і рослинного походження.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 містять речовини, які за хімічним складом поділяють на неорганічні (вода, мінеральні речовини) й органічні (білки, жири, вуглеводи, вітаміни, ферменти).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 вмісту і кількісного співвідношення залежать хімічний склад, енергетична цінність, колір, смак, запах і властивості продуктів харчування, якість готових страв.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Другі страви на кожен день - 9 простих і смачних рецептів з покроковими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198" y="3202325"/>
            <a:ext cx="6477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4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55786" y="346874"/>
            <a:ext cx="6728299" cy="255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9050" marR="9525" indent="342900" algn="just">
              <a:spcAft>
                <a:spcPts val="0"/>
              </a:spcAft>
            </a:pPr>
            <a:r>
              <a:rPr lang="uk-UA" sz="2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Продукти харчування містять різну кількість води, %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04800" marR="9525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овочі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фрукти — 65-95, </a:t>
            </a:r>
            <a:endParaRPr lang="uk-UA" sz="2000" spc="-4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" marR="9525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м'ясо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58-74,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" marR="9525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риба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62-84,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" marR="9525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молоко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87-90,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" marR="9525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крупи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макаронні вироби,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" marR="9525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сушені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плоди й овочі — 12-17,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0" marR="9525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цукор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0,14-0,4.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Названо регіони з найвищими цінами на продукти харчування — АГРОПОЛІ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782" y="3042060"/>
            <a:ext cx="5131881" cy="307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Вправа: Веселі овочі і фрукти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75" y="181514"/>
            <a:ext cx="2393716" cy="239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Завантажити Картинки овочів для дітей дитячого сад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03" y="3042060"/>
            <a:ext cx="2673046" cy="285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Pin p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185" y="3131986"/>
            <a:ext cx="22479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2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4067" y="790520"/>
            <a:ext cx="7496783" cy="50167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продуктах вода може перебувати у вільному і зв'язаному </a:t>
            </a:r>
            <a:r>
              <a:rPr lang="uk-UA" sz="2000" b="1" i="1" spc="-15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стані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95275" marR="9525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Вільна вода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є у клітинному соку, між клітинами і на поверхні продукту. </a:t>
            </a:r>
            <a:endParaRPr lang="uk-UA" sz="2000" spc="-4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5350" marR="9525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ній </a:t>
            </a:r>
            <a:r>
              <a:rPr lang="uk-UA" sz="20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розчинені органічні та мінеральні речовини. </a:t>
            </a:r>
            <a:endParaRPr lang="uk-UA" sz="2000" spc="-5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5350" marR="9525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Вільна </a:t>
            </a:r>
            <a:r>
              <a:rPr lang="uk-UA" sz="20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вода створює сприятливі умови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розвитку мікроорганізмів і діяльності ферментів. </a:t>
            </a:r>
            <a:endParaRPr lang="uk-UA" sz="2000" spc="-2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5350" marR="9525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Тому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продукти, які містять </a:t>
            </a:r>
            <a:r>
              <a:rPr lang="uk-UA" sz="2000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багато води, швидко псуються (м'ясо, риба, фрукти, молоко). </a:t>
            </a:r>
            <a:endParaRPr lang="uk-UA" sz="2000" spc="-4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5350" marR="9525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4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uk-UA" sz="2000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зберіганні плодів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 овочів кількість вільної води зменшується внаслідок випаровування і переходу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зв'язану форму.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14325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Зв'язана вода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міститься у сполуках з різними речовинами продукту. Вона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розчиняє кристали, не активізує біохімічні процеси, замерзає при температурі 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-50...-70 °С (температура замерзання вільної води близько 0 °С).</a:t>
            </a:r>
            <a:endParaRPr lang="ru-RU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25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740" y="5155660"/>
            <a:ext cx="10113264" cy="1160510"/>
          </a:xfrm>
        </p:spPr>
        <p:txBody>
          <a:bodyPr/>
          <a:lstStyle/>
          <a:p>
            <a:r>
              <a:rPr lang="uk-UA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ЛЕКЦІЯ 1. </a:t>
            </a:r>
            <a:r>
              <a:rPr lang="uk-UA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характеристика основних поживних речовин харчових </a:t>
            </a:r>
            <a:r>
              <a:rPr lang="uk-UA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endParaRPr lang="ru-RU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FitoShop — &lt;font color=&quot;#000000&quot;&gt;ОСНОВИ ТА ПРИНЦИПИ ДІЄТИЧНОГО ХАРЧУВАННЯ З  МЕТОЮ ЗНИЖЕННЯ МАСИ ТІЛА&lt;p&gt;&lt;strong&gt;(ДІЄТА ДЛЯ СХУДНЕННЯ)&lt;/strong&gt;&lt;/font&gt;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5" b="19825"/>
          <a:stretch>
            <a:fillRect/>
          </a:stretch>
        </p:blipFill>
        <p:spPr bwMode="auto">
          <a:xfrm>
            <a:off x="0" y="0"/>
            <a:ext cx="121920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51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0562" y="502051"/>
            <a:ext cx="6096000" cy="2246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" indent="333375" algn="just">
              <a:spcAft>
                <a:spcPts val="0"/>
              </a:spcAft>
            </a:pPr>
            <a:r>
              <a:rPr lang="uk-UA" sz="2000" b="1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 кулінарній обробці вода з одного стану може переходити в інший</a:t>
            </a:r>
            <a:r>
              <a:rPr lang="uk-UA" sz="20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uk-UA" sz="2000" i="1" spc="-15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1475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варінні картоплі, випіканні хліба частина вільної води переходить у зв'язаний стан внаслідок клейстеризації крохмалю і набухання білків. </a:t>
            </a:r>
            <a:endParaRPr lang="uk-UA" sz="2000" spc="-3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1475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розморожуванні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м'яса, риби частина зв'язаної води переходить у вільний стан.</a:t>
            </a:r>
            <a:endParaRPr lang="ru-RU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38409" y="3094313"/>
            <a:ext cx="6096000" cy="28623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371475" indent="-342900" algn="just">
              <a:buFont typeface="Wingdings" panose="05000000000000000000" pitchFamily="2" charset="2"/>
              <a:buChar char="§"/>
            </a:pPr>
            <a:r>
              <a:rPr lang="uk-UA" sz="2000" b="1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Важливим показником якості є вміст води (вологість). </a:t>
            </a:r>
            <a:endParaRPr lang="uk-UA" sz="2000" b="1" i="1" spc="-55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1475" indent="-342900" algn="just">
              <a:buFont typeface="Wingdings" panose="05000000000000000000" pitchFamily="2" charset="2"/>
              <a:buChar char="§"/>
            </a:pPr>
            <a:r>
              <a:rPr lang="uk-UA" sz="2000" spc="-5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Зменшення </a:t>
            </a:r>
            <a:r>
              <a:rPr lang="uk-UA" sz="2000" spc="-5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або збільшен­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ня вмісту води від встановленої норми погіршує якість продукту.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1475" indent="-342900" algn="just">
              <a:buFont typeface="Wingdings" panose="05000000000000000000" pitchFamily="2" charset="2"/>
              <a:buChar char="§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Наприклад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бо­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рошно, крупи, макаронні вироби з підвищеною вологістю швидко псуються. </a:t>
            </a:r>
            <a:endParaRPr lang="uk-UA" sz="2000" spc="-2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1475" indent="-342900" algn="just">
              <a:buFont typeface="Wingdings" panose="05000000000000000000" pitchFamily="2" charset="2"/>
              <a:buChar char="§"/>
            </a:pP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зменшенні вологи свіжі плоди і овочі в'януть.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1475" indent="-342900" algn="just">
              <a:buFont typeface="Wingdings" panose="05000000000000000000" pitchFamily="2" charset="2"/>
              <a:buChar char="§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Вода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знижує енергетичну цінність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продукту, але надає йому соковитості, підвищує засвоюваність</a:t>
            </a: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0467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11813" y="484271"/>
            <a:ext cx="6096000" cy="53245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352425" marR="1905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b="1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Питна вода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повинна бути прозорою, безбарвною, приємною на смак, без за­паху, сторонніх присмаків і шкідливих мікроорганізмів, мати освіжаючі власти­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вості. Смак, запах і твердість води залежать від наявності в ній різних солей. Солі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окису заліза надають воді неприємного присмаку, сірчанокислий калій — в'яжу­чого смаку, сірчанокислий магній — гіркого, хлористий натрій — солоного при­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смаку, солі магнію і кальцію роблять воду твердою. Твердість залежить від вмісту 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іонів кальцію і магнію в 1 л води. За стандартом вона не повинна бути вищою,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ніж 7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мг еквл/л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1905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приготування страв необхідно використовувати воду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пониженої твердості,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оскільки у твердій воді погано розм'якшуються бобові, овочі, м'ясо; така вода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погіршує смак і колір чаю.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7370" y="295700"/>
            <a:ext cx="7934527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85750" marR="9525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Мінеральні речовини </a:t>
            </a:r>
            <a:r>
              <a:rPr lang="uk-UA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незамінний складник їжі. Вони входять до складу </a:t>
            </a:r>
            <a:r>
              <a:rPr lang="uk-UA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мінеральних солей, органічних кислот. Значення цих речовин для організму лю­</a:t>
            </a:r>
            <a:r>
              <a:rPr lang="uk-UA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дини полягає в тому, що вони беруть участь у побудові тканин (кісток), підтриму­</a:t>
            </a:r>
            <a:r>
              <a:rPr lang="uk-UA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ванні кислотно-лужної рівноваги, нормалізації водно-сольового обміну, діяль­ності центральної нервової системи, входять до складу крові.</a:t>
            </a:r>
            <a:endParaRPr lang="ru-RU" sz="1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04800" marR="190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Залежно від кількісного вмісту в продуктах харчування мінеральні речовини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поділяють на </a:t>
            </a:r>
            <a:r>
              <a:rPr lang="uk-UA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макро-, мікро- і ультрамікроелементи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04800" marR="9525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Макроелементи</a:t>
            </a:r>
            <a:r>
              <a:rPr lang="uk-UA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містяться в продуктах у порівняно великих кількостях. До них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належать кальцій, фосфор, магній, залізо, калій, натрій, хлор, сірка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48529" y="2963569"/>
            <a:ext cx="60960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uk-UA" b="1" i="1" spc="-9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Мікроелементи </a:t>
            </a:r>
            <a:r>
              <a:rPr lang="uk-UA" b="1" i="1" spc="-9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 ультрамікроелементи</a:t>
            </a:r>
            <a:r>
              <a:rPr lang="uk-UA" b="1" spc="-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pc="-9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їх вміст у продуктах дуже малий. До них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належать мідь, кобальт, йод, фтор та ін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27370" y="3911996"/>
            <a:ext cx="6096000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uk-UA" b="1" i="1" spc="-35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Кількість </a:t>
            </a:r>
            <a:r>
              <a:rPr lang="uk-UA" b="1" i="1" spc="-3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мінеральних речовин у продуктах, %: </a:t>
            </a:r>
            <a:endParaRPr lang="uk-UA" b="1" i="1" spc="-35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манній </a:t>
            </a:r>
            <a:r>
              <a:rPr lang="uk-UA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крупі — 0,5; </a:t>
            </a:r>
            <a:endParaRPr lang="uk-UA" spc="-3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молоці </a:t>
            </a:r>
            <a:r>
              <a:rPr lang="uk-UA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0,7; </a:t>
            </a: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яйцях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1,0; </a:t>
            </a: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м'ясі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0,6-1,2; </a:t>
            </a:r>
            <a:endParaRPr lang="uk-UA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рибі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0,9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23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1192" y="954816"/>
            <a:ext cx="6096000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35242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2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Білки</a:t>
            </a:r>
            <a:r>
              <a:rPr lang="uk-UA" sz="2000" b="1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це органічні речовини, без яких неможливі життя і розвиток органі­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зму. Вони потрібні для побудови тканин тіла і відновлення клітин, що відмира­ють, утворення ферментів, вітамінів, гормонів та імунних тіл. </a:t>
            </a:r>
            <a:endParaRPr lang="uk-UA" sz="2000" spc="-2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Білки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складаються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амінокислот, які, з'єднуючись між собою, надають їм різноманітних властивос­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тей. </a:t>
            </a:r>
            <a:endParaRPr lang="uk-UA" sz="2000" spc="-3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рослинах і в організмі тварин білки перебувають у трьох станах: </a:t>
            </a:r>
            <a:endParaRPr lang="uk-UA" sz="2000" spc="-3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marR="9525" indent="-271463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рідкому 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(молоко, кров), </a:t>
            </a:r>
            <a:endParaRPr lang="uk-UA" sz="2000" spc="-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marR="9525" indent="-271463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напіврідкому 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(яйця), </a:t>
            </a:r>
            <a:endParaRPr lang="uk-UA" sz="2000" spc="-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9138" marR="9525" indent="-271463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твердому 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(шерсть, нігті</a:t>
            </a:r>
            <a:r>
              <a:rPr lang="uk-UA" sz="2000" spc="-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7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1966" y="1001341"/>
            <a:ext cx="7730247" cy="40934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6195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складом і властивостями білки поділяють на </a:t>
            </a:r>
            <a:endParaRPr lang="uk-UA" sz="2000" b="1" i="1" spc="-55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marR="9525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5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000" spc="-5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рості- протеїни </a:t>
            </a:r>
            <a:r>
              <a:rPr lang="uk-UA" sz="2000" spc="-5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(при гідролізі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утворюються тільки амінокислоти й аміак) </a:t>
            </a: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1950" marR="9525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складні -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протеїди (при гідролізі 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утворюються ще й небілкові речовини </a:t>
            </a:r>
            <a:r>
              <a:rPr lang="uk-UA" sz="2000" spc="-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глюкоза, ліпоїди, барвники та ін.).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marR="1905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2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протеїнів</a:t>
            </a:r>
            <a:r>
              <a:rPr lang="uk-UA" sz="2000" i="1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належать </a:t>
            </a:r>
            <a:endParaRPr lang="uk-UA" sz="2000" spc="-4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marR="1905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альбуміни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(молока, яєць, крові), </a:t>
            </a:r>
            <a:endParaRPr lang="uk-UA" sz="2000" spc="-4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marR="1905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глобуліни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(фібриноген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крові, міозин м'яса, глобулін яєць, туберин картоплі та ін.),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marR="1905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глютеліни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(пшениці,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жита), </a:t>
            </a:r>
            <a:endParaRPr lang="uk-UA" sz="2000" spc="-1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marR="1905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проламіни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(гліадин пшениці), </a:t>
            </a:r>
            <a:endParaRPr lang="uk-UA" sz="2000" spc="-1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marR="1905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склеропротеїни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(колаген і еластин сполуч­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ної тканини, осеїн кісток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95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1266" y="1066296"/>
            <a:ext cx="6524017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b="1" i="1" spc="-4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протеїдів належать </a:t>
            </a:r>
            <a:endParaRPr lang="uk-UA" sz="2000" b="1" i="1" spc="-45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spc="-4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фосфоропротеїди </a:t>
            </a:r>
            <a:r>
              <a:rPr lang="uk-UA" sz="2000" spc="-4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(казеїн молока, вітелін курячого яйця,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іхтулін ікри риби), які складаються з білка і фосфорної кислоти; </a:t>
            </a:r>
            <a:endParaRPr lang="uk-UA" sz="2000" spc="-1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хромопротеїди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(гемоглобін крові, міоглобін м'язової тканини м'яса), до яких входять сполуки 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білка глобіну і барвників; </a:t>
            </a:r>
            <a:endParaRPr lang="uk-UA" sz="2000" spc="-1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spc="-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глюкопротеїди 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(білки хрящів, слизових оболонок), містять прості білки і глюкозу; </a:t>
            </a:r>
            <a:endParaRPr lang="uk-UA" sz="2000" spc="-1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spc="-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ліпопротеїди 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(білки, що мають фосфатид) вхо­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дять до складу протоплазми і хлорофілових зерен; </a:t>
            </a:r>
            <a:endParaRPr lang="uk-UA" sz="2000" spc="-1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нуклеопротеїди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містять нук­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леїнові кислоти.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331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1225" y="497466"/>
            <a:ext cx="7457872" cy="53245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Харчова цінність білків залежить від амінокислотного складу та їхніх фізико-хімічних властивостей (до складу білків може входити 20 амінокислот).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Частина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амінокислот, необхідних людині для побудови тканин тіла, утворюється в 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організмі з амінокислот, що надходять з їжею. Ці амінокислоти називаються </a:t>
            </a:r>
            <a:r>
              <a:rPr lang="uk-UA" sz="2000" b="1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замінними</a:t>
            </a:r>
            <a:r>
              <a:rPr lang="uk-UA" sz="2000" i="1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i="1" spc="-1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Вісім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амінокислот організм не може синтезувати і повинен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одержувати їх у готовому вигляді з білками </a:t>
            </a:r>
            <a:r>
              <a:rPr lang="uk-UA" sz="2000" i="1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їжі.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 амінокислоти називаються </a:t>
            </a:r>
            <a:r>
              <a:rPr lang="uk-UA" sz="2000" b="1" i="1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незамінними</a:t>
            </a:r>
            <a:r>
              <a:rPr lang="uk-UA" sz="2000" i="1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i="1" spc="-1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spc="-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незамінних належать </a:t>
            </a:r>
            <a:r>
              <a:rPr lang="uk-UA" sz="2000" b="1" i="1" spc="-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метіонін, триптофан, лізин, лейцин, ізо­лейцин, треонін, валін, фенілаланін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Найбільш дефіцитними є перші три. </a:t>
            </a:r>
            <a:endParaRPr lang="uk-UA" sz="2000" spc="-1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spc="-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Білки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 містять усі необхідні організмові незамінні амінокислоти, називають </a:t>
            </a:r>
            <a:r>
              <a:rPr lang="uk-UA" sz="2000" b="1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повно­цінними</a:t>
            </a:r>
            <a:r>
              <a:rPr lang="uk-UA" sz="2000" i="1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(білки м'яса, молока, яєць, риби), білки з недостатньою кількістю неза­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мінних амінокислот </a:t>
            </a:r>
            <a:r>
              <a:rPr lang="uk-UA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b="1" i="1" spc="-3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неповноцінними</a:t>
            </a:r>
            <a:r>
              <a:rPr lang="uk-UA" sz="2000" i="1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(білки борошна, круп, сполучної тканини,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кісток і хрящів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тварин)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529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0358" y="790056"/>
            <a:ext cx="7247106" cy="44012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marR="19050" indent="-342900" algn="just">
              <a:buFont typeface="Wingdings" panose="05000000000000000000" pitchFamily="2" charset="2"/>
              <a:buChar char="q"/>
            </a:pP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походженням білки бувають </a:t>
            </a:r>
            <a:r>
              <a:rPr lang="uk-UA" sz="2000" b="1" spc="-3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тваринними і рослинними</a:t>
            </a:r>
            <a:r>
              <a:rPr lang="uk-UA" sz="2000" i="1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000" i="1" spc="-3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9050" indent="-342900" algn="just">
              <a:buFont typeface="Wingdings" panose="05000000000000000000" pitchFamily="2" charset="2"/>
              <a:buChar char="q"/>
            </a:pPr>
            <a:r>
              <a:rPr lang="uk-UA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Тваринні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білки в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основному повноцінні, рослинні — неповноцінні, за винятком білків рису і бобо­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вих. </a:t>
            </a:r>
            <a:endParaRPr lang="uk-UA" sz="2000" spc="-1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9050" indent="-342900" algn="just">
              <a:buFont typeface="Wingdings" panose="05000000000000000000" pitchFamily="2" charset="2"/>
              <a:buChar char="q"/>
            </a:pP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Поєднання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білків тваринного і рослинного походження підвищує цінність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білкового харчування. </a:t>
            </a:r>
            <a:endParaRPr lang="uk-UA" sz="2000" spc="-3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9050" indent="-342900" algn="just">
              <a:buFont typeface="Wingdings" panose="05000000000000000000" pitchFamily="2" charset="2"/>
              <a:buChar char="q"/>
            </a:pPr>
            <a:r>
              <a:rPr lang="uk-UA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Тому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харчуванні людини доцільно поєднувати білки зер­нових культур з білками молока і м'яса (хліб з молоком, гречана каша з молоком,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вареники з сиром, пиріжки з м'ясом).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9525" indent="-342900" algn="just">
              <a:buFont typeface="Wingdings" panose="05000000000000000000" pitchFamily="2" charset="2"/>
              <a:buChar char="q"/>
            </a:pP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Білки поділяють на </a:t>
            </a:r>
            <a:r>
              <a:rPr lang="uk-UA" sz="2000" b="1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розчинні</a:t>
            </a:r>
            <a:r>
              <a:rPr lang="uk-UA" sz="2000" i="1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воді і слабких розчинах солей та </a:t>
            </a:r>
            <a:r>
              <a:rPr lang="uk-UA" sz="2000" b="1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нерозчинні</a:t>
            </a:r>
            <a:r>
              <a:rPr lang="uk-UA" sz="2000" i="1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(колаген, еластин).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28575" indent="-342900" algn="just">
              <a:buFont typeface="Wingdings" panose="05000000000000000000" pitchFamily="2" charset="2"/>
              <a:buChar char="q"/>
            </a:pP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Розчинні білки </a:t>
            </a:r>
            <a:r>
              <a:rPr lang="uk-UA" sz="2000" b="1" i="1" spc="-2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зсідаються при нагріванні до 70-80 °С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При цьому вони втра­чають частину вологи, оскільки здатність їх утримувати воду знижується. </a:t>
            </a:r>
            <a:r>
              <a:rPr lang="uk-UA" sz="2000" b="1" i="1" spc="-2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Цим </a:t>
            </a: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пояснюється зменшення маси й об'єму м'яса, риби при варінні та смаженні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9939" y="172308"/>
            <a:ext cx="9452044" cy="5940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52425" marR="19050" indent="-342900" algn="just">
              <a:buFont typeface="Wingdings" panose="05000000000000000000" pitchFamily="2" charset="2"/>
              <a:buChar char="q"/>
            </a:pP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Нерозчинний у холодній воді, кислотах і лугах колаген м'яса і риби при на­гріванні з водою утворює глютин, який при охолодженні застигає, утворюючи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драглі. На цій властивості грунтується приготування заливних страв, холодцю.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marR="19050" indent="-342900" algn="just">
              <a:buFont typeface="Wingdings" panose="05000000000000000000" pitchFamily="2" charset="2"/>
              <a:buChar char="q"/>
            </a:pPr>
            <a:r>
              <a:rPr lang="uk-UA" sz="2000" spc="-4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Здатність білків набухати — дуже важлива властивість при виробництві хліба 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булочних виробів.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19050" indent="-342900" algn="just">
              <a:buFont typeface="Wingdings" panose="05000000000000000000" pitchFamily="2" charset="2"/>
              <a:buChar char="q"/>
            </a:pP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неправильному зберіганні білкових продуктів може відбуватися розщеп­лення білків з виділенням продуктів розщеплення амінокислот — аміаку і вугле­кислого газу. Білки, що містять сірку, виділяють сірководень. Цей процес назива­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ють </a:t>
            </a: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гниттям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білків.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19050" indent="-342900" algn="just">
              <a:buFont typeface="Wingdings" panose="05000000000000000000" pitchFamily="2" charset="2"/>
              <a:buChar char="q"/>
            </a:pPr>
            <a:r>
              <a:rPr lang="uk-UA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Людині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добу потрібно 80-100 г білків, у тому числі 50 г тваринних. </a:t>
            </a:r>
            <a:endParaRPr lang="uk-UA" sz="2000" spc="-3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19050" indent="-342900" algn="just">
              <a:buFont typeface="Wingdings" panose="05000000000000000000" pitchFamily="2" charset="2"/>
              <a:buChar char="q"/>
            </a:pPr>
            <a:r>
              <a:rPr lang="uk-UA" sz="2000" b="1" i="1" spc="-3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Вміст </a:t>
            </a:r>
            <a:r>
              <a:rPr lang="uk-UA" sz="2000" b="1" i="1" spc="-2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білків у продуктах харчування,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%: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19050" indent="-342900" algn="just">
              <a:buFont typeface="Wingdings" panose="05000000000000000000" pitchFamily="2" charset="2"/>
              <a:buChar char="§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м'ясі — 11,4-21,4;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19050" indent="-342900" algn="just">
              <a:buFont typeface="Wingdings" panose="05000000000000000000" pitchFamily="2" charset="2"/>
              <a:buChar char="§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рибі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14-22,9;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19050" indent="-342900" algn="just">
              <a:buFont typeface="Wingdings" panose="05000000000000000000" pitchFamily="2" charset="2"/>
              <a:buChar char="§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молоці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2,8; </a:t>
            </a:r>
            <a:endParaRPr lang="uk-UA" sz="2000" spc="-4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19050" indent="-342900" algn="just">
              <a:buFont typeface="Wingdings" panose="05000000000000000000" pitchFamily="2" charset="2"/>
              <a:buChar char="§"/>
            </a:pP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сирі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14-18; </a:t>
            </a:r>
            <a:endParaRPr lang="uk-UA" sz="2000" spc="-4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19050" indent="-342900" algn="just">
              <a:buFont typeface="Wingdings" panose="05000000000000000000" pitchFamily="2" charset="2"/>
              <a:buChar char="§"/>
            </a:pP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яйцях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12,7; </a:t>
            </a:r>
            <a:endParaRPr lang="uk-UA" sz="2000" spc="-4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19050" indent="-342900" algn="just">
              <a:buFont typeface="Wingdings" panose="05000000000000000000" pitchFamily="2" charset="2"/>
              <a:buChar char="§"/>
            </a:pP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хлібі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5,3-8,3; </a:t>
            </a:r>
            <a:endParaRPr lang="uk-UA" sz="2000" spc="-4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19050" indent="-342900" algn="just">
              <a:buFont typeface="Wingdings" panose="05000000000000000000" pitchFamily="2" charset="2"/>
              <a:buChar char="§"/>
            </a:pP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крупах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7,0-13,1</a:t>
            </a: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52425" marR="19050" indent="-342900" algn="just">
              <a:buFont typeface="Wingdings" panose="05000000000000000000" pitchFamily="2" charset="2"/>
              <a:buChar char="§"/>
            </a:pP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картоплі — 2;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плодах — 0,4-2,5; овочах — 0,6-6,5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83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6153" y="457262"/>
            <a:ext cx="8579796" cy="53245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704850" indent="-342900">
              <a:buFont typeface="Wingdings" panose="05000000000000000000" pitchFamily="2" charset="2"/>
              <a:buChar char="q"/>
            </a:pPr>
            <a:r>
              <a:rPr lang="uk-UA" sz="2000" b="1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Жири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це складні ефіри трьохатомного спирту гліцерину і жирних кислот.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71475" indent="-342900" algn="just">
              <a:buFont typeface="Wingdings" panose="05000000000000000000" pitchFamily="2" charset="2"/>
              <a:buChar char="q"/>
            </a:pP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Роль жирів у харчуванні визначається їх високою калорійністю й участю у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процесах обміну. Жир входить до складу клітин і тканин як пластичний матеріал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використовується організмом як джерело енергії.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61950" indent="-342900" algn="just">
              <a:buFont typeface="Wingdings" panose="05000000000000000000" pitchFamily="2" charset="2"/>
              <a:buChar char="q"/>
            </a:pPr>
            <a:r>
              <a:rPr lang="uk-UA" sz="2000" spc="-6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жирами в організм надходять необхідні для життєдіяльності речовини: вітаміни </a:t>
            </a:r>
            <a:r>
              <a:rPr lang="uk-UA" sz="2000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А,Д,Е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незамінні жирні кислоти, лецитин. Жири забезпечують усмоктування з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кишечника ряду мінеральних речовин і жиророзчинних вітамінів. Вони поліпшу­ють смак їжі і викликають відчуття ситості </a:t>
            </a:r>
            <a:endParaRPr lang="uk-UA" sz="2000" spc="-3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indent="-342900" algn="just">
              <a:buFont typeface="Wingdings" panose="05000000000000000000" pitchFamily="2" charset="2"/>
              <a:buChar char="q"/>
            </a:pPr>
            <a:r>
              <a:rPr lang="uk-UA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Жири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організмі можуть утворювати­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з вуглеводів і білків, але повною мірою ними не замінюються.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61950" marR="9525" indent="-342900" algn="just">
              <a:buFont typeface="Wingdings" panose="05000000000000000000" pitchFamily="2" charset="2"/>
              <a:buChar char="q"/>
            </a:pP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Харчова цінність жирів і їхні властивості залежать від жирних кислот, які вхо­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дять до їх складу. Жирні кислоти поділяють на насичені та ненасичені.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b="1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Насичені, або граничні кислоти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(до межі насичені воднем), жирні кислоти (сте­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аринова, пальмітинова, капронова, масляна та ін.) містяться у великій кількості у </a:t>
            </a:r>
            <a:r>
              <a:rPr lang="uk-UA" sz="2000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тваринних жирах (баранячому, яловичому) і в деяких рослинних оліях (кокосовій).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3211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</a:t>
            </a:r>
            <a:endParaRPr lang="ru-RU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156420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solidFill>
                  <a:schemeClr val="accent6"/>
                </a:solidFill>
              </a:rPr>
              <a:t>1. </a:t>
            </a:r>
            <a:r>
              <a:rPr lang="uk-UA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Мета, завдання дисципліни «технологія продукції ресторанного господарства». Основні компитетності та результати навчання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 продукції ресторанного господарства </a:t>
            </a:r>
            <a:br>
              <a:rPr lang="ru-RU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Загальна характеристика основних харчових продуктів</a:t>
            </a:r>
            <a:endParaRPr lang="ru-RU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6" name="Picture 6" descr="https://i.pinimg.com/564x/b2/dd/9f/b2dd9f95c52fb99887f5e386b387f52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53" y="2668453"/>
            <a:ext cx="5210175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8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3159" y="438226"/>
            <a:ext cx="8988356" cy="5632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61950" marR="476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2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Ненасичені, </a:t>
            </a:r>
            <a:r>
              <a:rPr lang="uk-UA" sz="2000" b="1" spc="-2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 </a:t>
            </a:r>
            <a:r>
              <a:rPr lang="uk-UA" sz="2000" b="1" i="1" spc="-2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негранич</a:t>
            </a:r>
            <a:r>
              <a:rPr lang="uk-UA" sz="2000" i="1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(мають подвійні ненасичені зв'язки і можуть при­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єднувати інші атоми), жирні кислоти (олеїнова, ліноленова, арахідонова та ін.) 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містяться у свинячому салі, маслиновій олії і вершковому маслі, жирі риб.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Хімічний склад жирних кислот впливає на консистенцію жиру. </a:t>
            </a:r>
            <a:endParaRPr lang="uk-UA" sz="2000" spc="-2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Залежно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цього жири при кімнатній температурі бувають твердими, мазеподібними і рідки­ми. </a:t>
            </a:r>
            <a:endParaRPr lang="uk-UA" sz="2000" spc="-3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Чим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більше насичених кислот входить до складу жиру, тим вища температура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його плавлення; такі жири називають </a:t>
            </a:r>
            <a:r>
              <a:rPr lang="uk-UA" sz="2000" i="1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тугоплавкими. </a:t>
            </a:r>
            <a:endParaRPr lang="uk-UA" sz="2000" i="1" spc="-2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Жири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яких переважають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ненасичені жирні кислоти і які мають низьку температуру плавлення, назива­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ють </a:t>
            </a:r>
            <a:r>
              <a:rPr lang="uk-UA" sz="2000" i="1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легкоплавкими. </a:t>
            </a:r>
            <a:endParaRPr lang="uk-UA" sz="2000" i="1" spc="-2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Температура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плавлення баранячого жиру </a:t>
            </a: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- 44...51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°С, свиня­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чого </a:t>
            </a:r>
            <a:r>
              <a:rPr lang="uk-UA" sz="2000" spc="-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- 33...46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коров'ячого масла </a:t>
            </a:r>
            <a:r>
              <a:rPr lang="uk-UA" sz="2000" spc="-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- 28...34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соняшникової олії </a:t>
            </a:r>
            <a:r>
              <a:rPr lang="uk-UA" sz="2000" spc="-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- 16...19 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°С. </a:t>
            </a:r>
            <a:endParaRPr lang="uk-UA" sz="2000" spc="-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точки плавлення жирів залежить засвоюваність їх в організмі. </a:t>
            </a:r>
            <a:endParaRPr lang="uk-UA" sz="2000" spc="-2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Тугоплавкі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жири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засвоюються організмом гірше, оскільки їхня температура плавлення вища від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температури людського тіла; вони придатні для споживання тільки після теплової обробки. </a:t>
            </a:r>
            <a:endParaRPr lang="uk-UA" sz="2000" spc="-3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Легкоплавкі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жири використовують без теплової обробки (вершкове мас­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ло, соняшникова олія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9907" y="1266630"/>
            <a:ext cx="6096000" cy="3477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371475" marR="47625" indent="-342900" algn="just">
              <a:buFont typeface="Wingdings" panose="05000000000000000000" pitchFamily="2" charset="2"/>
              <a:buChar char="q"/>
            </a:pP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походженням розрізняють жири </a:t>
            </a:r>
            <a:r>
              <a:rPr lang="uk-UA" sz="2000" b="1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тваринні,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які добувають з жирової ткани­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 тваринних продуктів, і </a:t>
            </a:r>
            <a:r>
              <a:rPr lang="uk-UA" sz="2000" b="1" i="1" spc="-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рослинні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з насіння рослин і </a:t>
            </a:r>
            <a:r>
              <a:rPr lang="uk-UA" sz="2000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плодів.</a:t>
            </a:r>
            <a:endParaRPr lang="ru-RU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71475" marR="47625" indent="-342900" algn="just">
              <a:buFont typeface="Wingdings" panose="05000000000000000000" pitchFamily="2" charset="2"/>
              <a:buChar char="q"/>
            </a:pPr>
            <a:r>
              <a:rPr lang="uk-UA" sz="2000" spc="-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добу людині потрібно 80-100 г жиру, в тому числі рослинних жирів 20-25 г. </a:t>
            </a:r>
            <a:endParaRPr lang="uk-UA" sz="2000" spc="-4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1475" marR="47625" indent="-342900" algn="just">
              <a:buFont typeface="Wingdings" panose="05000000000000000000" pitchFamily="2" charset="2"/>
              <a:buChar char="q"/>
            </a:pPr>
            <a:r>
              <a:rPr lang="uk-UA" sz="2000" b="1" i="1" spc="-45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Вміст </a:t>
            </a:r>
            <a:r>
              <a:rPr lang="uk-UA" sz="2000" b="1" i="1" spc="-4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жирів у продуктах різний, наприклад</a:t>
            </a:r>
            <a:r>
              <a:rPr lang="uk-UA" sz="2000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%: </a:t>
            </a:r>
            <a:endParaRPr lang="uk-UA" sz="2000" spc="-4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1475" marR="47625" indent="-11113" algn="just">
              <a:buFont typeface="Wingdings" panose="05000000000000000000" pitchFamily="2" charset="2"/>
              <a:buChar char="§"/>
            </a:pPr>
            <a:r>
              <a:rPr lang="uk-UA" sz="2000" spc="-4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uk-UA" sz="2000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вершковому маслі — 82,5; </a:t>
            </a:r>
            <a:endParaRPr lang="uk-UA" sz="2000" spc="-4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1475" marR="47625" indent="-11113" algn="just">
              <a:buFont typeface="Wingdings" panose="05000000000000000000" pitchFamily="2" charset="2"/>
              <a:buChar char="§"/>
            </a:pPr>
            <a:r>
              <a:rPr lang="uk-UA" sz="2000" spc="-4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олії </a:t>
            </a:r>
            <a:r>
              <a:rPr lang="uk-UA" sz="2000" spc="-45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99,9;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1475" marR="47625" indent="-11113"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молоці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3,2;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1475" marR="47625" indent="-11113"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м'ясі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1,2-4,9;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71475" marR="47625" indent="-11113" algn="just">
              <a:buFont typeface="Wingdings" panose="05000000000000000000" pitchFamily="2" charset="2"/>
              <a:buChar char="§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рибі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- 0,2-3,3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01506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4494" y="508294"/>
            <a:ext cx="8090170" cy="53245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52425" marR="2857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Вуглеводи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це органічні речовини, до складу яких входять вуглець, водень,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кисень.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2425" marR="2857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Синтезуються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вуглеводи зеленими рослинами з вуглекислоти і води під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дією сонячної енергії. Тому вони становлять значну частину продуктів рослинно­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 походження (80-90 % сухої речовини) і в невеликих кількостях містяться у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тканинах тваринного походження (до 2 %).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71475" marR="2857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Вуглеводи основні постачальники енергії організму людини, на їхню частку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припадає 70 % добового раціону людини. Вони входять до складу клітин і тканин,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містяться у крові і в печінці (у вигляді глікогену — тваринного крохмалю). В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організмі вуглеводів мало (до 1 % маси тіла людини), тому для поповнення енер­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гетичних затрат вони повинні надходити з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їжею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постійно.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61950" marR="2857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Якщо в їжі недостатньо вуглеводів, то при великих фізичних навантаженнях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утворення енергії використовується запасний жир і білок організму. При над­лишкові вуглеводів жировий запас поповнюється, що призводить до збільшення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маси людини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18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8646" y="817123"/>
            <a:ext cx="7558392" cy="50167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81000" marR="38100" indent="-342900" algn="just">
              <a:buFont typeface="Wingdings" panose="05000000000000000000" pitchFamily="2" charset="2"/>
              <a:buChar char="q"/>
            </a:pP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Джерелом постачання організму вуглеводів є рослинні продукти, в яких вони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представлені у вигляді моно-, ди- і полісахаридів.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1475" marR="28575" indent="-342900" algn="just">
              <a:buFont typeface="Wingdings" panose="05000000000000000000" pitchFamily="2" charset="2"/>
              <a:buChar char="q"/>
            </a:pPr>
            <a:r>
              <a:rPr lang="uk-UA" sz="2000" b="1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Моносахариди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це прості вуглеводи, солодкі на смак і розчинні у воді. До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них належать глюкоза, фруктоза і галактоза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71475" marR="28575" indent="-342900" algn="just">
              <a:buFont typeface="Wingdings" panose="05000000000000000000" pitchFamily="2" charset="2"/>
              <a:buChar char="q"/>
            </a:pPr>
            <a:r>
              <a:rPr lang="uk-UA" sz="2000" b="1" i="1" spc="-2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Дисахариди (сахароза, лактоза і мальтоза)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вуглеводи, які солодкі на смак, розчинні у воді, розщеплюються в організмі людини на дві молекули моносаха­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ридів з утворенням із сахарози глюкози і фруктози, з лактози — глюкози і галак­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този, з мальтози — двох молекул глюкози.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1475" marR="28575" indent="-342900" algn="just">
              <a:buFont typeface="Wingdings" panose="05000000000000000000" pitchFamily="2" charset="2"/>
              <a:buChar char="q"/>
            </a:pPr>
            <a:r>
              <a:rPr lang="uk-UA" sz="2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Моно- і дисахариди називають цукрами</a:t>
            </a:r>
            <a:r>
              <a:rPr lang="uk-UA" sz="2000" i="1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Цукри поліпшують смак продуктів, за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винятком цукрів картоплі. Накопичення в ній більше 2 % цукрів надає бульбам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неприємного солодкого смаку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1475" marR="28575" indent="-342900" algn="just">
              <a:buFont typeface="Wingdings" panose="05000000000000000000" pitchFamily="2" charset="2"/>
              <a:buChar char="q"/>
            </a:pPr>
            <a:r>
              <a:rPr lang="uk-UA" sz="2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Полісахариди</a:t>
            </a:r>
            <a:r>
              <a:rPr lang="uk-UA" sz="2000" b="1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складні вуглеводи, утворені з багатьох молекул глюкози. До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них належать </a:t>
            </a:r>
            <a:r>
              <a:rPr lang="uk-UA" sz="2000" b="1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крохмаль, глікоген, інулін, клітковина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Вони несолодкі, тому нази­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ваються </a:t>
            </a: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несахароподібними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вуглеводами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4041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6665" y="1354671"/>
            <a:ext cx="6867728" cy="3477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71475" indent="-342900" algn="just">
              <a:buFont typeface="Wingdings" panose="05000000000000000000" pitchFamily="2" charset="2"/>
              <a:buChar char="q"/>
            </a:pPr>
            <a:r>
              <a:rPr lang="uk-UA" sz="2000" b="1" i="1" spc="-6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Пектинові </a:t>
            </a:r>
            <a:r>
              <a:rPr lang="uk-UA" sz="2000" b="1" i="1" spc="-6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речовини </a:t>
            </a:r>
            <a:r>
              <a:rPr lang="uk-UA" sz="2000" b="1" spc="-6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</a:t>
            </a:r>
            <a:r>
              <a:rPr lang="uk-UA" sz="2000" spc="-6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ечовини </a:t>
            </a:r>
            <a:r>
              <a:rPr lang="uk-UA" sz="2000" spc="-6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 похідними вуглеводів і входять до складу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овочів і плодів. До них належать протопектин, пектин, пектинова і пектова кис­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лоти.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marR="47625" indent="-342900" algn="just">
              <a:buFont typeface="Wingdings" panose="05000000000000000000" pitchFamily="2" charset="2"/>
              <a:buChar char="q"/>
            </a:pP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пектинові речовини багаті яблука, айва, абрикоси, сливи, чорна смороди­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на, алича, столові буряки — в середньому 0,01-2 %.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28575" indent="-342900" algn="just">
              <a:buFont typeface="Wingdings" panose="05000000000000000000" pitchFamily="2" charset="2"/>
              <a:buChar char="q"/>
            </a:pP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Пектинові речовини мають бактерицидні властивості і позитивно впливають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процес травлення. Пектин виводить з організму важкі метали і </a:t>
            </a: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радіонукліди.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28575" indent="-342900" algn="just">
              <a:buFont typeface="Wingdings" panose="05000000000000000000" pitchFamily="2" charset="2"/>
              <a:buChar char="q"/>
            </a:pPr>
            <a:r>
              <a:rPr lang="uk-UA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Людині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потрібно на добу 400-500 г вуглеводів, з них 50-100 г моно- і дисаха­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ридів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840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6621" y="953310"/>
            <a:ext cx="8278238" cy="40934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marR="2857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Вітаміни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це органічні сполуки різної хімічної структури, що регулюють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процеси обміну речовин у живих організмах, беруть участь в утворенні ферментів 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тканин, підтримують захисні властивості організму. Вони не синтезуються орга­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нізмом людини, а надходять з продуктами харчування.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Відсутність вітамінів у їжі спричинює захворювання — </a:t>
            </a:r>
            <a:r>
              <a:rPr lang="uk-UA" sz="2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авітаміноз.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Недостатнє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споживання вітамінів викликає гіповітаміноз, а надлишкове споживання жиро­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розчинних вітамінів — </a:t>
            </a: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гіпервітаміноз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52425" marR="381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Вітаміни містяться майже в усіх продуктах харчування. Деякі продукти </a:t>
            </a:r>
            <a:r>
              <a:rPr lang="uk-UA" sz="2000" b="1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віта­мінізують у процесі виробництва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молоко, масло вершкове, кондитерські вироби.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2857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Залежно від розчинності вітаміни поділяють на </a:t>
            </a:r>
            <a:r>
              <a:rPr lang="uk-UA" sz="2000" b="1" i="1" spc="-2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водо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(С, групи В,РР і Р) і </a:t>
            </a: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жиророзчинні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(А, Б, Е, К). </a:t>
            </a:r>
            <a:endPara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4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67455" y="719550"/>
            <a:ext cx="6096000" cy="50167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361950" marR="1905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Ферменти (ензими) — це органічні речовини білкової природи, які виконують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роль каталізаторів біохімічних процесів (травлення, дихання, утворення тканин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організму), активізуючи, прискорюючи їх.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61950" marR="1905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Ферменти утворюються в кожній живій клітині і можуть проявляти активність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поза нею. </a:t>
            </a:r>
            <a:endParaRPr lang="uk-UA" sz="2000" spc="-1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marR="1905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Кожен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фермент каталізує тільки одну або кілька близьких хімічних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реакцій. Тому назва їх походить від назви речовини, на яку вони діють, з додаван­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ням закінчення «аза». Наприклад, фермент, який розщеплює сахарозу, називають 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сахаразою, фермент, який розщеплює лактозу, — лактазою.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61950" marR="1905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організмі людини ферменти слини швидко оцукрюють крохмаль; ферменти 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шлункового соку розщеплюють білки на простіші сполуки</a:t>
            </a:r>
            <a:r>
              <a:rPr lang="uk-UA" sz="2000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90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0332" y="554997"/>
            <a:ext cx="7642697" cy="50167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295275" marR="190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Ферменти відіграють важливу роль при виробництві харчових продуктів, збе­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ріганні та їх кулінарній обробці. </a:t>
            </a:r>
            <a:endParaRPr lang="uk-UA" sz="2000" spc="-2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5275" marR="190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квашенні овочів, наприклад, ферменти мо­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лочно-кислих бактерій перетворюють цукор на молочну кислоту, яка консервує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овочі. </a:t>
            </a:r>
            <a:endParaRPr lang="uk-UA" sz="2000" spc="-3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95275" marR="190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замішуванні тіста ферменти дріжджів зброджують цукор у спирт і вуг­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лекислий газ.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0480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Активність ферментів залежить від вологості (підвищення вологості при­зводить до прискорення ферментативних процесів і відповідно до псування </a:t>
            </a:r>
            <a:r>
              <a:rPr lang="uk-UA" sz="20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продуктів) і реакції середовища (пепсин шлункового соку діє тільки в кислому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середовищі), а також від стану речовини, на яку діє фермент, і від присутності в середовищі інших речовин (білки м'яса, що зсілися при тепловій обробці, розщеплюються ферментом швидше, ніж сирий білок, а присутність у перших 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стравах пасерованого борошна сповільнює руйнування вітаміну С під дією фер­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ментів).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452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22706" y="879235"/>
            <a:ext cx="6854757" cy="4708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5242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Органічні кислоти.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Містяться в плодах і овочах у вільному стані, а також утво­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рюються в процесі переробки (при квашенні). </a:t>
            </a:r>
            <a:endParaRPr lang="uk-UA" sz="2000" spc="-3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242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них відносять оцтову, молочну,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лимонну, яблучну, бензойну та інші кислоти. </a:t>
            </a:r>
            <a:endParaRPr lang="uk-UA" sz="2000" spc="-1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242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поєднанні з іншими речовинами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вони надають продуктам відповідного смаку, беруть участь в обміні речовин в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організмі людини, збуджують травні залози, деякі з них застосовують при консер­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вуванні.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6195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Особливо смачні яблучна і лимонна кислоти.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Журавлина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брусниця багаті на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бензойну кислоту, завдяки якій вони довго зберігаються. </a:t>
            </a:r>
            <a:endParaRPr lang="uk-UA" sz="2000" spc="-1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Молочна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кислота, що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утворюється під час бродіння (при квашенні) в огірках і капусті, сприяє засвоєн­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ню організмом інших продуктів, наприклад м'яса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6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8502" y="336836"/>
            <a:ext cx="7808068" cy="5632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7147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3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Ароматичні речовини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До них належать ефірні олії й екстрактивні речовини.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Овочі, ягоди, плоди, прянощі містять ефірні олії, які надають їм приємного аро­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мату. Особливо багато їх в пряних овочах (кріп, петрушка, селера).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6195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М'ясо і риба містять </a:t>
            </a:r>
            <a:r>
              <a:rPr lang="uk-UA" sz="2000" b="1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екстрактивні речовини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які при варінні легко розчиня­ються в бульйоні, надаючи йому приємного смаку та аромату. Приємний аромат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їжі викликає апетит і поліпшує її засвоювання.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704850" indent="-34290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Аромат продуктів харчування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це важливий показник якості.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810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Ароматичні речовини легко вивітрюються при тепловій обробці і зберіганні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продуктів.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7147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псуванні продуктів з'являються неприємні запахи, зумовлені утворенням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сірководню, аміаку, індолу, скатолу та ін.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7147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3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Глікозиди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Це складні органічні сполуки моносахаридів з </a:t>
            </a:r>
            <a:r>
              <a:rPr lang="uk-UA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агліконом-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речови­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ною, що має різкий запах і гіркий смак. В основному містяться в овочах (цибулі,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редьці, хріні), плодах (грейпфрутах). В </a:t>
            </a: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малих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дозах вони збуджують апетит, у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великих — є отрутою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536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1</a:t>
            </a:r>
            <a:endParaRPr lang="ru-RU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5775" y="964984"/>
            <a:ext cx="6492240" cy="471596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поглиблення теоретичних знань, оволодіння сучасним методичним інструментом та практичними навичками з технології приготування страв із різних видів сировини для ресторанного бізнесу, формування у здобувачів освіти загальних і фахових компетентностей для успішного здійснення сервісно-виробничої, виробничо-технологічної, організаційно-управлінської діяльності у сфері ресторанного бізнесу, технології виробництва кулінарної продукції та використання сировини та технологічних прийомів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набуття студентами нових теоретичних і практичних знань із технології виробництва кулінарної продукції, оволодіння професійними знаннями, навичками та вміннями щодо підготовки виробничих процесів у закладах ресторанного господарства, випуску кулінарної продукції та її споживання.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880359"/>
            <a:ext cx="3200400" cy="3379124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МЕТА, ЗАВДАННЯ ДИСЦИПЛІНИ «ТЕХНОЛОГІЯ ПРОДУКЦІЇ РЕСТОРАННОГО ГОСПОДАРСТВА». ОСНОВНІ КОМПИТЕТНОСТІ ТА РЕЗУЛЬТАТИ НАВЧАННЯ</a:t>
            </a:r>
          </a:p>
          <a:p>
            <a:endParaRPr lang="ru-RU" sz="2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4715" y="485586"/>
            <a:ext cx="7081737" cy="53245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8100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4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Алкалоїди</a:t>
            </a:r>
            <a:r>
              <a:rPr lang="uk-UA" sz="2000" spc="-4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Це органічні речовини, що містять азот і збуджують нервову систе­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му. До них відносять кофеїн чаю і кави, теобромін какао, пиперин перцю.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7147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Дубильні речовини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Мають приємний в'яжучий смак. Вони містяться в бага­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тьох плодах (горобині, хурмі).</a:t>
            </a:r>
            <a:endParaRPr lang="ru-RU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61950" marR="1905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Барвники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Зумовлюють колір харчових продуктів. До них відносять </a:t>
            </a:r>
            <a:endParaRPr lang="uk-UA" sz="2000" spc="-3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marR="1905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хлорофіл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(зелений пігмент овочів і плодів),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marR="1905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каротиноїди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жовті пігменти: каротин, ксан­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тофіл, лікопин, які містяться у моркві, цитрусових; </a:t>
            </a:r>
            <a:endParaRPr lang="uk-UA" sz="2000" spc="-3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0" marR="1905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uk-UA" sz="2000" spc="-3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антоціани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 бетаціани (пігменти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буряків, чорної смородини, винограду, вишні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sz="2000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61950" marR="1905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25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Фітонциди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Мають бактерицидні властивості. Потрапляючи в організм люди­ни з їжею, вони знищують шкідливі мікроби в органах травлення. Фітонциди є у часнику, цибулі, хріні, петрушці, цитрусових, малині. При зберіганні продуктів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кількість і активність фітонцидів знижуються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50513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0954" y="390075"/>
            <a:ext cx="8761378" cy="56323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Людина постійно витрачає енергію на діяльність внутрішніх органів, тепло­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обмін, фізичну працю.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Джерелом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енергії є їжа.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b="1" i="1" spc="-25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Кількість </a:t>
            </a:r>
            <a:r>
              <a:rPr lang="uk-UA" sz="2000" b="1" i="1" spc="-2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енергії, яка утворюється при окисленні жирів, білків, вуглеводів, що містяться у продуктах харчування, і </a:t>
            </a:r>
            <a:r>
              <a:rPr lang="uk-UA" sz="2000" b="1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витрачається на фізіологічні функції організму, називається енергетичною цінністю </a:t>
            </a:r>
            <a:r>
              <a:rPr lang="uk-UA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харчових продуктів, або калорійністю</a:t>
            </a:r>
            <a:r>
              <a:rPr lang="uk-UA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52425" marR="1905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Калорійність — важливий показник харчової цінності продуктів, вимірюєть­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ся в кілокалоріях (ккал) або в кілоджоулях (кДж). Одна кілокалорія дорівнює 4,184 кілоджоуля.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5242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визначення енергетичної цінності застосовують прилад калориметр. Енер­</a:t>
            </a:r>
            <a:r>
              <a:rPr lang="uk-UA" sz="2000" spc="-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гетична цінність 1 г білка становить 4 ккал (16,7 кДж), 1 г жиру — 9 ккал (37,7 кДж),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г вуглеводів — 3,75 ккал (15,7 кДж). </a:t>
            </a:r>
            <a:endParaRPr lang="uk-UA" sz="2000" spc="-1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242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Мінеральні 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речовини, вода прихованої </a:t>
            </a:r>
            <a:r>
              <a:rPr lang="uk-UA" sz="2000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енергії не мають, а енергетичну цінність вітамінів, ферментів та інших органічних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речовин не враховують, оскільки в продуктах їх дуже мало.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2425" marR="9525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Отже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енергетична </a:t>
            </a: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цінність харчових продуктів залежить від вмісту в них білків, жирів і </a:t>
            </a:r>
            <a:r>
              <a:rPr lang="uk-UA" sz="20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вуглеводів</a:t>
            </a:r>
            <a:endParaRPr lang="ru-RU" sz="2000" dirty="0" smtClean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7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8425" y="866282"/>
            <a:ext cx="7710791" cy="4708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61950" marR="9525" indent="-342900" algn="just">
              <a:buFont typeface="Wingdings" panose="05000000000000000000" pitchFamily="2" charset="2"/>
              <a:buChar char="q"/>
            </a:pPr>
            <a:r>
              <a:rPr lang="uk-UA" sz="2000" spc="-6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Енергетичну цінність розраховують на 100 г їстівної частини продукту харчуван­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ня. Так, у 100 г яловичини І категорії міститься, %: білків </a:t>
            </a: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18,9, жирів </a:t>
            </a: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12,4.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Отже, енергетична цінність яловичини становить 9 х 12,4 + 4,0 х 18,9 = 187 ккал,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або 782 кДж.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42900" algn="just">
              <a:buFont typeface="Wingdings" panose="05000000000000000000" pitchFamily="2" charset="2"/>
              <a:buChar char="q"/>
            </a:pPr>
            <a:r>
              <a:rPr lang="uk-UA" sz="2000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середньому за добу людина витрачає 2000-4300 ккал, або 8368-18017 кДж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(залежно від віку, фізичного навантаження, клімату). </a:t>
            </a:r>
            <a:endParaRPr lang="uk-UA" sz="2000" spc="-2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42900" algn="just">
              <a:buFont typeface="Wingdings" panose="05000000000000000000" pitchFamily="2" charset="2"/>
              <a:buChar char="q"/>
            </a:pPr>
            <a:r>
              <a:rPr lang="uk-UA" sz="2000" spc="-2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Енергетична </a:t>
            </a: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цінність добо­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вого раціону харчування повинна бути на цьому ж рівні, її визначають додаван­</a:t>
            </a:r>
            <a:r>
              <a:rPr lang="uk-UA" sz="2000" spc="-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ням енергетичної цінності окремих харчових продуктів, які входять у страви.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spc="-2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визначенні енергетичної цінності необхідно враховувати, що харчові ре­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човини не засвоюються повністю. </a:t>
            </a:r>
            <a:endParaRPr lang="uk-UA" sz="2000" spc="-15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spc="-15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Доведено</a:t>
            </a:r>
            <a:r>
              <a:rPr lang="uk-UA" sz="2000" spc="-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що рослинна їжа засвоюється в се­</a:t>
            </a:r>
            <a:r>
              <a:rPr lang="uk-UA" sz="2000" spc="-2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редньому на 80-85 %, оскільки протопектин і клітковина не засвоюються. </a:t>
            </a:r>
            <a:endParaRPr lang="uk-UA" sz="2000" spc="-2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spc="-2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Тва­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ринна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їжа засвоюється на 90-95 </a:t>
            </a: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%,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змішана -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85-90 %.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145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якую за увагу. Картинки - West Wild | Захід Дикий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7"/>
          <a:stretch/>
        </p:blipFill>
        <p:spPr bwMode="auto">
          <a:xfrm>
            <a:off x="3229519" y="116732"/>
            <a:ext cx="6572654" cy="602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066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7282" y="340468"/>
            <a:ext cx="8037544" cy="5723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60363" algn="just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інтегральна компетентність (ІК):</a:t>
            </a:r>
            <a:r>
              <a:rPr lang="uk-UA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здатність розв’язувати складні спеціалізовані задачі та практичні проблеми діяльності суб'єктів готельного і ресторанного бізнесу, що передбачає застосування теорій та методів системи наук, які формують концепції гостинності і характеризується комплексністю та невизначеністю умов.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algn="just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загальні компетентності (ЗК):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just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ЗК 03. Здатність вчитися та оволодіювати сучасними знаннями</a:t>
            </a:r>
          </a:p>
          <a:p>
            <a:pPr marL="180340" algn="just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ЗК 05. Здатність працювати в команді</a:t>
            </a:r>
          </a:p>
          <a:p>
            <a:pPr marL="180340" algn="just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ЗК 09. Здатність до абстрактного мислення, аналізу та синтезу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algn="just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спеціальні (фахові) компетентності (СК):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4625" algn="just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 06. Здатність проєктувати технологічний процес виробництва продукції та послуг і сервісний процес реалізації основних і додаткових послуг у підприємствах (закладах) готельно-ресторанного та рекреаційного господарства </a:t>
            </a:r>
          </a:p>
          <a:p>
            <a:pPr marL="174625" algn="just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 07. Здатність розробляти нові послуги (продукцію) з використанням інноваційних технологій виробництва та обслуговування споживачів</a:t>
            </a:r>
          </a:p>
          <a:p>
            <a:pPr marL="174625" algn="just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 10. Здатність працювати з технічною, економічною, технологічною та іншою документацією та здійснювати розрахункові операції суб’єктом готельного та ресторанного бізнесу.</a:t>
            </a:r>
          </a:p>
          <a:p>
            <a:pPr marL="174625" algn="just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 11. Здатність виявляти, визначати й оцінювати ознаки, властивості і показники якості продукції та послуг, що впливають на рівень забезпечення вимог споживачів у сфері гостинності</a:t>
            </a:r>
            <a:endParaRPr lang="uk-UA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Професійні компетентності випускника за спеціальністю «Бізнес-статистика і  аналітика» - Харківський національний економічний університет імені Семена  Кузнеця (ХНЕУ ім. С. Кузнеця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98" y="437744"/>
            <a:ext cx="3343884" cy="267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340809" y="185599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1473099" y="42590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5364163" y="26225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5364163" y="25320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05081" y="862947"/>
            <a:ext cx="5097293" cy="24632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Програмні результати навчання (ПРН</a:t>
            </a: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  <a:endParaRPr lang="ru-RU" dirty="0"/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ПРН 05 Розуміти принципи, процеси і технології організації роботи суб’єктів готельного та ресторанного бізнесу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ПРН 06 Аналізувати, інтерпретувати і моделювати на основі існуючих наукових концепцій сервісні, виробничі та організаційні процеси готельного та ресторанного бізнесу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Аспекти підготовки фахівців готельно-ресторанного бізнесу як передумова  стратегій його розвит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67" y="1033000"/>
            <a:ext cx="6096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64163" y="29892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416699" y="31231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2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2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00600" y="731519"/>
            <a:ext cx="6492240" cy="169066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Продукція власного виробництва закладів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ресторанного господарства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продукція, яку виробляють заклади і продають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кулінарну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продукцію, булочні та борошняні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кондитерські вироби.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 продукції ресторанного господарства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2" descr="SHO – Ukraiņu Virtuves Restorā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97289"/>
            <a:ext cx="3470004" cy="257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Традиції національної української кухні. Історія цікаві фак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945" y="280124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3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30100" y="394212"/>
            <a:ext cx="6747753" cy="4093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Кулінарна продукція</a:t>
            </a:r>
            <a:r>
              <a:rPr lang="ru-RU" sz="2000" b="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сукупність страв, кулінарних виробів та кулінарних напівфабрикатів. </a:t>
            </a:r>
          </a:p>
          <a:p>
            <a:pPr algn="just"/>
            <a:r>
              <a:rPr lang="ru-RU" sz="20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Страва</a:t>
            </a:r>
            <a:r>
              <a:rPr lang="ru-RU" sz="2000" b="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кулінарний виріб або харчовий продукт у натуральному вигляді, готовий до вживання, порціонований та оформлений для подавання споживачам.</a:t>
            </a:r>
            <a:b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Кулінарний виріб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харчовий продукт (сукупність харчових</a:t>
            </a:r>
            <a:b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продуктів), доведений до готовності, але може вимагати незначного додаткового оброблення (охолодження, розігрівання, порціювання та оформлення). </a:t>
            </a:r>
          </a:p>
          <a:p>
            <a:pPr algn="just"/>
            <a:r>
              <a:rPr lang="ru-RU" sz="2000" b="1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Кулінарний напівфабрикат</a:t>
            </a:r>
            <a:r>
              <a:rPr lang="ru-RU" sz="2000" b="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харчовий продукт (сукупність харчових продуктів), кулінарно оброблений, але не доведений до готовності, який використовується для подальшого виготовлення кулінарних виробів.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Презентація страв у ресторанах: 10 неймовірних фото – Новини Смачн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65" y="471775"/>
            <a:ext cx="2937686" cy="192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Виріб кулінарний &quot;Ніжка куряча фарширована&quot; вагова | Терешкіно Чернівці.  Меню, замовлення і доставка. Mister.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8" t="13146" r="9122" b="21055"/>
          <a:stretch/>
        </p:blipFill>
        <p:spPr bwMode="auto">
          <a:xfrm>
            <a:off x="869069" y="4519778"/>
            <a:ext cx="3135581" cy="16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Виріб кулінарний &quot;Ніжка куряча фарширована&quot; вагова | Терешкіно Чернівці.  Меню, замовлення і доставка. Mister.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9" t="9175" r="23508" b="20392"/>
          <a:stretch/>
        </p:blipFill>
        <p:spPr bwMode="auto">
          <a:xfrm>
            <a:off x="4309353" y="4645418"/>
            <a:ext cx="2013625" cy="157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Суп гороховий (готова страва до вживання) ТМ ФудМама 1кг купити в Києві,  Україні з доставкою - VOV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2" t="22085" r="9233" b="19702"/>
          <a:stretch/>
        </p:blipFill>
        <p:spPr bwMode="auto">
          <a:xfrm>
            <a:off x="483148" y="2539354"/>
            <a:ext cx="2581120" cy="184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Превентивний удар по голоду: де замовити напівфабрикати в Києві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853" y="4402385"/>
            <a:ext cx="1865416" cy="186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Напівфабрикати в Києві від компанії &quot;Food Fest&quot;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358" y="4381280"/>
            <a:ext cx="2238114" cy="223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Напівфабрикати. Легко готуються, легко продаються.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0"/>
          <a:stretch/>
        </p:blipFill>
        <p:spPr bwMode="auto">
          <a:xfrm>
            <a:off x="10265863" y="1270004"/>
            <a:ext cx="1793824" cy="226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65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918" y="128376"/>
            <a:ext cx="9306128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Кулінарні напівфабрикати</a:t>
            </a:r>
            <a:r>
              <a:rPr lang="ru-RU" sz="20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далі «напівфабрикати»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це проміжні продукти технологічного процесу підприємств громадського харчування з приготування готової їжі, одночасно вони належать до продукції підприємств ресторанного господарства, що реалізується населенню через торговельну мережу для приготування в домашніх умовах.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2447" y="1906622"/>
            <a:ext cx="7033098" cy="10408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 від виду напівфабрикатів, їхнього виробництва й використання підприємства ресторанного господарства можна умовно поділити на три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4995" y="3229584"/>
            <a:ext cx="3985099" cy="2937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Ресторани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спеціалізовані підприємства, що працюють на сировині.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Напівфабрикати, виготовлені в заготівельних цехах цих підприємств, надходять у гарячий і кулінарний цехи для теплової обробки й випуску готової продукції, а також можуть передаватися в роздрібну торговельну мережу на реалізацію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населенню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110264" y="3229582"/>
            <a:ext cx="2947480" cy="2937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Так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звані доготівельні підприємства, які отримують напівфабрикати від інших підприємств ресторанного господарства, а також від підприємств харчової промисловості (м’ясо-, рибокомбінатів, консервних заводів тощо).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278238" y="3229583"/>
            <a:ext cx="3216613" cy="2937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Підприємства ресторанного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господарства зі змішаним постачанням сировини й напівфабрикатів різного ступеня готовності.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2050" name="Picture 2" descr="Віртуальний кабінет з Кухарської справи: Новітні технології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"/>
          <a:stretch/>
        </p:blipFill>
        <p:spPr bwMode="auto">
          <a:xfrm>
            <a:off x="400727" y="1833107"/>
            <a:ext cx="1927121" cy="11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улінарія як мистецтво | Приготуймо та Скуштуйм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4"/>
          <a:stretch/>
        </p:blipFill>
        <p:spPr bwMode="auto">
          <a:xfrm>
            <a:off x="9650144" y="1833107"/>
            <a:ext cx="1882516" cy="125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20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824</TotalTime>
  <Words>4041</Words>
  <Application>Microsoft Office PowerPoint</Application>
  <PresentationFormat>Широкоэкранный</PresentationFormat>
  <Paragraphs>248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TimesNewRoman</vt:lpstr>
      <vt:lpstr>Wingdings</vt:lpstr>
      <vt:lpstr>Ретро</vt:lpstr>
      <vt:lpstr>Технологія продукції ресторанного господарства</vt:lpstr>
      <vt:lpstr>ЛЕКЦІЯ 1. Загальна характеристика основних поживних речовин харчових продуктів</vt:lpstr>
      <vt:lpstr>ПИТАННЯ </vt:lpstr>
      <vt:lpstr>Питання 1</vt:lpstr>
      <vt:lpstr>Презентация PowerPoint</vt:lpstr>
      <vt:lpstr>Презентация PowerPoint</vt:lpstr>
      <vt:lpstr>ПИТАННЯ 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ПИТАННЯ 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Технологія продукції ресторанного господарства</dc:title>
  <dc:creator>Дом</dc:creator>
  <cp:lastModifiedBy>Дом</cp:lastModifiedBy>
  <cp:revision>139</cp:revision>
  <dcterms:created xsi:type="dcterms:W3CDTF">2024-08-16T15:58:11Z</dcterms:created>
  <dcterms:modified xsi:type="dcterms:W3CDTF">2024-08-19T09:43:13Z</dcterms:modified>
</cp:coreProperties>
</file>