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700" y="183876"/>
            <a:ext cx="7175500" cy="21018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72187" y="948865"/>
            <a:ext cx="2294254" cy="250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openxmlformats.org/officeDocument/2006/relationships/hyperlink" Target="http://www.kenwoodworld.com/uk-ua/all-products-ua/kitchen-machines-ua/chef-and-major-attachments-ua/a970a-metal-pasta-roller-awat970a01-u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www.kenwoodworld.com/uk-ua/all-products-ua/kitchen-machines-ua/chef-and-major-attachments-ua/a941-grain-mill-awat941a01-ua" TargetMode="External"/><Relationship Id="rId7" Type="http://schemas.openxmlformats.org/officeDocument/2006/relationships/hyperlink" Target="http://www.kenwoodworld.com/uk-ua/all-products-ua/kitchen-machines-ua/chef-and-major-attachments-ua/at643-metal-roto-food-cutter-awat643b01-ua" TargetMode="External"/><Relationship Id="rId12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hyperlink" Target="http://www.kenwoodworld.com/uk-ua/all-products-ua/kitchen-machines-ua/chef-and-major-attachments-ua/a930-major-sized-colander-and-sieve-awat930b01-ua" TargetMode="External"/><Relationship Id="rId5" Type="http://schemas.openxmlformats.org/officeDocument/2006/relationships/hyperlink" Target="http://www.kenwoodworld.com/uk-ua/all-products-ua/kitchen-machines-ua/chef-and-major-attachments-ua/at644-metal-fruit-press-awat644b01-ua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13.jpg"/><Relationship Id="rId9" Type="http://schemas.openxmlformats.org/officeDocument/2006/relationships/hyperlink" Target="http://www.kenwoodworld.com/uk-ua/all-products-ua/kitchen-machines-ua/chef-and-major-attachments-ua/----at312---awat312b01-u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woodworld.com/all-products-ua/kitchen-machines-ua/chef-and-major-attachments-ua/a910-metal-pasta-maker-awat910001-ua" TargetMode="External"/><Relationship Id="rId3" Type="http://schemas.openxmlformats.org/officeDocument/2006/relationships/image" Target="../media/image18.jpg"/><Relationship Id="rId7" Type="http://schemas.openxmlformats.org/officeDocument/2006/relationships/hyperlink" Target="http://www.kenwoodworld.com/uk-ua/all-products-ua/kitchen-machines-ua/chef-and-major-attachments-ua/at320a-mini-chopper--mill-awat320b01-ua" TargetMode="External"/><Relationship Id="rId2" Type="http://schemas.openxmlformats.org/officeDocument/2006/relationships/hyperlink" Target="http://www.kenwoodworld.com/uk-ua/all-products-ua/kitchen-machines-ua/chef-and-major-attachments-ua/at340-pro-slicer-grater-awat340001-u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2.jpg"/><Relationship Id="rId5" Type="http://schemas.openxmlformats.org/officeDocument/2006/relationships/image" Target="../media/image19.jpg"/><Relationship Id="rId10" Type="http://schemas.openxmlformats.org/officeDocument/2006/relationships/hyperlink" Target="http://www.kenwoodworld.com/uk-ua/all-products-ua/kitchen-machines-ua/chef-and-major-attachments-ua/-----at358---awat358001-ua" TargetMode="External"/><Relationship Id="rId4" Type="http://schemas.openxmlformats.org/officeDocument/2006/relationships/hyperlink" Target="http://www.kenwoodworld.com/uk-ua/all-products-ua/kitchen-machines-ua/chef-and-major-attachments-ua/a957-major-sized-ice-cream-maker-awat957b01-ua" TargetMode="External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423" y="3233803"/>
            <a:ext cx="7534275" cy="2572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800" b="1" spc="-35" dirty="0">
                <a:latin typeface="Times New Roman"/>
                <a:cs typeface="Times New Roman"/>
              </a:rPr>
              <a:t>Устаткування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закладів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готельно-ресторанного </a:t>
            </a:r>
            <a:r>
              <a:rPr sz="2800" b="1" spc="-68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господарства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Лекція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№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3.</a:t>
            </a:r>
            <a:endParaRPr sz="2400">
              <a:latin typeface="Times New Roman"/>
              <a:cs typeface="Times New Roman"/>
            </a:endParaRPr>
          </a:p>
          <a:p>
            <a:pPr marL="862965" marR="853440" indent="-635" algn="ctr">
              <a:lnSpc>
                <a:spcPct val="100000"/>
              </a:lnSpc>
              <a:spcBef>
                <a:spcPts val="515"/>
              </a:spcBef>
            </a:pPr>
            <a:r>
              <a:rPr sz="2400" b="1" spc="-15" dirty="0">
                <a:latin typeface="Times New Roman"/>
                <a:cs typeface="Times New Roman"/>
              </a:rPr>
              <a:t>Універсальні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кухонні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машини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10" dirty="0">
                <a:latin typeface="Times New Roman"/>
                <a:cs typeface="Times New Roman"/>
              </a:rPr>
              <a:t>та 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сортувально-калібрувальне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устаткування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7" y="228601"/>
            <a:ext cx="5830484" cy="314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4862" y="209128"/>
            <a:ext cx="5027597" cy="33681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2991" y="3720223"/>
            <a:ext cx="3159084" cy="29558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768" y="8195"/>
            <a:ext cx="9017000" cy="582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925" algn="ctr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Times New Roman"/>
                <a:cs typeface="Times New Roman"/>
              </a:rPr>
              <a:t>Правила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експлуатації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універсальних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кухонних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машин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0005" indent="450850" algn="just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Times New Roman"/>
                <a:cs typeface="Times New Roman"/>
              </a:rPr>
              <a:t>До </a:t>
            </a:r>
            <a:r>
              <a:rPr sz="2000" spc="-15" dirty="0">
                <a:latin typeface="Times New Roman"/>
                <a:cs typeface="Times New Roman"/>
              </a:rPr>
              <a:t>обслуговування </a:t>
            </a:r>
            <a:r>
              <a:rPr sz="2000" dirty="0">
                <a:latin typeface="Times New Roman"/>
                <a:cs typeface="Times New Roman"/>
              </a:rPr>
              <a:t>універсальних </a:t>
            </a:r>
            <a:r>
              <a:rPr sz="2000" spc="-15" dirty="0">
                <a:latin typeface="Times New Roman"/>
                <a:cs typeface="Times New Roman"/>
              </a:rPr>
              <a:t>кухонних </a:t>
            </a:r>
            <a:r>
              <a:rPr sz="2000" spc="-5" dirty="0">
                <a:latin typeface="Times New Roman"/>
                <a:cs typeface="Times New Roman"/>
              </a:rPr>
              <a:t>машин </a:t>
            </a:r>
            <a:r>
              <a:rPr sz="2000" spc="-10" dirty="0">
                <a:latin typeface="Times New Roman"/>
                <a:cs typeface="Times New Roman"/>
              </a:rPr>
              <a:t>допускаються </a:t>
            </a:r>
            <a:r>
              <a:rPr sz="2000" spc="5" dirty="0">
                <a:latin typeface="Times New Roman"/>
                <a:cs typeface="Times New Roman"/>
              </a:rPr>
              <a:t>особи, </a:t>
            </a:r>
            <a:r>
              <a:rPr sz="2000" spc="-10" dirty="0">
                <a:latin typeface="Times New Roman"/>
                <a:cs typeface="Times New Roman"/>
              </a:rPr>
              <a:t>які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знають </a:t>
            </a:r>
            <a:r>
              <a:rPr sz="2000" spc="-5" dirty="0">
                <a:latin typeface="Times New Roman"/>
                <a:cs typeface="Times New Roman"/>
              </a:rPr>
              <a:t>їх </a:t>
            </a:r>
            <a:r>
              <a:rPr sz="2000" spc="-75" dirty="0">
                <a:latin typeface="Times New Roman"/>
                <a:cs typeface="Times New Roman"/>
              </a:rPr>
              <a:t>будову, </a:t>
            </a:r>
            <a:r>
              <a:rPr sz="2000" spc="-5" dirty="0">
                <a:latin typeface="Times New Roman"/>
                <a:cs typeface="Times New Roman"/>
              </a:rPr>
              <a:t>правила </a:t>
            </a:r>
            <a:r>
              <a:rPr sz="2000" spc="-15" dirty="0">
                <a:latin typeface="Times New Roman"/>
                <a:cs typeface="Times New Roman"/>
              </a:rPr>
              <a:t>експлуатації </a:t>
            </a:r>
            <a:r>
              <a:rPr sz="2000" spc="-5" dirty="0">
                <a:latin typeface="Times New Roman"/>
                <a:cs typeface="Times New Roman"/>
              </a:rPr>
              <a:t>і пройшли інструктаж з дотримання вимог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безпеки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експлуатації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машин.</a:t>
            </a:r>
            <a:endParaRPr sz="2000">
              <a:latin typeface="Times New Roman"/>
              <a:cs typeface="Times New Roman"/>
            </a:endParaRPr>
          </a:p>
          <a:p>
            <a:pPr marL="12700" marR="38735" indent="450215" algn="just">
              <a:lnSpc>
                <a:spcPts val="2400"/>
              </a:lnSpc>
              <a:spcBef>
                <a:spcPts val="75"/>
              </a:spcBef>
            </a:pPr>
            <a:r>
              <a:rPr sz="2000" spc="-10" dirty="0">
                <a:latin typeface="Times New Roman"/>
                <a:cs typeface="Times New Roman"/>
              </a:rPr>
              <a:t>Перед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початком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роботи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необхідно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перевірити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технічний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стан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приводу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переконатися </a:t>
            </a:r>
            <a:r>
              <a:rPr sz="2000" spc="-5" dirty="0">
                <a:latin typeface="Times New Roman"/>
                <a:cs typeface="Times New Roman"/>
              </a:rPr>
              <a:t>в </a:t>
            </a:r>
            <a:r>
              <a:rPr sz="2000" spc="-10" dirty="0">
                <a:latin typeface="Times New Roman"/>
                <a:cs typeface="Times New Roman"/>
              </a:rPr>
              <a:t>надійному </a:t>
            </a:r>
            <a:r>
              <a:rPr sz="2000" spc="-15" dirty="0">
                <a:latin typeface="Times New Roman"/>
                <a:cs typeface="Times New Roman"/>
              </a:rPr>
              <a:t>його </a:t>
            </a:r>
            <a:r>
              <a:rPr sz="2000" spc="-5" dirty="0">
                <a:latin typeface="Times New Roman"/>
                <a:cs typeface="Times New Roman"/>
              </a:rPr>
              <a:t>кріпленні до кришки </a:t>
            </a:r>
            <a:r>
              <a:rPr sz="2000" spc="-20" dirty="0">
                <a:latin typeface="Times New Roman"/>
                <a:cs typeface="Times New Roman"/>
              </a:rPr>
              <a:t>робочого </a:t>
            </a:r>
            <a:r>
              <a:rPr sz="2000" spc="-15" dirty="0">
                <a:latin typeface="Times New Roman"/>
                <a:cs typeface="Times New Roman"/>
              </a:rPr>
              <a:t>столу </a:t>
            </a:r>
            <a:r>
              <a:rPr sz="2000" spc="-5" dirty="0">
                <a:latin typeface="Times New Roman"/>
                <a:cs typeface="Times New Roman"/>
              </a:rPr>
              <a:t>або </a:t>
            </a:r>
            <a:r>
              <a:rPr sz="2000" dirty="0">
                <a:latin typeface="Times New Roman"/>
                <a:cs typeface="Times New Roman"/>
              </a:rPr>
              <a:t>станини-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підставки</a:t>
            </a:r>
            <a:endParaRPr sz="2000">
              <a:latin typeface="Times New Roman"/>
              <a:cs typeface="Times New Roman"/>
            </a:endParaRPr>
          </a:p>
          <a:p>
            <a:pPr marL="462915" algn="just">
              <a:lnSpc>
                <a:spcPts val="2320"/>
              </a:lnSpc>
            </a:pPr>
            <a:r>
              <a:rPr sz="2000" spc="-10" dirty="0">
                <a:latin typeface="Times New Roman"/>
                <a:cs typeface="Times New Roman"/>
              </a:rPr>
              <a:t>Переконавшись</a:t>
            </a:r>
            <a:r>
              <a:rPr sz="2000" spc="12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12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справності  </a:t>
            </a:r>
            <a:r>
              <a:rPr sz="2000" spc="21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приводу,</a:t>
            </a:r>
            <a:r>
              <a:rPr sz="2000" spc="12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</a:t>
            </a:r>
            <a:r>
              <a:rPr sz="2000" spc="12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нього</a:t>
            </a:r>
            <a:r>
              <a:rPr sz="2000" spc="12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приєднують</a:t>
            </a:r>
            <a:r>
              <a:rPr sz="2000" spc="120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змінний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механізм,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призначений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для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виконання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необхідної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технологічної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операції.</a:t>
            </a:r>
            <a:endParaRPr sz="20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  <a:spcBef>
                <a:spcPts val="505"/>
              </a:spcBef>
            </a:pPr>
            <a:r>
              <a:rPr sz="2000" spc="-15" dirty="0">
                <a:latin typeface="Times New Roman"/>
                <a:cs typeface="Times New Roman"/>
              </a:rPr>
              <a:t>Продукти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подають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робочу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камеру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механізму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тільки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після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включення </a:t>
            </a:r>
            <a:r>
              <a:rPr sz="2000" spc="-5" dirty="0">
                <a:latin typeface="Times New Roman"/>
                <a:cs typeface="Times New Roman"/>
              </a:rPr>
              <a:t> електродвигуна.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Винятком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правила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є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збивальні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механізми,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яких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спочатку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завантажують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продукти,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 </a:t>
            </a:r>
            <a:r>
              <a:rPr sz="2000" spc="-10" dirty="0">
                <a:latin typeface="Times New Roman"/>
                <a:cs typeface="Times New Roman"/>
              </a:rPr>
              <a:t>потім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включають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електродвигун.</a:t>
            </a:r>
            <a:endParaRPr sz="2000">
              <a:latin typeface="Times New Roman"/>
              <a:cs typeface="Times New Roman"/>
            </a:endParaRPr>
          </a:p>
          <a:p>
            <a:pPr marL="13335" marR="5080" algn="just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latin typeface="Times New Roman"/>
                <a:cs typeface="Times New Roman"/>
              </a:rPr>
              <a:t>Якщо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включенні</a:t>
            </a:r>
            <a:r>
              <a:rPr sz="2000" spc="-5" dirty="0">
                <a:latin typeface="Times New Roman"/>
                <a:cs typeface="Times New Roman"/>
              </a:rPr>
              <a:t> електродвигуна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його</a:t>
            </a:r>
            <a:r>
              <a:rPr sz="2000" spc="-10" dirty="0">
                <a:latin typeface="Times New Roman"/>
                <a:cs typeface="Times New Roman"/>
              </a:rPr>
              <a:t> вал</a:t>
            </a:r>
            <a:r>
              <a:rPr sz="2000" spc="-5" dirty="0">
                <a:latin typeface="Times New Roman"/>
                <a:cs typeface="Times New Roman"/>
              </a:rPr>
              <a:t> 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обертається,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перевіряють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справність запобіжників на </a:t>
            </a:r>
            <a:r>
              <a:rPr sz="2000" spc="-15" dirty="0">
                <a:latin typeface="Times New Roman"/>
                <a:cs typeface="Times New Roman"/>
              </a:rPr>
              <a:t>розподільному </a:t>
            </a:r>
            <a:r>
              <a:rPr sz="2000" spc="-5" dirty="0">
                <a:latin typeface="Times New Roman"/>
                <a:cs typeface="Times New Roman"/>
              </a:rPr>
              <a:t>щиті і </a:t>
            </a:r>
            <a:r>
              <a:rPr sz="2000" spc="-15" dirty="0">
                <a:latin typeface="Times New Roman"/>
                <a:cs typeface="Times New Roman"/>
              </a:rPr>
              <a:t>натискають </a:t>
            </a:r>
            <a:r>
              <a:rPr sz="2000" spc="-5" dirty="0">
                <a:latin typeface="Times New Roman"/>
                <a:cs typeface="Times New Roman"/>
              </a:rPr>
              <a:t>на кнопку </a:t>
            </a:r>
            <a:r>
              <a:rPr sz="2000" spc="-10" dirty="0">
                <a:latin typeface="Times New Roman"/>
                <a:cs typeface="Times New Roman"/>
              </a:rPr>
              <a:t>теплового </a:t>
            </a:r>
            <a:r>
              <a:rPr sz="2000" spc="-5" dirty="0">
                <a:latin typeface="Times New Roman"/>
                <a:cs typeface="Times New Roman"/>
              </a:rPr>
              <a:t> реле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магнітного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пускача.</a:t>
            </a:r>
            <a:endParaRPr sz="2000">
              <a:latin typeface="Times New Roman"/>
              <a:cs typeface="Times New Roman"/>
            </a:endParaRPr>
          </a:p>
          <a:p>
            <a:pPr marL="13335" marR="6350" algn="just">
              <a:lnSpc>
                <a:spcPct val="100000"/>
              </a:lnSpc>
              <a:spcBef>
                <a:spcPts val="1005"/>
              </a:spcBef>
            </a:pPr>
            <a:r>
              <a:rPr sz="2000" spc="-5" dirty="0">
                <a:latin typeface="Times New Roman"/>
                <a:cs typeface="Times New Roman"/>
              </a:rPr>
              <a:t>Щоб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попередити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передчасний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знос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деталей,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що</a:t>
            </a:r>
            <a:r>
              <a:rPr sz="2000" spc="2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обертаються,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необхідно</a:t>
            </a:r>
            <a:r>
              <a:rPr sz="2000" spc="22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стежити </a:t>
            </a:r>
            <a:r>
              <a:rPr sz="2000" spc="-4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наявністю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якістю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мастила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редуктора.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8" y="376241"/>
            <a:ext cx="9015730" cy="3886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Поряд із заміною мастила потрібно </a:t>
            </a:r>
            <a:r>
              <a:rPr sz="2000" spc="-10" dirty="0">
                <a:latin typeface="Times New Roman"/>
                <a:cs typeface="Times New Roman"/>
              </a:rPr>
              <a:t>проводити </a:t>
            </a:r>
            <a:r>
              <a:rPr sz="2000" spc="-15" dirty="0">
                <a:latin typeface="Times New Roman"/>
                <a:cs typeface="Times New Roman"/>
              </a:rPr>
              <a:t>регулярні </a:t>
            </a:r>
            <a:r>
              <a:rPr sz="2000" spc="-5" dirty="0">
                <a:latin typeface="Times New Roman"/>
                <a:cs typeface="Times New Roman"/>
              </a:rPr>
              <a:t>профілактичні </a:t>
            </a:r>
            <a:r>
              <a:rPr sz="2000" spc="-20" dirty="0">
                <a:latin typeface="Times New Roman"/>
                <a:cs typeface="Times New Roman"/>
              </a:rPr>
              <a:t>огляди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приводів </a:t>
            </a:r>
            <a:r>
              <a:rPr sz="2000" spc="-5" dirty="0">
                <a:latin typeface="Times New Roman"/>
                <a:cs typeface="Times New Roman"/>
              </a:rPr>
              <a:t>універсальних </a:t>
            </a:r>
            <a:r>
              <a:rPr sz="2000" spc="-15" dirty="0">
                <a:latin typeface="Times New Roman"/>
                <a:cs typeface="Times New Roman"/>
              </a:rPr>
              <a:t>кухонних </a:t>
            </a:r>
            <a:r>
              <a:rPr sz="2000" spc="-10" dirty="0">
                <a:latin typeface="Times New Roman"/>
                <a:cs typeface="Times New Roman"/>
              </a:rPr>
              <a:t>машин </a:t>
            </a:r>
            <a:r>
              <a:rPr sz="2000" spc="-5" dirty="0">
                <a:latin typeface="Times New Roman"/>
                <a:cs typeface="Times New Roman"/>
              </a:rPr>
              <a:t>для виявлення </a:t>
            </a:r>
            <a:r>
              <a:rPr sz="2000" spc="-10" dirty="0">
                <a:latin typeface="Times New Roman"/>
                <a:cs typeface="Times New Roman"/>
              </a:rPr>
              <a:t>ступеня </a:t>
            </a:r>
            <a:r>
              <a:rPr sz="2000" dirty="0">
                <a:latin typeface="Times New Roman"/>
                <a:cs typeface="Times New Roman"/>
              </a:rPr>
              <a:t>зносу </a:t>
            </a:r>
            <a:r>
              <a:rPr sz="2000" spc="-5" dirty="0">
                <a:latin typeface="Times New Roman"/>
                <a:cs typeface="Times New Roman"/>
              </a:rPr>
              <a:t>і заміни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поламаних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деталей.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sz="2000" spc="-5" dirty="0">
                <a:latin typeface="Times New Roman"/>
                <a:cs typeface="Times New Roman"/>
              </a:rPr>
              <a:t>При </a:t>
            </a:r>
            <a:r>
              <a:rPr sz="2000" spc="-15" dirty="0">
                <a:latin typeface="Times New Roman"/>
                <a:cs typeface="Times New Roman"/>
              </a:rPr>
              <a:t>експлуатації </a:t>
            </a:r>
            <a:r>
              <a:rPr sz="2000" spc="-5" dirty="0">
                <a:latin typeface="Times New Roman"/>
                <a:cs typeface="Times New Roman"/>
              </a:rPr>
              <a:t>універсальних </a:t>
            </a:r>
            <a:r>
              <a:rPr sz="2000" spc="-15" dirty="0">
                <a:latin typeface="Times New Roman"/>
                <a:cs typeface="Times New Roman"/>
              </a:rPr>
              <a:t>кухонних </a:t>
            </a:r>
            <a:r>
              <a:rPr sz="2000" spc="-5" dirty="0">
                <a:latin typeface="Times New Roman"/>
                <a:cs typeface="Times New Roman"/>
              </a:rPr>
              <a:t>машин </a:t>
            </a:r>
            <a:r>
              <a:rPr sz="2000" spc="-15" dirty="0">
                <a:latin typeface="Times New Roman"/>
                <a:cs typeface="Times New Roman"/>
              </a:rPr>
              <a:t>необхідно </a:t>
            </a:r>
            <a:r>
              <a:rPr sz="2000" spc="-10" dirty="0">
                <a:latin typeface="Times New Roman"/>
                <a:cs typeface="Times New Roman"/>
              </a:rPr>
              <a:t>дотримуватися </a:t>
            </a:r>
            <a:r>
              <a:rPr sz="2000" spc="-5" dirty="0">
                <a:latin typeface="Times New Roman"/>
                <a:cs typeface="Times New Roman"/>
              </a:rPr>
              <a:t>вимог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правил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безпеки.</a:t>
            </a:r>
            <a:endParaRPr sz="20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1000"/>
              </a:spcBef>
            </a:pP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spc="-15" dirty="0">
                <a:latin typeface="Times New Roman"/>
                <a:cs typeface="Times New Roman"/>
              </a:rPr>
              <a:t>можна </a:t>
            </a:r>
            <a:r>
              <a:rPr sz="2000" spc="-20" dirty="0">
                <a:latin typeface="Times New Roman"/>
                <a:cs typeface="Times New Roman"/>
              </a:rPr>
              <a:t>включати </a:t>
            </a:r>
            <a:r>
              <a:rPr sz="2000" spc="-10" dirty="0">
                <a:latin typeface="Times New Roman"/>
                <a:cs typeface="Times New Roman"/>
              </a:rPr>
              <a:t>електродвигун </a:t>
            </a:r>
            <a:r>
              <a:rPr sz="2000" spc="-40" dirty="0">
                <a:latin typeface="Times New Roman"/>
                <a:cs typeface="Times New Roman"/>
              </a:rPr>
              <a:t>приводу, </a:t>
            </a:r>
            <a:r>
              <a:rPr sz="2000" spc="-10" dirty="0">
                <a:latin typeface="Times New Roman"/>
                <a:cs typeface="Times New Roman"/>
              </a:rPr>
              <a:t>попередньо </a:t>
            </a:r>
            <a:r>
              <a:rPr sz="2000" spc="-5" dirty="0">
                <a:latin typeface="Times New Roman"/>
                <a:cs typeface="Times New Roman"/>
              </a:rPr>
              <a:t>надійно не закріпивши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змінний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механізм</a:t>
            </a:r>
            <a:r>
              <a:rPr sz="2000" spc="-5" dirty="0">
                <a:latin typeface="Times New Roman"/>
                <a:cs typeface="Times New Roman"/>
              </a:rPr>
              <a:t> в</a:t>
            </a:r>
            <a:r>
              <a:rPr sz="2000" spc="-15" dirty="0">
                <a:latin typeface="Times New Roman"/>
                <a:cs typeface="Times New Roman"/>
              </a:rPr>
              <a:t> його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горловині.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2000" spc="-25" dirty="0">
                <a:latin typeface="Times New Roman"/>
                <a:cs typeface="Times New Roman"/>
              </a:rPr>
              <a:t>Робочі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органи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слід</a:t>
            </a:r>
            <a:r>
              <a:rPr sz="2000" spc="-10" dirty="0">
                <a:latin typeface="Times New Roman"/>
                <a:cs typeface="Times New Roman"/>
              </a:rPr>
              <a:t> встановлювати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і </a:t>
            </a:r>
            <a:r>
              <a:rPr sz="2000" spc="-15" dirty="0">
                <a:latin typeface="Times New Roman"/>
                <a:cs typeface="Times New Roman"/>
              </a:rPr>
              <a:t>знімати</a:t>
            </a:r>
            <a:r>
              <a:rPr sz="2000" spc="-5" dirty="0">
                <a:latin typeface="Times New Roman"/>
                <a:cs typeface="Times New Roman"/>
              </a:rPr>
              <a:t> тільки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після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повної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зупинки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машини.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1005"/>
              </a:spcBef>
            </a:pPr>
            <a:r>
              <a:rPr sz="2000" spc="-5" dirty="0">
                <a:latin typeface="Times New Roman"/>
                <a:cs typeface="Times New Roman"/>
              </a:rPr>
              <a:t>Забороняється </a:t>
            </a:r>
            <a:r>
              <a:rPr sz="2000" spc="-20" dirty="0">
                <a:latin typeface="Times New Roman"/>
                <a:cs typeface="Times New Roman"/>
              </a:rPr>
              <a:t>проштовхувати </a:t>
            </a:r>
            <a:r>
              <a:rPr sz="2000" spc="-5" dirty="0">
                <a:latin typeface="Times New Roman"/>
                <a:cs typeface="Times New Roman"/>
              </a:rPr>
              <a:t>і </a:t>
            </a:r>
            <a:r>
              <a:rPr sz="2000" spc="-10" dirty="0">
                <a:latin typeface="Times New Roman"/>
                <a:cs typeface="Times New Roman"/>
              </a:rPr>
              <a:t>направляти застряглий </a:t>
            </a:r>
            <a:r>
              <a:rPr sz="2000" spc="-15" dirty="0">
                <a:latin typeface="Times New Roman"/>
                <a:cs typeface="Times New Roman"/>
              </a:rPr>
              <a:t>продукт </a:t>
            </a:r>
            <a:r>
              <a:rPr sz="2000" spc="-10" dirty="0">
                <a:latin typeface="Times New Roman"/>
                <a:cs typeface="Times New Roman"/>
              </a:rPr>
              <a:t>руками, </a:t>
            </a:r>
            <a:r>
              <a:rPr sz="2000" spc="-15" dirty="0">
                <a:latin typeface="Times New Roman"/>
                <a:cs typeface="Times New Roman"/>
              </a:rPr>
              <a:t>опускати </a:t>
            </a:r>
            <a:r>
              <a:rPr sz="2000" spc="-10" dirty="0">
                <a:latin typeface="Times New Roman"/>
                <a:cs typeface="Times New Roman"/>
              </a:rPr>
              <a:t> руки</a:t>
            </a:r>
            <a:r>
              <a:rPr sz="2000" spc="-5" dirty="0">
                <a:latin typeface="Times New Roman"/>
                <a:cs typeface="Times New Roman"/>
              </a:rPr>
              <a:t> 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завантажувальний</a:t>
            </a:r>
            <a:r>
              <a:rPr sz="2000" dirty="0">
                <a:latin typeface="Times New Roman"/>
                <a:cs typeface="Times New Roman"/>
              </a:rPr>
              <a:t> пристрій,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тим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більше</a:t>
            </a:r>
            <a:r>
              <a:rPr sz="2000" spc="-5" dirty="0">
                <a:latin typeface="Times New Roman"/>
                <a:cs typeface="Times New Roman"/>
              </a:rPr>
              <a:t> в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робочу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камеру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змінного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механізму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під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час </a:t>
            </a:r>
            <a:r>
              <a:rPr sz="2000" spc="-15" dirty="0">
                <a:latin typeface="Times New Roman"/>
                <a:cs typeface="Times New Roman"/>
              </a:rPr>
              <a:t>його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роботи.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8" y="4364549"/>
            <a:ext cx="90138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9570" algn="l"/>
                <a:tab pos="957580" algn="l"/>
                <a:tab pos="2683510" algn="l"/>
                <a:tab pos="3855085" algn="l"/>
                <a:tab pos="4900295" algn="l"/>
                <a:tab pos="6240780" algn="l"/>
                <a:tab pos="6489700" algn="l"/>
                <a:tab pos="7826375" algn="l"/>
              </a:tabLst>
            </a:pPr>
            <a:r>
              <a:rPr sz="2000" spc="-5" dirty="0">
                <a:latin typeface="Times New Roman"/>
                <a:cs typeface="Times New Roman"/>
              </a:rPr>
              <a:t>У	ра</a:t>
            </a:r>
            <a:r>
              <a:rPr sz="2000" spc="-10" dirty="0">
                <a:latin typeface="Times New Roman"/>
                <a:cs typeface="Times New Roman"/>
              </a:rPr>
              <a:t>з</a:t>
            </a:r>
            <a:r>
              <a:rPr sz="2000" spc="-5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закл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ю</a:t>
            </a:r>
            <a:r>
              <a:rPr sz="2000" spc="-3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ння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п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д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spc="-30" dirty="0">
                <a:latin typeface="Times New Roman"/>
                <a:cs typeface="Times New Roman"/>
              </a:rPr>
              <a:t>кт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5" dirty="0">
                <a:latin typeface="Times New Roman"/>
                <a:cs typeface="Times New Roman"/>
              </a:rPr>
              <a:t>м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ш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5" dirty="0">
                <a:latin typeface="Times New Roman"/>
                <a:cs typeface="Times New Roman"/>
              </a:rPr>
              <a:t>з</a:t>
            </a:r>
            <a:r>
              <a:rPr sz="2000" spc="-5" dirty="0">
                <a:latin typeface="Times New Roman"/>
                <a:cs typeface="Times New Roman"/>
              </a:rPr>
              <a:t>уп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ня</a:t>
            </a:r>
            <a:r>
              <a:rPr sz="2000" spc="-30" dirty="0">
                <a:latin typeface="Times New Roman"/>
                <a:cs typeface="Times New Roman"/>
              </a:rPr>
              <a:t>ю</a:t>
            </a:r>
            <a:r>
              <a:rPr sz="2000" spc="-5" dirty="0">
                <a:latin typeface="Times New Roman"/>
                <a:cs typeface="Times New Roman"/>
              </a:rPr>
              <a:t>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і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в</a:t>
            </a:r>
            <a:r>
              <a:rPr sz="2000" spc="-10" dirty="0">
                <a:latin typeface="Times New Roman"/>
                <a:cs typeface="Times New Roman"/>
              </a:rPr>
              <a:t>ид</a:t>
            </a:r>
            <a:r>
              <a:rPr sz="2000" spc="15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я</a:t>
            </a:r>
            <a:r>
              <a:rPr sz="2000" spc="-30" dirty="0">
                <a:latin typeface="Times New Roman"/>
                <a:cs typeface="Times New Roman"/>
              </a:rPr>
              <a:t>ю</a:t>
            </a:r>
            <a:r>
              <a:rPr sz="2000" spc="-5" dirty="0">
                <a:latin typeface="Times New Roman"/>
                <a:cs typeface="Times New Roman"/>
              </a:rPr>
              <a:t>ть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5" dirty="0">
                <a:latin typeface="Times New Roman"/>
                <a:cs typeface="Times New Roman"/>
              </a:rPr>
              <a:t>зас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я</a:t>
            </a:r>
            <a:r>
              <a:rPr sz="2000" spc="-110" dirty="0">
                <a:latin typeface="Times New Roman"/>
                <a:cs typeface="Times New Roman"/>
              </a:rPr>
              <a:t>г</a:t>
            </a:r>
            <a:r>
              <a:rPr sz="2000" spc="-5" dirty="0">
                <a:latin typeface="Times New Roman"/>
                <a:cs typeface="Times New Roman"/>
              </a:rPr>
              <a:t>лий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8" y="4542549"/>
            <a:ext cx="1786889" cy="119316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35" dirty="0">
                <a:latin typeface="Times New Roman"/>
                <a:cs typeface="Times New Roman"/>
              </a:rPr>
              <a:t>продукт.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sz="2000" spc="-5" dirty="0">
                <a:latin typeface="Times New Roman"/>
                <a:cs typeface="Times New Roman"/>
              </a:rPr>
              <a:t>Забороняється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10" dirty="0">
                <a:latin typeface="Times New Roman"/>
                <a:cs typeface="Times New Roman"/>
              </a:rPr>
              <a:t>л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spc="-5" dirty="0">
                <a:latin typeface="Times New Roman"/>
                <a:cs typeface="Times New Roman"/>
              </a:rPr>
              <a:t>р</a:t>
            </a:r>
            <a:r>
              <a:rPr sz="2000" spc="-65" dirty="0">
                <a:latin typeface="Times New Roman"/>
                <a:cs typeface="Times New Roman"/>
              </a:rPr>
              <a:t>о</a:t>
            </a:r>
            <a:r>
              <a:rPr sz="2000" spc="-10" dirty="0">
                <a:latin typeface="Times New Roman"/>
                <a:cs typeface="Times New Roman"/>
              </a:rPr>
              <a:t>дв</a:t>
            </a:r>
            <a:r>
              <a:rPr sz="2000" spc="-5" dirty="0">
                <a:latin typeface="Times New Roman"/>
                <a:cs typeface="Times New Roman"/>
              </a:rPr>
              <a:t>игу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5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85410" y="5100641"/>
            <a:ext cx="7207884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9340" algn="l"/>
                <a:tab pos="2178685" algn="l"/>
                <a:tab pos="3386454" algn="l"/>
                <a:tab pos="3723640" algn="l"/>
                <a:tab pos="4854575" algn="l"/>
                <a:tab pos="5348605" algn="l"/>
                <a:tab pos="6303645" algn="l"/>
              </a:tabLst>
            </a:pPr>
            <a:r>
              <a:rPr sz="2000" spc="-15" dirty="0">
                <a:latin typeface="Times New Roman"/>
                <a:cs typeface="Times New Roman"/>
              </a:rPr>
              <a:t>знімати	</a:t>
            </a:r>
            <a:r>
              <a:rPr sz="2000" spc="-10" dirty="0">
                <a:latin typeface="Times New Roman"/>
                <a:cs typeface="Times New Roman"/>
              </a:rPr>
              <a:t>змінний	</a:t>
            </a:r>
            <a:r>
              <a:rPr sz="2000" spc="-15" dirty="0">
                <a:latin typeface="Times New Roman"/>
                <a:cs typeface="Times New Roman"/>
              </a:rPr>
              <a:t>механізм	</a:t>
            </a:r>
            <a:r>
              <a:rPr sz="2000" spc="-5" dirty="0">
                <a:latin typeface="Times New Roman"/>
                <a:cs typeface="Times New Roman"/>
              </a:rPr>
              <a:t>з	</a:t>
            </a:r>
            <a:r>
              <a:rPr sz="2000" spc="-15" dirty="0">
                <a:latin typeface="Times New Roman"/>
                <a:cs typeface="Times New Roman"/>
              </a:rPr>
              <a:t>приводу	</a:t>
            </a:r>
            <a:r>
              <a:rPr sz="2000" spc="-5" dirty="0">
                <a:latin typeface="Times New Roman"/>
                <a:cs typeface="Times New Roman"/>
              </a:rPr>
              <a:t>до	повної	</a:t>
            </a:r>
            <a:r>
              <a:rPr sz="2000" spc="-10" dirty="0">
                <a:latin typeface="Times New Roman"/>
                <a:cs typeface="Times New Roman"/>
              </a:rPr>
              <a:t>зупинки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8" y="5710241"/>
            <a:ext cx="49904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Привід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обов'язково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повинен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бути</a:t>
            </a:r>
            <a:r>
              <a:rPr sz="2000" spc="-5" dirty="0">
                <a:latin typeface="Times New Roman"/>
                <a:cs typeface="Times New Roman"/>
              </a:rPr>
              <a:t> заземлений.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32" y="285286"/>
            <a:ext cx="898398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81000" algn="just">
              <a:lnSpc>
                <a:spcPct val="100000"/>
              </a:lnSpc>
              <a:spcBef>
                <a:spcPts val="95"/>
              </a:spcBef>
            </a:pPr>
            <a:r>
              <a:rPr sz="2000" spc="-5" dirty="0"/>
              <a:t>Сортувально-калібрувальне</a:t>
            </a:r>
            <a:r>
              <a:rPr sz="2000" dirty="0"/>
              <a:t> </a:t>
            </a:r>
            <a:r>
              <a:rPr sz="2000" spc="-15" dirty="0"/>
              <a:t>устаткування</a:t>
            </a:r>
            <a:r>
              <a:rPr sz="2000" spc="-10" dirty="0"/>
              <a:t> </a:t>
            </a:r>
            <a:r>
              <a:rPr sz="2000" b="0" spc="-15" dirty="0">
                <a:latin typeface="Times New Roman"/>
                <a:cs typeface="Times New Roman"/>
              </a:rPr>
              <a:t>призначене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для</a:t>
            </a:r>
            <a:r>
              <a:rPr sz="2000" b="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сортування </a:t>
            </a:r>
            <a:r>
              <a:rPr sz="2000" b="0" spc="-5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(розділення </a:t>
            </a:r>
            <a:r>
              <a:rPr sz="2000" b="0" spc="-5" dirty="0">
                <a:latin typeface="Times New Roman"/>
                <a:cs typeface="Times New Roman"/>
              </a:rPr>
              <a:t>за якістю), </a:t>
            </a:r>
            <a:r>
              <a:rPr sz="2000" b="0" spc="-10" dirty="0">
                <a:latin typeface="Times New Roman"/>
                <a:cs typeface="Times New Roman"/>
              </a:rPr>
              <a:t>калібрування </a:t>
            </a:r>
            <a:r>
              <a:rPr sz="2000" b="0" spc="-5" dirty="0">
                <a:latin typeface="Times New Roman"/>
                <a:cs typeface="Times New Roman"/>
              </a:rPr>
              <a:t>(розділення за величиною </a:t>
            </a:r>
            <a:r>
              <a:rPr sz="2000" b="0" spc="-15" dirty="0">
                <a:latin typeface="Times New Roman"/>
                <a:cs typeface="Times New Roman"/>
              </a:rPr>
              <a:t>часточок) харчової </a:t>
            </a:r>
            <a:r>
              <a:rPr sz="2000" b="0" spc="-484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сировини</a:t>
            </a:r>
            <a:r>
              <a:rPr sz="2000" b="0" spc="3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і</a:t>
            </a:r>
            <a:r>
              <a:rPr sz="2000" b="0" spc="-1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просіювання</a:t>
            </a:r>
            <a:r>
              <a:rPr sz="2000" b="0" spc="2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(відділення</a:t>
            </a:r>
            <a:r>
              <a:rPr sz="2000" b="0" spc="15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сторонніх </a:t>
            </a:r>
            <a:r>
              <a:rPr sz="2000" b="0" spc="-10" dirty="0">
                <a:latin typeface="Times New Roman"/>
                <a:cs typeface="Times New Roman"/>
              </a:rPr>
              <a:t>домішок)</a:t>
            </a:r>
            <a:r>
              <a:rPr sz="2000" b="0" spc="-20" dirty="0">
                <a:latin typeface="Times New Roman"/>
                <a:cs typeface="Times New Roman"/>
              </a:rPr>
              <a:t> </a:t>
            </a:r>
            <a:r>
              <a:rPr sz="2000" b="0" spc="-5" dirty="0">
                <a:latin typeface="Times New Roman"/>
                <a:cs typeface="Times New Roman"/>
              </a:rPr>
              <a:t>сипких</a:t>
            </a:r>
            <a:r>
              <a:rPr sz="2000" b="0" spc="30" dirty="0">
                <a:latin typeface="Times New Roman"/>
                <a:cs typeface="Times New Roman"/>
              </a:rPr>
              <a:t> </a:t>
            </a:r>
            <a:r>
              <a:rPr sz="2000" b="0" spc="-10" dirty="0">
                <a:latin typeface="Times New Roman"/>
                <a:cs typeface="Times New Roman"/>
              </a:rPr>
              <a:t>продуктів.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3" y="1631409"/>
            <a:ext cx="8988425" cy="2955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indent="380365" algn="just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сортування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(здебільшого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рослинної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сировини)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використовуються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пристрої, </a:t>
            </a:r>
            <a:r>
              <a:rPr sz="2000" spc="-5" dirty="0">
                <a:latin typeface="Times New Roman"/>
                <a:cs typeface="Times New Roman"/>
              </a:rPr>
              <a:t>які за </a:t>
            </a:r>
            <a:r>
              <a:rPr sz="2000" spc="-10" dirty="0">
                <a:latin typeface="Times New Roman"/>
                <a:cs typeface="Times New Roman"/>
              </a:rPr>
              <a:t>конструктивними </a:t>
            </a:r>
            <a:r>
              <a:rPr sz="2000" spc="-5" dirty="0">
                <a:latin typeface="Times New Roman"/>
                <a:cs typeface="Times New Roman"/>
              </a:rPr>
              <a:t>особливостями </a:t>
            </a:r>
            <a:r>
              <a:rPr sz="2000" spc="-15" dirty="0">
                <a:latin typeface="Times New Roman"/>
                <a:cs typeface="Times New Roman"/>
              </a:rPr>
              <a:t>можна </a:t>
            </a:r>
            <a:r>
              <a:rPr sz="2000" spc="-10" dirty="0">
                <a:latin typeface="Times New Roman"/>
                <a:cs typeface="Times New Roman"/>
              </a:rPr>
              <a:t>поділити </a:t>
            </a:r>
            <a:r>
              <a:rPr sz="2000" spc="-5" dirty="0">
                <a:latin typeface="Times New Roman"/>
                <a:cs typeface="Times New Roman"/>
              </a:rPr>
              <a:t>на </a:t>
            </a:r>
            <a:r>
              <a:rPr sz="2000" i="1" spc="-15" dirty="0">
                <a:latin typeface="Times New Roman"/>
                <a:cs typeface="Times New Roman"/>
              </a:rPr>
              <a:t>стрічкові, 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вібраційні,</a:t>
            </a:r>
            <a:r>
              <a:rPr sz="2000" i="1" spc="-25" dirty="0">
                <a:latin typeface="Times New Roman"/>
                <a:cs typeface="Times New Roman"/>
              </a:rPr>
              <a:t> </a:t>
            </a:r>
            <a:r>
              <a:rPr sz="2000" i="1" spc="-5" dirty="0">
                <a:latin typeface="Times New Roman"/>
                <a:cs typeface="Times New Roman"/>
              </a:rPr>
              <a:t>барабанні,</a:t>
            </a:r>
            <a:r>
              <a:rPr sz="2000" i="1" spc="-10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дискові,</a:t>
            </a:r>
            <a:r>
              <a:rPr sz="2000" i="1" spc="-5" dirty="0">
                <a:latin typeface="Times New Roman"/>
                <a:cs typeface="Times New Roman"/>
              </a:rPr>
              <a:t> </a:t>
            </a:r>
            <a:r>
              <a:rPr sz="2000" i="1" spc="-15" dirty="0">
                <a:latin typeface="Times New Roman"/>
                <a:cs typeface="Times New Roman"/>
              </a:rPr>
              <a:t>конусні.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0">
              <a:latin typeface="Times New Roman"/>
              <a:cs typeface="Times New Roman"/>
            </a:endParaRPr>
          </a:p>
          <a:p>
            <a:pPr marL="13970" marR="5080" indent="450215" algn="just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Розділення </a:t>
            </a:r>
            <a:r>
              <a:rPr sz="1800" spc="-5" dirty="0">
                <a:latin typeface="Times New Roman"/>
                <a:cs typeface="Times New Roman"/>
              </a:rPr>
              <a:t>сипких </a:t>
            </a:r>
            <a:r>
              <a:rPr sz="1800" spc="-15" dirty="0">
                <a:latin typeface="Times New Roman"/>
                <a:cs typeface="Times New Roman"/>
              </a:rPr>
              <a:t>компонентів </a:t>
            </a:r>
            <a:r>
              <a:rPr sz="1800" dirty="0">
                <a:latin typeface="Times New Roman"/>
                <a:cs typeface="Times New Roman"/>
              </a:rPr>
              <a:t>за </a:t>
            </a:r>
            <a:r>
              <a:rPr sz="1800" spc="-5" dirty="0">
                <a:latin typeface="Times New Roman"/>
                <a:cs typeface="Times New Roman"/>
              </a:rPr>
              <a:t>величиною </a:t>
            </a:r>
            <a:r>
              <a:rPr sz="1800" dirty="0">
                <a:latin typeface="Times New Roman"/>
                <a:cs typeface="Times New Roman"/>
              </a:rPr>
              <a:t>частинок </a:t>
            </a:r>
            <a:r>
              <a:rPr sz="1800" spc="-5" dirty="0">
                <a:latin typeface="Times New Roman"/>
                <a:cs typeface="Times New Roman"/>
              </a:rPr>
              <a:t>називається </a:t>
            </a:r>
            <a:r>
              <a:rPr sz="1800" b="1" spc="-5" dirty="0">
                <a:latin typeface="Times New Roman"/>
                <a:cs typeface="Times New Roman"/>
              </a:rPr>
              <a:t>калібруванням</a:t>
            </a:r>
            <a:r>
              <a:rPr sz="1800" spc="-5" dirty="0">
                <a:latin typeface="Times New Roman"/>
                <a:cs typeface="Times New Roman"/>
              </a:rPr>
              <a:t>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Завдяки цьому </a:t>
            </a:r>
            <a:r>
              <a:rPr sz="1800" dirty="0">
                <a:latin typeface="Times New Roman"/>
                <a:cs typeface="Times New Roman"/>
              </a:rPr>
              <a:t>процесу </a:t>
            </a:r>
            <a:r>
              <a:rPr sz="1800" spc="-15" dirty="0">
                <a:latin typeface="Times New Roman"/>
                <a:cs typeface="Times New Roman"/>
              </a:rPr>
              <a:t>продукти </a:t>
            </a:r>
            <a:r>
              <a:rPr sz="1800" spc="-10" dirty="0">
                <a:latin typeface="Times New Roman"/>
                <a:cs typeface="Times New Roman"/>
              </a:rPr>
              <a:t>розділяють </a:t>
            </a:r>
            <a:r>
              <a:rPr sz="1800" dirty="0">
                <a:latin typeface="Times New Roman"/>
                <a:cs typeface="Times New Roman"/>
              </a:rPr>
              <a:t>на </a:t>
            </a:r>
            <a:r>
              <a:rPr sz="1800" spc="-5" dirty="0">
                <a:latin typeface="Times New Roman"/>
                <a:cs typeface="Times New Roman"/>
              </a:rPr>
              <a:t>фракції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5" dirty="0">
                <a:latin typeface="Times New Roman"/>
                <a:cs typeface="Times New Roman"/>
              </a:rPr>
              <a:t>певними розмірами частинок.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Розрізняють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гідравлічне,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повітряне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механічне калібрування.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5875" marR="5080" indent="449580" algn="just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Times New Roman"/>
                <a:cs typeface="Times New Roman"/>
              </a:rPr>
              <a:t>Всі </a:t>
            </a:r>
            <a:r>
              <a:rPr sz="1800" spc="-10" dirty="0">
                <a:latin typeface="Times New Roman"/>
                <a:cs typeface="Times New Roman"/>
              </a:rPr>
              <a:t>механічні домішки </a:t>
            </a:r>
            <a:r>
              <a:rPr sz="1800" spc="-5" dirty="0">
                <a:latin typeface="Times New Roman"/>
                <a:cs typeface="Times New Roman"/>
              </a:rPr>
              <a:t>видаляють </a:t>
            </a:r>
            <a:r>
              <a:rPr sz="1800" dirty="0">
                <a:latin typeface="Times New Roman"/>
                <a:cs typeface="Times New Roman"/>
              </a:rPr>
              <a:t>з </a:t>
            </a:r>
            <a:r>
              <a:rPr sz="1800" spc="-10" dirty="0">
                <a:latin typeface="Times New Roman"/>
                <a:cs typeface="Times New Roman"/>
              </a:rPr>
              <a:t>продуктів </a:t>
            </a:r>
            <a:r>
              <a:rPr sz="1800" dirty="0">
                <a:latin typeface="Times New Roman"/>
                <a:cs typeface="Times New Roman"/>
              </a:rPr>
              <a:t>за </a:t>
            </a:r>
            <a:r>
              <a:rPr sz="1800" spc="-15" dirty="0">
                <a:latin typeface="Times New Roman"/>
                <a:cs typeface="Times New Roman"/>
              </a:rPr>
              <a:t>допомогою </a:t>
            </a:r>
            <a:r>
              <a:rPr sz="1800" b="1" spc="-5" dirty="0">
                <a:latin typeface="Times New Roman"/>
                <a:cs typeface="Times New Roman"/>
              </a:rPr>
              <a:t>просіювання</a:t>
            </a:r>
            <a:r>
              <a:rPr sz="1800" spc="-5" dirty="0">
                <a:latin typeface="Times New Roman"/>
                <a:cs typeface="Times New Roman"/>
              </a:rPr>
              <a:t>, </a:t>
            </a:r>
            <a:r>
              <a:rPr sz="1800" spc="-20" dirty="0">
                <a:latin typeface="Times New Roman"/>
                <a:cs typeface="Times New Roman"/>
              </a:rPr>
              <a:t>яке </a:t>
            </a:r>
            <a:r>
              <a:rPr sz="1800" spc="-5" dirty="0">
                <a:latin typeface="Times New Roman"/>
                <a:cs typeface="Times New Roman"/>
              </a:rPr>
              <a:t>сприяє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також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аерації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сировини,</a:t>
            </a:r>
            <a:r>
              <a:rPr sz="1800" spc="-15" dirty="0">
                <a:latin typeface="Times New Roman"/>
                <a:cs typeface="Times New Roman"/>
              </a:rPr>
              <a:t> тобто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насиченню її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киснем, </a:t>
            </a:r>
            <a:r>
              <a:rPr sz="1800" dirty="0">
                <a:latin typeface="Times New Roman"/>
                <a:cs typeface="Times New Roman"/>
              </a:rPr>
              <a:t>що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покращує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якість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готових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виробів.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515" y="260667"/>
            <a:ext cx="7002803" cy="38883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88794" y="4608051"/>
            <a:ext cx="66744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Lucida Sans Unicode"/>
                <a:cs typeface="Lucida Sans Unicode"/>
              </a:rPr>
              <a:t>Схема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95" dirty="0">
                <a:latin typeface="Lucida Sans Unicode"/>
                <a:cs typeface="Lucida Sans Unicode"/>
              </a:rPr>
              <a:t>барабанного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120" dirty="0">
                <a:latin typeface="Lucida Sans Unicode"/>
                <a:cs typeface="Lucida Sans Unicode"/>
              </a:rPr>
              <a:t>багатосекційного</a:t>
            </a:r>
            <a:r>
              <a:rPr sz="1800" spc="-7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сортувального</a:t>
            </a:r>
            <a:r>
              <a:rPr sz="1800" spc="-3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пристрою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410" y="260667"/>
            <a:ext cx="5856204" cy="41764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2127" y="4752068"/>
            <a:ext cx="8149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Lucida Sans Unicode"/>
                <a:cs typeface="Lucida Sans Unicode"/>
              </a:rPr>
              <a:t>Схема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5" dirty="0">
                <a:latin typeface="Lucida Sans Unicode"/>
                <a:cs typeface="Lucida Sans Unicode"/>
              </a:rPr>
              <a:t>багатоярусного</a:t>
            </a:r>
            <a:r>
              <a:rPr sz="1800" spc="-40" dirty="0">
                <a:latin typeface="Lucida Sans Unicode"/>
                <a:cs typeface="Lucida Sans Unicode"/>
              </a:rPr>
              <a:t> </a:t>
            </a:r>
            <a:r>
              <a:rPr sz="1800" spc="-85" dirty="0">
                <a:latin typeface="Lucida Sans Unicode"/>
                <a:cs typeface="Lucida Sans Unicode"/>
              </a:rPr>
              <a:t>просівно</a:t>
            </a:r>
            <a:r>
              <a:rPr sz="1800" spc="-85" dirty="0">
                <a:latin typeface="Microsoft Sans Serif"/>
                <a:cs typeface="Microsoft Sans Serif"/>
              </a:rPr>
              <a:t>-</a:t>
            </a:r>
            <a:r>
              <a:rPr sz="1800" spc="-85" dirty="0">
                <a:latin typeface="Lucida Sans Unicode"/>
                <a:cs typeface="Lucida Sans Unicode"/>
              </a:rPr>
              <a:t>сортувального</a:t>
            </a:r>
            <a:r>
              <a:rPr sz="1800" spc="-2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пристрою</a:t>
            </a:r>
            <a:r>
              <a:rPr sz="1800" spc="-60" dirty="0">
                <a:latin typeface="Lucida Sans Unicode"/>
                <a:cs typeface="Lucida Sans Unicode"/>
              </a:rPr>
              <a:t> </a:t>
            </a:r>
            <a:r>
              <a:rPr sz="1800" spc="-40" dirty="0">
                <a:latin typeface="Lucida Sans Unicode"/>
                <a:cs typeface="Lucida Sans Unicode"/>
              </a:rPr>
              <a:t>з</a:t>
            </a:r>
            <a:r>
              <a:rPr sz="1800" spc="-6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плоскими</a:t>
            </a:r>
            <a:r>
              <a:rPr sz="1800" spc="-5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ситами</a:t>
            </a:r>
            <a:endParaRPr sz="1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083" y="4457"/>
            <a:ext cx="5184748" cy="656419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4329" y="199242"/>
            <a:ext cx="5616613" cy="40505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10580" y="4606527"/>
            <a:ext cx="361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Барабанна</a:t>
            </a:r>
            <a:r>
              <a:rPr sz="1800" b="1" spc="-2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калібрувальна</a:t>
            </a:r>
            <a:r>
              <a:rPr sz="1800" b="1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машина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9890" y="268973"/>
            <a:ext cx="7527577" cy="63366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524" y="123647"/>
            <a:ext cx="8241202" cy="57151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00" y="503106"/>
            <a:ext cx="7559040" cy="359282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631565">
              <a:lnSpc>
                <a:spcPct val="100000"/>
              </a:lnSpc>
              <a:spcBef>
                <a:spcPts val="705"/>
              </a:spcBef>
            </a:pPr>
            <a:r>
              <a:rPr sz="2800" b="1" spc="-5" dirty="0">
                <a:latin typeface="Times New Roman"/>
                <a:cs typeface="Times New Roman"/>
              </a:rPr>
              <a:t>План</a:t>
            </a:r>
            <a:endParaRPr sz="2800">
              <a:latin typeface="Times New Roman"/>
              <a:cs typeface="Times New Roman"/>
            </a:endParaRPr>
          </a:p>
          <a:p>
            <a:pPr marL="367665" indent="-355600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368300" algn="l"/>
              </a:tabLst>
            </a:pPr>
            <a:r>
              <a:rPr sz="2800" spc="-20" dirty="0">
                <a:latin typeface="Times New Roman"/>
                <a:cs typeface="Times New Roman"/>
              </a:rPr>
              <a:t>Універсальні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кухонні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машини</a:t>
            </a:r>
            <a:endParaRPr sz="2800">
              <a:latin typeface="Times New Roman"/>
              <a:cs typeface="Times New Roman"/>
            </a:endParaRPr>
          </a:p>
          <a:p>
            <a:pPr marL="368300" indent="-356235">
              <a:lnSpc>
                <a:spcPct val="100000"/>
              </a:lnSpc>
              <a:buAutoNum type="arabicPeriod"/>
              <a:tabLst>
                <a:tab pos="368935" algn="l"/>
              </a:tabLst>
            </a:pPr>
            <a:r>
              <a:rPr sz="2800" spc="-10" dirty="0">
                <a:latin typeface="Times New Roman"/>
                <a:cs typeface="Times New Roman"/>
              </a:rPr>
              <a:t>Сортувально-калібрувальне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устаткування</a:t>
            </a:r>
            <a:endParaRPr sz="2800">
              <a:latin typeface="Times New Roman"/>
              <a:cs typeface="Times New Roman"/>
            </a:endParaRPr>
          </a:p>
          <a:p>
            <a:pPr marL="368300" marR="276860" indent="-356235">
              <a:lnSpc>
                <a:spcPct val="100000"/>
              </a:lnSpc>
              <a:buAutoNum type="arabicPeriod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Класифікація,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будова,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принцип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дії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машин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сортування</a:t>
            </a:r>
            <a:endParaRPr sz="2800">
              <a:latin typeface="Times New Roman"/>
              <a:cs typeface="Times New Roman"/>
            </a:endParaRPr>
          </a:p>
          <a:p>
            <a:pPr marL="368300" marR="276860" indent="-356235">
              <a:lnSpc>
                <a:spcPct val="100000"/>
              </a:lnSpc>
              <a:buAutoNum type="arabicPeriod"/>
              <a:tabLst>
                <a:tab pos="368300" algn="l"/>
              </a:tabLst>
            </a:pPr>
            <a:r>
              <a:rPr sz="2800" spc="-10" dirty="0">
                <a:latin typeface="Times New Roman"/>
                <a:cs typeface="Times New Roman"/>
              </a:rPr>
              <a:t>Класифікація,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будова,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принцип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дії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машин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для </a:t>
            </a:r>
            <a:r>
              <a:rPr sz="2800" spc="-6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калібрування</a:t>
            </a:r>
            <a:endParaRPr sz="2800">
              <a:latin typeface="Times New Roman"/>
              <a:cs typeface="Times New Roman"/>
            </a:endParaRPr>
          </a:p>
          <a:p>
            <a:pPr marL="455930" indent="-354965">
              <a:lnSpc>
                <a:spcPct val="100000"/>
              </a:lnSpc>
              <a:buAutoNum type="arabicPeriod"/>
              <a:tabLst>
                <a:tab pos="456565" algn="l"/>
              </a:tabLst>
            </a:pPr>
            <a:r>
              <a:rPr sz="2800" spc="-10" dirty="0">
                <a:latin typeface="Times New Roman"/>
                <a:cs typeface="Times New Roman"/>
              </a:rPr>
              <a:t>Класифікація,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будова,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принцип </a:t>
            </a:r>
            <a:r>
              <a:rPr sz="2800" dirty="0">
                <a:latin typeface="Times New Roman"/>
                <a:cs typeface="Times New Roman"/>
              </a:rPr>
              <a:t>дії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просіювачів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5" y="7494"/>
            <a:ext cx="8815708" cy="629522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" y="209551"/>
            <a:ext cx="8704262" cy="42243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7740" y="510222"/>
            <a:ext cx="19761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5" dirty="0">
                <a:latin typeface="Calibri"/>
                <a:cs typeface="Calibri"/>
              </a:rPr>
              <a:t>ПРОСІЮВАЧІ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15" y="1875916"/>
            <a:ext cx="1699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плоским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ситом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8727" y="1847341"/>
            <a:ext cx="2303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З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циліндричним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ситом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4566" y="3304666"/>
            <a:ext cx="2520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79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Просіювачі</a:t>
            </a:r>
            <a:r>
              <a:rPr sz="1800" dirty="0">
                <a:latin typeface="Calibri"/>
                <a:cs typeface="Calibri"/>
              </a:rPr>
              <a:t> зі</a:t>
            </a:r>
            <a:r>
              <a:rPr sz="1800" spc="-5" dirty="0">
                <a:latin typeface="Calibri"/>
                <a:cs typeface="Calibri"/>
              </a:rPr>
              <a:t> зворотно-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поступальним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рухом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362" y="4567237"/>
            <a:ext cx="2846705" cy="1581150"/>
            <a:chOff x="995362" y="4567237"/>
            <a:chExt cx="2846705" cy="1581150"/>
          </a:xfrm>
        </p:grpSpPr>
        <p:sp>
          <p:nvSpPr>
            <p:cNvPr id="8" name="object 8"/>
            <p:cNvSpPr/>
            <p:nvPr/>
          </p:nvSpPr>
          <p:spPr>
            <a:xfrm>
              <a:off x="1000125" y="4572000"/>
              <a:ext cx="2837180" cy="1571625"/>
            </a:xfrm>
            <a:custGeom>
              <a:avLst/>
              <a:gdLst/>
              <a:ahLst/>
              <a:cxnLst/>
              <a:rect l="l" t="t" r="r" b="b"/>
              <a:pathLst>
                <a:path w="2837179" h="1571625">
                  <a:moveTo>
                    <a:pt x="1418437" y="0"/>
                  </a:moveTo>
                  <a:lnTo>
                    <a:pt x="1356908" y="726"/>
                  </a:lnTo>
                  <a:lnTo>
                    <a:pt x="1296048" y="2884"/>
                  </a:lnTo>
                  <a:lnTo>
                    <a:pt x="1235911" y="6445"/>
                  </a:lnTo>
                  <a:lnTo>
                    <a:pt x="1176550" y="11380"/>
                  </a:lnTo>
                  <a:lnTo>
                    <a:pt x="1118019" y="17658"/>
                  </a:lnTo>
                  <a:lnTo>
                    <a:pt x="1060369" y="25251"/>
                  </a:lnTo>
                  <a:lnTo>
                    <a:pt x="1003656" y="34129"/>
                  </a:lnTo>
                  <a:lnTo>
                    <a:pt x="947931" y="44262"/>
                  </a:lnTo>
                  <a:lnTo>
                    <a:pt x="893249" y="55622"/>
                  </a:lnTo>
                  <a:lnTo>
                    <a:pt x="839662" y="68177"/>
                  </a:lnTo>
                  <a:lnTo>
                    <a:pt x="787223" y="81900"/>
                  </a:lnTo>
                  <a:lnTo>
                    <a:pt x="735986" y="96761"/>
                  </a:lnTo>
                  <a:lnTo>
                    <a:pt x="686004" y="112729"/>
                  </a:lnTo>
                  <a:lnTo>
                    <a:pt x="637331" y="129776"/>
                  </a:lnTo>
                  <a:lnTo>
                    <a:pt x="590018" y="147872"/>
                  </a:lnTo>
                  <a:lnTo>
                    <a:pt x="544121" y="166987"/>
                  </a:lnTo>
                  <a:lnTo>
                    <a:pt x="499691" y="187093"/>
                  </a:lnTo>
                  <a:lnTo>
                    <a:pt x="456783" y="208159"/>
                  </a:lnTo>
                  <a:lnTo>
                    <a:pt x="415448" y="230157"/>
                  </a:lnTo>
                  <a:lnTo>
                    <a:pt x="375742" y="253056"/>
                  </a:lnTo>
                  <a:lnTo>
                    <a:pt x="337716" y="276827"/>
                  </a:lnTo>
                  <a:lnTo>
                    <a:pt x="301424" y="301441"/>
                  </a:lnTo>
                  <a:lnTo>
                    <a:pt x="266919" y="326868"/>
                  </a:lnTo>
                  <a:lnTo>
                    <a:pt x="234254" y="353079"/>
                  </a:lnTo>
                  <a:lnTo>
                    <a:pt x="203484" y="380044"/>
                  </a:lnTo>
                  <a:lnTo>
                    <a:pt x="174660" y="407734"/>
                  </a:lnTo>
                  <a:lnTo>
                    <a:pt x="147836" y="436119"/>
                  </a:lnTo>
                  <a:lnTo>
                    <a:pt x="123065" y="465170"/>
                  </a:lnTo>
                  <a:lnTo>
                    <a:pt x="79897" y="525152"/>
                  </a:lnTo>
                  <a:lnTo>
                    <a:pt x="45580" y="587442"/>
                  </a:lnTo>
                  <a:lnTo>
                    <a:pt x="20542" y="651807"/>
                  </a:lnTo>
                  <a:lnTo>
                    <a:pt x="5206" y="718008"/>
                  </a:lnTo>
                  <a:lnTo>
                    <a:pt x="0" y="785812"/>
                  </a:lnTo>
                  <a:lnTo>
                    <a:pt x="1310" y="819899"/>
                  </a:lnTo>
                  <a:lnTo>
                    <a:pt x="11634" y="886931"/>
                  </a:lnTo>
                  <a:lnTo>
                    <a:pt x="31875" y="952244"/>
                  </a:lnTo>
                  <a:lnTo>
                    <a:pt x="61606" y="1015601"/>
                  </a:lnTo>
                  <a:lnTo>
                    <a:pt x="100401" y="1076766"/>
                  </a:lnTo>
                  <a:lnTo>
                    <a:pt x="147836" y="1135505"/>
                  </a:lnTo>
                  <a:lnTo>
                    <a:pt x="174660" y="1163890"/>
                  </a:lnTo>
                  <a:lnTo>
                    <a:pt x="203484" y="1191580"/>
                  </a:lnTo>
                  <a:lnTo>
                    <a:pt x="234254" y="1218545"/>
                  </a:lnTo>
                  <a:lnTo>
                    <a:pt x="266919" y="1244756"/>
                  </a:lnTo>
                  <a:lnTo>
                    <a:pt x="301424" y="1270183"/>
                  </a:lnTo>
                  <a:lnTo>
                    <a:pt x="337716" y="1294797"/>
                  </a:lnTo>
                  <a:lnTo>
                    <a:pt x="375742" y="1318568"/>
                  </a:lnTo>
                  <a:lnTo>
                    <a:pt x="415448" y="1341467"/>
                  </a:lnTo>
                  <a:lnTo>
                    <a:pt x="456783" y="1363465"/>
                  </a:lnTo>
                  <a:lnTo>
                    <a:pt x="499691" y="1384531"/>
                  </a:lnTo>
                  <a:lnTo>
                    <a:pt x="544121" y="1404637"/>
                  </a:lnTo>
                  <a:lnTo>
                    <a:pt x="590018" y="1423752"/>
                  </a:lnTo>
                  <a:lnTo>
                    <a:pt x="637331" y="1441848"/>
                  </a:lnTo>
                  <a:lnTo>
                    <a:pt x="686004" y="1458895"/>
                  </a:lnTo>
                  <a:lnTo>
                    <a:pt x="735986" y="1474863"/>
                  </a:lnTo>
                  <a:lnTo>
                    <a:pt x="787223" y="1489724"/>
                  </a:lnTo>
                  <a:lnTo>
                    <a:pt x="839662" y="1503447"/>
                  </a:lnTo>
                  <a:lnTo>
                    <a:pt x="893249" y="1516002"/>
                  </a:lnTo>
                  <a:lnTo>
                    <a:pt x="947931" y="1527362"/>
                  </a:lnTo>
                  <a:lnTo>
                    <a:pt x="1003656" y="1537495"/>
                  </a:lnTo>
                  <a:lnTo>
                    <a:pt x="1060369" y="1546373"/>
                  </a:lnTo>
                  <a:lnTo>
                    <a:pt x="1118019" y="1553966"/>
                  </a:lnTo>
                  <a:lnTo>
                    <a:pt x="1176550" y="1560244"/>
                  </a:lnTo>
                  <a:lnTo>
                    <a:pt x="1235911" y="1565179"/>
                  </a:lnTo>
                  <a:lnTo>
                    <a:pt x="1296048" y="1568740"/>
                  </a:lnTo>
                  <a:lnTo>
                    <a:pt x="1356908" y="1570898"/>
                  </a:lnTo>
                  <a:lnTo>
                    <a:pt x="1418437" y="1571625"/>
                  </a:lnTo>
                  <a:lnTo>
                    <a:pt x="1479965" y="1570898"/>
                  </a:lnTo>
                  <a:lnTo>
                    <a:pt x="1540824" y="1568740"/>
                  </a:lnTo>
                  <a:lnTo>
                    <a:pt x="1600960" y="1565179"/>
                  </a:lnTo>
                  <a:lnTo>
                    <a:pt x="1660320" y="1560244"/>
                  </a:lnTo>
                  <a:lnTo>
                    <a:pt x="1718851" y="1553966"/>
                  </a:lnTo>
                  <a:lnTo>
                    <a:pt x="1776500" y="1546373"/>
                  </a:lnTo>
                  <a:lnTo>
                    <a:pt x="1833212" y="1537495"/>
                  </a:lnTo>
                  <a:lnTo>
                    <a:pt x="1888936" y="1527362"/>
                  </a:lnTo>
                  <a:lnTo>
                    <a:pt x="1943618" y="1516002"/>
                  </a:lnTo>
                  <a:lnTo>
                    <a:pt x="1997205" y="1503447"/>
                  </a:lnTo>
                  <a:lnTo>
                    <a:pt x="2049643" y="1489724"/>
                  </a:lnTo>
                  <a:lnTo>
                    <a:pt x="2100879" y="1474863"/>
                  </a:lnTo>
                  <a:lnTo>
                    <a:pt x="2150861" y="1458895"/>
                  </a:lnTo>
                  <a:lnTo>
                    <a:pt x="2199534" y="1441848"/>
                  </a:lnTo>
                  <a:lnTo>
                    <a:pt x="2246846" y="1423752"/>
                  </a:lnTo>
                  <a:lnTo>
                    <a:pt x="2292743" y="1404637"/>
                  </a:lnTo>
                  <a:lnTo>
                    <a:pt x="2337173" y="1384531"/>
                  </a:lnTo>
                  <a:lnTo>
                    <a:pt x="2380081" y="1363465"/>
                  </a:lnTo>
                  <a:lnTo>
                    <a:pt x="2421415" y="1341467"/>
                  </a:lnTo>
                  <a:lnTo>
                    <a:pt x="2461121" y="1318568"/>
                  </a:lnTo>
                  <a:lnTo>
                    <a:pt x="2499147" y="1294797"/>
                  </a:lnTo>
                  <a:lnTo>
                    <a:pt x="2535439" y="1270183"/>
                  </a:lnTo>
                  <a:lnTo>
                    <a:pt x="2569944" y="1244756"/>
                  </a:lnTo>
                  <a:lnTo>
                    <a:pt x="2602608" y="1218545"/>
                  </a:lnTo>
                  <a:lnTo>
                    <a:pt x="2633378" y="1191580"/>
                  </a:lnTo>
                  <a:lnTo>
                    <a:pt x="2662202" y="1163890"/>
                  </a:lnTo>
                  <a:lnTo>
                    <a:pt x="2689026" y="1135505"/>
                  </a:lnTo>
                  <a:lnTo>
                    <a:pt x="2713796" y="1106454"/>
                  </a:lnTo>
                  <a:lnTo>
                    <a:pt x="2756965" y="1046472"/>
                  </a:lnTo>
                  <a:lnTo>
                    <a:pt x="2791281" y="984182"/>
                  </a:lnTo>
                  <a:lnTo>
                    <a:pt x="2816320" y="919817"/>
                  </a:lnTo>
                  <a:lnTo>
                    <a:pt x="2831656" y="853616"/>
                  </a:lnTo>
                  <a:lnTo>
                    <a:pt x="2836862" y="785812"/>
                  </a:lnTo>
                  <a:lnTo>
                    <a:pt x="2835552" y="751725"/>
                  </a:lnTo>
                  <a:lnTo>
                    <a:pt x="2825227" y="684693"/>
                  </a:lnTo>
                  <a:lnTo>
                    <a:pt x="2804987" y="619380"/>
                  </a:lnTo>
                  <a:lnTo>
                    <a:pt x="2775256" y="556023"/>
                  </a:lnTo>
                  <a:lnTo>
                    <a:pt x="2736460" y="494858"/>
                  </a:lnTo>
                  <a:lnTo>
                    <a:pt x="2689026" y="436119"/>
                  </a:lnTo>
                  <a:lnTo>
                    <a:pt x="2662202" y="407734"/>
                  </a:lnTo>
                  <a:lnTo>
                    <a:pt x="2633378" y="380044"/>
                  </a:lnTo>
                  <a:lnTo>
                    <a:pt x="2602608" y="353079"/>
                  </a:lnTo>
                  <a:lnTo>
                    <a:pt x="2569944" y="326868"/>
                  </a:lnTo>
                  <a:lnTo>
                    <a:pt x="2535439" y="301441"/>
                  </a:lnTo>
                  <a:lnTo>
                    <a:pt x="2499147" y="276827"/>
                  </a:lnTo>
                  <a:lnTo>
                    <a:pt x="2461121" y="253056"/>
                  </a:lnTo>
                  <a:lnTo>
                    <a:pt x="2421415" y="230157"/>
                  </a:lnTo>
                  <a:lnTo>
                    <a:pt x="2380081" y="208159"/>
                  </a:lnTo>
                  <a:lnTo>
                    <a:pt x="2337173" y="187093"/>
                  </a:lnTo>
                  <a:lnTo>
                    <a:pt x="2292743" y="166987"/>
                  </a:lnTo>
                  <a:lnTo>
                    <a:pt x="2246846" y="147872"/>
                  </a:lnTo>
                  <a:lnTo>
                    <a:pt x="2199534" y="129776"/>
                  </a:lnTo>
                  <a:lnTo>
                    <a:pt x="2150861" y="112729"/>
                  </a:lnTo>
                  <a:lnTo>
                    <a:pt x="2100879" y="96761"/>
                  </a:lnTo>
                  <a:lnTo>
                    <a:pt x="2049643" y="81900"/>
                  </a:lnTo>
                  <a:lnTo>
                    <a:pt x="1997205" y="68177"/>
                  </a:lnTo>
                  <a:lnTo>
                    <a:pt x="1943618" y="55622"/>
                  </a:lnTo>
                  <a:lnTo>
                    <a:pt x="1888936" y="44262"/>
                  </a:lnTo>
                  <a:lnTo>
                    <a:pt x="1833212" y="34129"/>
                  </a:lnTo>
                  <a:lnTo>
                    <a:pt x="1776500" y="25251"/>
                  </a:lnTo>
                  <a:lnTo>
                    <a:pt x="1718851" y="17658"/>
                  </a:lnTo>
                  <a:lnTo>
                    <a:pt x="1660320" y="11380"/>
                  </a:lnTo>
                  <a:lnTo>
                    <a:pt x="1600960" y="6445"/>
                  </a:lnTo>
                  <a:lnTo>
                    <a:pt x="1540824" y="2884"/>
                  </a:lnTo>
                  <a:lnTo>
                    <a:pt x="1479965" y="726"/>
                  </a:lnTo>
                  <a:lnTo>
                    <a:pt x="141843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0125" y="4572000"/>
              <a:ext cx="2837180" cy="1571625"/>
            </a:xfrm>
            <a:custGeom>
              <a:avLst/>
              <a:gdLst/>
              <a:ahLst/>
              <a:cxnLst/>
              <a:rect l="l" t="t" r="r" b="b"/>
              <a:pathLst>
                <a:path w="2837179" h="1571625">
                  <a:moveTo>
                    <a:pt x="0" y="785812"/>
                  </a:moveTo>
                  <a:lnTo>
                    <a:pt x="5206" y="718008"/>
                  </a:lnTo>
                  <a:lnTo>
                    <a:pt x="20542" y="651807"/>
                  </a:lnTo>
                  <a:lnTo>
                    <a:pt x="45580" y="587442"/>
                  </a:lnTo>
                  <a:lnTo>
                    <a:pt x="79897" y="525152"/>
                  </a:lnTo>
                  <a:lnTo>
                    <a:pt x="123065" y="465170"/>
                  </a:lnTo>
                  <a:lnTo>
                    <a:pt x="147836" y="436119"/>
                  </a:lnTo>
                  <a:lnTo>
                    <a:pt x="174660" y="407734"/>
                  </a:lnTo>
                  <a:lnTo>
                    <a:pt x="203484" y="380044"/>
                  </a:lnTo>
                  <a:lnTo>
                    <a:pt x="234254" y="353079"/>
                  </a:lnTo>
                  <a:lnTo>
                    <a:pt x="266919" y="326868"/>
                  </a:lnTo>
                  <a:lnTo>
                    <a:pt x="301424" y="301441"/>
                  </a:lnTo>
                  <a:lnTo>
                    <a:pt x="337716" y="276827"/>
                  </a:lnTo>
                  <a:lnTo>
                    <a:pt x="375742" y="253056"/>
                  </a:lnTo>
                  <a:lnTo>
                    <a:pt x="415448" y="230157"/>
                  </a:lnTo>
                  <a:lnTo>
                    <a:pt x="456783" y="208159"/>
                  </a:lnTo>
                  <a:lnTo>
                    <a:pt x="499691" y="187093"/>
                  </a:lnTo>
                  <a:lnTo>
                    <a:pt x="544121" y="166987"/>
                  </a:lnTo>
                  <a:lnTo>
                    <a:pt x="590018" y="147872"/>
                  </a:lnTo>
                  <a:lnTo>
                    <a:pt x="637331" y="129776"/>
                  </a:lnTo>
                  <a:lnTo>
                    <a:pt x="686004" y="112729"/>
                  </a:lnTo>
                  <a:lnTo>
                    <a:pt x="735986" y="96761"/>
                  </a:lnTo>
                  <a:lnTo>
                    <a:pt x="787223" y="81900"/>
                  </a:lnTo>
                  <a:lnTo>
                    <a:pt x="839662" y="68177"/>
                  </a:lnTo>
                  <a:lnTo>
                    <a:pt x="893249" y="55622"/>
                  </a:lnTo>
                  <a:lnTo>
                    <a:pt x="947931" y="44262"/>
                  </a:lnTo>
                  <a:lnTo>
                    <a:pt x="1003656" y="34129"/>
                  </a:lnTo>
                  <a:lnTo>
                    <a:pt x="1060369" y="25251"/>
                  </a:lnTo>
                  <a:lnTo>
                    <a:pt x="1118019" y="17658"/>
                  </a:lnTo>
                  <a:lnTo>
                    <a:pt x="1176550" y="11380"/>
                  </a:lnTo>
                  <a:lnTo>
                    <a:pt x="1235911" y="6445"/>
                  </a:lnTo>
                  <a:lnTo>
                    <a:pt x="1296048" y="2884"/>
                  </a:lnTo>
                  <a:lnTo>
                    <a:pt x="1356908" y="726"/>
                  </a:lnTo>
                  <a:lnTo>
                    <a:pt x="1418437" y="0"/>
                  </a:lnTo>
                  <a:lnTo>
                    <a:pt x="1479965" y="726"/>
                  </a:lnTo>
                  <a:lnTo>
                    <a:pt x="1540824" y="2884"/>
                  </a:lnTo>
                  <a:lnTo>
                    <a:pt x="1600960" y="6445"/>
                  </a:lnTo>
                  <a:lnTo>
                    <a:pt x="1660320" y="11380"/>
                  </a:lnTo>
                  <a:lnTo>
                    <a:pt x="1718851" y="17658"/>
                  </a:lnTo>
                  <a:lnTo>
                    <a:pt x="1776500" y="25251"/>
                  </a:lnTo>
                  <a:lnTo>
                    <a:pt x="1833212" y="34129"/>
                  </a:lnTo>
                  <a:lnTo>
                    <a:pt x="1888936" y="44262"/>
                  </a:lnTo>
                  <a:lnTo>
                    <a:pt x="1943618" y="55622"/>
                  </a:lnTo>
                  <a:lnTo>
                    <a:pt x="1997205" y="68177"/>
                  </a:lnTo>
                  <a:lnTo>
                    <a:pt x="2049643" y="81900"/>
                  </a:lnTo>
                  <a:lnTo>
                    <a:pt x="2100879" y="96761"/>
                  </a:lnTo>
                  <a:lnTo>
                    <a:pt x="2150861" y="112729"/>
                  </a:lnTo>
                  <a:lnTo>
                    <a:pt x="2199534" y="129776"/>
                  </a:lnTo>
                  <a:lnTo>
                    <a:pt x="2246846" y="147872"/>
                  </a:lnTo>
                  <a:lnTo>
                    <a:pt x="2292743" y="166987"/>
                  </a:lnTo>
                  <a:lnTo>
                    <a:pt x="2337173" y="187093"/>
                  </a:lnTo>
                  <a:lnTo>
                    <a:pt x="2380081" y="208159"/>
                  </a:lnTo>
                  <a:lnTo>
                    <a:pt x="2421415" y="230157"/>
                  </a:lnTo>
                  <a:lnTo>
                    <a:pt x="2461121" y="253056"/>
                  </a:lnTo>
                  <a:lnTo>
                    <a:pt x="2499147" y="276827"/>
                  </a:lnTo>
                  <a:lnTo>
                    <a:pt x="2535439" y="301441"/>
                  </a:lnTo>
                  <a:lnTo>
                    <a:pt x="2569944" y="326868"/>
                  </a:lnTo>
                  <a:lnTo>
                    <a:pt x="2602608" y="353079"/>
                  </a:lnTo>
                  <a:lnTo>
                    <a:pt x="2633378" y="380044"/>
                  </a:lnTo>
                  <a:lnTo>
                    <a:pt x="2662202" y="407734"/>
                  </a:lnTo>
                  <a:lnTo>
                    <a:pt x="2689026" y="436119"/>
                  </a:lnTo>
                  <a:lnTo>
                    <a:pt x="2713796" y="465170"/>
                  </a:lnTo>
                  <a:lnTo>
                    <a:pt x="2756965" y="525152"/>
                  </a:lnTo>
                  <a:lnTo>
                    <a:pt x="2791281" y="587442"/>
                  </a:lnTo>
                  <a:lnTo>
                    <a:pt x="2816320" y="651807"/>
                  </a:lnTo>
                  <a:lnTo>
                    <a:pt x="2831656" y="718008"/>
                  </a:lnTo>
                  <a:lnTo>
                    <a:pt x="2836862" y="785812"/>
                  </a:lnTo>
                  <a:lnTo>
                    <a:pt x="2835552" y="819899"/>
                  </a:lnTo>
                  <a:lnTo>
                    <a:pt x="2825227" y="886931"/>
                  </a:lnTo>
                  <a:lnTo>
                    <a:pt x="2804987" y="952244"/>
                  </a:lnTo>
                  <a:lnTo>
                    <a:pt x="2775256" y="1015601"/>
                  </a:lnTo>
                  <a:lnTo>
                    <a:pt x="2736460" y="1076766"/>
                  </a:lnTo>
                  <a:lnTo>
                    <a:pt x="2689026" y="1135505"/>
                  </a:lnTo>
                  <a:lnTo>
                    <a:pt x="2662202" y="1163890"/>
                  </a:lnTo>
                  <a:lnTo>
                    <a:pt x="2633378" y="1191580"/>
                  </a:lnTo>
                  <a:lnTo>
                    <a:pt x="2602608" y="1218545"/>
                  </a:lnTo>
                  <a:lnTo>
                    <a:pt x="2569944" y="1244756"/>
                  </a:lnTo>
                  <a:lnTo>
                    <a:pt x="2535439" y="1270183"/>
                  </a:lnTo>
                  <a:lnTo>
                    <a:pt x="2499147" y="1294797"/>
                  </a:lnTo>
                  <a:lnTo>
                    <a:pt x="2461121" y="1318568"/>
                  </a:lnTo>
                  <a:lnTo>
                    <a:pt x="2421415" y="1341467"/>
                  </a:lnTo>
                  <a:lnTo>
                    <a:pt x="2380081" y="1363465"/>
                  </a:lnTo>
                  <a:lnTo>
                    <a:pt x="2337173" y="1384531"/>
                  </a:lnTo>
                  <a:lnTo>
                    <a:pt x="2292743" y="1404637"/>
                  </a:lnTo>
                  <a:lnTo>
                    <a:pt x="2246846" y="1423752"/>
                  </a:lnTo>
                  <a:lnTo>
                    <a:pt x="2199534" y="1441848"/>
                  </a:lnTo>
                  <a:lnTo>
                    <a:pt x="2150861" y="1458895"/>
                  </a:lnTo>
                  <a:lnTo>
                    <a:pt x="2100879" y="1474863"/>
                  </a:lnTo>
                  <a:lnTo>
                    <a:pt x="2049643" y="1489724"/>
                  </a:lnTo>
                  <a:lnTo>
                    <a:pt x="1997205" y="1503447"/>
                  </a:lnTo>
                  <a:lnTo>
                    <a:pt x="1943618" y="1516002"/>
                  </a:lnTo>
                  <a:lnTo>
                    <a:pt x="1888936" y="1527362"/>
                  </a:lnTo>
                  <a:lnTo>
                    <a:pt x="1833212" y="1537495"/>
                  </a:lnTo>
                  <a:lnTo>
                    <a:pt x="1776500" y="1546373"/>
                  </a:lnTo>
                  <a:lnTo>
                    <a:pt x="1718851" y="1553966"/>
                  </a:lnTo>
                  <a:lnTo>
                    <a:pt x="1660320" y="1560244"/>
                  </a:lnTo>
                  <a:lnTo>
                    <a:pt x="1600960" y="1565179"/>
                  </a:lnTo>
                  <a:lnTo>
                    <a:pt x="1540824" y="1568740"/>
                  </a:lnTo>
                  <a:lnTo>
                    <a:pt x="1479965" y="1570898"/>
                  </a:lnTo>
                  <a:lnTo>
                    <a:pt x="1418437" y="1571625"/>
                  </a:lnTo>
                  <a:lnTo>
                    <a:pt x="1356908" y="1570898"/>
                  </a:lnTo>
                  <a:lnTo>
                    <a:pt x="1296048" y="1568740"/>
                  </a:lnTo>
                  <a:lnTo>
                    <a:pt x="1235911" y="1565179"/>
                  </a:lnTo>
                  <a:lnTo>
                    <a:pt x="1176550" y="1560244"/>
                  </a:lnTo>
                  <a:lnTo>
                    <a:pt x="1118019" y="1553966"/>
                  </a:lnTo>
                  <a:lnTo>
                    <a:pt x="1060369" y="1546373"/>
                  </a:lnTo>
                  <a:lnTo>
                    <a:pt x="1003656" y="1537495"/>
                  </a:lnTo>
                  <a:lnTo>
                    <a:pt x="947931" y="1527362"/>
                  </a:lnTo>
                  <a:lnTo>
                    <a:pt x="893249" y="1516002"/>
                  </a:lnTo>
                  <a:lnTo>
                    <a:pt x="839662" y="1503447"/>
                  </a:lnTo>
                  <a:lnTo>
                    <a:pt x="787223" y="1489724"/>
                  </a:lnTo>
                  <a:lnTo>
                    <a:pt x="735986" y="1474863"/>
                  </a:lnTo>
                  <a:lnTo>
                    <a:pt x="686004" y="1458895"/>
                  </a:lnTo>
                  <a:lnTo>
                    <a:pt x="637331" y="1441848"/>
                  </a:lnTo>
                  <a:lnTo>
                    <a:pt x="590018" y="1423752"/>
                  </a:lnTo>
                  <a:lnTo>
                    <a:pt x="544121" y="1404637"/>
                  </a:lnTo>
                  <a:lnTo>
                    <a:pt x="499691" y="1384531"/>
                  </a:lnTo>
                  <a:lnTo>
                    <a:pt x="456783" y="1363465"/>
                  </a:lnTo>
                  <a:lnTo>
                    <a:pt x="415448" y="1341467"/>
                  </a:lnTo>
                  <a:lnTo>
                    <a:pt x="375742" y="1318568"/>
                  </a:lnTo>
                  <a:lnTo>
                    <a:pt x="337716" y="1294797"/>
                  </a:lnTo>
                  <a:lnTo>
                    <a:pt x="301424" y="1270183"/>
                  </a:lnTo>
                  <a:lnTo>
                    <a:pt x="266919" y="1244756"/>
                  </a:lnTo>
                  <a:lnTo>
                    <a:pt x="234254" y="1218545"/>
                  </a:lnTo>
                  <a:lnTo>
                    <a:pt x="203484" y="1191580"/>
                  </a:lnTo>
                  <a:lnTo>
                    <a:pt x="174660" y="1163890"/>
                  </a:lnTo>
                  <a:lnTo>
                    <a:pt x="147836" y="1135505"/>
                  </a:lnTo>
                  <a:lnTo>
                    <a:pt x="123065" y="1106454"/>
                  </a:lnTo>
                  <a:lnTo>
                    <a:pt x="79897" y="1046472"/>
                  </a:lnTo>
                  <a:lnTo>
                    <a:pt x="45580" y="984182"/>
                  </a:lnTo>
                  <a:lnTo>
                    <a:pt x="20542" y="919817"/>
                  </a:lnTo>
                  <a:lnTo>
                    <a:pt x="5206" y="853616"/>
                  </a:lnTo>
                  <a:lnTo>
                    <a:pt x="0" y="785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34566" y="5019166"/>
            <a:ext cx="2517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4380" marR="5080" indent="-7423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Просіювачі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-5" dirty="0">
                <a:latin typeface="Calibri"/>
                <a:cs typeface="Calibri"/>
              </a:rPr>
              <a:t>вібраційним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рухом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924425" y="2924176"/>
            <a:ext cx="2846705" cy="1581150"/>
            <a:chOff x="4924425" y="2924176"/>
            <a:chExt cx="2846705" cy="1581150"/>
          </a:xfrm>
        </p:grpSpPr>
        <p:sp>
          <p:nvSpPr>
            <p:cNvPr id="12" name="object 12"/>
            <p:cNvSpPr/>
            <p:nvPr/>
          </p:nvSpPr>
          <p:spPr>
            <a:xfrm>
              <a:off x="4929187" y="2928938"/>
              <a:ext cx="2837180" cy="1571625"/>
            </a:xfrm>
            <a:custGeom>
              <a:avLst/>
              <a:gdLst/>
              <a:ahLst/>
              <a:cxnLst/>
              <a:rect l="l" t="t" r="r" b="b"/>
              <a:pathLst>
                <a:path w="2837179" h="1571625">
                  <a:moveTo>
                    <a:pt x="1418424" y="0"/>
                  </a:moveTo>
                  <a:lnTo>
                    <a:pt x="1356896" y="726"/>
                  </a:lnTo>
                  <a:lnTo>
                    <a:pt x="1296037" y="2884"/>
                  </a:lnTo>
                  <a:lnTo>
                    <a:pt x="1235901" y="6445"/>
                  </a:lnTo>
                  <a:lnTo>
                    <a:pt x="1176541" y="11380"/>
                  </a:lnTo>
                  <a:lnTo>
                    <a:pt x="1118010" y="17658"/>
                  </a:lnTo>
                  <a:lnTo>
                    <a:pt x="1060362" y="25251"/>
                  </a:lnTo>
                  <a:lnTo>
                    <a:pt x="1003649" y="34129"/>
                  </a:lnTo>
                  <a:lnTo>
                    <a:pt x="947925" y="44262"/>
                  </a:lnTo>
                  <a:lnTo>
                    <a:pt x="893243" y="55622"/>
                  </a:lnTo>
                  <a:lnTo>
                    <a:pt x="839656" y="68177"/>
                  </a:lnTo>
                  <a:lnTo>
                    <a:pt x="787218" y="81900"/>
                  </a:lnTo>
                  <a:lnTo>
                    <a:pt x="735982" y="96761"/>
                  </a:lnTo>
                  <a:lnTo>
                    <a:pt x="686001" y="112729"/>
                  </a:lnTo>
                  <a:lnTo>
                    <a:pt x="637327" y="129776"/>
                  </a:lnTo>
                  <a:lnTo>
                    <a:pt x="590016" y="147872"/>
                  </a:lnTo>
                  <a:lnTo>
                    <a:pt x="544118" y="166987"/>
                  </a:lnTo>
                  <a:lnTo>
                    <a:pt x="499689" y="187093"/>
                  </a:lnTo>
                  <a:lnTo>
                    <a:pt x="456781" y="208159"/>
                  </a:lnTo>
                  <a:lnTo>
                    <a:pt x="415447" y="230157"/>
                  </a:lnTo>
                  <a:lnTo>
                    <a:pt x="375740" y="253056"/>
                  </a:lnTo>
                  <a:lnTo>
                    <a:pt x="337714" y="276827"/>
                  </a:lnTo>
                  <a:lnTo>
                    <a:pt x="301423" y="301441"/>
                  </a:lnTo>
                  <a:lnTo>
                    <a:pt x="266918" y="326868"/>
                  </a:lnTo>
                  <a:lnTo>
                    <a:pt x="234254" y="353079"/>
                  </a:lnTo>
                  <a:lnTo>
                    <a:pt x="203483" y="380044"/>
                  </a:lnTo>
                  <a:lnTo>
                    <a:pt x="174659" y="407734"/>
                  </a:lnTo>
                  <a:lnTo>
                    <a:pt x="147835" y="436119"/>
                  </a:lnTo>
                  <a:lnTo>
                    <a:pt x="123065" y="465170"/>
                  </a:lnTo>
                  <a:lnTo>
                    <a:pt x="79897" y="525152"/>
                  </a:lnTo>
                  <a:lnTo>
                    <a:pt x="45580" y="587442"/>
                  </a:lnTo>
                  <a:lnTo>
                    <a:pt x="20542" y="651807"/>
                  </a:lnTo>
                  <a:lnTo>
                    <a:pt x="5206" y="718008"/>
                  </a:lnTo>
                  <a:lnTo>
                    <a:pt x="0" y="785812"/>
                  </a:lnTo>
                  <a:lnTo>
                    <a:pt x="1310" y="819899"/>
                  </a:lnTo>
                  <a:lnTo>
                    <a:pt x="11634" y="886931"/>
                  </a:lnTo>
                  <a:lnTo>
                    <a:pt x="31875" y="952244"/>
                  </a:lnTo>
                  <a:lnTo>
                    <a:pt x="61606" y="1015601"/>
                  </a:lnTo>
                  <a:lnTo>
                    <a:pt x="100401" y="1076766"/>
                  </a:lnTo>
                  <a:lnTo>
                    <a:pt x="147835" y="1135505"/>
                  </a:lnTo>
                  <a:lnTo>
                    <a:pt x="174659" y="1163890"/>
                  </a:lnTo>
                  <a:lnTo>
                    <a:pt x="203483" y="1191580"/>
                  </a:lnTo>
                  <a:lnTo>
                    <a:pt x="234254" y="1218545"/>
                  </a:lnTo>
                  <a:lnTo>
                    <a:pt x="266918" y="1244756"/>
                  </a:lnTo>
                  <a:lnTo>
                    <a:pt x="301423" y="1270183"/>
                  </a:lnTo>
                  <a:lnTo>
                    <a:pt x="337714" y="1294797"/>
                  </a:lnTo>
                  <a:lnTo>
                    <a:pt x="375740" y="1318568"/>
                  </a:lnTo>
                  <a:lnTo>
                    <a:pt x="415447" y="1341467"/>
                  </a:lnTo>
                  <a:lnTo>
                    <a:pt x="456781" y="1363465"/>
                  </a:lnTo>
                  <a:lnTo>
                    <a:pt x="499689" y="1384531"/>
                  </a:lnTo>
                  <a:lnTo>
                    <a:pt x="544118" y="1404637"/>
                  </a:lnTo>
                  <a:lnTo>
                    <a:pt x="590016" y="1423752"/>
                  </a:lnTo>
                  <a:lnTo>
                    <a:pt x="637327" y="1441848"/>
                  </a:lnTo>
                  <a:lnTo>
                    <a:pt x="686001" y="1458895"/>
                  </a:lnTo>
                  <a:lnTo>
                    <a:pt x="735982" y="1474863"/>
                  </a:lnTo>
                  <a:lnTo>
                    <a:pt x="787218" y="1489724"/>
                  </a:lnTo>
                  <a:lnTo>
                    <a:pt x="839656" y="1503447"/>
                  </a:lnTo>
                  <a:lnTo>
                    <a:pt x="893243" y="1516002"/>
                  </a:lnTo>
                  <a:lnTo>
                    <a:pt x="947925" y="1527362"/>
                  </a:lnTo>
                  <a:lnTo>
                    <a:pt x="1003649" y="1537495"/>
                  </a:lnTo>
                  <a:lnTo>
                    <a:pt x="1060362" y="1546373"/>
                  </a:lnTo>
                  <a:lnTo>
                    <a:pt x="1118010" y="1553966"/>
                  </a:lnTo>
                  <a:lnTo>
                    <a:pt x="1176541" y="1560244"/>
                  </a:lnTo>
                  <a:lnTo>
                    <a:pt x="1235901" y="1565179"/>
                  </a:lnTo>
                  <a:lnTo>
                    <a:pt x="1296037" y="1568740"/>
                  </a:lnTo>
                  <a:lnTo>
                    <a:pt x="1356896" y="1570898"/>
                  </a:lnTo>
                  <a:lnTo>
                    <a:pt x="1418424" y="1571625"/>
                  </a:lnTo>
                  <a:lnTo>
                    <a:pt x="1479954" y="1570898"/>
                  </a:lnTo>
                  <a:lnTo>
                    <a:pt x="1540813" y="1568740"/>
                  </a:lnTo>
                  <a:lnTo>
                    <a:pt x="1600950" y="1565179"/>
                  </a:lnTo>
                  <a:lnTo>
                    <a:pt x="1660311" y="1560244"/>
                  </a:lnTo>
                  <a:lnTo>
                    <a:pt x="1718843" y="1553966"/>
                  </a:lnTo>
                  <a:lnTo>
                    <a:pt x="1776492" y="1546373"/>
                  </a:lnTo>
                  <a:lnTo>
                    <a:pt x="1833206" y="1537495"/>
                  </a:lnTo>
                  <a:lnTo>
                    <a:pt x="1888930" y="1527362"/>
                  </a:lnTo>
                  <a:lnTo>
                    <a:pt x="1943613" y="1516002"/>
                  </a:lnTo>
                  <a:lnTo>
                    <a:pt x="1997200" y="1503447"/>
                  </a:lnTo>
                  <a:lnTo>
                    <a:pt x="2049639" y="1489724"/>
                  </a:lnTo>
                  <a:lnTo>
                    <a:pt x="2100875" y="1474863"/>
                  </a:lnTo>
                  <a:lnTo>
                    <a:pt x="2150857" y="1458895"/>
                  </a:lnTo>
                  <a:lnTo>
                    <a:pt x="2199531" y="1441848"/>
                  </a:lnTo>
                  <a:lnTo>
                    <a:pt x="2246843" y="1423752"/>
                  </a:lnTo>
                  <a:lnTo>
                    <a:pt x="2292741" y="1404637"/>
                  </a:lnTo>
                  <a:lnTo>
                    <a:pt x="2337170" y="1384531"/>
                  </a:lnTo>
                  <a:lnTo>
                    <a:pt x="2380079" y="1363465"/>
                  </a:lnTo>
                  <a:lnTo>
                    <a:pt x="2421413" y="1341467"/>
                  </a:lnTo>
                  <a:lnTo>
                    <a:pt x="2461120" y="1318568"/>
                  </a:lnTo>
                  <a:lnTo>
                    <a:pt x="2499146" y="1294797"/>
                  </a:lnTo>
                  <a:lnTo>
                    <a:pt x="2535438" y="1270183"/>
                  </a:lnTo>
                  <a:lnTo>
                    <a:pt x="2569943" y="1244756"/>
                  </a:lnTo>
                  <a:lnTo>
                    <a:pt x="2602607" y="1218545"/>
                  </a:lnTo>
                  <a:lnTo>
                    <a:pt x="2633378" y="1191580"/>
                  </a:lnTo>
                  <a:lnTo>
                    <a:pt x="2662202" y="1163890"/>
                  </a:lnTo>
                  <a:lnTo>
                    <a:pt x="2689026" y="1135505"/>
                  </a:lnTo>
                  <a:lnTo>
                    <a:pt x="2713796" y="1106454"/>
                  </a:lnTo>
                  <a:lnTo>
                    <a:pt x="2756965" y="1046472"/>
                  </a:lnTo>
                  <a:lnTo>
                    <a:pt x="2791281" y="984182"/>
                  </a:lnTo>
                  <a:lnTo>
                    <a:pt x="2816320" y="919817"/>
                  </a:lnTo>
                  <a:lnTo>
                    <a:pt x="2831656" y="853616"/>
                  </a:lnTo>
                  <a:lnTo>
                    <a:pt x="2836862" y="785812"/>
                  </a:lnTo>
                  <a:lnTo>
                    <a:pt x="2835552" y="751725"/>
                  </a:lnTo>
                  <a:lnTo>
                    <a:pt x="2825227" y="684693"/>
                  </a:lnTo>
                  <a:lnTo>
                    <a:pt x="2804987" y="619380"/>
                  </a:lnTo>
                  <a:lnTo>
                    <a:pt x="2775256" y="556023"/>
                  </a:lnTo>
                  <a:lnTo>
                    <a:pt x="2736460" y="494858"/>
                  </a:lnTo>
                  <a:lnTo>
                    <a:pt x="2689026" y="436119"/>
                  </a:lnTo>
                  <a:lnTo>
                    <a:pt x="2662202" y="407734"/>
                  </a:lnTo>
                  <a:lnTo>
                    <a:pt x="2633378" y="380044"/>
                  </a:lnTo>
                  <a:lnTo>
                    <a:pt x="2602607" y="353079"/>
                  </a:lnTo>
                  <a:lnTo>
                    <a:pt x="2569943" y="326868"/>
                  </a:lnTo>
                  <a:lnTo>
                    <a:pt x="2535438" y="301441"/>
                  </a:lnTo>
                  <a:lnTo>
                    <a:pt x="2499146" y="276827"/>
                  </a:lnTo>
                  <a:lnTo>
                    <a:pt x="2461120" y="253056"/>
                  </a:lnTo>
                  <a:lnTo>
                    <a:pt x="2421413" y="230157"/>
                  </a:lnTo>
                  <a:lnTo>
                    <a:pt x="2380079" y="208159"/>
                  </a:lnTo>
                  <a:lnTo>
                    <a:pt x="2337170" y="187093"/>
                  </a:lnTo>
                  <a:lnTo>
                    <a:pt x="2292741" y="166987"/>
                  </a:lnTo>
                  <a:lnTo>
                    <a:pt x="2246843" y="147872"/>
                  </a:lnTo>
                  <a:lnTo>
                    <a:pt x="2199531" y="129776"/>
                  </a:lnTo>
                  <a:lnTo>
                    <a:pt x="2150857" y="112729"/>
                  </a:lnTo>
                  <a:lnTo>
                    <a:pt x="2100875" y="96761"/>
                  </a:lnTo>
                  <a:lnTo>
                    <a:pt x="2049639" y="81900"/>
                  </a:lnTo>
                  <a:lnTo>
                    <a:pt x="1997200" y="68177"/>
                  </a:lnTo>
                  <a:lnTo>
                    <a:pt x="1943613" y="55622"/>
                  </a:lnTo>
                  <a:lnTo>
                    <a:pt x="1888930" y="44262"/>
                  </a:lnTo>
                  <a:lnTo>
                    <a:pt x="1833206" y="34129"/>
                  </a:lnTo>
                  <a:lnTo>
                    <a:pt x="1776492" y="25251"/>
                  </a:lnTo>
                  <a:lnTo>
                    <a:pt x="1718843" y="17658"/>
                  </a:lnTo>
                  <a:lnTo>
                    <a:pt x="1660311" y="11380"/>
                  </a:lnTo>
                  <a:lnTo>
                    <a:pt x="1600950" y="6445"/>
                  </a:lnTo>
                  <a:lnTo>
                    <a:pt x="1540813" y="2884"/>
                  </a:lnTo>
                  <a:lnTo>
                    <a:pt x="1479954" y="726"/>
                  </a:lnTo>
                  <a:lnTo>
                    <a:pt x="141842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29187" y="2928938"/>
              <a:ext cx="2837180" cy="1571625"/>
            </a:xfrm>
            <a:custGeom>
              <a:avLst/>
              <a:gdLst/>
              <a:ahLst/>
              <a:cxnLst/>
              <a:rect l="l" t="t" r="r" b="b"/>
              <a:pathLst>
                <a:path w="2837179" h="1571625">
                  <a:moveTo>
                    <a:pt x="0" y="785812"/>
                  </a:moveTo>
                  <a:lnTo>
                    <a:pt x="5206" y="718008"/>
                  </a:lnTo>
                  <a:lnTo>
                    <a:pt x="20542" y="651807"/>
                  </a:lnTo>
                  <a:lnTo>
                    <a:pt x="45580" y="587442"/>
                  </a:lnTo>
                  <a:lnTo>
                    <a:pt x="79897" y="525152"/>
                  </a:lnTo>
                  <a:lnTo>
                    <a:pt x="123065" y="465170"/>
                  </a:lnTo>
                  <a:lnTo>
                    <a:pt x="147835" y="436119"/>
                  </a:lnTo>
                  <a:lnTo>
                    <a:pt x="174659" y="407734"/>
                  </a:lnTo>
                  <a:lnTo>
                    <a:pt x="203483" y="380044"/>
                  </a:lnTo>
                  <a:lnTo>
                    <a:pt x="234254" y="353079"/>
                  </a:lnTo>
                  <a:lnTo>
                    <a:pt x="266918" y="326868"/>
                  </a:lnTo>
                  <a:lnTo>
                    <a:pt x="301423" y="301441"/>
                  </a:lnTo>
                  <a:lnTo>
                    <a:pt x="337714" y="276827"/>
                  </a:lnTo>
                  <a:lnTo>
                    <a:pt x="375740" y="253056"/>
                  </a:lnTo>
                  <a:lnTo>
                    <a:pt x="415447" y="230157"/>
                  </a:lnTo>
                  <a:lnTo>
                    <a:pt x="456781" y="208159"/>
                  </a:lnTo>
                  <a:lnTo>
                    <a:pt x="499689" y="187093"/>
                  </a:lnTo>
                  <a:lnTo>
                    <a:pt x="544118" y="166987"/>
                  </a:lnTo>
                  <a:lnTo>
                    <a:pt x="590016" y="147872"/>
                  </a:lnTo>
                  <a:lnTo>
                    <a:pt x="637327" y="129776"/>
                  </a:lnTo>
                  <a:lnTo>
                    <a:pt x="686001" y="112729"/>
                  </a:lnTo>
                  <a:lnTo>
                    <a:pt x="735982" y="96761"/>
                  </a:lnTo>
                  <a:lnTo>
                    <a:pt x="787218" y="81900"/>
                  </a:lnTo>
                  <a:lnTo>
                    <a:pt x="839656" y="68177"/>
                  </a:lnTo>
                  <a:lnTo>
                    <a:pt x="893243" y="55622"/>
                  </a:lnTo>
                  <a:lnTo>
                    <a:pt x="947925" y="44262"/>
                  </a:lnTo>
                  <a:lnTo>
                    <a:pt x="1003649" y="34129"/>
                  </a:lnTo>
                  <a:lnTo>
                    <a:pt x="1060362" y="25251"/>
                  </a:lnTo>
                  <a:lnTo>
                    <a:pt x="1118010" y="17658"/>
                  </a:lnTo>
                  <a:lnTo>
                    <a:pt x="1176541" y="11380"/>
                  </a:lnTo>
                  <a:lnTo>
                    <a:pt x="1235901" y="6445"/>
                  </a:lnTo>
                  <a:lnTo>
                    <a:pt x="1296037" y="2884"/>
                  </a:lnTo>
                  <a:lnTo>
                    <a:pt x="1356896" y="726"/>
                  </a:lnTo>
                  <a:lnTo>
                    <a:pt x="1418424" y="0"/>
                  </a:lnTo>
                  <a:lnTo>
                    <a:pt x="1479954" y="726"/>
                  </a:lnTo>
                  <a:lnTo>
                    <a:pt x="1540813" y="2884"/>
                  </a:lnTo>
                  <a:lnTo>
                    <a:pt x="1600950" y="6445"/>
                  </a:lnTo>
                  <a:lnTo>
                    <a:pt x="1660311" y="11380"/>
                  </a:lnTo>
                  <a:lnTo>
                    <a:pt x="1718843" y="17658"/>
                  </a:lnTo>
                  <a:lnTo>
                    <a:pt x="1776492" y="25251"/>
                  </a:lnTo>
                  <a:lnTo>
                    <a:pt x="1833206" y="34129"/>
                  </a:lnTo>
                  <a:lnTo>
                    <a:pt x="1888930" y="44262"/>
                  </a:lnTo>
                  <a:lnTo>
                    <a:pt x="1943613" y="55622"/>
                  </a:lnTo>
                  <a:lnTo>
                    <a:pt x="1997200" y="68177"/>
                  </a:lnTo>
                  <a:lnTo>
                    <a:pt x="2049639" y="81900"/>
                  </a:lnTo>
                  <a:lnTo>
                    <a:pt x="2100875" y="96761"/>
                  </a:lnTo>
                  <a:lnTo>
                    <a:pt x="2150857" y="112729"/>
                  </a:lnTo>
                  <a:lnTo>
                    <a:pt x="2199531" y="129776"/>
                  </a:lnTo>
                  <a:lnTo>
                    <a:pt x="2246843" y="147872"/>
                  </a:lnTo>
                  <a:lnTo>
                    <a:pt x="2292741" y="166987"/>
                  </a:lnTo>
                  <a:lnTo>
                    <a:pt x="2337170" y="187093"/>
                  </a:lnTo>
                  <a:lnTo>
                    <a:pt x="2380079" y="208159"/>
                  </a:lnTo>
                  <a:lnTo>
                    <a:pt x="2421413" y="230157"/>
                  </a:lnTo>
                  <a:lnTo>
                    <a:pt x="2461120" y="253056"/>
                  </a:lnTo>
                  <a:lnTo>
                    <a:pt x="2499146" y="276827"/>
                  </a:lnTo>
                  <a:lnTo>
                    <a:pt x="2535438" y="301441"/>
                  </a:lnTo>
                  <a:lnTo>
                    <a:pt x="2569943" y="326868"/>
                  </a:lnTo>
                  <a:lnTo>
                    <a:pt x="2602607" y="353079"/>
                  </a:lnTo>
                  <a:lnTo>
                    <a:pt x="2633378" y="380044"/>
                  </a:lnTo>
                  <a:lnTo>
                    <a:pt x="2662202" y="407734"/>
                  </a:lnTo>
                  <a:lnTo>
                    <a:pt x="2689026" y="436119"/>
                  </a:lnTo>
                  <a:lnTo>
                    <a:pt x="2713796" y="465170"/>
                  </a:lnTo>
                  <a:lnTo>
                    <a:pt x="2756965" y="525152"/>
                  </a:lnTo>
                  <a:lnTo>
                    <a:pt x="2791281" y="587442"/>
                  </a:lnTo>
                  <a:lnTo>
                    <a:pt x="2816320" y="651807"/>
                  </a:lnTo>
                  <a:lnTo>
                    <a:pt x="2831656" y="718008"/>
                  </a:lnTo>
                  <a:lnTo>
                    <a:pt x="2836862" y="785812"/>
                  </a:lnTo>
                  <a:lnTo>
                    <a:pt x="2835552" y="819899"/>
                  </a:lnTo>
                  <a:lnTo>
                    <a:pt x="2825227" y="886931"/>
                  </a:lnTo>
                  <a:lnTo>
                    <a:pt x="2804987" y="952244"/>
                  </a:lnTo>
                  <a:lnTo>
                    <a:pt x="2775256" y="1015601"/>
                  </a:lnTo>
                  <a:lnTo>
                    <a:pt x="2736460" y="1076766"/>
                  </a:lnTo>
                  <a:lnTo>
                    <a:pt x="2689026" y="1135505"/>
                  </a:lnTo>
                  <a:lnTo>
                    <a:pt x="2662202" y="1163890"/>
                  </a:lnTo>
                  <a:lnTo>
                    <a:pt x="2633378" y="1191580"/>
                  </a:lnTo>
                  <a:lnTo>
                    <a:pt x="2602607" y="1218545"/>
                  </a:lnTo>
                  <a:lnTo>
                    <a:pt x="2569943" y="1244756"/>
                  </a:lnTo>
                  <a:lnTo>
                    <a:pt x="2535438" y="1270183"/>
                  </a:lnTo>
                  <a:lnTo>
                    <a:pt x="2499146" y="1294797"/>
                  </a:lnTo>
                  <a:lnTo>
                    <a:pt x="2461120" y="1318568"/>
                  </a:lnTo>
                  <a:lnTo>
                    <a:pt x="2421413" y="1341467"/>
                  </a:lnTo>
                  <a:lnTo>
                    <a:pt x="2380079" y="1363465"/>
                  </a:lnTo>
                  <a:lnTo>
                    <a:pt x="2337170" y="1384531"/>
                  </a:lnTo>
                  <a:lnTo>
                    <a:pt x="2292741" y="1404637"/>
                  </a:lnTo>
                  <a:lnTo>
                    <a:pt x="2246843" y="1423752"/>
                  </a:lnTo>
                  <a:lnTo>
                    <a:pt x="2199531" y="1441848"/>
                  </a:lnTo>
                  <a:lnTo>
                    <a:pt x="2150857" y="1458895"/>
                  </a:lnTo>
                  <a:lnTo>
                    <a:pt x="2100875" y="1474863"/>
                  </a:lnTo>
                  <a:lnTo>
                    <a:pt x="2049639" y="1489724"/>
                  </a:lnTo>
                  <a:lnTo>
                    <a:pt x="1997200" y="1503447"/>
                  </a:lnTo>
                  <a:lnTo>
                    <a:pt x="1943613" y="1516002"/>
                  </a:lnTo>
                  <a:lnTo>
                    <a:pt x="1888930" y="1527362"/>
                  </a:lnTo>
                  <a:lnTo>
                    <a:pt x="1833206" y="1537495"/>
                  </a:lnTo>
                  <a:lnTo>
                    <a:pt x="1776492" y="1546373"/>
                  </a:lnTo>
                  <a:lnTo>
                    <a:pt x="1718843" y="1553966"/>
                  </a:lnTo>
                  <a:lnTo>
                    <a:pt x="1660311" y="1560244"/>
                  </a:lnTo>
                  <a:lnTo>
                    <a:pt x="1600950" y="1565179"/>
                  </a:lnTo>
                  <a:lnTo>
                    <a:pt x="1540813" y="1568740"/>
                  </a:lnTo>
                  <a:lnTo>
                    <a:pt x="1479954" y="1570898"/>
                  </a:lnTo>
                  <a:lnTo>
                    <a:pt x="1418424" y="1571625"/>
                  </a:lnTo>
                  <a:lnTo>
                    <a:pt x="1356896" y="1570898"/>
                  </a:lnTo>
                  <a:lnTo>
                    <a:pt x="1296037" y="1568740"/>
                  </a:lnTo>
                  <a:lnTo>
                    <a:pt x="1235901" y="1565179"/>
                  </a:lnTo>
                  <a:lnTo>
                    <a:pt x="1176541" y="1560244"/>
                  </a:lnTo>
                  <a:lnTo>
                    <a:pt x="1118010" y="1553966"/>
                  </a:lnTo>
                  <a:lnTo>
                    <a:pt x="1060362" y="1546373"/>
                  </a:lnTo>
                  <a:lnTo>
                    <a:pt x="1003649" y="1537495"/>
                  </a:lnTo>
                  <a:lnTo>
                    <a:pt x="947925" y="1527362"/>
                  </a:lnTo>
                  <a:lnTo>
                    <a:pt x="893243" y="1516002"/>
                  </a:lnTo>
                  <a:lnTo>
                    <a:pt x="839656" y="1503447"/>
                  </a:lnTo>
                  <a:lnTo>
                    <a:pt x="787218" y="1489724"/>
                  </a:lnTo>
                  <a:lnTo>
                    <a:pt x="735982" y="1474863"/>
                  </a:lnTo>
                  <a:lnTo>
                    <a:pt x="686001" y="1458895"/>
                  </a:lnTo>
                  <a:lnTo>
                    <a:pt x="637327" y="1441848"/>
                  </a:lnTo>
                  <a:lnTo>
                    <a:pt x="590016" y="1423752"/>
                  </a:lnTo>
                  <a:lnTo>
                    <a:pt x="544118" y="1404637"/>
                  </a:lnTo>
                  <a:lnTo>
                    <a:pt x="499689" y="1384531"/>
                  </a:lnTo>
                  <a:lnTo>
                    <a:pt x="456781" y="1363465"/>
                  </a:lnTo>
                  <a:lnTo>
                    <a:pt x="415447" y="1341467"/>
                  </a:lnTo>
                  <a:lnTo>
                    <a:pt x="375740" y="1318568"/>
                  </a:lnTo>
                  <a:lnTo>
                    <a:pt x="337714" y="1294797"/>
                  </a:lnTo>
                  <a:lnTo>
                    <a:pt x="301423" y="1270183"/>
                  </a:lnTo>
                  <a:lnTo>
                    <a:pt x="266918" y="1244756"/>
                  </a:lnTo>
                  <a:lnTo>
                    <a:pt x="234254" y="1218545"/>
                  </a:lnTo>
                  <a:lnTo>
                    <a:pt x="203483" y="1191580"/>
                  </a:lnTo>
                  <a:lnTo>
                    <a:pt x="174659" y="1163890"/>
                  </a:lnTo>
                  <a:lnTo>
                    <a:pt x="147835" y="1135505"/>
                  </a:lnTo>
                  <a:lnTo>
                    <a:pt x="123065" y="1106454"/>
                  </a:lnTo>
                  <a:lnTo>
                    <a:pt x="79897" y="1046472"/>
                  </a:lnTo>
                  <a:lnTo>
                    <a:pt x="45580" y="984182"/>
                  </a:lnTo>
                  <a:lnTo>
                    <a:pt x="20542" y="919817"/>
                  </a:lnTo>
                  <a:lnTo>
                    <a:pt x="5206" y="853616"/>
                  </a:lnTo>
                  <a:lnTo>
                    <a:pt x="0" y="785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163629" y="3376104"/>
            <a:ext cx="2374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3895" marR="5080" indent="-6718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Просіювачі </a:t>
            </a:r>
            <a:r>
              <a:rPr sz="1800" dirty="0">
                <a:latin typeface="Calibri"/>
                <a:cs typeface="Calibri"/>
              </a:rPr>
              <a:t>з </a:t>
            </a:r>
            <a:r>
              <a:rPr sz="1800" spc="-5" dirty="0">
                <a:latin typeface="Calibri"/>
                <a:cs typeface="Calibri"/>
              </a:rPr>
              <a:t>обертовим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рухом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сита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781550" y="4781551"/>
            <a:ext cx="2846705" cy="1581150"/>
            <a:chOff x="4781550" y="4781551"/>
            <a:chExt cx="2846705" cy="1581150"/>
          </a:xfrm>
        </p:grpSpPr>
        <p:sp>
          <p:nvSpPr>
            <p:cNvPr id="16" name="object 16"/>
            <p:cNvSpPr/>
            <p:nvPr/>
          </p:nvSpPr>
          <p:spPr>
            <a:xfrm>
              <a:off x="4786312" y="4786313"/>
              <a:ext cx="2837180" cy="1571625"/>
            </a:xfrm>
            <a:custGeom>
              <a:avLst/>
              <a:gdLst/>
              <a:ahLst/>
              <a:cxnLst/>
              <a:rect l="l" t="t" r="r" b="b"/>
              <a:pathLst>
                <a:path w="2837179" h="1571625">
                  <a:moveTo>
                    <a:pt x="1418424" y="0"/>
                  </a:moveTo>
                  <a:lnTo>
                    <a:pt x="1356896" y="726"/>
                  </a:lnTo>
                  <a:lnTo>
                    <a:pt x="1296037" y="2884"/>
                  </a:lnTo>
                  <a:lnTo>
                    <a:pt x="1235901" y="6445"/>
                  </a:lnTo>
                  <a:lnTo>
                    <a:pt x="1176541" y="11380"/>
                  </a:lnTo>
                  <a:lnTo>
                    <a:pt x="1118010" y="17658"/>
                  </a:lnTo>
                  <a:lnTo>
                    <a:pt x="1060362" y="25251"/>
                  </a:lnTo>
                  <a:lnTo>
                    <a:pt x="1003649" y="34129"/>
                  </a:lnTo>
                  <a:lnTo>
                    <a:pt x="947925" y="44262"/>
                  </a:lnTo>
                  <a:lnTo>
                    <a:pt x="893243" y="55622"/>
                  </a:lnTo>
                  <a:lnTo>
                    <a:pt x="839656" y="68177"/>
                  </a:lnTo>
                  <a:lnTo>
                    <a:pt x="787218" y="81900"/>
                  </a:lnTo>
                  <a:lnTo>
                    <a:pt x="735982" y="96761"/>
                  </a:lnTo>
                  <a:lnTo>
                    <a:pt x="686001" y="112729"/>
                  </a:lnTo>
                  <a:lnTo>
                    <a:pt x="637327" y="129776"/>
                  </a:lnTo>
                  <a:lnTo>
                    <a:pt x="590016" y="147872"/>
                  </a:lnTo>
                  <a:lnTo>
                    <a:pt x="544118" y="166987"/>
                  </a:lnTo>
                  <a:lnTo>
                    <a:pt x="499689" y="187093"/>
                  </a:lnTo>
                  <a:lnTo>
                    <a:pt x="456781" y="208159"/>
                  </a:lnTo>
                  <a:lnTo>
                    <a:pt x="415447" y="230157"/>
                  </a:lnTo>
                  <a:lnTo>
                    <a:pt x="375740" y="253056"/>
                  </a:lnTo>
                  <a:lnTo>
                    <a:pt x="337714" y="276827"/>
                  </a:lnTo>
                  <a:lnTo>
                    <a:pt x="301423" y="301441"/>
                  </a:lnTo>
                  <a:lnTo>
                    <a:pt x="266918" y="326868"/>
                  </a:lnTo>
                  <a:lnTo>
                    <a:pt x="234254" y="353079"/>
                  </a:lnTo>
                  <a:lnTo>
                    <a:pt x="203483" y="380044"/>
                  </a:lnTo>
                  <a:lnTo>
                    <a:pt x="174659" y="407734"/>
                  </a:lnTo>
                  <a:lnTo>
                    <a:pt x="147835" y="436119"/>
                  </a:lnTo>
                  <a:lnTo>
                    <a:pt x="123065" y="465170"/>
                  </a:lnTo>
                  <a:lnTo>
                    <a:pt x="79897" y="525152"/>
                  </a:lnTo>
                  <a:lnTo>
                    <a:pt x="45580" y="587442"/>
                  </a:lnTo>
                  <a:lnTo>
                    <a:pt x="20542" y="651807"/>
                  </a:lnTo>
                  <a:lnTo>
                    <a:pt x="5206" y="718008"/>
                  </a:lnTo>
                  <a:lnTo>
                    <a:pt x="0" y="785812"/>
                  </a:lnTo>
                  <a:lnTo>
                    <a:pt x="1310" y="819899"/>
                  </a:lnTo>
                  <a:lnTo>
                    <a:pt x="11634" y="886931"/>
                  </a:lnTo>
                  <a:lnTo>
                    <a:pt x="31875" y="952244"/>
                  </a:lnTo>
                  <a:lnTo>
                    <a:pt x="61606" y="1015601"/>
                  </a:lnTo>
                  <a:lnTo>
                    <a:pt x="100401" y="1076766"/>
                  </a:lnTo>
                  <a:lnTo>
                    <a:pt x="147835" y="1135505"/>
                  </a:lnTo>
                  <a:lnTo>
                    <a:pt x="174659" y="1163890"/>
                  </a:lnTo>
                  <a:lnTo>
                    <a:pt x="203483" y="1191580"/>
                  </a:lnTo>
                  <a:lnTo>
                    <a:pt x="234254" y="1218545"/>
                  </a:lnTo>
                  <a:lnTo>
                    <a:pt x="266918" y="1244756"/>
                  </a:lnTo>
                  <a:lnTo>
                    <a:pt x="301423" y="1270183"/>
                  </a:lnTo>
                  <a:lnTo>
                    <a:pt x="337714" y="1294797"/>
                  </a:lnTo>
                  <a:lnTo>
                    <a:pt x="375740" y="1318568"/>
                  </a:lnTo>
                  <a:lnTo>
                    <a:pt x="415447" y="1341467"/>
                  </a:lnTo>
                  <a:lnTo>
                    <a:pt x="456781" y="1363465"/>
                  </a:lnTo>
                  <a:lnTo>
                    <a:pt x="499689" y="1384531"/>
                  </a:lnTo>
                  <a:lnTo>
                    <a:pt x="544118" y="1404637"/>
                  </a:lnTo>
                  <a:lnTo>
                    <a:pt x="590016" y="1423752"/>
                  </a:lnTo>
                  <a:lnTo>
                    <a:pt x="637327" y="1441848"/>
                  </a:lnTo>
                  <a:lnTo>
                    <a:pt x="686001" y="1458895"/>
                  </a:lnTo>
                  <a:lnTo>
                    <a:pt x="735982" y="1474863"/>
                  </a:lnTo>
                  <a:lnTo>
                    <a:pt x="787218" y="1489724"/>
                  </a:lnTo>
                  <a:lnTo>
                    <a:pt x="839656" y="1503447"/>
                  </a:lnTo>
                  <a:lnTo>
                    <a:pt x="893243" y="1516002"/>
                  </a:lnTo>
                  <a:lnTo>
                    <a:pt x="947925" y="1527362"/>
                  </a:lnTo>
                  <a:lnTo>
                    <a:pt x="1003649" y="1537495"/>
                  </a:lnTo>
                  <a:lnTo>
                    <a:pt x="1060362" y="1546373"/>
                  </a:lnTo>
                  <a:lnTo>
                    <a:pt x="1118010" y="1553966"/>
                  </a:lnTo>
                  <a:lnTo>
                    <a:pt x="1176541" y="1560244"/>
                  </a:lnTo>
                  <a:lnTo>
                    <a:pt x="1235901" y="1565179"/>
                  </a:lnTo>
                  <a:lnTo>
                    <a:pt x="1296037" y="1568740"/>
                  </a:lnTo>
                  <a:lnTo>
                    <a:pt x="1356896" y="1570898"/>
                  </a:lnTo>
                  <a:lnTo>
                    <a:pt x="1418424" y="1571625"/>
                  </a:lnTo>
                  <a:lnTo>
                    <a:pt x="1479954" y="1570898"/>
                  </a:lnTo>
                  <a:lnTo>
                    <a:pt x="1540813" y="1568740"/>
                  </a:lnTo>
                  <a:lnTo>
                    <a:pt x="1600950" y="1565179"/>
                  </a:lnTo>
                  <a:lnTo>
                    <a:pt x="1660311" y="1560244"/>
                  </a:lnTo>
                  <a:lnTo>
                    <a:pt x="1718843" y="1553966"/>
                  </a:lnTo>
                  <a:lnTo>
                    <a:pt x="1776492" y="1546373"/>
                  </a:lnTo>
                  <a:lnTo>
                    <a:pt x="1833206" y="1537495"/>
                  </a:lnTo>
                  <a:lnTo>
                    <a:pt x="1888930" y="1527362"/>
                  </a:lnTo>
                  <a:lnTo>
                    <a:pt x="1943613" y="1516002"/>
                  </a:lnTo>
                  <a:lnTo>
                    <a:pt x="1997200" y="1503447"/>
                  </a:lnTo>
                  <a:lnTo>
                    <a:pt x="2049639" y="1489724"/>
                  </a:lnTo>
                  <a:lnTo>
                    <a:pt x="2100875" y="1474863"/>
                  </a:lnTo>
                  <a:lnTo>
                    <a:pt x="2150857" y="1458895"/>
                  </a:lnTo>
                  <a:lnTo>
                    <a:pt x="2199531" y="1441848"/>
                  </a:lnTo>
                  <a:lnTo>
                    <a:pt x="2246843" y="1423752"/>
                  </a:lnTo>
                  <a:lnTo>
                    <a:pt x="2292741" y="1404637"/>
                  </a:lnTo>
                  <a:lnTo>
                    <a:pt x="2337170" y="1384531"/>
                  </a:lnTo>
                  <a:lnTo>
                    <a:pt x="2380079" y="1363465"/>
                  </a:lnTo>
                  <a:lnTo>
                    <a:pt x="2421413" y="1341467"/>
                  </a:lnTo>
                  <a:lnTo>
                    <a:pt x="2461120" y="1318568"/>
                  </a:lnTo>
                  <a:lnTo>
                    <a:pt x="2499146" y="1294797"/>
                  </a:lnTo>
                  <a:lnTo>
                    <a:pt x="2535438" y="1270183"/>
                  </a:lnTo>
                  <a:lnTo>
                    <a:pt x="2569943" y="1244756"/>
                  </a:lnTo>
                  <a:lnTo>
                    <a:pt x="2602607" y="1218545"/>
                  </a:lnTo>
                  <a:lnTo>
                    <a:pt x="2633378" y="1191580"/>
                  </a:lnTo>
                  <a:lnTo>
                    <a:pt x="2662202" y="1163890"/>
                  </a:lnTo>
                  <a:lnTo>
                    <a:pt x="2689026" y="1135505"/>
                  </a:lnTo>
                  <a:lnTo>
                    <a:pt x="2713796" y="1106454"/>
                  </a:lnTo>
                  <a:lnTo>
                    <a:pt x="2756965" y="1046472"/>
                  </a:lnTo>
                  <a:lnTo>
                    <a:pt x="2791281" y="984182"/>
                  </a:lnTo>
                  <a:lnTo>
                    <a:pt x="2816320" y="919817"/>
                  </a:lnTo>
                  <a:lnTo>
                    <a:pt x="2831656" y="853616"/>
                  </a:lnTo>
                  <a:lnTo>
                    <a:pt x="2836862" y="785812"/>
                  </a:lnTo>
                  <a:lnTo>
                    <a:pt x="2835552" y="751725"/>
                  </a:lnTo>
                  <a:lnTo>
                    <a:pt x="2825227" y="684693"/>
                  </a:lnTo>
                  <a:lnTo>
                    <a:pt x="2804987" y="619380"/>
                  </a:lnTo>
                  <a:lnTo>
                    <a:pt x="2775256" y="556023"/>
                  </a:lnTo>
                  <a:lnTo>
                    <a:pt x="2736460" y="494858"/>
                  </a:lnTo>
                  <a:lnTo>
                    <a:pt x="2689026" y="436119"/>
                  </a:lnTo>
                  <a:lnTo>
                    <a:pt x="2662202" y="407734"/>
                  </a:lnTo>
                  <a:lnTo>
                    <a:pt x="2633378" y="380044"/>
                  </a:lnTo>
                  <a:lnTo>
                    <a:pt x="2602607" y="353079"/>
                  </a:lnTo>
                  <a:lnTo>
                    <a:pt x="2569943" y="326868"/>
                  </a:lnTo>
                  <a:lnTo>
                    <a:pt x="2535438" y="301441"/>
                  </a:lnTo>
                  <a:lnTo>
                    <a:pt x="2499146" y="276827"/>
                  </a:lnTo>
                  <a:lnTo>
                    <a:pt x="2461120" y="253056"/>
                  </a:lnTo>
                  <a:lnTo>
                    <a:pt x="2421413" y="230157"/>
                  </a:lnTo>
                  <a:lnTo>
                    <a:pt x="2380079" y="208159"/>
                  </a:lnTo>
                  <a:lnTo>
                    <a:pt x="2337170" y="187093"/>
                  </a:lnTo>
                  <a:lnTo>
                    <a:pt x="2292741" y="166987"/>
                  </a:lnTo>
                  <a:lnTo>
                    <a:pt x="2246843" y="147872"/>
                  </a:lnTo>
                  <a:lnTo>
                    <a:pt x="2199531" y="129776"/>
                  </a:lnTo>
                  <a:lnTo>
                    <a:pt x="2150857" y="112729"/>
                  </a:lnTo>
                  <a:lnTo>
                    <a:pt x="2100875" y="96761"/>
                  </a:lnTo>
                  <a:lnTo>
                    <a:pt x="2049639" y="81900"/>
                  </a:lnTo>
                  <a:lnTo>
                    <a:pt x="1997200" y="68177"/>
                  </a:lnTo>
                  <a:lnTo>
                    <a:pt x="1943613" y="55622"/>
                  </a:lnTo>
                  <a:lnTo>
                    <a:pt x="1888930" y="44262"/>
                  </a:lnTo>
                  <a:lnTo>
                    <a:pt x="1833206" y="34129"/>
                  </a:lnTo>
                  <a:lnTo>
                    <a:pt x="1776492" y="25251"/>
                  </a:lnTo>
                  <a:lnTo>
                    <a:pt x="1718843" y="17658"/>
                  </a:lnTo>
                  <a:lnTo>
                    <a:pt x="1660311" y="11380"/>
                  </a:lnTo>
                  <a:lnTo>
                    <a:pt x="1600950" y="6445"/>
                  </a:lnTo>
                  <a:lnTo>
                    <a:pt x="1540813" y="2884"/>
                  </a:lnTo>
                  <a:lnTo>
                    <a:pt x="1479954" y="726"/>
                  </a:lnTo>
                  <a:lnTo>
                    <a:pt x="141842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86312" y="4786313"/>
              <a:ext cx="2837180" cy="1571625"/>
            </a:xfrm>
            <a:custGeom>
              <a:avLst/>
              <a:gdLst/>
              <a:ahLst/>
              <a:cxnLst/>
              <a:rect l="l" t="t" r="r" b="b"/>
              <a:pathLst>
                <a:path w="2837179" h="1571625">
                  <a:moveTo>
                    <a:pt x="0" y="785812"/>
                  </a:moveTo>
                  <a:lnTo>
                    <a:pt x="5206" y="718008"/>
                  </a:lnTo>
                  <a:lnTo>
                    <a:pt x="20542" y="651807"/>
                  </a:lnTo>
                  <a:lnTo>
                    <a:pt x="45580" y="587442"/>
                  </a:lnTo>
                  <a:lnTo>
                    <a:pt x="79897" y="525152"/>
                  </a:lnTo>
                  <a:lnTo>
                    <a:pt x="123065" y="465170"/>
                  </a:lnTo>
                  <a:lnTo>
                    <a:pt x="147835" y="436119"/>
                  </a:lnTo>
                  <a:lnTo>
                    <a:pt x="174659" y="407734"/>
                  </a:lnTo>
                  <a:lnTo>
                    <a:pt x="203483" y="380044"/>
                  </a:lnTo>
                  <a:lnTo>
                    <a:pt x="234254" y="353079"/>
                  </a:lnTo>
                  <a:lnTo>
                    <a:pt x="266918" y="326868"/>
                  </a:lnTo>
                  <a:lnTo>
                    <a:pt x="301423" y="301441"/>
                  </a:lnTo>
                  <a:lnTo>
                    <a:pt x="337714" y="276827"/>
                  </a:lnTo>
                  <a:lnTo>
                    <a:pt x="375740" y="253056"/>
                  </a:lnTo>
                  <a:lnTo>
                    <a:pt x="415447" y="230157"/>
                  </a:lnTo>
                  <a:lnTo>
                    <a:pt x="456781" y="208159"/>
                  </a:lnTo>
                  <a:lnTo>
                    <a:pt x="499689" y="187093"/>
                  </a:lnTo>
                  <a:lnTo>
                    <a:pt x="544118" y="166987"/>
                  </a:lnTo>
                  <a:lnTo>
                    <a:pt x="590016" y="147872"/>
                  </a:lnTo>
                  <a:lnTo>
                    <a:pt x="637327" y="129776"/>
                  </a:lnTo>
                  <a:lnTo>
                    <a:pt x="686001" y="112729"/>
                  </a:lnTo>
                  <a:lnTo>
                    <a:pt x="735982" y="96761"/>
                  </a:lnTo>
                  <a:lnTo>
                    <a:pt x="787218" y="81900"/>
                  </a:lnTo>
                  <a:lnTo>
                    <a:pt x="839656" y="68177"/>
                  </a:lnTo>
                  <a:lnTo>
                    <a:pt x="893243" y="55622"/>
                  </a:lnTo>
                  <a:lnTo>
                    <a:pt x="947925" y="44262"/>
                  </a:lnTo>
                  <a:lnTo>
                    <a:pt x="1003649" y="34129"/>
                  </a:lnTo>
                  <a:lnTo>
                    <a:pt x="1060362" y="25251"/>
                  </a:lnTo>
                  <a:lnTo>
                    <a:pt x="1118010" y="17658"/>
                  </a:lnTo>
                  <a:lnTo>
                    <a:pt x="1176541" y="11380"/>
                  </a:lnTo>
                  <a:lnTo>
                    <a:pt x="1235901" y="6445"/>
                  </a:lnTo>
                  <a:lnTo>
                    <a:pt x="1296037" y="2884"/>
                  </a:lnTo>
                  <a:lnTo>
                    <a:pt x="1356896" y="726"/>
                  </a:lnTo>
                  <a:lnTo>
                    <a:pt x="1418424" y="0"/>
                  </a:lnTo>
                  <a:lnTo>
                    <a:pt x="1479954" y="726"/>
                  </a:lnTo>
                  <a:lnTo>
                    <a:pt x="1540813" y="2884"/>
                  </a:lnTo>
                  <a:lnTo>
                    <a:pt x="1600950" y="6445"/>
                  </a:lnTo>
                  <a:lnTo>
                    <a:pt x="1660311" y="11380"/>
                  </a:lnTo>
                  <a:lnTo>
                    <a:pt x="1718843" y="17658"/>
                  </a:lnTo>
                  <a:lnTo>
                    <a:pt x="1776492" y="25251"/>
                  </a:lnTo>
                  <a:lnTo>
                    <a:pt x="1833206" y="34129"/>
                  </a:lnTo>
                  <a:lnTo>
                    <a:pt x="1888930" y="44262"/>
                  </a:lnTo>
                  <a:lnTo>
                    <a:pt x="1943613" y="55622"/>
                  </a:lnTo>
                  <a:lnTo>
                    <a:pt x="1997200" y="68177"/>
                  </a:lnTo>
                  <a:lnTo>
                    <a:pt x="2049639" y="81900"/>
                  </a:lnTo>
                  <a:lnTo>
                    <a:pt x="2100875" y="96761"/>
                  </a:lnTo>
                  <a:lnTo>
                    <a:pt x="2150857" y="112729"/>
                  </a:lnTo>
                  <a:lnTo>
                    <a:pt x="2199531" y="129776"/>
                  </a:lnTo>
                  <a:lnTo>
                    <a:pt x="2246843" y="147872"/>
                  </a:lnTo>
                  <a:lnTo>
                    <a:pt x="2292741" y="166987"/>
                  </a:lnTo>
                  <a:lnTo>
                    <a:pt x="2337170" y="187093"/>
                  </a:lnTo>
                  <a:lnTo>
                    <a:pt x="2380079" y="208159"/>
                  </a:lnTo>
                  <a:lnTo>
                    <a:pt x="2421413" y="230157"/>
                  </a:lnTo>
                  <a:lnTo>
                    <a:pt x="2461120" y="253056"/>
                  </a:lnTo>
                  <a:lnTo>
                    <a:pt x="2499146" y="276827"/>
                  </a:lnTo>
                  <a:lnTo>
                    <a:pt x="2535438" y="301441"/>
                  </a:lnTo>
                  <a:lnTo>
                    <a:pt x="2569943" y="326868"/>
                  </a:lnTo>
                  <a:lnTo>
                    <a:pt x="2602607" y="353079"/>
                  </a:lnTo>
                  <a:lnTo>
                    <a:pt x="2633378" y="380044"/>
                  </a:lnTo>
                  <a:lnTo>
                    <a:pt x="2662202" y="407734"/>
                  </a:lnTo>
                  <a:lnTo>
                    <a:pt x="2689026" y="436119"/>
                  </a:lnTo>
                  <a:lnTo>
                    <a:pt x="2713796" y="465170"/>
                  </a:lnTo>
                  <a:lnTo>
                    <a:pt x="2756965" y="525152"/>
                  </a:lnTo>
                  <a:lnTo>
                    <a:pt x="2791281" y="587442"/>
                  </a:lnTo>
                  <a:lnTo>
                    <a:pt x="2816320" y="651807"/>
                  </a:lnTo>
                  <a:lnTo>
                    <a:pt x="2831656" y="718008"/>
                  </a:lnTo>
                  <a:lnTo>
                    <a:pt x="2836862" y="785812"/>
                  </a:lnTo>
                  <a:lnTo>
                    <a:pt x="2835552" y="819899"/>
                  </a:lnTo>
                  <a:lnTo>
                    <a:pt x="2825227" y="886931"/>
                  </a:lnTo>
                  <a:lnTo>
                    <a:pt x="2804987" y="952244"/>
                  </a:lnTo>
                  <a:lnTo>
                    <a:pt x="2775256" y="1015601"/>
                  </a:lnTo>
                  <a:lnTo>
                    <a:pt x="2736460" y="1076766"/>
                  </a:lnTo>
                  <a:lnTo>
                    <a:pt x="2689026" y="1135505"/>
                  </a:lnTo>
                  <a:lnTo>
                    <a:pt x="2662202" y="1163890"/>
                  </a:lnTo>
                  <a:lnTo>
                    <a:pt x="2633378" y="1191580"/>
                  </a:lnTo>
                  <a:lnTo>
                    <a:pt x="2602607" y="1218545"/>
                  </a:lnTo>
                  <a:lnTo>
                    <a:pt x="2569943" y="1244756"/>
                  </a:lnTo>
                  <a:lnTo>
                    <a:pt x="2535438" y="1270183"/>
                  </a:lnTo>
                  <a:lnTo>
                    <a:pt x="2499146" y="1294797"/>
                  </a:lnTo>
                  <a:lnTo>
                    <a:pt x="2461120" y="1318568"/>
                  </a:lnTo>
                  <a:lnTo>
                    <a:pt x="2421413" y="1341467"/>
                  </a:lnTo>
                  <a:lnTo>
                    <a:pt x="2380079" y="1363465"/>
                  </a:lnTo>
                  <a:lnTo>
                    <a:pt x="2337170" y="1384531"/>
                  </a:lnTo>
                  <a:lnTo>
                    <a:pt x="2292741" y="1404637"/>
                  </a:lnTo>
                  <a:lnTo>
                    <a:pt x="2246843" y="1423752"/>
                  </a:lnTo>
                  <a:lnTo>
                    <a:pt x="2199531" y="1441848"/>
                  </a:lnTo>
                  <a:lnTo>
                    <a:pt x="2150857" y="1458895"/>
                  </a:lnTo>
                  <a:lnTo>
                    <a:pt x="2100875" y="1474863"/>
                  </a:lnTo>
                  <a:lnTo>
                    <a:pt x="2049639" y="1489724"/>
                  </a:lnTo>
                  <a:lnTo>
                    <a:pt x="1997200" y="1503447"/>
                  </a:lnTo>
                  <a:lnTo>
                    <a:pt x="1943613" y="1516002"/>
                  </a:lnTo>
                  <a:lnTo>
                    <a:pt x="1888930" y="1527362"/>
                  </a:lnTo>
                  <a:lnTo>
                    <a:pt x="1833206" y="1537495"/>
                  </a:lnTo>
                  <a:lnTo>
                    <a:pt x="1776492" y="1546373"/>
                  </a:lnTo>
                  <a:lnTo>
                    <a:pt x="1718843" y="1553966"/>
                  </a:lnTo>
                  <a:lnTo>
                    <a:pt x="1660311" y="1560244"/>
                  </a:lnTo>
                  <a:lnTo>
                    <a:pt x="1600950" y="1565179"/>
                  </a:lnTo>
                  <a:lnTo>
                    <a:pt x="1540813" y="1568740"/>
                  </a:lnTo>
                  <a:lnTo>
                    <a:pt x="1479954" y="1570898"/>
                  </a:lnTo>
                  <a:lnTo>
                    <a:pt x="1418424" y="1571625"/>
                  </a:lnTo>
                  <a:lnTo>
                    <a:pt x="1356896" y="1570898"/>
                  </a:lnTo>
                  <a:lnTo>
                    <a:pt x="1296037" y="1568740"/>
                  </a:lnTo>
                  <a:lnTo>
                    <a:pt x="1235901" y="1565179"/>
                  </a:lnTo>
                  <a:lnTo>
                    <a:pt x="1176541" y="1560244"/>
                  </a:lnTo>
                  <a:lnTo>
                    <a:pt x="1118010" y="1553966"/>
                  </a:lnTo>
                  <a:lnTo>
                    <a:pt x="1060362" y="1546373"/>
                  </a:lnTo>
                  <a:lnTo>
                    <a:pt x="1003649" y="1537495"/>
                  </a:lnTo>
                  <a:lnTo>
                    <a:pt x="947925" y="1527362"/>
                  </a:lnTo>
                  <a:lnTo>
                    <a:pt x="893243" y="1516002"/>
                  </a:lnTo>
                  <a:lnTo>
                    <a:pt x="839656" y="1503447"/>
                  </a:lnTo>
                  <a:lnTo>
                    <a:pt x="787218" y="1489724"/>
                  </a:lnTo>
                  <a:lnTo>
                    <a:pt x="735982" y="1474863"/>
                  </a:lnTo>
                  <a:lnTo>
                    <a:pt x="686001" y="1458895"/>
                  </a:lnTo>
                  <a:lnTo>
                    <a:pt x="637327" y="1441848"/>
                  </a:lnTo>
                  <a:lnTo>
                    <a:pt x="590016" y="1423752"/>
                  </a:lnTo>
                  <a:lnTo>
                    <a:pt x="544118" y="1404637"/>
                  </a:lnTo>
                  <a:lnTo>
                    <a:pt x="499689" y="1384531"/>
                  </a:lnTo>
                  <a:lnTo>
                    <a:pt x="456781" y="1363465"/>
                  </a:lnTo>
                  <a:lnTo>
                    <a:pt x="415447" y="1341467"/>
                  </a:lnTo>
                  <a:lnTo>
                    <a:pt x="375740" y="1318568"/>
                  </a:lnTo>
                  <a:lnTo>
                    <a:pt x="337714" y="1294797"/>
                  </a:lnTo>
                  <a:lnTo>
                    <a:pt x="301423" y="1270183"/>
                  </a:lnTo>
                  <a:lnTo>
                    <a:pt x="266918" y="1244756"/>
                  </a:lnTo>
                  <a:lnTo>
                    <a:pt x="234254" y="1218545"/>
                  </a:lnTo>
                  <a:lnTo>
                    <a:pt x="203483" y="1191580"/>
                  </a:lnTo>
                  <a:lnTo>
                    <a:pt x="174659" y="1163890"/>
                  </a:lnTo>
                  <a:lnTo>
                    <a:pt x="147835" y="1135505"/>
                  </a:lnTo>
                  <a:lnTo>
                    <a:pt x="123065" y="1106454"/>
                  </a:lnTo>
                  <a:lnTo>
                    <a:pt x="79897" y="1046472"/>
                  </a:lnTo>
                  <a:lnTo>
                    <a:pt x="45580" y="984182"/>
                  </a:lnTo>
                  <a:lnTo>
                    <a:pt x="20542" y="919817"/>
                  </a:lnTo>
                  <a:lnTo>
                    <a:pt x="5206" y="853616"/>
                  </a:lnTo>
                  <a:lnTo>
                    <a:pt x="0" y="7858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020754" y="5304916"/>
            <a:ext cx="2462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6469" marR="5080" indent="-95440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Просіювачі </a:t>
            </a:r>
            <a:r>
              <a:rPr sz="1800" dirty="0">
                <a:latin typeface="Calibri"/>
                <a:cs typeface="Calibri"/>
              </a:rPr>
              <a:t>з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нерухомим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ситом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5150" y="2351087"/>
            <a:ext cx="7942580" cy="2792730"/>
            <a:chOff x="565150" y="2351087"/>
            <a:chExt cx="7942580" cy="2792730"/>
          </a:xfrm>
        </p:grpSpPr>
        <p:sp>
          <p:nvSpPr>
            <p:cNvPr id="20" name="object 20"/>
            <p:cNvSpPr/>
            <p:nvPr/>
          </p:nvSpPr>
          <p:spPr>
            <a:xfrm>
              <a:off x="571500" y="2357437"/>
              <a:ext cx="488950" cy="2724150"/>
            </a:xfrm>
            <a:custGeom>
              <a:avLst/>
              <a:gdLst/>
              <a:ahLst/>
              <a:cxnLst/>
              <a:rect l="l" t="t" r="r" b="b"/>
              <a:pathLst>
                <a:path w="488950" h="2724150">
                  <a:moveTo>
                    <a:pt x="0" y="0"/>
                  </a:moveTo>
                  <a:lnTo>
                    <a:pt x="488848" y="2723565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20599" y="5061769"/>
              <a:ext cx="75565" cy="81915"/>
            </a:xfrm>
            <a:custGeom>
              <a:avLst/>
              <a:gdLst/>
              <a:ahLst/>
              <a:cxnLst/>
              <a:rect l="l" t="t" r="r" b="b"/>
              <a:pathLst>
                <a:path w="75565" h="81914">
                  <a:moveTo>
                    <a:pt x="75006" y="0"/>
                  </a:moveTo>
                  <a:lnTo>
                    <a:pt x="0" y="13462"/>
                  </a:lnTo>
                  <a:lnTo>
                    <a:pt x="50965" y="81737"/>
                  </a:lnTo>
                  <a:lnTo>
                    <a:pt x="75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68490" y="2571750"/>
              <a:ext cx="461645" cy="593090"/>
            </a:xfrm>
            <a:custGeom>
              <a:avLst/>
              <a:gdLst/>
              <a:ahLst/>
              <a:cxnLst/>
              <a:rect l="l" t="t" r="r" b="b"/>
              <a:pathLst>
                <a:path w="461645" h="593089">
                  <a:moveTo>
                    <a:pt x="461073" y="0"/>
                  </a:moveTo>
                  <a:lnTo>
                    <a:pt x="0" y="59281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29503" y="3131148"/>
              <a:ext cx="77470" cy="83820"/>
            </a:xfrm>
            <a:custGeom>
              <a:avLst/>
              <a:gdLst/>
              <a:ahLst/>
              <a:cxnLst/>
              <a:rect l="l" t="t" r="r" b="b"/>
              <a:pathLst>
                <a:path w="77470" h="83819">
                  <a:moveTo>
                    <a:pt x="16700" y="0"/>
                  </a:moveTo>
                  <a:lnTo>
                    <a:pt x="0" y="83540"/>
                  </a:lnTo>
                  <a:lnTo>
                    <a:pt x="76847" y="46774"/>
                  </a:lnTo>
                  <a:lnTo>
                    <a:pt x="16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2897" y="2428875"/>
              <a:ext cx="978535" cy="2655570"/>
            </a:xfrm>
            <a:custGeom>
              <a:avLst/>
              <a:gdLst/>
              <a:ahLst/>
              <a:cxnLst/>
              <a:rect l="l" t="t" r="r" b="b"/>
              <a:pathLst>
                <a:path w="978534" h="2655570">
                  <a:moveTo>
                    <a:pt x="978166" y="0"/>
                  </a:moveTo>
                  <a:lnTo>
                    <a:pt x="0" y="265503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91526" y="5058827"/>
              <a:ext cx="71755" cy="85090"/>
            </a:xfrm>
            <a:custGeom>
              <a:avLst/>
              <a:gdLst/>
              <a:ahLst/>
              <a:cxnLst/>
              <a:rect l="l" t="t" r="r" b="b"/>
              <a:pathLst>
                <a:path w="71754" h="85089">
                  <a:moveTo>
                    <a:pt x="0" y="0"/>
                  </a:moveTo>
                  <a:lnTo>
                    <a:pt x="9410" y="84670"/>
                  </a:lnTo>
                  <a:lnTo>
                    <a:pt x="71501" y="26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843" y="337637"/>
            <a:ext cx="4248125" cy="51831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2952" y="5753290"/>
            <a:ext cx="5782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Вібраційний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просіювач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МВПМ</a:t>
            </a:r>
            <a:r>
              <a:rPr sz="2800" b="1" i="1" spc="-1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– 300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09640" y="630535"/>
            <a:ext cx="1373505" cy="2832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650" b="0" spc="-35" dirty="0">
                <a:latin typeface="Arial Black"/>
                <a:cs typeface="Arial Black"/>
              </a:rPr>
              <a:t>1</a:t>
            </a:r>
            <a:r>
              <a:rPr sz="1650" b="0" spc="-160" dirty="0">
                <a:latin typeface="Arial Black"/>
                <a:cs typeface="Arial Black"/>
              </a:rPr>
              <a:t> </a:t>
            </a:r>
            <a:r>
              <a:rPr sz="1600" dirty="0"/>
              <a:t>–</a:t>
            </a:r>
            <a:r>
              <a:rPr sz="1600" spc="-5" dirty="0"/>
              <a:t> </a:t>
            </a:r>
            <a:r>
              <a:rPr sz="1600" dirty="0"/>
              <a:t>деб</a:t>
            </a:r>
            <a:r>
              <a:rPr sz="1600" spc="10" dirty="0"/>
              <a:t>а</a:t>
            </a:r>
            <a:r>
              <a:rPr sz="1600" dirty="0"/>
              <a:t>ланси;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09640" y="874374"/>
            <a:ext cx="2877185" cy="36969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98120" indent="-186055">
              <a:lnSpc>
                <a:spcPts val="1950"/>
              </a:lnSpc>
              <a:spcBef>
                <a:spcPts val="135"/>
              </a:spcBef>
              <a:buSzPct val="103125"/>
              <a:buFont typeface="Arial Black"/>
              <a:buAutoNum type="arabicPlain" startAt="2"/>
              <a:tabLst>
                <a:tab pos="19875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електродвигун;</a:t>
            </a:r>
            <a:endParaRPr sz="1600">
              <a:latin typeface="Times New Roman"/>
              <a:cs typeface="Times New Roman"/>
            </a:endParaRPr>
          </a:p>
          <a:p>
            <a:pPr marL="198120" indent="-18605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198755" algn="l"/>
              </a:tabLst>
            </a:pPr>
            <a:r>
              <a:rPr sz="1600" b="1" dirty="0">
                <a:latin typeface="Times New Roman"/>
                <a:cs typeface="Times New Roman"/>
              </a:rPr>
              <a:t>-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основа;</a:t>
            </a:r>
            <a:endParaRPr sz="1600">
              <a:latin typeface="Times New Roman"/>
              <a:cs typeface="Times New Roman"/>
            </a:endParaRPr>
          </a:p>
          <a:p>
            <a:pPr marL="215900" indent="-20383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21653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пружина;</a:t>
            </a:r>
            <a:endParaRPr sz="1600">
              <a:latin typeface="Times New Roman"/>
              <a:cs typeface="Times New Roman"/>
            </a:endParaRPr>
          </a:p>
          <a:p>
            <a:pPr marL="198120" indent="-18605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19875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розвантажувальний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лоток;</a:t>
            </a:r>
            <a:endParaRPr sz="1600">
              <a:latin typeface="Times New Roman"/>
              <a:cs typeface="Times New Roman"/>
            </a:endParaRPr>
          </a:p>
          <a:p>
            <a:pPr marL="198120" indent="-18605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19875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плоске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сито;</a:t>
            </a:r>
            <a:endParaRPr sz="1600">
              <a:latin typeface="Times New Roman"/>
              <a:cs typeface="Times New Roman"/>
            </a:endParaRPr>
          </a:p>
          <a:p>
            <a:pPr marL="198120" indent="-18605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19875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бункер;</a:t>
            </a:r>
            <a:endParaRPr sz="1600">
              <a:latin typeface="Times New Roman"/>
              <a:cs typeface="Times New Roman"/>
            </a:endParaRPr>
          </a:p>
          <a:p>
            <a:pPr marL="215900" indent="-20383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21653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завантажувальний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отвір;</a:t>
            </a:r>
            <a:endParaRPr sz="1600">
              <a:latin typeface="Times New Roman"/>
              <a:cs typeface="Times New Roman"/>
            </a:endParaRPr>
          </a:p>
          <a:p>
            <a:pPr marL="198120" indent="-186055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198755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пружина;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шпилька;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клямка;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–корпус;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дни</a:t>
            </a:r>
            <a:r>
              <a:rPr sz="1600" b="1" spc="-5" dirty="0">
                <a:latin typeface="Times New Roman"/>
                <a:cs typeface="Times New Roman"/>
              </a:rPr>
              <a:t>щ</a:t>
            </a:r>
            <a:r>
              <a:rPr sz="1600" b="1" dirty="0">
                <a:latin typeface="Times New Roman"/>
                <a:cs typeface="Times New Roman"/>
              </a:rPr>
              <a:t>е;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штир;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2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кронштейн;</a:t>
            </a:r>
            <a:endParaRPr sz="1600">
              <a:latin typeface="Times New Roman"/>
              <a:cs typeface="Times New Roman"/>
            </a:endParaRPr>
          </a:p>
          <a:p>
            <a:pPr marL="333375" indent="-321310">
              <a:lnSpc>
                <a:spcPts val="1950"/>
              </a:lnSpc>
              <a:buSzPct val="103125"/>
              <a:buFont typeface="Arial Black"/>
              <a:buAutoNum type="arabicPlain" startAt="2"/>
              <a:tabLst>
                <a:tab pos="334010" algn="l"/>
              </a:tabLst>
            </a:pP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робочий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вал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9994" y="408327"/>
            <a:ext cx="1966872" cy="27221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4002" y="480085"/>
            <a:ext cx="3491245" cy="38587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83785" y="3145118"/>
            <a:ext cx="2860214" cy="34352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0652" y="5321490"/>
            <a:ext cx="34601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5" dirty="0">
                <a:latin typeface="Times New Roman"/>
                <a:cs typeface="Times New Roman"/>
              </a:rPr>
              <a:t>Вібраційні</a:t>
            </a:r>
            <a:r>
              <a:rPr sz="2800" b="1" i="1" spc="-40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просіювачі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9784" y="393556"/>
            <a:ext cx="4103686" cy="55610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50" b="0" spc="-25" dirty="0">
                <a:latin typeface="Arial Black"/>
                <a:cs typeface="Arial Black"/>
              </a:rPr>
              <a:t>1</a:t>
            </a:r>
            <a:r>
              <a:rPr b="0" spc="-25" dirty="0">
                <a:latin typeface="Arial Black"/>
                <a:cs typeface="Arial Black"/>
              </a:rPr>
              <a:t>,</a:t>
            </a:r>
            <a:r>
              <a:rPr sz="1450" b="0" spc="-25" dirty="0">
                <a:latin typeface="Arial Black"/>
                <a:cs typeface="Arial Black"/>
              </a:rPr>
              <a:t>2 </a:t>
            </a:r>
            <a:r>
              <a:rPr spc="-5" dirty="0"/>
              <a:t>– </a:t>
            </a:r>
            <a:r>
              <a:rPr spc="-10" dirty="0"/>
              <a:t>клинопасові</a:t>
            </a:r>
            <a:r>
              <a:rPr spc="10" dirty="0"/>
              <a:t> </a:t>
            </a:r>
            <a:r>
              <a:rPr spc="-15" dirty="0"/>
              <a:t>передачі;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2187" y="1162225"/>
            <a:ext cx="2626360" cy="38773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76530" indent="-164465">
              <a:lnSpc>
                <a:spcPts val="1710"/>
              </a:lnSpc>
              <a:spcBef>
                <a:spcPts val="120"/>
              </a:spcBef>
              <a:buSzPct val="103571"/>
              <a:buFont typeface="Arial Black"/>
              <a:buAutoNum type="arabicPlain" startAt="3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електродвигун;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труба;</a:t>
            </a:r>
            <a:endParaRPr sz="1400">
              <a:latin typeface="Times New Roman"/>
              <a:cs typeface="Times New Roman"/>
            </a:endParaRPr>
          </a:p>
          <a:p>
            <a:pPr marL="189865" indent="-17780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1905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шнек;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отвір;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магнітний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уловлювач;</a:t>
            </a:r>
            <a:endParaRPr sz="1400">
              <a:latin typeface="Times New Roman"/>
              <a:cs typeface="Times New Roman"/>
            </a:endParaRPr>
          </a:p>
          <a:p>
            <a:pPr marL="176530" indent="-164465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17716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 розвантажувальний </a:t>
            </a:r>
            <a:r>
              <a:rPr sz="1400" b="1" spc="-10" dirty="0">
                <a:latin typeface="Times New Roman"/>
                <a:cs typeface="Times New Roman"/>
              </a:rPr>
              <a:t>лоток;</a:t>
            </a:r>
            <a:endParaRPr sz="1400">
              <a:latin typeface="Times New Roman"/>
              <a:cs typeface="Times New Roman"/>
            </a:endParaRPr>
          </a:p>
          <a:p>
            <a:pPr marL="189865" indent="-17780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1905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просіювальна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головка;</a:t>
            </a:r>
            <a:endParaRPr sz="1400">
              <a:latin typeface="Times New Roman"/>
              <a:cs typeface="Times New Roman"/>
            </a:endParaRPr>
          </a:p>
          <a:p>
            <a:pPr marL="309245" indent="-29718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30988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кришка;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хрестовина;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ножі</a:t>
            </a:r>
            <a:r>
              <a:rPr sz="1400" b="1" spc="-5" dirty="0">
                <a:latin typeface="Times New Roman"/>
                <a:cs typeface="Times New Roman"/>
              </a:rPr>
              <a:t> для розпушування;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циліндричне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сито;</a:t>
            </a:r>
            <a:endParaRPr sz="1400">
              <a:latin typeface="Times New Roman"/>
              <a:cs typeface="Times New Roman"/>
            </a:endParaRPr>
          </a:p>
          <a:p>
            <a:pPr marL="309245" indent="-29718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30988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скребки;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15" dirty="0">
                <a:latin typeface="Times New Roman"/>
                <a:cs typeface="Times New Roman"/>
              </a:rPr>
              <a:t> робоча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камера;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 завантажувальний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бункер;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запобіжна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решітка;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перекидач;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68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крильчатка;</a:t>
            </a:r>
            <a:endParaRPr sz="1400">
              <a:latin typeface="Times New Roman"/>
              <a:cs typeface="Times New Roman"/>
            </a:endParaRPr>
          </a:p>
          <a:p>
            <a:pPr marL="295275" indent="-283210">
              <a:lnSpc>
                <a:spcPts val="1710"/>
              </a:lnSpc>
              <a:buSzPct val="103571"/>
              <a:buFont typeface="Arial Black"/>
              <a:buAutoNum type="arabicPlain" startAt="3"/>
              <a:tabLst>
                <a:tab pos="29591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–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платформа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972" y="6121590"/>
            <a:ext cx="65151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spc="-10" dirty="0">
                <a:latin typeface="Times New Roman"/>
                <a:cs typeface="Times New Roman"/>
              </a:rPr>
              <a:t>Просіювач</a:t>
            </a:r>
            <a:r>
              <a:rPr sz="2800" b="1" i="1" spc="-2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МПМ-800</a:t>
            </a:r>
            <a:r>
              <a:rPr sz="2800" b="1" i="1" spc="-20" dirty="0">
                <a:latin typeface="Times New Roman"/>
                <a:cs typeface="Times New Roman"/>
              </a:rPr>
              <a:t> </a:t>
            </a:r>
            <a:r>
              <a:rPr sz="2800" b="1" i="1" dirty="0">
                <a:latin typeface="Times New Roman"/>
                <a:cs typeface="Times New Roman"/>
              </a:rPr>
              <a:t>з</a:t>
            </a:r>
            <a:r>
              <a:rPr sz="2800" b="1" i="1" spc="-15" dirty="0">
                <a:latin typeface="Times New Roman"/>
                <a:cs typeface="Times New Roman"/>
              </a:rPr>
              <a:t> </a:t>
            </a:r>
            <a:r>
              <a:rPr sz="2800" b="1" i="1" spc="-10" dirty="0">
                <a:latin typeface="Times New Roman"/>
                <a:cs typeface="Times New Roman"/>
              </a:rPr>
              <a:t>обертовим</a:t>
            </a:r>
            <a:r>
              <a:rPr sz="2800" b="1" i="1" spc="-30" dirty="0">
                <a:latin typeface="Times New Roman"/>
                <a:cs typeface="Times New Roman"/>
              </a:rPr>
              <a:t> ситом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4007" y="983996"/>
            <a:ext cx="3573242" cy="4826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947" y="984250"/>
            <a:ext cx="2828917" cy="461962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1190401"/>
          <a:ext cx="9163050" cy="5133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60"/>
                <a:gridCol w="3000375"/>
                <a:gridCol w="3262630"/>
              </a:tblGrid>
              <a:tr h="243839">
                <a:tc>
                  <a:txBody>
                    <a:bodyPr/>
                    <a:lstStyle/>
                    <a:p>
                      <a:pPr marL="86550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Несправності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71374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Ймовірні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причини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4455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Способи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усунення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11430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Борошно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розпилюється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під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час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роботи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машини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200660">
                        <a:lnSpc>
                          <a:spcPts val="1820"/>
                        </a:lnSpc>
                        <a:buAutoNum type="arabicPeriod"/>
                        <a:tabLst>
                          <a:tab pos="26924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Не закріплено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гнучкий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рукав.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233045">
                        <a:lnSpc>
                          <a:spcPct val="100000"/>
                        </a:lnSpc>
                        <a:buAutoNum type="arabicPeriod"/>
                        <a:tabLst>
                          <a:tab pos="269240" algn="l"/>
                        </a:tabLst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Борошно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завантажується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під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роботи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машини.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68605" indent="-200660">
                        <a:lnSpc>
                          <a:spcPct val="100000"/>
                        </a:lnSpc>
                        <a:spcBef>
                          <a:spcPts val="10"/>
                        </a:spcBef>
                        <a:buAutoNum type="arabicPeriod"/>
                        <a:tabLst>
                          <a:tab pos="26924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Відсутність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борошна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бункері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200660">
                        <a:lnSpc>
                          <a:spcPts val="1820"/>
                        </a:lnSpc>
                        <a:buAutoNum type="arabicPeriod"/>
                        <a:tabLst>
                          <a:tab pos="26924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Вимкнути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машину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закріпити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рукав.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169545">
                        <a:lnSpc>
                          <a:spcPct val="100000"/>
                        </a:lnSpc>
                        <a:buAutoNum type="arabicPeriod" startAt="2"/>
                        <a:tabLst>
                          <a:tab pos="26924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Вимкнути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машину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і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завантажити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бункер.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118745">
                        <a:lnSpc>
                          <a:spcPts val="1930"/>
                        </a:lnSpc>
                        <a:buAutoNum type="arabicPeriod" startAt="2"/>
                        <a:tabLst>
                          <a:tab pos="269240" algn="l"/>
                        </a:tabLst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Стежити,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щоб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робочий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ротор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був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закритий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борошном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Підвищений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шум або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стук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під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час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роботи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Деформовано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барабан,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зношені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зубці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шестерень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Відрихтувати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зубці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шестерень,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замінити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шестерні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14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просіяному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продукті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залишаються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домішки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Неправильно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підібрано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сито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Дотримуватись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практичних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порад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Продукт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просіюється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Отвори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сита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забиті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продуктом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Зупинити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машину,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зняти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сито,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прочистити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його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отвори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Знизилась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продуктивність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машини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3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Розтягнувся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пас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Викликати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спеціаліста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сервісної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служби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975359"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У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робочій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камері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просіювача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утворюються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“зводи”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борошна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Борошно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має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підвищену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вологість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268605" indent="-200660">
                        <a:lnSpc>
                          <a:spcPts val="1820"/>
                        </a:lnSpc>
                        <a:buAutoNum type="arabicPeriod"/>
                        <a:tabLst>
                          <a:tab pos="26924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Постукати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корпусу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просіювача.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8580" marR="528955">
                        <a:lnSpc>
                          <a:spcPts val="1930"/>
                        </a:lnSpc>
                        <a:buAutoNum type="arabicPeriod" startAt="2"/>
                        <a:tabLst>
                          <a:tab pos="26924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допускати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просіювання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борошна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підвищеної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вологості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Частина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продукту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або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весь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67945">
                        <a:lnSpc>
                          <a:spcPts val="1910"/>
                        </a:lnSpc>
                        <a:spcBef>
                          <a:spcPts val="1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продукт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просіюється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Порвалась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сітка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сита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83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Замінити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сітку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сита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832099" y="145157"/>
            <a:ext cx="592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Можливі</a:t>
            </a:r>
            <a:r>
              <a:rPr sz="1800" b="1" dirty="0">
                <a:latin typeface="Times New Roman"/>
                <a:cs typeface="Times New Roman"/>
              </a:rPr>
              <a:t> несправності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під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час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експлуатації</a:t>
            </a:r>
            <a:r>
              <a:rPr sz="1800" b="1" spc="47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просіювачів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0302" y="465500"/>
            <a:ext cx="462534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Calibri"/>
                <a:cs typeface="Calibri"/>
              </a:rPr>
              <a:t>Універсальні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кухонні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машини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9514" y="2547670"/>
            <a:ext cx="4104640" cy="2449195"/>
          </a:xfrm>
          <a:prstGeom prst="rect">
            <a:avLst/>
          </a:prstGeom>
          <a:solidFill>
            <a:srgbClr val="B9CDE5"/>
          </a:solidFill>
          <a:ln w="25400">
            <a:solidFill>
              <a:srgbClr val="385D8A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4460" marR="116839" indent="-635" algn="ctr">
              <a:lnSpc>
                <a:spcPct val="100000"/>
              </a:lnSpc>
              <a:spcBef>
                <a:spcPts val="300"/>
              </a:spcBef>
            </a:pPr>
            <a:r>
              <a:rPr sz="1800" spc="-15" dirty="0">
                <a:latin typeface="Times New Roman"/>
                <a:cs typeface="Times New Roman"/>
              </a:rPr>
              <a:t>Універсальні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кухонні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загального </a:t>
            </a:r>
            <a:r>
              <a:rPr sz="1800" spc="-10" dirty="0">
                <a:latin typeface="Times New Roman"/>
                <a:cs typeface="Times New Roman"/>
              </a:rPr>
              <a:t>призначення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використовують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підприємствах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громадського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харчування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цехах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загальної </a:t>
            </a:r>
            <a:r>
              <a:rPr sz="1800" spc="-15" dirty="0">
                <a:latin typeface="Times New Roman"/>
                <a:cs typeface="Times New Roman"/>
              </a:rPr>
              <a:t>заготовки, </a:t>
            </a:r>
            <a:r>
              <a:rPr sz="1800" dirty="0">
                <a:latin typeface="Times New Roman"/>
                <a:cs typeface="Times New Roman"/>
              </a:rPr>
              <a:t>в яких </a:t>
            </a:r>
            <a:r>
              <a:rPr sz="1800" spc="-10" dirty="0">
                <a:latin typeface="Times New Roman"/>
                <a:cs typeface="Times New Roman"/>
              </a:rPr>
              <a:t>здійснюють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механічну </a:t>
            </a:r>
            <a:r>
              <a:rPr sz="1800" spc="-5" dirty="0">
                <a:latin typeface="Times New Roman"/>
                <a:cs typeface="Times New Roman"/>
              </a:rPr>
              <a:t>обробку </a:t>
            </a:r>
            <a:r>
              <a:rPr sz="1800" spc="-10" dirty="0">
                <a:latin typeface="Times New Roman"/>
                <a:cs typeface="Times New Roman"/>
              </a:rPr>
              <a:t>різноманітних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продуктів </a:t>
            </a:r>
            <a:r>
              <a:rPr sz="1800" spc="-5" dirty="0">
                <a:latin typeface="Times New Roman"/>
                <a:cs typeface="Times New Roman"/>
              </a:rPr>
              <a:t>(наприклад </a:t>
            </a:r>
            <a:r>
              <a:rPr sz="1800" dirty="0">
                <a:latin typeface="Times New Roman"/>
                <a:cs typeface="Times New Roman"/>
              </a:rPr>
              <a:t>м'яса, риби,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овочів,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борошна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та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ін.).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264" y="1570845"/>
            <a:ext cx="2413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Загального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призначення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8902" y="1561320"/>
            <a:ext cx="2648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Спеціального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призначення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2520" y="2547670"/>
            <a:ext cx="4267835" cy="3933825"/>
          </a:xfrm>
          <a:prstGeom prst="rect">
            <a:avLst/>
          </a:prstGeom>
          <a:solidFill>
            <a:srgbClr val="B9CDE5"/>
          </a:solidFill>
          <a:ln w="25400">
            <a:solidFill>
              <a:srgbClr val="385D8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139700" algn="ctr">
              <a:lnSpc>
                <a:spcPct val="100000"/>
              </a:lnSpc>
              <a:spcBef>
                <a:spcPts val="10"/>
              </a:spcBef>
            </a:pPr>
            <a:r>
              <a:rPr sz="1800" spc="-15" dirty="0">
                <a:latin typeface="Times New Roman"/>
                <a:cs typeface="Times New Roman"/>
              </a:rPr>
              <a:t>Універсальні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кухонні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спеціального </a:t>
            </a:r>
            <a:r>
              <a:rPr sz="1800" spc="-10" dirty="0">
                <a:latin typeface="Times New Roman"/>
                <a:cs typeface="Times New Roman"/>
              </a:rPr>
              <a:t>призначення </a:t>
            </a:r>
            <a:r>
              <a:rPr sz="1800" spc="-5" dirty="0">
                <a:latin typeface="Times New Roman"/>
                <a:cs typeface="Times New Roman"/>
              </a:rPr>
              <a:t>встановлюють </a:t>
            </a:r>
            <a:r>
              <a:rPr sz="1800" dirty="0">
                <a:latin typeface="Times New Roman"/>
                <a:cs typeface="Times New Roman"/>
              </a:rPr>
              <a:t> на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великих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спеціалізованих 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підприємствах </a:t>
            </a:r>
            <a:r>
              <a:rPr sz="1800" spc="-20" dirty="0">
                <a:latin typeface="Times New Roman"/>
                <a:cs typeface="Times New Roman"/>
              </a:rPr>
              <a:t>громадського </a:t>
            </a:r>
            <a:r>
              <a:rPr sz="1800" spc="-10" dirty="0">
                <a:latin typeface="Times New Roman"/>
                <a:cs typeface="Times New Roman"/>
              </a:rPr>
              <a:t>харчування,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де є </a:t>
            </a:r>
            <a:r>
              <a:rPr sz="1800" spc="-15" dirty="0">
                <a:latin typeface="Times New Roman"/>
                <a:cs typeface="Times New Roman"/>
              </a:rPr>
              <a:t>цеховий </a:t>
            </a:r>
            <a:r>
              <a:rPr sz="1800" spc="-10" dirty="0">
                <a:latin typeface="Times New Roman"/>
                <a:cs typeface="Times New Roman"/>
              </a:rPr>
              <a:t>розподіл,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20" dirty="0">
                <a:latin typeface="Times New Roman"/>
                <a:cs typeface="Times New Roman"/>
              </a:rPr>
              <a:t>комплектують 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набором </a:t>
            </a:r>
            <a:r>
              <a:rPr sz="1800" spc="-5" dirty="0">
                <a:latin typeface="Times New Roman"/>
                <a:cs typeface="Times New Roman"/>
              </a:rPr>
              <a:t>змінних </a:t>
            </a:r>
            <a:r>
              <a:rPr sz="1800" spc="-10" dirty="0">
                <a:latin typeface="Times New Roman"/>
                <a:cs typeface="Times New Roman"/>
              </a:rPr>
              <a:t>механізмів, призначених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роботи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одному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цеху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однорідними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продуктами </a:t>
            </a:r>
            <a:r>
              <a:rPr sz="1800" spc="-5" dirty="0">
                <a:latin typeface="Times New Roman"/>
                <a:cs typeface="Times New Roman"/>
              </a:rPr>
              <a:t>(наприклад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>
                <a:latin typeface="Times New Roman"/>
                <a:cs typeface="Times New Roman"/>
              </a:rPr>
              <a:t>м'ясному: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м'ясорубка,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розпушувач,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механізм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подрібнення сухарів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-5" dirty="0">
                <a:latin typeface="Times New Roman"/>
                <a:cs typeface="Times New Roman"/>
              </a:rPr>
              <a:t>спецій;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кондитерському: </a:t>
            </a:r>
            <a:r>
              <a:rPr sz="1800" spc="-15" dirty="0">
                <a:latin typeface="Times New Roman"/>
                <a:cs typeface="Times New Roman"/>
              </a:rPr>
              <a:t>механізм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5" dirty="0">
                <a:latin typeface="Times New Roman"/>
                <a:cs typeface="Times New Roman"/>
              </a:rPr>
              <a:t>збивання </a:t>
            </a:r>
            <a:r>
              <a:rPr sz="1800" dirty="0">
                <a:latin typeface="Times New Roman"/>
                <a:cs typeface="Times New Roman"/>
              </a:rPr>
              <a:t>і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перемішування,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просіювач,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м'ясорубка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-10" dirty="0">
                <a:latin typeface="Times New Roman"/>
                <a:cs typeface="Times New Roman"/>
              </a:rPr>
              <a:t>подрібнення </a:t>
            </a:r>
            <a:r>
              <a:rPr sz="1800" spc="-5" dirty="0">
                <a:latin typeface="Times New Roman"/>
                <a:cs typeface="Times New Roman"/>
              </a:rPr>
              <a:t>варених </a:t>
            </a:r>
            <a:r>
              <a:rPr sz="1800" spc="-10" dirty="0">
                <a:latin typeface="Times New Roman"/>
                <a:cs typeface="Times New Roman"/>
              </a:rPr>
              <a:t>продуктів </a:t>
            </a:r>
            <a:r>
              <a:rPr sz="1800" dirty="0">
                <a:latin typeface="Times New Roman"/>
                <a:cs typeface="Times New Roman"/>
              </a:rPr>
              <a:t>для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начинок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виробів </a:t>
            </a:r>
            <a:r>
              <a:rPr sz="1800" dirty="0">
                <a:latin typeface="Times New Roman"/>
                <a:cs typeface="Times New Roman"/>
              </a:rPr>
              <a:t>з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тіста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т.д.).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648" y="845457"/>
            <a:ext cx="6543938" cy="451960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5958" y="5420169"/>
            <a:ext cx="8222615" cy="1363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 marR="5080" indent="-59309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2 — </a:t>
            </a:r>
            <a:r>
              <a:rPr sz="1600" spc="-10" dirty="0">
                <a:latin typeface="Times New Roman"/>
                <a:cs typeface="Times New Roman"/>
              </a:rPr>
              <a:t>м’ясорубка; </a:t>
            </a:r>
            <a:r>
              <a:rPr sz="1600" i="1" dirty="0">
                <a:latin typeface="Times New Roman"/>
                <a:cs typeface="Times New Roman"/>
              </a:rPr>
              <a:t>З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механізм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розмелювання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сухарів;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4 </a:t>
            </a:r>
            <a:r>
              <a:rPr sz="1600" dirty="0">
                <a:latin typeface="Times New Roman"/>
                <a:cs typeface="Times New Roman"/>
              </a:rPr>
              <a:t>— </a:t>
            </a:r>
            <a:r>
              <a:rPr sz="1600" spc="-5" dirty="0">
                <a:latin typeface="Times New Roman"/>
                <a:cs typeface="Times New Roman"/>
              </a:rPr>
              <a:t>машина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нарізування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сирих </a:t>
            </a:r>
            <a:r>
              <a:rPr sz="1600" spc="-38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овочів;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5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 </a:t>
            </a:r>
            <a:r>
              <a:rPr sz="1600" spc="-15" dirty="0">
                <a:latin typeface="Times New Roman"/>
                <a:cs typeface="Times New Roman"/>
              </a:rPr>
              <a:t>механізм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подрібнювання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горіхів;</a:t>
            </a:r>
            <a:r>
              <a:rPr sz="1600" i="1" spc="-10" dirty="0">
                <a:latin typeface="Times New Roman"/>
                <a:cs typeface="Times New Roman"/>
              </a:rPr>
              <a:t>6</a:t>
            </a:r>
            <a:r>
              <a:rPr sz="1600" i="1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 </a:t>
            </a:r>
            <a:r>
              <a:rPr sz="1600" spc="-5" dirty="0">
                <a:latin typeface="Times New Roman"/>
                <a:cs typeface="Times New Roman"/>
              </a:rPr>
              <a:t>збивальний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механізм;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20"/>
              </a:lnSpc>
            </a:pPr>
            <a:r>
              <a:rPr sz="1600" dirty="0">
                <a:latin typeface="Times New Roman"/>
                <a:cs typeface="Times New Roman"/>
              </a:rPr>
              <a:t>7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 </a:t>
            </a:r>
            <a:r>
              <a:rPr sz="1600" spc="-15" dirty="0">
                <a:latin typeface="Times New Roman"/>
                <a:cs typeface="Times New Roman"/>
              </a:rPr>
              <a:t>механізм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нарізування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бефстроганів;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i="1" dirty="0">
                <a:latin typeface="Times New Roman"/>
                <a:cs typeface="Times New Roman"/>
              </a:rPr>
              <a:t>8 </a:t>
            </a:r>
            <a:r>
              <a:rPr sz="1600" dirty="0">
                <a:latin typeface="Times New Roman"/>
                <a:cs typeface="Times New Roman"/>
              </a:rPr>
              <a:t>— </a:t>
            </a:r>
            <a:r>
              <a:rPr sz="1600" spc="-10" dirty="0">
                <a:latin typeface="Times New Roman"/>
                <a:cs typeface="Times New Roman"/>
              </a:rPr>
              <a:t>механізм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для</a:t>
            </a:r>
            <a:r>
              <a:rPr sz="1600" dirty="0">
                <a:latin typeface="Times New Roman"/>
                <a:cs typeface="Times New Roman"/>
              </a:rPr>
              <a:t> просіювання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борошна;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910"/>
              </a:lnSpc>
            </a:pPr>
            <a:r>
              <a:rPr sz="1600" i="1" dirty="0">
                <a:latin typeface="Times New Roman"/>
                <a:cs typeface="Times New Roman"/>
              </a:rPr>
              <a:t>9</a:t>
            </a:r>
            <a:r>
              <a:rPr sz="1600" i="1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—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розпушувач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м’яса</a:t>
            </a:r>
            <a:endParaRPr sz="1600">
              <a:latin typeface="Times New Roman"/>
              <a:cs typeface="Times New Roman"/>
            </a:endParaRPr>
          </a:p>
          <a:p>
            <a:pPr marL="635" algn="ctr">
              <a:lnSpc>
                <a:spcPts val="2870"/>
              </a:lnSpc>
            </a:pPr>
            <a:r>
              <a:rPr sz="1800" b="1" spc="-5" dirty="0">
                <a:latin typeface="Times New Roman"/>
                <a:cs typeface="Times New Roman"/>
              </a:rPr>
              <a:t>Привід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П-ІІ </a:t>
            </a:r>
            <a:r>
              <a:rPr sz="1800" b="1" dirty="0">
                <a:latin typeface="Times New Roman"/>
                <a:cs typeface="Times New Roman"/>
              </a:rPr>
              <a:t>з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комплектом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змінних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механізмів</a:t>
            </a:r>
            <a:r>
              <a:rPr sz="2400" b="1" spc="-15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7996" y="25400"/>
            <a:ext cx="8688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2969" marR="5080" indent="-890905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Times New Roman"/>
                <a:cs typeface="Times New Roman"/>
              </a:rPr>
              <a:t>Універсальною</a:t>
            </a:r>
            <a:r>
              <a:rPr sz="1800" i="1" spc="10" dirty="0">
                <a:latin typeface="Times New Roman"/>
                <a:cs typeface="Times New Roman"/>
              </a:rPr>
              <a:t> </a:t>
            </a:r>
            <a:r>
              <a:rPr sz="1800" i="1" spc="-10" dirty="0">
                <a:latin typeface="Times New Roman"/>
                <a:cs typeface="Times New Roman"/>
              </a:rPr>
              <a:t>кухонною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машиною</a:t>
            </a:r>
            <a:r>
              <a:rPr sz="1800" i="1" spc="-5" dirty="0">
                <a:latin typeface="Times New Roman"/>
                <a:cs typeface="Times New Roman"/>
              </a:rPr>
              <a:t> </a:t>
            </a:r>
            <a:r>
              <a:rPr sz="1800" spc="-5" dirty="0"/>
              <a:t>називають</a:t>
            </a:r>
            <a:r>
              <a:rPr sz="1800" spc="10" dirty="0"/>
              <a:t> </a:t>
            </a:r>
            <a:r>
              <a:rPr sz="1800" dirty="0"/>
              <a:t>пристрій, </a:t>
            </a:r>
            <a:r>
              <a:rPr sz="1800" spc="-5" dirty="0"/>
              <a:t>що</a:t>
            </a:r>
            <a:r>
              <a:rPr sz="1800" spc="15" dirty="0"/>
              <a:t> </a:t>
            </a:r>
            <a:r>
              <a:rPr sz="1800" spc="-5" dirty="0"/>
              <a:t>складається</a:t>
            </a:r>
            <a:r>
              <a:rPr sz="1800" spc="5" dirty="0"/>
              <a:t> </a:t>
            </a:r>
            <a:r>
              <a:rPr sz="1800" spc="-5" dirty="0"/>
              <a:t>із</a:t>
            </a:r>
            <a:r>
              <a:rPr sz="1800" spc="10" dirty="0"/>
              <a:t> </a:t>
            </a:r>
            <a:r>
              <a:rPr sz="1800" i="1" spc="-15" dirty="0">
                <a:latin typeface="Times New Roman"/>
                <a:cs typeface="Times New Roman"/>
              </a:rPr>
              <a:t>приводу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dirty="0"/>
              <a:t>і </a:t>
            </a:r>
            <a:r>
              <a:rPr sz="1800" spc="-434" dirty="0"/>
              <a:t> </a:t>
            </a:r>
            <a:r>
              <a:rPr sz="1800" spc="-10" dirty="0"/>
              <a:t>набору</a:t>
            </a:r>
            <a:r>
              <a:rPr sz="1800" dirty="0"/>
              <a:t> </a:t>
            </a:r>
            <a:r>
              <a:rPr sz="1800" i="1" spc="-10" dirty="0">
                <a:latin typeface="Times New Roman"/>
                <a:cs typeface="Times New Roman"/>
              </a:rPr>
              <a:t>змінних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spc="-15" dirty="0">
                <a:latin typeface="Times New Roman"/>
                <a:cs typeface="Times New Roman"/>
              </a:rPr>
              <a:t>механізмів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spc="-5" dirty="0"/>
              <a:t>для</a:t>
            </a:r>
            <a:r>
              <a:rPr sz="1800" spc="15" dirty="0"/>
              <a:t> </a:t>
            </a:r>
            <a:r>
              <a:rPr sz="1800" spc="-5" dirty="0"/>
              <a:t>виконання</a:t>
            </a:r>
            <a:r>
              <a:rPr sz="1800" dirty="0"/>
              <a:t> </a:t>
            </a:r>
            <a:r>
              <a:rPr sz="1800" spc="-10" dirty="0"/>
              <a:t>різноманітних</a:t>
            </a:r>
            <a:r>
              <a:rPr sz="1800" spc="5" dirty="0"/>
              <a:t> </a:t>
            </a:r>
            <a:r>
              <a:rPr sz="1800" spc="-5" dirty="0"/>
              <a:t>операцій.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397" y="260667"/>
            <a:ext cx="8884521" cy="422955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472" y="5038575"/>
            <a:ext cx="88817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Привід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П-М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універсальної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кухонної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1 – </a:t>
            </a:r>
            <a:r>
              <a:rPr sz="1800" spc="-10" dirty="0">
                <a:latin typeface="Times New Roman"/>
                <a:cs typeface="Times New Roman"/>
              </a:rPr>
              <a:t>редуктор;</a:t>
            </a:r>
            <a:r>
              <a:rPr sz="1800" dirty="0">
                <a:latin typeface="Times New Roman"/>
                <a:cs typeface="Times New Roman"/>
              </a:rPr>
              <a:t> 2, 7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підшипники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кочення;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вал; </a:t>
            </a:r>
            <a:r>
              <a:rPr sz="1800" dirty="0">
                <a:latin typeface="Times New Roman"/>
                <a:cs typeface="Times New Roman"/>
              </a:rPr>
              <a:t>4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упорний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підшипник;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5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манжета; </a:t>
            </a:r>
            <a:r>
              <a:rPr sz="1800" dirty="0">
                <a:latin typeface="Times New Roman"/>
                <a:cs typeface="Times New Roman"/>
              </a:rPr>
              <a:t>6 –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привідний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вал;</a:t>
            </a:r>
            <a:r>
              <a:rPr sz="1800" dirty="0">
                <a:latin typeface="Times New Roman"/>
                <a:cs typeface="Times New Roman"/>
              </a:rPr>
              <a:t> 8, 22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20" dirty="0">
                <a:latin typeface="Times New Roman"/>
                <a:cs typeface="Times New Roman"/>
              </a:rPr>
              <a:t>зубчасті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колеса;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9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5" dirty="0">
                <a:latin typeface="Times New Roman"/>
                <a:cs typeface="Times New Roman"/>
              </a:rPr>
              <a:t>пробка-сапун; </a:t>
            </a:r>
            <a:r>
              <a:rPr sz="1800" dirty="0">
                <a:latin typeface="Times New Roman"/>
                <a:cs typeface="Times New Roman"/>
              </a:rPr>
              <a:t>10, 23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шестерні;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11</a:t>
            </a:r>
            <a:r>
              <a:rPr sz="1800" dirty="0">
                <a:latin typeface="Times New Roman"/>
                <a:cs typeface="Times New Roman"/>
              </a:rPr>
              <a:t>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кнопка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«Стоп»;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12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перемикач;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13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електродвигун; </a:t>
            </a:r>
            <a:r>
              <a:rPr sz="1800" dirty="0">
                <a:latin typeface="Times New Roman"/>
                <a:cs typeface="Times New Roman"/>
              </a:rPr>
              <a:t>14 –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5" dirty="0">
                <a:latin typeface="Times New Roman"/>
                <a:cs typeface="Times New Roman"/>
              </a:rPr>
              <a:t>головка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осі;</a:t>
            </a:r>
            <a:r>
              <a:rPr sz="1800" dirty="0">
                <a:latin typeface="Times New Roman"/>
                <a:cs typeface="Times New Roman"/>
              </a:rPr>
              <a:t> 16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25" dirty="0">
                <a:latin typeface="Times New Roman"/>
                <a:cs typeface="Times New Roman"/>
              </a:rPr>
              <a:t>кулачок;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17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рукоятка;</a:t>
            </a:r>
            <a:r>
              <a:rPr sz="1800" dirty="0">
                <a:latin typeface="Times New Roman"/>
                <a:cs typeface="Times New Roman"/>
              </a:rPr>
              <a:t> 18 – </a:t>
            </a:r>
            <a:r>
              <a:rPr sz="1800" spc="-5" dirty="0">
                <a:latin typeface="Times New Roman"/>
                <a:cs typeface="Times New Roman"/>
              </a:rPr>
              <a:t>рама; </a:t>
            </a:r>
            <a:r>
              <a:rPr sz="1800" dirty="0">
                <a:latin typeface="Times New Roman"/>
                <a:cs typeface="Times New Roman"/>
              </a:rPr>
              <a:t>19 – </a:t>
            </a:r>
            <a:r>
              <a:rPr sz="1800" spc="-15" dirty="0">
                <a:latin typeface="Times New Roman"/>
                <a:cs typeface="Times New Roman"/>
              </a:rPr>
              <a:t>індикатор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напруги;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 – </a:t>
            </a:r>
            <a:r>
              <a:rPr sz="1800" spc="-25" dirty="0">
                <a:latin typeface="Times New Roman"/>
                <a:cs typeface="Times New Roman"/>
              </a:rPr>
              <a:t>пульт;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21 – зливна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пробка.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597" y="517337"/>
            <a:ext cx="9097402" cy="34242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3417" y="4390502"/>
            <a:ext cx="859980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29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Привід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П-II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універсальної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кухонної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машини: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i="1" dirty="0">
                <a:latin typeface="Times New Roman"/>
                <a:cs typeface="Times New Roman"/>
              </a:rPr>
              <a:t>а – </a:t>
            </a:r>
            <a:r>
              <a:rPr sz="1800" dirty="0">
                <a:latin typeface="Times New Roman"/>
                <a:cs typeface="Times New Roman"/>
              </a:rPr>
              <a:t>загальний </a:t>
            </a:r>
            <a:r>
              <a:rPr sz="1800" spc="-15" dirty="0">
                <a:latin typeface="Times New Roman"/>
                <a:cs typeface="Times New Roman"/>
              </a:rPr>
              <a:t>вигляд;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б</a:t>
            </a:r>
            <a:r>
              <a:rPr sz="1800" i="1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–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кінематична </a:t>
            </a:r>
            <a:r>
              <a:rPr sz="1800" spc="-20" dirty="0">
                <a:latin typeface="Times New Roman"/>
                <a:cs typeface="Times New Roman"/>
              </a:rPr>
              <a:t>схема;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1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горловина;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2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10" dirty="0">
                <a:latin typeface="Times New Roman"/>
                <a:cs typeface="Times New Roman"/>
              </a:rPr>
              <a:t>робочий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вал;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3 – </a:t>
            </a:r>
            <a:r>
              <a:rPr sz="1800" spc="-15" dirty="0">
                <a:latin typeface="Times New Roman"/>
                <a:cs typeface="Times New Roman"/>
              </a:rPr>
              <a:t>конічні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роликопідшипники;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4 – </a:t>
            </a:r>
            <a:r>
              <a:rPr sz="1800" spc="-10" dirty="0">
                <a:latin typeface="Times New Roman"/>
                <a:cs typeface="Times New Roman"/>
              </a:rPr>
              <a:t>редуктор;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5 </a:t>
            </a:r>
            <a:r>
              <a:rPr sz="1800" dirty="0">
                <a:latin typeface="Times New Roman"/>
                <a:cs typeface="Times New Roman"/>
              </a:rPr>
              <a:t>-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кожух;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6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i="1" dirty="0">
                <a:latin typeface="Times New Roman"/>
                <a:cs typeface="Times New Roman"/>
              </a:rPr>
              <a:t>- </a:t>
            </a:r>
            <a:r>
              <a:rPr sz="1800" spc="-10" dirty="0">
                <a:latin typeface="Times New Roman"/>
                <a:cs typeface="Times New Roman"/>
              </a:rPr>
              <a:t>електродвигун; </a:t>
            </a:r>
            <a:r>
              <a:rPr sz="1800" i="1" dirty="0">
                <a:latin typeface="Times New Roman"/>
                <a:cs typeface="Times New Roman"/>
              </a:rPr>
              <a:t>7</a:t>
            </a:r>
            <a:r>
              <a:rPr sz="1800" i="1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 </a:t>
            </a:r>
            <a:r>
              <a:rPr sz="1800" spc="-30" dirty="0">
                <a:latin typeface="Times New Roman"/>
                <a:cs typeface="Times New Roman"/>
              </a:rPr>
              <a:t>пульт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управління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28" y="117967"/>
            <a:ext cx="2735712" cy="20716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8677" y="117965"/>
            <a:ext cx="2879615" cy="21190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24788" y="117965"/>
            <a:ext cx="2781612" cy="21273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62152" y="2313813"/>
            <a:ext cx="1904364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latin typeface="Calibri"/>
                <a:cs typeface="Calibri"/>
              </a:rPr>
              <a:t>Насадка</a:t>
            </a:r>
            <a:r>
              <a:rPr sz="1050" spc="-1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для</a:t>
            </a:r>
            <a:r>
              <a:rPr sz="1050" spc="5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нарізання</a:t>
            </a:r>
            <a:r>
              <a:rPr sz="1050" spc="-10" dirty="0">
                <a:latin typeface="Calibri"/>
                <a:cs typeface="Calibri"/>
              </a:rPr>
              <a:t> </a:t>
            </a:r>
            <a:r>
              <a:rPr sz="1050" spc="-5" dirty="0">
                <a:latin typeface="Calibri"/>
                <a:cs typeface="Calibri"/>
              </a:rPr>
              <a:t>кубиками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6302" y="2316987"/>
            <a:ext cx="2484120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Calibri"/>
                <a:cs typeface="Calibri"/>
              </a:rPr>
              <a:t>До </a:t>
            </a:r>
            <a:r>
              <a:rPr sz="1000" spc="-5" dirty="0">
                <a:latin typeface="Calibri"/>
                <a:cs typeface="Calibri"/>
              </a:rPr>
              <a:t>комплекту включені </a:t>
            </a:r>
            <a:r>
              <a:rPr sz="1000" dirty="0">
                <a:latin typeface="Calibri"/>
                <a:cs typeface="Calibri"/>
              </a:rPr>
              <a:t>6 </a:t>
            </a:r>
            <a:r>
              <a:rPr sz="1000" spc="-5" dirty="0">
                <a:latin typeface="Calibri"/>
                <a:cs typeface="Calibri"/>
              </a:rPr>
              <a:t>металевих дисків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для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тонкого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й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товстого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нарізання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шматочків,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дрібного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та</a:t>
            </a:r>
            <a:r>
              <a:rPr sz="1000" spc="-5" dirty="0">
                <a:latin typeface="Calibri"/>
                <a:cs typeface="Calibri"/>
              </a:rPr>
              <a:t> грубого натирання,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приготування </a:t>
            </a:r>
            <a:r>
              <a:rPr sz="1000" spc="-2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жюльєнів </a:t>
            </a:r>
            <a:r>
              <a:rPr sz="1000" dirty="0">
                <a:latin typeface="Calibri"/>
                <a:cs typeface="Calibri"/>
              </a:rPr>
              <a:t>і </a:t>
            </a:r>
            <a:r>
              <a:rPr sz="1000" spc="-5" dirty="0">
                <a:latin typeface="Calibri"/>
                <a:cs typeface="Calibri"/>
              </a:rPr>
              <a:t>дерунів, </a:t>
            </a:r>
            <a:r>
              <a:rPr sz="1000" dirty="0">
                <a:latin typeface="Calibri"/>
                <a:cs typeface="Calibri"/>
              </a:rPr>
              <a:t>а </a:t>
            </a:r>
            <a:r>
              <a:rPr sz="1000" spc="-5" dirty="0">
                <a:latin typeface="Calibri"/>
                <a:cs typeface="Calibri"/>
              </a:rPr>
              <a:t>також універсальний 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ніж-подрібнювач.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578" y="2444242"/>
            <a:ext cx="28067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Універсальна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м’ясорубка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для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м’яса,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риби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та</a:t>
            </a:r>
            <a:r>
              <a:rPr sz="1000" spc="-5" dirty="0">
                <a:latin typeface="Calibri"/>
                <a:cs typeface="Calibri"/>
              </a:rPr>
              <a:t> овочів.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2137" y="3770804"/>
            <a:ext cx="2699718" cy="226694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72402" y="6261925"/>
            <a:ext cx="26168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універсальною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відцентровою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соковижималкою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221029" y="3809944"/>
            <a:ext cx="2594470" cy="217132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163252" y="6258750"/>
            <a:ext cx="14211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Calibri"/>
                <a:cs typeface="Calibri"/>
              </a:rPr>
              <a:t>Насадка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Картопелечистка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5365" y="6190741"/>
            <a:ext cx="2707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Насадка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для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розкатки</a:t>
            </a: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тіста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26049" y="4017572"/>
            <a:ext cx="2877044" cy="15456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268" y="2295016"/>
            <a:ext cx="282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насадки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для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нарізання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пасти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15" y="328436"/>
            <a:ext cx="2983704" cy="16298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1240" y="2283904"/>
            <a:ext cx="237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Насадка</a:t>
            </a:r>
            <a:r>
              <a:rPr sz="1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млин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для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круп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83533" y="325397"/>
            <a:ext cx="2724087" cy="183916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198552" y="2368041"/>
            <a:ext cx="2988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Насадка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прес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для</a:t>
            </a:r>
            <a:r>
              <a:rPr sz="18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томатів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та 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3745" y="170446"/>
            <a:ext cx="2525190" cy="216012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4614" y="5535104"/>
            <a:ext cx="2791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Насадка</a:t>
            </a:r>
            <a:r>
              <a:rPr sz="1800" b="1" u="heavy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тертка-скибкорізка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107" y="3315220"/>
            <a:ext cx="3305168" cy="191355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63277" y="5535104"/>
            <a:ext cx="272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Насадка</a:t>
            </a:r>
            <a:r>
              <a:rPr sz="18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цитрус-прес</a:t>
            </a:r>
            <a:r>
              <a:rPr sz="1800" b="1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 </a:t>
            </a:r>
            <a:r>
              <a:rPr sz="18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9"/>
              </a:rPr>
              <a:t>AT312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98589" y="3502533"/>
            <a:ext cx="2109782" cy="19160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19027" y="6255829"/>
            <a:ext cx="40881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Насадка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для</a:t>
            </a:r>
            <a:r>
              <a:rPr sz="1800" b="1" u="heavy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просіювання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та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1"/>
              </a:rPr>
              <a:t>протирання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88687" y="3622552"/>
            <a:ext cx="2742863" cy="17349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89" y="2655379"/>
            <a:ext cx="2639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Насадка</a:t>
            </a:r>
            <a:r>
              <a:rPr sz="1800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високошвидкісна </a:t>
            </a:r>
            <a:r>
              <a:rPr sz="1800" spc="-3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тертка-шатківниця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762" y="118135"/>
            <a:ext cx="2310494" cy="24199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55340" y="2726816"/>
            <a:ext cx="2262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Насадка</a:t>
            </a:r>
            <a:r>
              <a:rPr sz="1800" b="1" u="heavy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морозивниця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67498" y="184518"/>
            <a:ext cx="5976620" cy="2230755"/>
            <a:chOff x="3167498" y="184518"/>
            <a:chExt cx="5976620" cy="223075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7498" y="284345"/>
              <a:ext cx="2993927" cy="21303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82218" y="184518"/>
              <a:ext cx="2961755" cy="212960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796915" y="2793491"/>
            <a:ext cx="33807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Насадка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універсальний</a:t>
            </a:r>
            <a:r>
              <a:rPr sz="1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подрібню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2752" y="5916104"/>
            <a:ext cx="267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Насадка </a:t>
            </a:r>
            <a:r>
              <a:rPr sz="18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для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виготовлення </a:t>
            </a:r>
            <a:r>
              <a:rPr sz="1800" b="1" spc="-39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макаронних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виробів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23" y="3585392"/>
            <a:ext cx="3189355" cy="200162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98440" y="6184391"/>
            <a:ext cx="315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Термостійкий</a:t>
            </a:r>
            <a:r>
              <a:rPr sz="1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 </a:t>
            </a:r>
            <a:r>
              <a:rPr sz="1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скляний </a:t>
            </a: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10"/>
              </a:rPr>
              <a:t>блендер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53085" y="3285041"/>
            <a:ext cx="2693892" cy="25098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1141</Words>
  <Application>Microsoft Office PowerPoint</Application>
  <PresentationFormat>Экран (4:3)</PresentationFormat>
  <Paragraphs>160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Універсальні кухонні машини</vt:lpstr>
      <vt:lpstr>Універсальною кухонною машиною називають пристрій, що складається із приводу і  набору змінних механізмів для виконання різноманітних операцій.</vt:lpstr>
      <vt:lpstr>Презентация PowerPoint</vt:lpstr>
      <vt:lpstr>Презентация PowerPoint</vt:lpstr>
      <vt:lpstr>Презентация PowerPoint</vt:lpstr>
      <vt:lpstr>Насадка млин для круп</vt:lpstr>
      <vt:lpstr>Насадка високошвидкісна  тертка-шатківниця</vt:lpstr>
      <vt:lpstr>Презентация PowerPoint</vt:lpstr>
      <vt:lpstr>Презентация PowerPoint</vt:lpstr>
      <vt:lpstr>Презентация PowerPoint</vt:lpstr>
      <vt:lpstr>Сортувально-калібрувальне устаткування призначене для сортування  (розділення за якістю), калібрування (розділення за величиною часточок) харчової  сировини і просіювання (відділення сторонніх домішок) сипких продуктів.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ПРОСІЮВАЧІ</vt:lpstr>
      <vt:lpstr>1 – дебаланси;</vt:lpstr>
      <vt:lpstr>Презентация PowerPoint</vt:lpstr>
      <vt:lpstr>1,2 – клинопасові передачі;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Користувач</cp:lastModifiedBy>
  <cp:revision>2</cp:revision>
  <dcterms:created xsi:type="dcterms:W3CDTF">2021-09-09T15:01:58Z</dcterms:created>
  <dcterms:modified xsi:type="dcterms:W3CDTF">2021-10-12T10:30:01Z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2021-09-09T00:00:00Z</vt:filetime>
  </property>
</Properties>
</file>