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315" r:id="rId3"/>
    <p:sldId id="303" r:id="rId4"/>
    <p:sldId id="316" r:id="rId5"/>
    <p:sldId id="317" r:id="rId6"/>
    <p:sldId id="309" r:id="rId7"/>
    <p:sldId id="312" r:id="rId8"/>
    <p:sldId id="313" r:id="rId9"/>
    <p:sldId id="311" r:id="rId10"/>
    <p:sldId id="314" r:id="rId11"/>
    <p:sldId id="318" r:id="rId12"/>
    <p:sldId id="321" r:id="rId13"/>
    <p:sldId id="319" r:id="rId14"/>
    <p:sldId id="320" r:id="rId15"/>
    <p:sldId id="310" r:id="rId16"/>
    <p:sldId id="299" r:id="rId17"/>
  </p:sldIdLst>
  <p:sldSz cx="9144000" cy="5143500" type="screen16x9"/>
  <p:notesSz cx="6858000" cy="9144000"/>
  <p:embeddedFontLst>
    <p:embeddedFont>
      <p:font typeface="Roboto Slab" charset="0"/>
      <p:regular r:id="rId19"/>
      <p:bold r:id="rId20"/>
    </p:embeddedFont>
    <p:embeddedFont>
      <p:font typeface="Source Sans Pr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F78D07-E5AA-4CC3-82D9-E4696F1892EB}">
  <a:tblStyle styleId="{84F78D07-E5AA-4CC3-82D9-E4696F1892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86763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b="0" dirty="0" err="1"/>
              <a:t>Революція</a:t>
            </a:r>
            <a:r>
              <a:rPr lang="ru-RU" sz="2800" b="0" dirty="0"/>
              <a:t> NBIC-</a:t>
            </a:r>
            <a:r>
              <a:rPr lang="ru-RU" sz="2800" b="0" dirty="0" err="1"/>
              <a:t>технологій</a:t>
            </a:r>
            <a:r>
              <a:rPr lang="ru-RU" sz="2800" b="0" dirty="0"/>
              <a:t> в </a:t>
            </a:r>
            <a:r>
              <a:rPr lang="ru-RU" sz="2800" b="0" dirty="0" err="1"/>
              <a:t>сучасній</a:t>
            </a:r>
            <a:r>
              <a:rPr lang="ru-RU" sz="2800" b="0" dirty="0"/>
              <a:t> </a:t>
            </a:r>
            <a:r>
              <a:rPr lang="ru-RU" sz="2800" b="0" dirty="0" err="1"/>
              <a:t>науці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1125200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Провідним напрямком у розвитку </a:t>
            </a:r>
            <a:r>
              <a:rPr lang="uk-UA" sz="1800" dirty="0" err="1"/>
              <a:t>надтехнологій</a:t>
            </a:r>
            <a:r>
              <a:rPr lang="uk-UA" sz="1800" dirty="0"/>
              <a:t> у процесі самовдосконалення людини є нанотехнологія. </a:t>
            </a:r>
            <a:r>
              <a:rPr lang="uk-UA" sz="1800" b="1" i="1" dirty="0"/>
              <a:t>Нанотехнологією</a:t>
            </a:r>
            <a:r>
              <a:rPr lang="uk-UA" sz="1800" dirty="0"/>
              <a:t> називається міждисциплінарна галузь сучасної науки, в якій вивчаються закономірності фізико-хімічних процесів у просторових областях манометрових розмірів з метою управління окремими атомами, молекулами, молекулярними системами при створенні нових молекул, </a:t>
            </a:r>
            <a:r>
              <a:rPr lang="uk-UA" sz="1800" dirty="0" err="1"/>
              <a:t>наноструктур</a:t>
            </a:r>
            <a:r>
              <a:rPr lang="uk-UA" sz="1800" dirty="0"/>
              <a:t>, </a:t>
            </a:r>
            <a:r>
              <a:rPr lang="uk-UA" sz="1800" dirty="0" err="1"/>
              <a:t>нанопристроїв</a:t>
            </a:r>
            <a:r>
              <a:rPr lang="uk-UA" sz="1800" dirty="0"/>
              <a:t> і матеріалів зі спеціальними фізичними, хімічними і біологічними можливостями. Термін “нанотехнологія” об’єднує різноманітні уявлення і підходи, а також різні методи впливу на речовину.</a:t>
            </a:r>
          </a:p>
        </p:txBody>
      </p:sp>
    </p:spTree>
    <p:extLst>
      <p:ext uri="{BB962C8B-B14F-4D97-AF65-F5344CB8AC3E}">
        <p14:creationId xmlns="" xmlns:p14="http://schemas.microsoft.com/office/powerpoint/2010/main" val="413094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1851670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Досить важливим напрямком у розвитку </a:t>
            </a:r>
            <a:r>
              <a:rPr lang="uk-UA" sz="1800" dirty="0" err="1"/>
              <a:t>супертехнологій</a:t>
            </a:r>
            <a:r>
              <a:rPr lang="uk-UA" sz="1800" dirty="0"/>
              <a:t> є біотехнологія. Загалом поняття “біотехнологія” базується на можливості використання живих організмів, їх систем і продуктів життєдіяльності, а також створення живих організмів з визначеними здібностями методом генетичної інженерії. Біотехнологія охоплює ряд напрямків, таких як мікробіологічний синтез, космічна біотехнологія, генетична інженерія, трансгенні рослини і тварини і т.д.</a:t>
            </a:r>
          </a:p>
        </p:txBody>
      </p:sp>
      <p:pic>
        <p:nvPicPr>
          <p:cNvPr id="5122" name="Picture 2" descr="Обрати професію -Сторінки освітніх програм -БІОТЕХНОЛОГІЇ ТА БІОІНЖЕНЕРІЯ.  Біотехнологія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823" y="266119"/>
            <a:ext cx="3580483" cy="2275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215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2" name="Прямокутник 1"/>
          <p:cNvSpPr/>
          <p:nvPr/>
        </p:nvSpPr>
        <p:spPr>
          <a:xfrm>
            <a:off x="683568" y="118068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/>
              <a:t>	Ініціатори </a:t>
            </a:r>
            <a:r>
              <a:rPr lang="uk-UA" sz="1800" dirty="0"/>
              <a:t>філософського дискурсу про біотехнології глибоко впевнені, що людина, яка стала їх творцем, заради забезпечення людини стратегічними ресурсами має повне право перетворювати флору і фауну за своїм уподобанням, розширюючи </a:t>
            </a:r>
            <a:r>
              <a:rPr lang="uk-UA" sz="1800" dirty="0" err="1"/>
              <a:t>екзистенційні</a:t>
            </a:r>
            <a:r>
              <a:rPr lang="uk-UA" sz="1800" dirty="0"/>
              <a:t> кордони свого буття. Учасники </a:t>
            </a:r>
            <a:r>
              <a:rPr lang="uk-UA" sz="1800" dirty="0" err="1"/>
              <a:t>сцієнтістського</a:t>
            </a:r>
            <a:r>
              <a:rPr lang="uk-UA" sz="1800" dirty="0"/>
              <a:t> дискурсу впевнені, що в найближчому майбутньому з’являться цілі мережі фабрик по виробництву біологічних пристроїв, які будуть виконувати різноманітні соціальні функції. Сьогодні тенденція </a:t>
            </a:r>
            <a:r>
              <a:rPr lang="uk-UA" sz="1800" dirty="0" err="1"/>
              <a:t>трансгенізації</a:t>
            </a:r>
            <a:r>
              <a:rPr lang="uk-UA" sz="1800" dirty="0"/>
              <a:t> живих організмів перетворює флору і фауну планети на мережу </a:t>
            </a:r>
            <a:r>
              <a:rPr lang="uk-UA" sz="1800" dirty="0" err="1"/>
              <a:t>біоферм</a:t>
            </a:r>
            <a:r>
              <a:rPr lang="uk-UA" sz="1800" dirty="0"/>
              <a:t>, </a:t>
            </a:r>
            <a:r>
              <a:rPr lang="uk-UA" sz="1800" dirty="0" err="1"/>
              <a:t>біофабрик</a:t>
            </a:r>
            <a:r>
              <a:rPr lang="uk-UA" sz="1800" dirty="0"/>
              <a:t> і </a:t>
            </a:r>
            <a:r>
              <a:rPr lang="uk-UA" sz="1800" dirty="0" err="1"/>
              <a:t>біореакторів</a:t>
            </a:r>
            <a:r>
              <a:rPr lang="uk-UA" sz="1800" dirty="0"/>
              <a:t> по виробництву </a:t>
            </a:r>
            <a:r>
              <a:rPr lang="uk-UA" sz="1800" dirty="0" err="1"/>
              <a:t>корисностей</a:t>
            </a:r>
            <a:endParaRPr lang="uk-UA" sz="1800" dirty="0"/>
          </a:p>
        </p:txBody>
      </p:sp>
    </p:spTree>
    <p:extLst>
      <p:ext uri="{BB962C8B-B14F-4D97-AF65-F5344CB8AC3E}">
        <p14:creationId xmlns="" xmlns:p14="http://schemas.microsoft.com/office/powerpoint/2010/main" val="279426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6" name="Прямокутник 5"/>
          <p:cNvSpPr/>
          <p:nvPr/>
        </p:nvSpPr>
        <p:spPr>
          <a:xfrm>
            <a:off x="539552" y="619185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/>
              <a:t>Відомо, що </a:t>
            </a:r>
          </a:p>
          <a:p>
            <a:r>
              <a:rPr lang="uk-UA" sz="1800" i="1" dirty="0" smtClean="0"/>
              <a:t>першим етапом </a:t>
            </a:r>
            <a:r>
              <a:rPr lang="uk-UA" sz="1800" dirty="0" smtClean="0"/>
              <a:t>еволюції Всесвіту було формування речовини і стабільних систем (атомів і молекул), </a:t>
            </a:r>
            <a:r>
              <a:rPr lang="uk-UA" sz="1800" i="1" dirty="0" smtClean="0"/>
              <a:t>другим </a:t>
            </a:r>
            <a:r>
              <a:rPr lang="uk-UA" sz="1800" dirty="0" smtClean="0"/>
              <a:t>– космічна еволюція (формування галактик, зірок і планет), </a:t>
            </a:r>
          </a:p>
          <a:p>
            <a:r>
              <a:rPr lang="uk-UA" sz="1800" i="1" dirty="0" smtClean="0"/>
              <a:t>третім</a:t>
            </a:r>
            <a:r>
              <a:rPr lang="uk-UA" sz="1800" dirty="0" smtClean="0"/>
              <a:t> – біологічна еволюція (зародження і розвиток життя), четвертим – соціальна і технологічна еволюція розумних істот. Зараз починається етап спрямованої усвідомленої еволюції.</a:t>
            </a:r>
            <a:endParaRPr lang="uk-UA" sz="1800" dirty="0"/>
          </a:p>
        </p:txBody>
      </p:sp>
      <p:sp>
        <p:nvSpPr>
          <p:cNvPr id="7" name="AutoShape 2" descr="Центр подготовки космонавтов им. Ю.А.Гагарина. Официальный Web-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8" name="Picture 4" descr="8 фактов о космосе, в которые трудно поверить :: Жизнь :: РБК Стил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75606"/>
            <a:ext cx="4572001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415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2" name="Прямокутник 1"/>
          <p:cNvSpPr/>
          <p:nvPr/>
        </p:nvSpPr>
        <p:spPr>
          <a:xfrm>
            <a:off x="265720" y="55552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Таким чином, ми можемо зробити висновок, що вибуховий розвиток індустрії, яка створює все більш могутні </a:t>
            </a:r>
            <a:r>
              <a:rPr lang="uk-UA" sz="1800" dirty="0" err="1"/>
              <a:t>нано-біо-генно-нейрокомп’ютерно-мережеві</a:t>
            </a:r>
            <a:r>
              <a:rPr lang="uk-UA" sz="1800" dirty="0"/>
              <a:t> </a:t>
            </a:r>
            <a:r>
              <a:rPr lang="uk-UA" sz="1800" dirty="0" err="1"/>
              <a:t>надтехнології</a:t>
            </a:r>
            <a:r>
              <a:rPr lang="uk-UA" sz="1800" dirty="0"/>
              <a:t>, здатний кардинально змінити природу </a:t>
            </a:r>
            <a:r>
              <a:rPr lang="uk-UA" sz="1800" dirty="0" err="1"/>
              <a:t>біополітики</a:t>
            </a:r>
            <a:r>
              <a:rPr lang="uk-UA" sz="1800" dirty="0"/>
              <a:t> і практику перетворення не лише фенотипу людини, але й її генотипу. </a:t>
            </a:r>
          </a:p>
        </p:txBody>
      </p:sp>
      <p:pic>
        <p:nvPicPr>
          <p:cNvPr id="7170" name="Picture 2" descr="Искусственному интеллекту напишут кодекс поведения — Российская газет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026752"/>
            <a:ext cx="4473297" cy="298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2364435"/>
            <a:ext cx="3636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Розвиток </a:t>
            </a:r>
            <a:r>
              <a:rPr lang="en-US" sz="1800" dirty="0"/>
              <a:t>NBIC-</a:t>
            </a:r>
            <a:r>
              <a:rPr lang="uk-UA" sz="1800" dirty="0"/>
              <a:t>технологій змінює саму суть людини і її індивідуальність, розум, етику, різні соціально-економічні конструкції і психіку людини в результаті їх конвергенції і синергії у рамках технологічного імперативу. </a:t>
            </a:r>
          </a:p>
        </p:txBody>
      </p:sp>
    </p:spTree>
    <p:extLst>
      <p:ext uri="{BB962C8B-B14F-4D97-AF65-F5344CB8AC3E}">
        <p14:creationId xmlns="" xmlns:p14="http://schemas.microsoft.com/office/powerpoint/2010/main" val="279426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Еще раз про Г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27733"/>
            <a:ext cx="4896544" cy="245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63588" y="630793"/>
            <a:ext cx="7380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В еру </a:t>
            </a:r>
            <a:r>
              <a:rPr lang="uk-UA" sz="1800" dirty="0" err="1"/>
              <a:t>надтехнологій</a:t>
            </a:r>
            <a:r>
              <a:rPr lang="uk-UA" sz="1800" dirty="0"/>
              <a:t> творці високих технологій повинні розуміти, що створюване ними наукомістке майбутнє може призвести до дефолту навіть найгуманніші й найблагородніші ідеї, а це, у свою чергу, зобов’язує приділяти увагу світоглядному аспекту </a:t>
            </a:r>
            <a:r>
              <a:rPr lang="uk-UA" sz="1800" dirty="0" err="1"/>
              <a:t>трансгуманістичних</a:t>
            </a:r>
            <a:r>
              <a:rPr lang="uk-UA" sz="1800" dirty="0"/>
              <a:t> тенденцій у суспільстві ризику</a:t>
            </a:r>
          </a:p>
        </p:txBody>
      </p:sp>
    </p:spTree>
    <p:extLst>
      <p:ext uri="{BB962C8B-B14F-4D97-AF65-F5344CB8AC3E}">
        <p14:creationId xmlns="" xmlns:p14="http://schemas.microsoft.com/office/powerpoint/2010/main" val="261285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019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69954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Розвиток високих технологій у світі на сьогодні набуває революційного характеру. Впровадження цих технологій в різноманітні сфери суспільного та індивідуального буття викликає гострі дискусії серед вчених. Філософське осмислення подібного роду процесів почалося відносно недавно і на сьогодні є одним із найбільш актуальних напрямків вивчення проблем і перспектив технологій, що породжуються індустрією хай-тек.</a:t>
            </a:r>
          </a:p>
        </p:txBody>
      </p:sp>
      <p:pic>
        <p:nvPicPr>
          <p:cNvPr id="1026" name="Picture 2" descr="Нанотехнології у нашому житті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678" y="2269202"/>
            <a:ext cx="3888432" cy="259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94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" name="Прямокутник 2"/>
          <p:cNvSpPr/>
          <p:nvPr/>
        </p:nvSpPr>
        <p:spPr>
          <a:xfrm>
            <a:off x="939180" y="127560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Найбільш послідовно стратегія майбутнього людини представлена у філософському русі </a:t>
            </a:r>
            <a:r>
              <a:rPr lang="uk-UA" sz="1800" dirty="0" err="1"/>
              <a:t>трансгуманістів</a:t>
            </a:r>
            <a:r>
              <a:rPr lang="uk-UA" sz="1800" dirty="0"/>
              <a:t>. </a:t>
            </a:r>
            <a:r>
              <a:rPr lang="uk-UA" sz="1800" dirty="0" smtClean="0"/>
              <a:t>	</a:t>
            </a:r>
            <a:r>
              <a:rPr lang="uk-UA" sz="1800" b="1" i="1" dirty="0" err="1" smtClean="0"/>
              <a:t>Трансгуманізм</a:t>
            </a:r>
            <a:r>
              <a:rPr lang="uk-UA" sz="1800" i="1" dirty="0" smtClean="0"/>
              <a:t> </a:t>
            </a:r>
            <a:r>
              <a:rPr lang="uk-UA" sz="1800" i="1" dirty="0"/>
              <a:t>– це інтелектуальний та </a:t>
            </a:r>
            <a:r>
              <a:rPr lang="uk-UA" sz="1800" i="1" dirty="0" smtClean="0"/>
              <a:t>культурний </a:t>
            </a:r>
            <a:r>
              <a:rPr lang="uk-UA" sz="1800" i="1" dirty="0"/>
              <a:t>рух, який передбачає можливість і бажаність фундаментальних змін у становищі людини з метою підвищення її фізичних та когнітивних якостей за допомогою досягнень </a:t>
            </a:r>
            <a:r>
              <a:rPr lang="uk-UA" sz="1800" i="1" dirty="0" err="1"/>
              <a:t>надтехнологій</a:t>
            </a:r>
            <a:r>
              <a:rPr lang="uk-UA" sz="1800" i="1" dirty="0" smtClean="0"/>
              <a:t>.</a:t>
            </a:r>
          </a:p>
          <a:p>
            <a:endParaRPr lang="uk-UA" sz="1800" i="1" dirty="0" smtClean="0"/>
          </a:p>
          <a:p>
            <a:r>
              <a:rPr lang="uk-UA" sz="1800" dirty="0"/>
              <a:t>Філософською основою </a:t>
            </a:r>
            <a:r>
              <a:rPr lang="uk-UA" sz="1800" dirty="0" err="1"/>
              <a:t>трансгуманізму</a:t>
            </a:r>
            <a:r>
              <a:rPr lang="uk-UA" sz="1800" dirty="0"/>
              <a:t> є відмова від субстанціональної парадигми і заміна її функціональною.</a:t>
            </a:r>
          </a:p>
        </p:txBody>
      </p:sp>
    </p:spTree>
    <p:extLst>
      <p:ext uri="{BB962C8B-B14F-4D97-AF65-F5344CB8AC3E}">
        <p14:creationId xmlns="" xmlns:p14="http://schemas.microsoft.com/office/powerpoint/2010/main" val="70331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539552" y="1017479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У рамках руху </a:t>
            </a:r>
            <a:r>
              <a:rPr lang="uk-UA" sz="1800" dirty="0" err="1"/>
              <a:t>трансгуманізму</a:t>
            </a:r>
            <a:r>
              <a:rPr lang="uk-UA" sz="1800" dirty="0"/>
              <a:t> виділяють такі можливості, які можуть бути реалізовані в найближчі десятиліття: </a:t>
            </a:r>
            <a:endParaRPr lang="uk-UA" sz="1800" dirty="0" smtClean="0"/>
          </a:p>
          <a:p>
            <a:endParaRPr lang="uk-U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цілеспрямоване втручання в генетику людини; </a:t>
            </a:r>
            <a:endParaRPr lang="uk-U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інженерія органів і тканин, створення протезів та штучних органів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ефективна </a:t>
            </a:r>
            <a:r>
              <a:rPr lang="uk-UA" sz="1800" dirty="0"/>
              <a:t>профілактика та лікування майже всіх захворювань;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практичне </a:t>
            </a:r>
            <a:r>
              <a:rPr lang="uk-UA" sz="1800" dirty="0"/>
              <a:t>призупинення процесів старіння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розширення інтелектуальних можливостей людини;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переміщення більшої частини активності людини у віртуальний простір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створення </a:t>
            </a:r>
            <a:r>
              <a:rPr lang="uk-UA" sz="1800" dirty="0"/>
              <a:t>систем штучного інтелекту, який буде прирівняний до можливостей людського; </a:t>
            </a:r>
            <a:endParaRPr lang="uk-UA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/>
              <a:t>досягнення глобального матеріального достатку</a:t>
            </a:r>
            <a:r>
              <a:rPr lang="uk-UA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/>
              <a:t> </a:t>
            </a:r>
            <a:r>
              <a:rPr lang="uk-UA" sz="1800" dirty="0" err="1" smtClean="0"/>
              <a:t>ревіталізація</a:t>
            </a:r>
            <a:r>
              <a:rPr lang="uk-UA" sz="1800" dirty="0" smtClean="0"/>
              <a:t> </a:t>
            </a:r>
            <a:r>
              <a:rPr lang="uk-UA" sz="1800" dirty="0"/>
              <a:t>та багато іншого </a:t>
            </a:r>
          </a:p>
        </p:txBody>
      </p:sp>
    </p:spTree>
    <p:extLst>
      <p:ext uri="{BB962C8B-B14F-4D97-AF65-F5344CB8AC3E}">
        <p14:creationId xmlns="" xmlns:p14="http://schemas.microsoft.com/office/powerpoint/2010/main" val="232115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490042" y="1203598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Всі ці ідеї у найближчому майбутньому можуть бути реалізовані завдяки явищу, яке отримало назву </a:t>
            </a:r>
            <a:r>
              <a:rPr lang="en-US" sz="1800" dirty="0"/>
              <a:t>NBIC-</a:t>
            </a:r>
            <a:r>
              <a:rPr lang="uk-UA" sz="1800" dirty="0"/>
              <a:t>конвергенції технологій. Сутність цього феномену полягає у злитті найбільш революційних науково-технологічних напрямків</a:t>
            </a:r>
          </a:p>
        </p:txBody>
      </p:sp>
      <p:pic>
        <p:nvPicPr>
          <p:cNvPr id="2050" name="Picture 2" descr="Сиамские близнецы технократии и трансгуманизм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099" t="13499" r="25172"/>
          <a:stretch/>
        </p:blipFill>
        <p:spPr bwMode="auto">
          <a:xfrm>
            <a:off x="4228306" y="677257"/>
            <a:ext cx="4350845" cy="4173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15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835696" y="1203598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N</a:t>
            </a:r>
            <a:r>
              <a:rPr lang="en-US" sz="1800" dirty="0"/>
              <a:t> – </a:t>
            </a:r>
            <a:r>
              <a:rPr lang="uk-UA" sz="1800" dirty="0"/>
              <a:t>нанотехнології, можливість керування речовиною на атомарному рівні; </a:t>
            </a:r>
            <a:endParaRPr lang="uk-UA" sz="1800" dirty="0" smtClean="0"/>
          </a:p>
          <a:p>
            <a:endParaRPr lang="uk-UA" sz="1800" dirty="0" smtClean="0"/>
          </a:p>
          <a:p>
            <a:r>
              <a:rPr lang="en-US" sz="1800" b="1" dirty="0" smtClean="0"/>
              <a:t>B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uk-UA" sz="1800" dirty="0"/>
              <a:t>біотехнології, можливість маніпулювання генами та генетичною інформацією; </a:t>
            </a:r>
            <a:endParaRPr lang="uk-UA" sz="1800" dirty="0" smtClean="0"/>
          </a:p>
          <a:p>
            <a:endParaRPr lang="uk-UA" sz="1800" dirty="0" smtClean="0"/>
          </a:p>
          <a:p>
            <a:r>
              <a:rPr lang="en-US" sz="1800" b="1" dirty="0" smtClean="0"/>
              <a:t>I </a:t>
            </a:r>
            <a:r>
              <a:rPr lang="en-US" sz="1800" dirty="0"/>
              <a:t>– </a:t>
            </a:r>
            <a:r>
              <a:rPr lang="uk-UA" sz="1800" dirty="0"/>
              <a:t>інформаційні технології, використання засобів комунікації та зв’язку; </a:t>
            </a:r>
            <a:endParaRPr lang="uk-UA" sz="1800" dirty="0" smtClean="0"/>
          </a:p>
          <a:p>
            <a:endParaRPr lang="uk-UA" sz="1800" dirty="0" smtClean="0"/>
          </a:p>
          <a:p>
            <a:r>
              <a:rPr lang="uk-UA" sz="1800" b="1" dirty="0" smtClean="0"/>
              <a:t>С</a:t>
            </a:r>
            <a:r>
              <a:rPr lang="uk-UA" sz="1800" dirty="0" smtClean="0"/>
              <a:t> </a:t>
            </a:r>
            <a:r>
              <a:rPr lang="uk-UA" sz="1800" dirty="0"/>
              <a:t>– когнітивні технології, вивчення фундаментальної сутності процесів мислення та їх механізмів</a:t>
            </a:r>
          </a:p>
        </p:txBody>
      </p:sp>
    </p:spTree>
    <p:extLst>
      <p:ext uri="{BB962C8B-B14F-4D97-AF65-F5344CB8AC3E}">
        <p14:creationId xmlns="" xmlns:p14="http://schemas.microsoft.com/office/powerpoint/2010/main" val="257757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827584" y="802035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i="1" dirty="0"/>
              <a:t>Конвергенція</a:t>
            </a:r>
            <a:r>
              <a:rPr lang="uk-UA" sz="1800" dirty="0"/>
              <a:t> – (від лат. с</a:t>
            </a:r>
            <a:r>
              <a:rPr lang="en-US" sz="1800" dirty="0" err="1"/>
              <a:t>onvergo</a:t>
            </a:r>
            <a:r>
              <a:rPr lang="en-US" sz="1800" dirty="0"/>
              <a:t> – “c</a:t>
            </a:r>
            <a:r>
              <a:rPr lang="uk-UA" sz="1800" dirty="0"/>
              <a:t>ходження в одній точці”) означає не лише взаємний вплив, але й взаємопроникнення технологій, коли грані між ними зникають, а цікаві результати виникають саме в рамках міждисциплінарної роботи на </a:t>
            </a:r>
            <a:r>
              <a:rPr lang="uk-UA" sz="1800" dirty="0" err="1"/>
              <a:t>порубіжжі</a:t>
            </a:r>
            <a:r>
              <a:rPr lang="uk-UA" sz="1800" dirty="0"/>
              <a:t> технологічних галузей. Можна впевнено стверджувати про злиття цих галузей в єдину науково-технологічну галузь знань. </a:t>
            </a:r>
          </a:p>
        </p:txBody>
      </p:sp>
      <p:sp>
        <p:nvSpPr>
          <p:cNvPr id="3" name="AutoShape 2" descr="Дивергенция и Конвергенция в Примерах и подробностях | Equ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Дивергенция и Конвергенция в Примерах и подробностях | Equ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56361"/>
            <a:ext cx="39719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726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42306" y="1491630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Особливістю, яка вирізняє </a:t>
            </a:r>
            <a:r>
              <a:rPr lang="en-US" sz="1800" b="1" i="1" dirty="0"/>
              <a:t>NBIC-</a:t>
            </a:r>
            <a:r>
              <a:rPr lang="uk-UA" sz="1800" b="1" i="1" dirty="0"/>
              <a:t>конвергенцію</a:t>
            </a:r>
            <a:r>
              <a:rPr lang="uk-UA" sz="1800" dirty="0"/>
              <a:t>, є значний синергетичний ефект, інтенсивна взаємодія між вказаними науковими і технологічними галузями; широта охоплення предметних галузей, що розглядаються, – від атомарного рівня до мислячих систем; перспектива якісного зростання технологічних можливостей індивідуального і суспільного розвитку людини.</a:t>
            </a:r>
          </a:p>
        </p:txBody>
      </p:sp>
    </p:spTree>
    <p:extLst>
      <p:ext uri="{BB962C8B-B14F-4D97-AF65-F5344CB8AC3E}">
        <p14:creationId xmlns="" xmlns:p14="http://schemas.microsoft.com/office/powerpoint/2010/main" val="413094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189434" y="85193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/>
              <a:t>Феномен </a:t>
            </a:r>
            <a:r>
              <a:rPr lang="en-US" sz="1800" dirty="0"/>
              <a:t>NBIC-</a:t>
            </a:r>
            <a:r>
              <a:rPr lang="uk-UA" sz="1800" dirty="0"/>
              <a:t>конвергенції має велике наукове і технологічне значення. Ті </a:t>
            </a:r>
            <a:r>
              <a:rPr lang="uk-UA" sz="1800" dirty="0" smtClean="0"/>
              <a:t>технологічні </a:t>
            </a:r>
            <a:r>
              <a:rPr lang="uk-UA" sz="1800" dirty="0"/>
              <a:t>можливості, які продукує </a:t>
            </a:r>
            <a:r>
              <a:rPr lang="en-US" sz="1800" dirty="0"/>
              <a:t>NBIC-</a:t>
            </a:r>
            <a:r>
              <a:rPr lang="uk-UA" sz="1800" dirty="0"/>
              <a:t>конвергенція технологій, призведуть до глибоких та серйозних культурних, філософських і соціальних потрясінь. Головним чином це стосується перегляду традиційних уявлень про такі фундаментальні поняття, як життя, розум, людина, природа, існування та ін. </a:t>
            </a:r>
          </a:p>
        </p:txBody>
      </p:sp>
      <p:pic>
        <p:nvPicPr>
          <p:cNvPr id="4098" name="Picture 2" descr="Что есть наука?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970" y="826406"/>
            <a:ext cx="4547997" cy="3410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7269195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718</Words>
  <Application>Microsoft Office PowerPoint</Application>
  <PresentationFormat>Экран (16:9)</PresentationFormat>
  <Paragraphs>45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Roboto Slab</vt:lpstr>
      <vt:lpstr>Source Sans Pro</vt:lpstr>
      <vt:lpstr>Cordelia template</vt:lpstr>
      <vt:lpstr>Революція NBIC-технологій в сучасній науці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Відродження: Зародження наукової біології</dc:title>
  <dc:creator>Admin</dc:creator>
  <cp:lastModifiedBy>Валентина</cp:lastModifiedBy>
  <cp:revision>18</cp:revision>
  <dcterms:modified xsi:type="dcterms:W3CDTF">2021-08-31T09:18:12Z</dcterms:modified>
</cp:coreProperties>
</file>