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32"/>
  </p:notesMasterIdLst>
  <p:sldIdLst>
    <p:sldId id="256" r:id="rId2"/>
    <p:sldId id="294" r:id="rId3"/>
    <p:sldId id="295" r:id="rId4"/>
    <p:sldId id="297" r:id="rId5"/>
    <p:sldId id="257" r:id="rId6"/>
    <p:sldId id="296" r:id="rId7"/>
    <p:sldId id="298" r:id="rId8"/>
    <p:sldId id="299" r:id="rId9"/>
    <p:sldId id="259" r:id="rId10"/>
    <p:sldId id="300" r:id="rId11"/>
    <p:sldId id="301" r:id="rId12"/>
    <p:sldId id="302" r:id="rId13"/>
    <p:sldId id="303" r:id="rId14"/>
    <p:sldId id="315" r:id="rId15"/>
    <p:sldId id="264" r:id="rId16"/>
    <p:sldId id="269" r:id="rId17"/>
    <p:sldId id="265" r:id="rId18"/>
    <p:sldId id="317" r:id="rId19"/>
    <p:sldId id="309" r:id="rId20"/>
    <p:sldId id="310" r:id="rId21"/>
    <p:sldId id="319" r:id="rId22"/>
    <p:sldId id="320" r:id="rId23"/>
    <p:sldId id="321" r:id="rId24"/>
    <p:sldId id="311" r:id="rId25"/>
    <p:sldId id="318" r:id="rId26"/>
    <p:sldId id="312" r:id="rId27"/>
    <p:sldId id="316" r:id="rId28"/>
    <p:sldId id="313" r:id="rId29"/>
    <p:sldId id="314" r:id="rId30"/>
    <p:sldId id="293" r:id="rId31"/>
  </p:sldIdLst>
  <p:sldSz cx="12192000" cy="6858000"/>
  <p:notesSz cx="6858000" cy="9144000"/>
  <p:embeddedFontLst>
    <p:embeddedFont>
      <p:font typeface="Arial Black" panose="020B0A04020102020204" pitchFamily="34" charset="0"/>
      <p:regular r:id="rId33"/>
      <p:bold r:id="rId34"/>
    </p:embeddedFont>
    <p:embeddedFont>
      <p:font typeface="Corbel" panose="020B0503020204020204" pitchFamily="34" charset="0"/>
      <p:regular r:id="rId35"/>
      <p:bold r:id="rId36"/>
      <p:italic r:id="rId37"/>
      <p:boldItalic r:id="rId38"/>
    </p:embeddedFont>
    <p:embeddedFont>
      <p:font typeface="Franklin Gothic Book" panose="020B0503020102020204" pitchFamily="34" charset="0"/>
      <p:regular r:id="rId39"/>
      <p:italic r:id="rId4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jBFIdbmxYLEcSodsPoRDlx0Gy+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0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‹№›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6226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621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07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81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‹№›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74480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58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27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762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49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342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838423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146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" descr="https://i1.wp.com/strport.ru/sites/default/files/resize/1_162-500x417.jp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43" name="Google Shape;143;p1" descr="https://kameastudio.ru/wp-content/uploads/2019/azpostjbef2e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575" y="4005101"/>
            <a:ext cx="4807301" cy="242840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"/>
          <p:cNvSpPr txBox="1"/>
          <p:nvPr/>
        </p:nvSpPr>
        <p:spPr>
          <a:xfrm>
            <a:off x="5195455" y="4821381"/>
            <a:ext cx="6840969" cy="1612125"/>
          </a:xfrm>
          <a:prstGeom prst="rect">
            <a:avLst/>
          </a:prstGeom>
          <a:solidFill>
            <a:schemeClr val="accent1"/>
          </a:solidFill>
          <a:ln w="222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ru-RU" sz="28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Black"/>
                <a:cs typeface="Times New Roman" panose="02020603050405020304" pitchFamily="18" charset="0"/>
                <a:sym typeface="Arial Black"/>
              </a:rPr>
              <a:t>Лектор: Валентина </a:t>
            </a:r>
            <a:r>
              <a:rPr lang="ru-RU" sz="28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Black"/>
                <a:cs typeface="Times New Roman" panose="02020603050405020304" pitchFamily="18" charset="0"/>
                <a:sym typeface="Arial Black"/>
              </a:rPr>
              <a:t>Михайлівна</a:t>
            </a:r>
            <a:r>
              <a:rPr lang="ru-RU" sz="28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Black"/>
                <a:cs typeface="Times New Roman" panose="02020603050405020304" pitchFamily="18" charset="0"/>
                <a:sym typeface="Arial Black"/>
              </a:rPr>
              <a:t> </a:t>
            </a:r>
            <a:r>
              <a:rPr lang="ru-RU" sz="28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Black"/>
                <a:cs typeface="Times New Roman" panose="02020603050405020304" pitchFamily="18" charset="0"/>
                <a:sym typeface="Arial Black"/>
              </a:rPr>
              <a:t>Бакуліна</a:t>
            </a:r>
            <a:endParaRPr lang="ru-RU" sz="2800" b="1" i="0" u="none" strike="noStrike" cap="none" dirty="0">
              <a:solidFill>
                <a:srgbClr val="002060"/>
              </a:solidFill>
              <a:latin typeface="Times New Roman" panose="02020603050405020304" pitchFamily="18" charset="0"/>
              <a:ea typeface="Arial Black"/>
              <a:cs typeface="Times New Roman" panose="02020603050405020304" pitchFamily="18" charset="0"/>
              <a:sym typeface="Arial Black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A75FB-E8DA-4777-8E1F-9EC41C46A59A}"/>
              </a:ext>
            </a:extLst>
          </p:cNvPr>
          <p:cNvSpPr txBox="1"/>
          <p:nvPr/>
        </p:nvSpPr>
        <p:spPr>
          <a:xfrm>
            <a:off x="2919845" y="160338"/>
            <a:ext cx="8482446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біоресурсів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природокористування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15.Лекція на тему </a:t>
            </a:r>
          </a:p>
          <a:p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uk-UA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ШТУКАТУРНІ РОБОТИ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E5455B-E6B3-40F8-84D9-20ED07E52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644236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В’ЯЖУЧІ МАТЕРІАЛИ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561A4A0-7E94-4DA4-9326-9FC39C9C1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330037"/>
            <a:ext cx="10018713" cy="4461163"/>
          </a:xfrm>
        </p:spPr>
        <p:txBody>
          <a:bodyPr>
            <a:noAutofit/>
          </a:bodyPr>
          <a:lstStyle/>
          <a:p>
            <a:r>
              <a:rPr lang="ru-RU" sz="18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Мінеральними</a:t>
            </a:r>
            <a:r>
              <a:rPr lang="ru-RU" sz="18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в’яжучими</a:t>
            </a:r>
            <a:r>
              <a:rPr lang="ru-RU" sz="18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порошкоподібні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змішуванні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водою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пластичну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легкоформовану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(“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в’яжуче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тісто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”), яке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твердіє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каменеподібного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повітряні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гідравлічні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в’яжучі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Повітряні</a:t>
            </a:r>
            <a:r>
              <a:rPr lang="ru-RU" sz="20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в’яжучі</a:t>
            </a:r>
            <a:r>
              <a:rPr lang="ru-RU" sz="20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твердіють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зберігають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міцність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 них належать: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глина, </a:t>
            </a:r>
            <a:r>
              <a:rPr lang="ru-RU" sz="1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гіпсові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в’яжучі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повітряне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вапно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Глину як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в’яжучий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місцевому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сільському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штукатурних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мурувальних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розчинів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глини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додаванням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соломи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одержують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мурування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високій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пластичності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здатності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утримувати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воду глина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слугує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добавка до цементу у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будівельних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розчинах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Гіпсові</a:t>
            </a:r>
            <a:r>
              <a:rPr lang="ru-RU" sz="18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в’яжучі</a:t>
            </a:r>
            <a:r>
              <a:rPr lang="ru-RU" sz="18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одержують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термічним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обробленням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гіпсової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Гіпс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твердінні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розширюється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в’яжучих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без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заповнювачів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Недоліком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гіпсових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в’яжучих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гігроскопічність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Вапно</a:t>
            </a:r>
            <a:r>
              <a:rPr lang="ru-RU" sz="18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один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найдавніших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в’яжучих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Сировиною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слугують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гірські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породи: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вапняк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доломіт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крейда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91725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6A1936-39AF-4EF0-8139-B4A7ACFCDA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9410" y="2853418"/>
            <a:ext cx="4242017" cy="2671722"/>
          </a:xfrm>
          <a:prstGeom prst="rect">
            <a:avLst/>
          </a:prstGeom>
        </p:spPr>
      </p:pic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C18B6BB-5895-4E7F-B705-30CA4FBEC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38545"/>
            <a:ext cx="10541435" cy="4738256"/>
          </a:xfrm>
        </p:spPr>
        <p:txBody>
          <a:bodyPr/>
          <a:lstStyle/>
          <a:p>
            <a:pPr marL="62865" indent="0">
              <a:buNone/>
            </a:pPr>
            <a:r>
              <a:rPr lang="ru-RU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Гідравлічні</a:t>
            </a:r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в’яжучі</a:t>
            </a:r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твердіють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зберігають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міцність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і 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належать: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гідравлічне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вапно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портландцемент 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2865" indent="0">
              <a:buNone/>
            </a:pPr>
            <a:r>
              <a:rPr lang="ru-RU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Цементи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найпоширеніший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гідравлічний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в’яжучий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2865" indent="0"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66%)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припадає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портландцемент.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суміш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цементу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75%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вапняку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25%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9155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647607-0D4E-4AA0-B094-6763C5237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РОЗЧИНИ ДЛЯ ШТУКАТУРНИХ РОБІТ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BDE1F2B-240B-4A5C-BE3D-7F1AE7676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865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розчиновою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сумішшю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2865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призначенням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мурувальні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мурування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цегли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штучного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опоряджувальні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штукатурні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для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штукатурення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поверхонь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для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зашпаровування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стиків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збірних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залізобетонних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7700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E1160F-CC34-4B4B-BEFC-E9419ACABB47}"/>
              </a:ext>
            </a:extLst>
          </p:cNvPr>
          <p:cNvSpPr txBox="1"/>
          <p:nvPr/>
        </p:nvSpPr>
        <p:spPr>
          <a:xfrm>
            <a:off x="1287624" y="223935"/>
            <a:ext cx="1031965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Будівельним розчином називають раціонально підібрану суміш 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яжучого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цементу, ватна, гіпсу, глини ).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Дрібного заповнювача ( піску ) та води, яка з тістоподібного стану впродовж певного часу перетворюється в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каменеподібне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тіло.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До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затвердівання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розчин називають розчиновою сумішшю.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Свіжоприготовлена розчинова суміш повинна мати наступні властивості:</a:t>
            </a:r>
          </a:p>
          <a:p>
            <a:pPr marL="342900" indent="-342900">
              <a:buAutoNum type="arabicPeriod"/>
            </a:pP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Легкоукладність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Рухливість</a:t>
            </a:r>
          </a:p>
          <a:p>
            <a:pPr marL="342900" indent="-342900">
              <a:buAutoNum type="arabicPeriod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Міцність</a:t>
            </a:r>
          </a:p>
          <a:p>
            <a:pPr marL="342900" indent="-342900">
              <a:buAutoNum type="arabicPeriod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Морозостійкість 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F7D3A2-C173-4928-B6E3-A8932DDC06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0" y="2584092"/>
            <a:ext cx="4838700" cy="366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54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57B12F5-7B2B-490F-9330-2A984ABD8185}"/>
              </a:ext>
            </a:extLst>
          </p:cNvPr>
          <p:cNvSpPr/>
          <p:nvPr/>
        </p:nvSpPr>
        <p:spPr>
          <a:xfrm>
            <a:off x="3946849" y="233265"/>
            <a:ext cx="4655975" cy="830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1C647-CD66-445C-BA8F-D89009DE5B5E}"/>
              </a:ext>
            </a:extLst>
          </p:cNvPr>
          <p:cNvSpPr txBox="1"/>
          <p:nvPr/>
        </p:nvSpPr>
        <p:spPr>
          <a:xfrm>
            <a:off x="4068147" y="307910"/>
            <a:ext cx="4366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Будівельний розчин = в</a:t>
            </a:r>
            <a:r>
              <a:rPr lang="en-US" dirty="0"/>
              <a:t>’</a:t>
            </a:r>
            <a:r>
              <a:rPr lang="uk-UA" dirty="0" err="1"/>
              <a:t>яжуча</a:t>
            </a:r>
            <a:r>
              <a:rPr lang="uk-UA" dirty="0"/>
              <a:t> + заповнювач + </a:t>
            </a:r>
            <a:r>
              <a:rPr lang="uk-UA" dirty="0" err="1"/>
              <a:t>замішувач</a:t>
            </a:r>
            <a:r>
              <a:rPr lang="uk-UA" dirty="0"/>
              <a:t> (вода)</a:t>
            </a:r>
            <a:endParaRPr lang="ru-RU" dirty="0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67C6B3B5-1822-4653-B0FB-AB885514C9EF}"/>
              </a:ext>
            </a:extLst>
          </p:cNvPr>
          <p:cNvCxnSpPr/>
          <p:nvPr/>
        </p:nvCxnSpPr>
        <p:spPr>
          <a:xfrm flipH="1">
            <a:off x="3135086" y="1203649"/>
            <a:ext cx="1231641" cy="653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929F17F-1B68-4FD5-97D8-793DFBF157C8}"/>
              </a:ext>
            </a:extLst>
          </p:cNvPr>
          <p:cNvSpPr/>
          <p:nvPr/>
        </p:nvSpPr>
        <p:spPr>
          <a:xfrm>
            <a:off x="1483567" y="2080727"/>
            <a:ext cx="2006082" cy="1940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67FCFC-2F81-4543-A0F8-E5B22B580A6E}"/>
              </a:ext>
            </a:extLst>
          </p:cNvPr>
          <p:cNvSpPr txBox="1"/>
          <p:nvPr/>
        </p:nvSpPr>
        <p:spPr>
          <a:xfrm>
            <a:off x="1670180" y="2267339"/>
            <a:ext cx="1642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видом 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яжучого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цементні гіпсові</a:t>
            </a:r>
          </a:p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Вапняні</a:t>
            </a:r>
          </a:p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глиняні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881B5CA9-6E7F-4669-9F40-D3862B021D29}"/>
              </a:ext>
            </a:extLst>
          </p:cNvPr>
          <p:cNvCxnSpPr/>
          <p:nvPr/>
        </p:nvCxnSpPr>
        <p:spPr>
          <a:xfrm>
            <a:off x="8201608" y="1278294"/>
            <a:ext cx="1343608" cy="690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52439676-0AE7-47C7-9E56-11B05210027C}"/>
              </a:ext>
            </a:extLst>
          </p:cNvPr>
          <p:cNvSpPr/>
          <p:nvPr/>
        </p:nvSpPr>
        <p:spPr>
          <a:xfrm>
            <a:off x="9433249" y="2080727"/>
            <a:ext cx="2127380" cy="1940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090B1F-EB55-408E-BEDF-03DFED440557}"/>
              </a:ext>
            </a:extLst>
          </p:cNvPr>
          <p:cNvSpPr txBox="1"/>
          <p:nvPr/>
        </p:nvSpPr>
        <p:spPr>
          <a:xfrm>
            <a:off x="9619861" y="2183363"/>
            <a:ext cx="15582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призначенням </a:t>
            </a:r>
          </a:p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</a:p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Звичайні</a:t>
            </a:r>
          </a:p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декоративні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6289D49A-9230-493C-8E0C-31C0CAB02C5D}"/>
              </a:ext>
            </a:extLst>
          </p:cNvPr>
          <p:cNvCxnSpPr/>
          <p:nvPr/>
        </p:nvCxnSpPr>
        <p:spPr>
          <a:xfrm>
            <a:off x="6270171" y="1362269"/>
            <a:ext cx="0" cy="3657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54801585-3AEC-4F43-B199-FF8064627A57}"/>
              </a:ext>
            </a:extLst>
          </p:cNvPr>
          <p:cNvCxnSpPr/>
          <p:nvPr/>
        </p:nvCxnSpPr>
        <p:spPr>
          <a:xfrm flipH="1">
            <a:off x="5523722" y="2985796"/>
            <a:ext cx="746449" cy="615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A78749FC-5BAF-460B-9B87-B9CB832DDD66}"/>
              </a:ext>
            </a:extLst>
          </p:cNvPr>
          <p:cNvSpPr/>
          <p:nvPr/>
        </p:nvSpPr>
        <p:spPr>
          <a:xfrm>
            <a:off x="3676261" y="3722914"/>
            <a:ext cx="1922101" cy="15395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E38654-CA39-4C6E-9EE2-2C096E02FB81}"/>
              </a:ext>
            </a:extLst>
          </p:cNvPr>
          <p:cNvSpPr txBox="1"/>
          <p:nvPr/>
        </p:nvSpPr>
        <p:spPr>
          <a:xfrm>
            <a:off x="3844212" y="3853543"/>
            <a:ext cx="15488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властивість 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яжучого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Повітряні</a:t>
            </a:r>
          </a:p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гідравлічні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AA77847F-29C3-4AE2-9EAB-2EC5F85158F4}"/>
              </a:ext>
            </a:extLst>
          </p:cNvPr>
          <p:cNvCxnSpPr/>
          <p:nvPr/>
        </p:nvCxnSpPr>
        <p:spPr>
          <a:xfrm>
            <a:off x="6270171" y="2985796"/>
            <a:ext cx="783772" cy="615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2567E158-EE83-4AB9-967F-D40F887DD8B5}"/>
              </a:ext>
            </a:extLst>
          </p:cNvPr>
          <p:cNvSpPr/>
          <p:nvPr/>
        </p:nvSpPr>
        <p:spPr>
          <a:xfrm>
            <a:off x="6727371" y="3722914"/>
            <a:ext cx="1828784" cy="15395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74DB57-8C50-4F1F-BB06-BB22A62024E2}"/>
              </a:ext>
            </a:extLst>
          </p:cNvPr>
          <p:cNvSpPr txBox="1"/>
          <p:nvPr/>
        </p:nvSpPr>
        <p:spPr>
          <a:xfrm>
            <a:off x="6839339" y="3890865"/>
            <a:ext cx="1595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співвідношенням в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яжучого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заповнювачого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масні,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пісні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AF851482-87DD-43E9-AF20-B1E6F5EF7F28}"/>
              </a:ext>
            </a:extLst>
          </p:cNvPr>
          <p:cNvSpPr/>
          <p:nvPr/>
        </p:nvSpPr>
        <p:spPr>
          <a:xfrm>
            <a:off x="2780522" y="5589037"/>
            <a:ext cx="7100595" cy="10356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01C658-3AE5-4734-ADD7-197F6F1076BB}"/>
              </a:ext>
            </a:extLst>
          </p:cNvPr>
          <p:cNvSpPr txBox="1"/>
          <p:nvPr/>
        </p:nvSpPr>
        <p:spPr>
          <a:xfrm>
            <a:off x="3013788" y="5701004"/>
            <a:ext cx="6606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кількість 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яжучого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розчині прості ( один вид 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яжучого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складні ( два і більше 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яжучих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041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документ 5"/>
          <p:cNvSpPr/>
          <p:nvPr/>
        </p:nvSpPr>
        <p:spPr>
          <a:xfrm>
            <a:off x="6798078" y="198683"/>
            <a:ext cx="1728192" cy="728529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Класифікація: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3936" y="653143"/>
            <a:ext cx="5131836" cy="579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За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середньою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густиною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у сухому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стані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важкі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ρ≥ 1500 кг/м³;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легкі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ρ≤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1500 кг/м³.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За видом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в’яжучої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цементні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вапняні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гіпсові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мішані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За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призначенням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мурувальні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кам’яного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будівництва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кладки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каменів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крупних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монтажні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заповнення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швів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великими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елементами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 монтажу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будівель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готових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збірних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конструкцій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опоряджувальні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(для штукатурки);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спеціальні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особливими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властивостями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акустичні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рентгенозахисні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тампонажні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За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фізико-механічними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властивостями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міцністю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стиску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марки М4, М10, М25, М50, М75, М100, М150, М200;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морозостійкістю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9 марок від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F10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F300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характеризують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довговічність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розчину).</a:t>
            </a:r>
          </a:p>
          <a:p>
            <a:endParaRPr lang="uk-UA" sz="10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746529"/>
              </p:ext>
            </p:extLst>
          </p:nvPr>
        </p:nvGraphicFramePr>
        <p:xfrm>
          <a:off x="5551714" y="3200400"/>
          <a:ext cx="6512768" cy="367460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395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7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7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поверхні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яка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підлягає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оштукатуренню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В'яжуще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44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Зовня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і </a:t>
                      </a:r>
                      <a:r>
                        <a:rPr lang="ru-RU" sz="16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внутрішня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поверхні, бетон­ні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або </a:t>
                      </a:r>
                      <a:r>
                        <a:rPr lang="ru-RU" sz="16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цегляні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з </a:t>
                      </a:r>
                      <a:r>
                        <a:rPr lang="ru-RU" sz="16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підвищеною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вологістью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Портландцемент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Пуццолановий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портландцемент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Шлакопортландцемент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марки  не нижче 400 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44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Внутрішні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поверхні,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бетонні 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або </a:t>
                      </a:r>
                      <a:r>
                        <a:rPr lang="ru-RU" sz="16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цегляні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гіпсолитові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(стіни, перегородки, перекриття з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відносною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вологістю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повітря не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менш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60 % )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Портландцемент марки 400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Вапно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додаванням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гіпсу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Гіпсоцементно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-пуццолановое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в'яжуче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8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Зовня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поверхня,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бетонна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або </a:t>
                      </a:r>
                      <a:r>
                        <a:rPr lang="ru-RU" sz="16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цегляна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у сухих </a:t>
                      </a:r>
                      <a:r>
                        <a:rPr lang="ru-RU" sz="16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природних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умовах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Портландцемент марки 400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Вапно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і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інші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в‘яжучі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матеріали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273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документ 4"/>
          <p:cNvSpPr/>
          <p:nvPr/>
        </p:nvSpPr>
        <p:spPr>
          <a:xfrm>
            <a:off x="10463808" y="0"/>
            <a:ext cx="1728192" cy="594066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05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05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Склад  розчинів</a:t>
            </a:r>
            <a:endParaRPr lang="ru-RU" sz="1050" u="sng" dirty="0">
              <a:solidFill>
                <a:schemeClr val="tx1"/>
              </a:solidFill>
            </a:endParaRPr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0" y="0"/>
            <a:ext cx="1728192" cy="728529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500" b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Теоретичні данні:  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E63285-9259-46A5-B10B-83ACE3DA0681}"/>
              </a:ext>
            </a:extLst>
          </p:cNvPr>
          <p:cNvSpPr txBox="1"/>
          <p:nvPr/>
        </p:nvSpPr>
        <p:spPr>
          <a:xfrm>
            <a:off x="5533053" y="802432"/>
            <a:ext cx="60928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37661" algn="just"/>
            <a:r>
              <a:rPr lang="ru-RU" sz="16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Склад </a:t>
            </a:r>
            <a:r>
              <a:rPr lang="ru-RU" sz="1600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розчину</a:t>
            </a:r>
            <a:r>
              <a:rPr lang="ru-RU" sz="16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позначають</a:t>
            </a:r>
            <a:r>
              <a:rPr lang="ru-RU" sz="16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відношенням</a:t>
            </a:r>
            <a:r>
              <a:rPr lang="ru-RU" sz="16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між</a:t>
            </a:r>
            <a:r>
              <a:rPr lang="ru-RU" sz="16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компонентами у сухому </a:t>
            </a:r>
            <a:r>
              <a:rPr lang="ru-RU" sz="1600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стані</a:t>
            </a:r>
            <a:r>
              <a:rPr lang="ru-RU" sz="16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за </a:t>
            </a:r>
            <a:r>
              <a:rPr lang="ru-RU" sz="1600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масою</a:t>
            </a:r>
            <a:r>
              <a:rPr lang="ru-RU" sz="16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чи</a:t>
            </a:r>
            <a:r>
              <a:rPr lang="ru-RU" sz="16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об’ємом</a:t>
            </a:r>
            <a:r>
              <a:rPr lang="ru-RU" sz="16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Витрата</a:t>
            </a:r>
            <a:r>
              <a:rPr lang="ru-RU" sz="16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в’яжучого</a:t>
            </a:r>
            <a:r>
              <a:rPr lang="ru-RU" sz="16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становить 1. </a:t>
            </a:r>
          </a:p>
          <a:p>
            <a:pPr indent="337661" algn="just"/>
            <a:r>
              <a:rPr lang="ru-RU" sz="1600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Прості</a:t>
            </a:r>
            <a:r>
              <a:rPr lang="ru-RU" sz="16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розчини</a:t>
            </a:r>
            <a:r>
              <a:rPr lang="ru-RU" sz="16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містять</a:t>
            </a:r>
            <a:r>
              <a:rPr lang="ru-RU" sz="16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цемент та </a:t>
            </a:r>
            <a:r>
              <a:rPr lang="ru-RU" sz="1600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пісок</a:t>
            </a:r>
            <a:r>
              <a:rPr lang="ru-RU" sz="16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</a:t>
            </a:r>
            <a:r>
              <a:rPr lang="ru-RU" sz="1600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наприклад</a:t>
            </a:r>
            <a:r>
              <a:rPr lang="ru-RU" sz="16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  у </a:t>
            </a:r>
            <a:r>
              <a:rPr lang="ru-RU" sz="1600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співвідношенні</a:t>
            </a:r>
            <a:r>
              <a:rPr lang="ru-RU" sz="16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1:6), </a:t>
            </a:r>
            <a:r>
              <a:rPr lang="ru-RU" sz="1600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мішані</a:t>
            </a:r>
            <a:r>
              <a:rPr lang="ru-RU" sz="16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включають</a:t>
            </a:r>
            <a:r>
              <a:rPr lang="ru-RU" sz="16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цемент, </a:t>
            </a:r>
            <a:r>
              <a:rPr lang="ru-RU" sz="1600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вапно</a:t>
            </a:r>
            <a:r>
              <a:rPr lang="ru-RU" sz="16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(глину), </a:t>
            </a:r>
            <a:r>
              <a:rPr lang="ru-RU" sz="1600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пісок</a:t>
            </a:r>
            <a:r>
              <a:rPr lang="ru-RU" sz="16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</a:t>
            </a:r>
            <a:r>
              <a:rPr lang="ru-RU" sz="1600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наприклад</a:t>
            </a:r>
            <a:r>
              <a:rPr lang="ru-RU" sz="16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1 : 0,45 : 5).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074" name="Picture 2" descr="В'яжучі та заповнювачі">
            <a:extLst>
              <a:ext uri="{FF2B5EF4-FFF2-40B4-BE49-F238E27FC236}">
                <a16:creationId xmlns:a16="http://schemas.microsoft.com/office/drawing/2014/main" id="{21EBC1D7-C710-4834-91AE-34616FBC3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282" y="2334237"/>
            <a:ext cx="4611049" cy="290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882F32-96F5-4675-B2DC-9AF1685C8AC7}"/>
              </a:ext>
            </a:extLst>
          </p:cNvPr>
          <p:cNvSpPr txBox="1"/>
          <p:nvPr/>
        </p:nvSpPr>
        <p:spPr>
          <a:xfrm>
            <a:off x="261257" y="614256"/>
            <a:ext cx="4739951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В’яжуча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цемент,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вапно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цемент +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вапно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Дрібний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заповнювач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кварцові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польовошпатні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для легких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туфові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черепашкові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шлакові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Пластифікуючі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мінеральні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добавки 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вапняне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глиняне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тісто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діатоміт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трепел, опока,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мелені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шлаки, золи ТЕС) –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розшарованості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водоутримувальної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легковкладальності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Поверхнево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морозостійкості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водопоглинання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усадки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 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омилений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деревний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пек,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каніфольне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масло,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милонафт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Прискорювачі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твердіння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(хлорид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кальцію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хлорид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натрію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хлорне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вапно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зимового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знижують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температуру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замерзання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суміші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Сповільнювачі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тужавлення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вводять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транспортуванні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передчасному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тужавленню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централізованому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бетонних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заводах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вузлах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перемішування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Перевозять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автоцистернах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автозавантажуванням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автосамоскидах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сухих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сумішей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консистенції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марки,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3733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документ 5"/>
          <p:cNvSpPr/>
          <p:nvPr/>
        </p:nvSpPr>
        <p:spPr>
          <a:xfrm>
            <a:off x="10463808" y="663956"/>
            <a:ext cx="1728192" cy="594066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05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05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Основні властивості будівельних розчинів</a:t>
            </a:r>
            <a:endParaRPr lang="ru-RU" sz="1050" u="sng" dirty="0">
              <a:solidFill>
                <a:schemeClr val="tx1"/>
              </a:solidFill>
            </a:endParaRPr>
          </a:p>
        </p:txBody>
      </p:sp>
      <p:sp>
        <p:nvSpPr>
          <p:cNvPr id="5" name="Блок-схема: документ 4"/>
          <p:cNvSpPr/>
          <p:nvPr/>
        </p:nvSpPr>
        <p:spPr>
          <a:xfrm>
            <a:off x="10463808" y="0"/>
            <a:ext cx="1728192" cy="728529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500" b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Теоретичні данні:  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17029" y="177282"/>
            <a:ext cx="4846779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5731" algn="just"/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Щільність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маса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розчину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природньому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стані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певному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обсязі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маса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1 м</a:t>
            </a:r>
            <a:r>
              <a:rPr lang="ru-RU" sz="14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indent="135731" algn="just"/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Міцність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пручатися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різним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механічним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впливам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ударам,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зламам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прийнято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характеризувати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межею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міцності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стиску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зразків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кубиків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розміром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70.7Х70,7Х70,7 мм 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віці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діб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від того, при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тиску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кубик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руйнується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визначають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марку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міцності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(200, 150, 100, 50, 25, 10, 4, 2).</a:t>
            </a:r>
          </a:p>
          <a:p>
            <a:pPr indent="135731" algn="just"/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Пористість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ступінь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щільності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маси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розчину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порожнеч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даному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обсязі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135731" algn="just"/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Теплопроводність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пропускати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тепло</a:t>
            </a:r>
          </a:p>
          <a:p>
            <a:pPr indent="135731" algn="just"/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Водопоглинення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водопроникність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Тут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знову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перший план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виступають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пористість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характер пор.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Замкнені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пори не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поглинають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воду, не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пропускають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крізь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шар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розчину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ж пори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наповнювачах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відкриті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вони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перетворити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наш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штучний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камінь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справжню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кам'яну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губку</a:t>
            </a:r>
          </a:p>
          <a:p>
            <a:pPr indent="135731" algn="just"/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Морозостійкість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протистояти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руйнуючому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низьких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температур. Розчин повинен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набрати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певну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міцність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до того, як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замерзне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 За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морозостійкістю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розчини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поділяються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марки 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Мрз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10,15,35,50,100,200,300.</a:t>
            </a:r>
          </a:p>
          <a:p>
            <a:pPr indent="135731" algn="just"/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Пластичність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зручність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вкладання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розчину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зберігати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надану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форму, не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розшаровуватись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при 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тужавленні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не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тріскатись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обсипатись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Пластичність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властивістю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в'яжучого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зерновим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складом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заповнювача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Пластичність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не треба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змішувати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консистенцією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розчину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що залежить від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води 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розчині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/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Рухливість</a:t>
            </a: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розчину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здібність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розтворної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суміші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розтікатись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дією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навантажен-ня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.( За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висновками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марки на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рухомість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Пк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–1-4 мм;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Пк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– 4-8 мм;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Пк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– 8-12 мм;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Пк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 – 12-14 мм)</a:t>
            </a:r>
          </a:p>
          <a:p>
            <a:pPr lvl="0" algn="just"/>
            <a:r>
              <a:rPr lang="uk-UA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B9259D-5A89-4A94-B757-3245F54B64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10" t="3102" r="3129" b="9862"/>
          <a:stretch/>
        </p:blipFill>
        <p:spPr>
          <a:xfrm>
            <a:off x="438150" y="1381125"/>
            <a:ext cx="458152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98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9575E-B1A3-4C10-AB8A-FB880F579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штукатурки 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D109C286-E90F-4CE8-8B45-41D322ECC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6620" y="1428750"/>
            <a:ext cx="4655976" cy="443865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Вода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підбирається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консистенції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штукатурних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бути: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підготовчого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шару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набризку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10-12 см; –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другого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підготовчого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шару (грунту) – 7-9 см;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накривочного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шару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накривка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12 см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C7B27C-F92D-4310-8877-CEDE17358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20" y="1428749"/>
            <a:ext cx="6096000" cy="359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07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0594F-D938-405C-B066-0DE3BE77D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10836"/>
            <a:ext cx="10018713" cy="117763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СУХІ БУДІВЕЛЬНІ СУМІШІ І ШТУКАТУРНІ РОЗЧИНИ НА ЇХ ОСНОВІ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6035BC9-6E29-4EB0-B7DF-D67613BC8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288473"/>
            <a:ext cx="10018713" cy="5084618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СУХИХ БУДІВЕЛЬНИХ СУМІШЕЙ: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мінімумом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завершальних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приведення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сухих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сумішей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робочий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(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змішування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водою);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зменшенням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розчинів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5-7% за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порційного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дозування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економії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цементу на 10-15%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пластифікувальних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повітрозатягувальних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домішок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стабільністю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фізико-механічних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експлуатаційних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точного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дозування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компонентів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змішування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підвищенням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1,5-3 рази шляхом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пластичних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розчинових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сумішей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механізованого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зниженням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10-15% та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покращенням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одночасному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трудомісткості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традиційних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сухих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будівельних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сумішей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наносити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покриття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товстими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шарами (за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традиційною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технологією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так і тонкими шарами (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товщина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шару 0,5-0,6 мм). При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відмітити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найбільший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сухих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полімермінеральних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сумішей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досягається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нанесенням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покриттів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тонкими шарами.</a:t>
            </a:r>
          </a:p>
        </p:txBody>
      </p:sp>
    </p:spTree>
    <p:extLst>
      <p:ext uri="{BB962C8B-B14F-4D97-AF65-F5344CB8AC3E}">
        <p14:creationId xmlns:p14="http://schemas.microsoft.com/office/powerpoint/2010/main" val="2499032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98D6F-08C6-4683-8E18-76F59AC9B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2D9E47E-83B6-4BC0-B7F1-E76869A5D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814945"/>
            <a:ext cx="10018713" cy="2479965"/>
          </a:xfrm>
        </p:spPr>
        <p:txBody>
          <a:bodyPr>
            <a:normAutofit fontScale="85000" lnSpcReduction="20000"/>
          </a:bodyPr>
          <a:lstStyle/>
          <a:p>
            <a:pPr marL="520065" indent="-45720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 ШТУКАТУРНИХ РОБІТ</a:t>
            </a:r>
          </a:p>
          <a:p>
            <a:pPr marL="520065" indent="-45720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ШТУКАТУРНИХ РОБІТ</a:t>
            </a:r>
          </a:p>
          <a:p>
            <a:pPr marL="520065" indent="-45720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ШТУКАТУРНІ РОЗЧИНИ ДЛЯ РІЗНИХ ВИДІВ ПОВЕРХОНЬ</a:t>
            </a:r>
          </a:p>
          <a:p>
            <a:pPr marL="520065" indent="-45720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В’ЯЖУЧІ МАТЕРІАЛИ </a:t>
            </a:r>
          </a:p>
          <a:p>
            <a:pPr marL="520065" indent="-45720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РОЗЧИНИ ДЛЯ ШТУКАТУРНИХ РОБІТ</a:t>
            </a:r>
          </a:p>
          <a:p>
            <a:pPr marL="520065" indent="-45720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СУХІ БУДІВЕЛЬНІ СУМІШІ І ШТУКАТУРНІ РОЗЧИНИ НА ЇХ ОСНОВІ</a:t>
            </a:r>
          </a:p>
          <a:p>
            <a:pPr marL="520065" indent="-45720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 ВИКОНАНЯ ШТУКАТУРНИХ РОБІТ</a:t>
            </a:r>
          </a:p>
          <a:p>
            <a:pPr marL="520065" indent="-457200">
              <a:buAutoNum type="arabicPeriod"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FBAC46-AE2F-4A67-BBC3-7E60A85E65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1091" y="0"/>
            <a:ext cx="2507673" cy="209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70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6E84D7-E6FF-4126-9A7F-4CA836BC4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531" y="2321476"/>
            <a:ext cx="3443370" cy="34514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7BDEB5-551C-47DD-AAF4-D401DF55E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869" y="2294607"/>
            <a:ext cx="2818524" cy="345146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0F1CF-4A7D-475B-B178-FA305516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C00000"/>
                </a:solidFill>
              </a:rPr>
              <a:t>СУХІ БУДІВЕЛЬНІ СУМІШІ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F3F8D8-9109-45F0-9EFB-3AE314857F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393" y="2294609"/>
            <a:ext cx="3251138" cy="345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95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26DCF-2E22-4D11-BB4E-709638861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567" y="181947"/>
            <a:ext cx="9601200" cy="368559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кольорових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вапняно-піщаних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штукатурних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сумішей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%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4AE4BC-2F37-4CBD-9522-82779E124E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301" y="550506"/>
            <a:ext cx="7781731" cy="6018212"/>
          </a:xfrm>
        </p:spPr>
      </p:pic>
    </p:spTree>
    <p:extLst>
      <p:ext uri="{BB962C8B-B14F-4D97-AF65-F5344CB8AC3E}">
        <p14:creationId xmlns:p14="http://schemas.microsoft.com/office/powerpoint/2010/main" val="2647006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B5A566-5A0C-4DDB-A004-8C0084A08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559" y="305092"/>
            <a:ext cx="9601200" cy="443204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кислотостійких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штукатурок,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об’ємом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9EF7F403-8A11-440C-9EF3-E2169F555F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996" y="1681680"/>
            <a:ext cx="4737582" cy="3247054"/>
          </a:xfr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30AFDACC-A37A-460B-BEFE-7F958286F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5014" y="1166327"/>
            <a:ext cx="4443984" cy="470107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Кислотостійкі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сірчаної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оцтової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натрієві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кристалогідрати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великим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вмістом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розтріскування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штукатурного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влаштування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теплоізоляційних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вогнезахисних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штукатурок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заповнювачі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перліт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вермикуліт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шлаки, пемзу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Полімерцементні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тепло-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звукоізоляційних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штукатурок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підбирати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таким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невелику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об’ємну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міцність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хороше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зчеплення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бетоном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79652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1D25C24-91BD-48CF-9EBF-8B577ADC8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4605"/>
            <a:ext cx="4447786" cy="629816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сухих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будівельних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штукатурних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сумішей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виготовляти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суміші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оптимальним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гранулометричним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складом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заповнювачів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наповнювачів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точним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дозуванням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складових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суміші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забезпечується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сухих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сумішей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розчинів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Разом з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з’являється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сумішей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унікальними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властивостями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високоміцні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швидкотвердіючі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високозносостійкі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покриття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ізоляційні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т.ін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Сухі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суміші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являються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мобільними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матеріалами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традиційних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відстанню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транспортування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Сухі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суміші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доставляються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будівельний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майданчик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додержання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транспортування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знаходитися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тривалого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(до 6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місяців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не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змінюючи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використовуватися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невеликими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порціями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27F5434-D79E-42D2-BA52-739CDC936E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4747" y="699796"/>
            <a:ext cx="3981354" cy="451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34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AC26D4-9BE7-46D8-AC8B-8A80EEB4A3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975" y="2620237"/>
            <a:ext cx="1941530" cy="2399634"/>
          </a:xfrm>
          <a:prstGeom prst="rect">
            <a:avLst/>
          </a:prstGeom>
        </p:spPr>
      </p:pic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CC39D27-A0EB-4E4A-9F36-BB810A9B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5505" y="955965"/>
            <a:ext cx="8692892" cy="5389418"/>
          </a:xfrm>
        </p:spPr>
        <p:txBody>
          <a:bodyPr>
            <a:normAutofit/>
          </a:bodyPr>
          <a:lstStyle/>
          <a:p>
            <a:pPr marL="62865" indent="0">
              <a:buNone/>
            </a:pPr>
            <a:r>
              <a:rPr lang="ru-RU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сухих </a:t>
            </a:r>
            <a:r>
              <a:rPr lang="ru-RU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сумішей</a:t>
            </a:r>
            <a:r>
              <a:rPr lang="ru-RU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штукатурних</a:t>
            </a:r>
            <a:r>
              <a:rPr lang="ru-RU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штукатурні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бетонних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цегляних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обштукатурених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гіпсокартонних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основах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товщина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шару – 2,5- 5 мм)</a:t>
            </a:r>
          </a:p>
          <a:p>
            <a:pPr marL="62865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Гіпсові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вирівнювальні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штукатурні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легких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наповнювачах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товщина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шару – 3-30 мм)</a:t>
            </a:r>
          </a:p>
          <a:p>
            <a:pPr marL="62865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штукатурні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бетонних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цегляних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цементно-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піщаних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основах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товщина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шару – 2,5-5 мм</a:t>
            </a:r>
          </a:p>
          <a:p>
            <a:pPr marL="62865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Цементні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вирівнювальні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штукатурні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товщина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шару – 3-30 мм)</a:t>
            </a:r>
          </a:p>
        </p:txBody>
      </p:sp>
    </p:spTree>
    <p:extLst>
      <p:ext uri="{BB962C8B-B14F-4D97-AF65-F5344CB8AC3E}">
        <p14:creationId xmlns:p14="http://schemas.microsoft.com/office/powerpoint/2010/main" val="2061833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коративні штукатурки купити у Києві, Львові; низькі ціни">
            <a:extLst>
              <a:ext uri="{FF2B5EF4-FFF2-40B4-BE49-F238E27FC236}">
                <a16:creationId xmlns:a16="http://schemas.microsoft.com/office/drawing/2014/main" id="{C2802202-CEA9-4803-B8FA-99C82E7741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818" y="2363851"/>
            <a:ext cx="3469327" cy="357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Все, що потрібно знати про гіпсову штукатурку">
            <a:extLst>
              <a:ext uri="{FF2B5EF4-FFF2-40B4-BE49-F238E27FC236}">
                <a16:creationId xmlns:a16="http://schemas.microsoft.com/office/drawing/2014/main" id="{2BC6DAB3-C6FD-4813-BC0B-5EB1DA00FF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Гіпсова штукатурка: особливості матеріалу і як з ним працювати – Kruizer">
            <a:extLst>
              <a:ext uri="{FF2B5EF4-FFF2-40B4-BE49-F238E27FC236}">
                <a16:creationId xmlns:a16="http://schemas.microsoft.com/office/drawing/2014/main" id="{4082372E-8080-436E-9985-B90C30163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7686" y="2363851"/>
            <a:ext cx="3326751" cy="372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Декоративна Штукатурка Фасаду в Києві. Зовнішні Штукатурні Роботи.">
            <a:extLst>
              <a:ext uri="{FF2B5EF4-FFF2-40B4-BE49-F238E27FC236}">
                <a16:creationId xmlns:a16="http://schemas.microsoft.com/office/drawing/2014/main" id="{5A1BF691-B545-4D7C-BBB4-8E38CF4AD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5953" y="2363851"/>
            <a:ext cx="3375198" cy="372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40A99F-EE3C-4740-82FB-029F8DA3D604}"/>
              </a:ext>
            </a:extLst>
          </p:cNvPr>
          <p:cNvSpPr txBox="1"/>
          <p:nvPr/>
        </p:nvSpPr>
        <p:spPr>
          <a:xfrm>
            <a:off x="1013818" y="1135130"/>
            <a:ext cx="2884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штукатурні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DC2A74-64C3-4AE6-90E0-60A0A1345914}"/>
              </a:ext>
            </a:extLst>
          </p:cNvPr>
          <p:cNvSpPr txBox="1"/>
          <p:nvPr/>
        </p:nvSpPr>
        <p:spPr>
          <a:xfrm>
            <a:off x="4951833" y="1135130"/>
            <a:ext cx="33267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Гіпсові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вирівнювальні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штукатурні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суміші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98064E-383B-4F40-AABF-51DA3A53D629}"/>
              </a:ext>
            </a:extLst>
          </p:cNvPr>
          <p:cNvSpPr txBox="1"/>
          <p:nvPr/>
        </p:nvSpPr>
        <p:spPr>
          <a:xfrm>
            <a:off x="8672609" y="1135129"/>
            <a:ext cx="30503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штукатурні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6711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C10556-7B8A-4D6A-86C1-098B4D04A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35182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 ВИКОНАНЯ ШТУКАТУРНИХ РОБІТ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E97A219-C5BF-4BF7-ABD0-0803FC8C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20983"/>
            <a:ext cx="10018713" cy="4918362"/>
          </a:xfrm>
        </p:spPr>
        <p:txBody>
          <a:bodyPr>
            <a:norm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штукатурних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підготування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зрубування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напливів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змочування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механізоване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нанесення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набризку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розрівнюванням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механізоване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нанесення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накривального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затирання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штукатурки на лутки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одвірки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панелями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перекриттів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29710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36D32-E079-417D-AA25-7B84E130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" sz="4400" b="1" dirty="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Технологічний процес простого штукатурення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CE5B6BF-C0A5-476C-8B2A-AE5C070A8B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2286000"/>
            <a:ext cx="9495772" cy="3956180"/>
          </a:xfrm>
        </p:spPr>
      </p:pic>
    </p:spTree>
    <p:extLst>
      <p:ext uri="{BB962C8B-B14F-4D97-AF65-F5344CB8AC3E}">
        <p14:creationId xmlns:p14="http://schemas.microsoft.com/office/powerpoint/2010/main" val="1566735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288A9E-1D61-4C9B-BF48-8E70A63AAE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477" y="3325"/>
            <a:ext cx="4766529" cy="364390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3A48BC-108B-41F5-8274-CADD091FC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950" y="-1"/>
            <a:ext cx="4766528" cy="68546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1AE605-1D3A-4B2B-8703-F77145FF642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477" y="3647234"/>
            <a:ext cx="4766529" cy="320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39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880122-E895-4D60-A106-BB38F96FE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226" y="0"/>
            <a:ext cx="10006774" cy="673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40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9CCA84-0327-4A83-AF7B-97FC88E1AF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2470" y="3050503"/>
            <a:ext cx="3999323" cy="341405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C58FD3-AE6E-435E-ACAE-E6C3A6FAE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Штукатурка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затверділі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наноситься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перегородки 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рідкому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пластичному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одним,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трьома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тепло-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звукоізоляційних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руйнівної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опадів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дерев’яних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займання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91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8"/>
          <p:cNvSpPr txBox="1">
            <a:spLocks noGrp="1"/>
          </p:cNvSpPr>
          <p:nvPr>
            <p:ph type="title"/>
          </p:nvPr>
        </p:nvSpPr>
        <p:spPr>
          <a:xfrm>
            <a:off x="3987995" y="5563340"/>
            <a:ext cx="4646951" cy="729519"/>
          </a:xfrm>
          <a:prstGeom prst="rect">
            <a:avLst/>
          </a:prstGeom>
          <a:solidFill>
            <a:schemeClr val="accent1"/>
          </a:solidFill>
          <a:ln w="222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rbel"/>
              <a:buNone/>
            </a:pPr>
            <a:r>
              <a:rPr lang="ru-RU" sz="3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Дякую за увагу!</a:t>
            </a:r>
            <a:endParaRPr sz="3600"/>
          </a:p>
        </p:txBody>
      </p:sp>
      <p:pic>
        <p:nvPicPr>
          <p:cNvPr id="509" name="Google Shape;509;p38" descr="https://bogema2002.com.ua/image/catalog/stati/fasadnaya-shtukaturka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03720" y="314793"/>
            <a:ext cx="8215503" cy="4831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14CDE-AB4E-449D-BA5E-CCB9D3828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24691"/>
            <a:ext cx="9751725" cy="1399309"/>
          </a:xfrm>
        </p:spPr>
        <p:txBody>
          <a:bodyPr/>
          <a:lstStyle/>
          <a:p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штукатурних робіт та їх застосування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64388EC-3A89-4A67-88F4-5F632A9D6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413164"/>
            <a:ext cx="10018713" cy="4932218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Суха штукатурка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гіпсокартонні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прикріплюють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штукатурку для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опорядження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Проста штукатурка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набризку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згладжування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нерівностей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оштукатурювання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підвальних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цокольних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Поліпшена</a:t>
            </a:r>
            <a:r>
              <a:rPr lang="ru-RU" sz="20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штукатурка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набризку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накривки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будівлях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Високоякісна</a:t>
            </a:r>
            <a:r>
              <a:rPr lang="ru-RU" sz="20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штукатурка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набризку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накривки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виконується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маяках.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будівлях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будинках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Звичайну</a:t>
            </a:r>
            <a:r>
              <a:rPr lang="ru-RU" sz="20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штукатурку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опорядження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поверхонь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висихання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фарбувати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обклеювати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шпалерами.</a:t>
            </a:r>
          </a:p>
          <a:p>
            <a:r>
              <a:rPr lang="ru-RU" sz="20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Декоративну</a:t>
            </a:r>
            <a:r>
              <a:rPr lang="ru-RU" sz="20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штукатурку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основному для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опорядження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фасадів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приготування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виду штукатурки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кольорові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цементи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мармурове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борошно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крихту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слюду та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Спеціальна</a:t>
            </a:r>
            <a:r>
              <a:rPr lang="ru-RU" sz="20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штукатурка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теплоізоляційною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акустичною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гідроізоляційною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водовідштовхувальною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стійкою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рентгенозахисною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10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"/>
          <p:cNvSpPr txBox="1">
            <a:spLocks noGrp="1"/>
          </p:cNvSpPr>
          <p:nvPr>
            <p:ph type="title"/>
          </p:nvPr>
        </p:nvSpPr>
        <p:spPr>
          <a:xfrm>
            <a:off x="6026046" y="209862"/>
            <a:ext cx="5866722" cy="969363"/>
          </a:xfrm>
          <a:prstGeom prst="rect">
            <a:avLst/>
          </a:prstGeom>
          <a:solidFill>
            <a:schemeClr val="accent1"/>
          </a:solidFill>
          <a:ln w="222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rbel"/>
              <a:buNone/>
            </a:pP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rbel"/>
              </a:rPr>
              <a:t>Призначення</a:t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rbel"/>
              </a:rPr>
            </a:b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rbel"/>
              </a:rPr>
              <a:t>штукатурок</a:t>
            </a:r>
            <a:endParaRPr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Google Shape;151;p2"/>
          <p:cNvSpPr txBox="1">
            <a:spLocks noGrp="1"/>
          </p:cNvSpPr>
          <p:nvPr>
            <p:ph idx="1"/>
          </p:nvPr>
        </p:nvSpPr>
        <p:spPr>
          <a:xfrm>
            <a:off x="1259457" y="3491458"/>
            <a:ext cx="10707690" cy="3124201"/>
          </a:xfrm>
          <a:prstGeom prst="rect">
            <a:avLst/>
          </a:prstGeom>
          <a:gradFill>
            <a:gsLst>
              <a:gs pos="0">
                <a:srgbClr val="B9D9F5"/>
              </a:gs>
              <a:gs pos="100000">
                <a:srgbClr val="75BCEF"/>
              </a:gs>
            </a:gsLst>
            <a:lin ang="5400000" scaled="0"/>
          </a:gradFill>
          <a:ln w="9525" cap="rnd" cmpd="sng">
            <a:solidFill>
              <a:srgbClr val="ABD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45000"/>
              <a:buNone/>
            </a:pPr>
            <a:r>
              <a:rPr lang="ru-RU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функціонального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штукатурки: </a:t>
            </a:r>
          </a:p>
          <a:p>
            <a:pPr marL="0" lvl="0" indent="0" algn="l" rtl="0">
              <a:spcBef>
                <a:spcPts val="1008"/>
              </a:spcBef>
              <a:spcAft>
                <a:spcPts val="0"/>
              </a:spcAft>
              <a:buSzPct val="145000"/>
              <a:buNone/>
            </a:pP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вирівнювання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lvl="0" indent="0" algn="l" rtl="0">
              <a:spcBef>
                <a:spcPts val="1008"/>
              </a:spcBef>
              <a:spcAft>
                <a:spcPts val="0"/>
              </a:spcAft>
              <a:buSzPct val="145000"/>
              <a:buNone/>
            </a:pP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акустичних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тепло-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гідроізоляції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lvl="0" indent="0" algn="l" rtl="0">
              <a:spcBef>
                <a:spcPts val="1008"/>
              </a:spcBef>
              <a:spcAft>
                <a:spcPts val="0"/>
              </a:spcAft>
              <a:buSzPct val="145000"/>
              <a:buNone/>
            </a:pP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поверхонь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імітації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фактури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каменю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2" name="Google Shape;152;p2" descr="C:\Users\Тетяна\Desktop\декоративні штукатурки\1561849201_dekorativnaya-shtukaturka-lviv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8873" y="739572"/>
            <a:ext cx="4472774" cy="2573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" descr="C:\Users\Тетяна\Desktop\декоративні штукатурки\dekorativna-shtukaturka-pisok-v-suchasnomu-inter-2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6046" y="1249429"/>
            <a:ext cx="2362200" cy="2063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" descr="C:\Users\Тетяна\Desktop\декоративні штукатурки\facade_color.jp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8246" y="1249429"/>
            <a:ext cx="3438994" cy="2063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608BA-DC1A-40C9-8D4C-6225E1763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19" y="166256"/>
            <a:ext cx="10685606" cy="6068290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штукатурки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призначенням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декоративна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звуко-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гідроізоляційна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армована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видами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в’яжучого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цементна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цементно-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вапняна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вапняна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вапняно-глиняна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складністю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проста,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високоякісна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технологією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нанесення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розчину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мокра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монолітна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наноситься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механізованим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вручну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суха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гіпсокартону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C77807-C361-4A1D-B738-8B56E03AAC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379" y="3340200"/>
            <a:ext cx="4121026" cy="18289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2D6BA1-1F3F-4C20-AA3E-2074E48BEF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0596" y="3340200"/>
            <a:ext cx="4204996" cy="177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05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C04337-9EFE-4841-B4F5-D198AF3F7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ШТУКАТУРНІ РОЗЧИНИ ДЛЯ РІЗНИХ ВИДІВ ПОВЕРХОНЬ</a:t>
            </a:r>
            <a:endParaRPr lang="ru-RU" sz="2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82698A5-2407-4D94-AD4E-C297EA6DB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492" y="2092037"/>
            <a:ext cx="10311532" cy="369916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штукатурних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штукатурний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розчин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води,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в’яжучого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заповнювачів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добавок. </a:t>
            </a:r>
          </a:p>
          <a:p>
            <a:r>
              <a:rPr lang="ru-RU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</a:t>
            </a:r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бетону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цегли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штукатурять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вапняно-піщаним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розчином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дерев’яні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вапняно-піщаним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домішкою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гіпсу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прискорює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тужавіння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вологих</a:t>
            </a:r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приміщеннях</a:t>
            </a:r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санвузли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пральні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водостійкі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розчини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цементні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фасадні</a:t>
            </a:r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опоряджують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декоративними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кольоровими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вапняно-піщаними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теразитовими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каменеподібними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штукатурками.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47604E-B127-40F5-BE14-F45B15E648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737" y="5525232"/>
            <a:ext cx="4907902" cy="129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22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7C01CF-F9F0-42C4-94FA-3A36372F8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В’ЯЖУЧІ МАТЕРІАЛИ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C72388-7A9A-41DF-A572-BBA4B221D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865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сучасному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в’яжучі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найголовніший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Найпростішими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в'яжучими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штукатурних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є:</a:t>
            </a:r>
          </a:p>
          <a:p>
            <a:pPr marL="62865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глина,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гіпс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вапно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2865" indent="0"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давніх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2865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сучасному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неорганічних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мінеральних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органічних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бітумних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полімерних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в’яжучих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найрізноманітнішими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властивостями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6C6644-E97F-4112-B128-6BA98D93FF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298" y="4686301"/>
            <a:ext cx="2254898" cy="185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54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упити Глина будівельна у Києві від компанії &quot;ФОП Бацин Євген  Олександрович&quot; - 320816664">
            <a:extLst>
              <a:ext uri="{FF2B5EF4-FFF2-40B4-BE49-F238E27FC236}">
                <a16:creationId xmlns:a16="http://schemas.microsoft.com/office/drawing/2014/main" id="{53D42D39-F8E2-4813-B39F-2F1ABDE54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6124" y="88738"/>
            <a:ext cx="3330238" cy="273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524E7E-DFC5-479D-9353-03777C2C19A8}"/>
              </a:ext>
            </a:extLst>
          </p:cNvPr>
          <p:cNvSpPr txBox="1"/>
          <p:nvPr/>
        </p:nvSpPr>
        <p:spPr>
          <a:xfrm>
            <a:off x="3051110" y="3023118"/>
            <a:ext cx="1147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Глина</a:t>
            </a:r>
            <a:endParaRPr lang="ru-RU" dirty="0"/>
          </a:p>
        </p:txBody>
      </p:sp>
      <p:pic>
        <p:nvPicPr>
          <p:cNvPr id="1028" name="Picture 4" descr="Купити Вапно гідратне будівельне, 4 кг, ціна 60 ₴ - Prom.ua (ID# 1368256037)">
            <a:extLst>
              <a:ext uri="{FF2B5EF4-FFF2-40B4-BE49-F238E27FC236}">
                <a16:creationId xmlns:a16="http://schemas.microsoft.com/office/drawing/2014/main" id="{1D7AC2AB-67B6-4790-8073-8782EB957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6361" y="88737"/>
            <a:ext cx="3486539" cy="273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Будівельний гіпс: властивості, марки, варіанти використання - Кімнати та  будинку - Ремонт">
            <a:extLst>
              <a:ext uri="{FF2B5EF4-FFF2-40B4-BE49-F238E27FC236}">
                <a16:creationId xmlns:a16="http://schemas.microsoft.com/office/drawing/2014/main" id="{F56D6E14-4E89-48DA-A861-330A3C1E9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2900" y="88735"/>
            <a:ext cx="3200795" cy="273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1BE150-23D8-4078-AD84-85456306C984}"/>
              </a:ext>
            </a:extLst>
          </p:cNvPr>
          <p:cNvSpPr txBox="1"/>
          <p:nvPr/>
        </p:nvSpPr>
        <p:spPr>
          <a:xfrm>
            <a:off x="6531429" y="3023118"/>
            <a:ext cx="1203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Вапно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863F07-1B76-4F18-ADF1-DEC1725F863D}"/>
              </a:ext>
            </a:extLst>
          </p:cNvPr>
          <p:cNvSpPr txBox="1"/>
          <p:nvPr/>
        </p:nvSpPr>
        <p:spPr>
          <a:xfrm>
            <a:off x="9983755" y="3023118"/>
            <a:ext cx="1129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Гіпс</a:t>
            </a:r>
            <a:endParaRPr lang="ru-RU" dirty="0"/>
          </a:p>
        </p:txBody>
      </p:sp>
      <p:pic>
        <p:nvPicPr>
          <p:cNvPr id="1032" name="Picture 8" descr="Гіпс будівельний Г-5 5 кг купити в Києві, ціна, інтернет-магазин Стройбум.">
            <a:extLst>
              <a:ext uri="{FF2B5EF4-FFF2-40B4-BE49-F238E27FC236}">
                <a16:creationId xmlns:a16="http://schemas.microsoft.com/office/drawing/2014/main" id="{41F7E47C-6AB1-4894-8AD2-E6301414E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2899" y="3429000"/>
            <a:ext cx="3200795" cy="320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Вапно гашене малярне Альба">
            <a:extLst>
              <a:ext uri="{FF2B5EF4-FFF2-40B4-BE49-F238E27FC236}">
                <a16:creationId xmlns:a16="http://schemas.microsoft.com/office/drawing/2014/main" id="{9E68E53D-096D-45F9-80BC-026820784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641" y="3535010"/>
            <a:ext cx="2803967" cy="280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Глина строительная красная Польща цена в Киеве с доставкой | Budeko">
            <a:extLst>
              <a:ext uri="{FF2B5EF4-FFF2-40B4-BE49-F238E27FC236}">
                <a16:creationId xmlns:a16="http://schemas.microsoft.com/office/drawing/2014/main" id="{8D6DB1EB-D7BC-4371-89DC-51462A642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7816" y="3330895"/>
            <a:ext cx="3064724" cy="306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437</TotalTime>
  <Words>2368</Words>
  <Application>Microsoft Office PowerPoint</Application>
  <PresentationFormat>Широкий екран</PresentationFormat>
  <Paragraphs>176</Paragraphs>
  <Slides>30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7" baseType="lpstr">
      <vt:lpstr>Arial</vt:lpstr>
      <vt:lpstr>Times New Roman</vt:lpstr>
      <vt:lpstr>Arial Black</vt:lpstr>
      <vt:lpstr>Corbel</vt:lpstr>
      <vt:lpstr>Franklin Gothic Book</vt:lpstr>
      <vt:lpstr>Wingdings</vt:lpstr>
      <vt:lpstr>Уголки</vt:lpstr>
      <vt:lpstr>Презентація PowerPoint</vt:lpstr>
      <vt:lpstr>ЗМІСТ</vt:lpstr>
      <vt:lpstr>Штукатурка – це затверділі шари будівельного розчину, який наноситься на стіни, перегородки й стелі будинків в рідкому або пластичному стані одним, двома або трьома прийомами для поліпшення тепло- та звукоізоляційних властивостей конструкцій, захисту зовнішніх стін від руйнівної дії атмосферних опадів, а дерев’яних стін – від займання</vt:lpstr>
      <vt:lpstr>Види штукатурних робіт та їх застосування</vt:lpstr>
      <vt:lpstr>Призначення штукатурок</vt:lpstr>
      <vt:lpstr>В залежності від області застосування штукатурки її класифікують: – за призначенням – звичайна, декоративна та спеціальна (термо-, звуко- та гідроізоляційна, захисна (від різних шкідливих впливів), армована і т.ін.; – за видами в’яжучого – цементна, цементно-вапняна, вапняна, вапняно-глиняна; – за складністю та якістю виконання – проста, покращена, високоякісна; – за технологією нанесення розчину – мокра (монолітна), що наноситься у вигляді розчину механізованим способом або вручну, і суха з гіпсокартону.</vt:lpstr>
      <vt:lpstr>ШТУКАТУРНІ РОЗЧИНИ ДЛЯ РІЗНИХ ВИДІВ ПОВЕРХОНЬ</vt:lpstr>
      <vt:lpstr>В’ЯЖУЧІ МАТЕРІАЛИ</vt:lpstr>
      <vt:lpstr>Презентація PowerPoint</vt:lpstr>
      <vt:lpstr> В’ЯЖУЧІ МАТЕРІАЛИ</vt:lpstr>
      <vt:lpstr>Презентація PowerPoint</vt:lpstr>
      <vt:lpstr>РОЗЧИНИ ДЛЯ ШТУКАТУРНИХ РОБІТ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Розчини для звичайної штукатурки </vt:lpstr>
      <vt:lpstr>СУХІ БУДІВЕЛЬНІ СУМІШІ І ШТУКАТУРНІ РОЗЧИНИ НА ЇХ ОСНОВІ</vt:lpstr>
      <vt:lpstr>СУХІ БУДІВЕЛЬНІ СУМІШІ</vt:lpstr>
      <vt:lpstr>Склад кольорових вапняно-піщаних штукатурних сумішей, % за масою </vt:lpstr>
      <vt:lpstr>Склад розчинів для кислотостійких штукатурок, в частинах за об’ємом</vt:lpstr>
      <vt:lpstr>Презентація PowerPoint</vt:lpstr>
      <vt:lpstr>Презентація PowerPoint</vt:lpstr>
      <vt:lpstr>Презентація PowerPoint</vt:lpstr>
      <vt:lpstr>ТЕХНОЛОГІЯ ВИКОНАНЯ ШТУКАТУРНИХ РОБІТ</vt:lpstr>
      <vt:lpstr>Технологічний процес простого штукатурення</vt:lpstr>
      <vt:lpstr>Презентація PowerPoint</vt:lpstr>
      <vt:lpstr>Презентація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Айлин Соколова</dc:creator>
  <cp:lastModifiedBy>Макс Майстренко</cp:lastModifiedBy>
  <cp:revision>43</cp:revision>
  <dcterms:created xsi:type="dcterms:W3CDTF">2020-10-25T06:04:55Z</dcterms:created>
  <dcterms:modified xsi:type="dcterms:W3CDTF">2024-01-02T21:07:37Z</dcterms:modified>
</cp:coreProperties>
</file>