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82" r:id="rId4"/>
    <p:sldId id="283" r:id="rId5"/>
    <p:sldId id="284" r:id="rId6"/>
    <p:sldId id="285" r:id="rId7"/>
    <p:sldId id="259" r:id="rId8"/>
    <p:sldId id="288" r:id="rId9"/>
    <p:sldId id="289" r:id="rId10"/>
    <p:sldId id="290" r:id="rId11"/>
    <p:sldId id="291" r:id="rId12"/>
    <p:sldId id="260" r:id="rId13"/>
    <p:sldId id="261" r:id="rId14"/>
    <p:sldId id="262" r:id="rId15"/>
    <p:sldId id="263" r:id="rId16"/>
    <p:sldId id="264" r:id="rId17"/>
    <p:sldId id="265" r:id="rId18"/>
    <p:sldId id="266" r:id="rId19"/>
    <p:sldId id="267" r:id="rId20"/>
    <p:sldId id="268" r:id="rId21"/>
    <p:sldId id="269" r:id="rId22"/>
    <p:sldId id="271" r:id="rId23"/>
    <p:sldId id="272" r:id="rId24"/>
    <p:sldId id="270" r:id="rId25"/>
    <p:sldId id="276" r:id="rId26"/>
    <p:sldId id="293" r:id="rId27"/>
    <p:sldId id="277" r:id="rId28"/>
    <p:sldId id="278" r:id="rId29"/>
    <p:sldId id="279" r:id="rId30"/>
    <p:sldId id="280" r:id="rId31"/>
    <p:sldId id="294" r:id="rId32"/>
    <p:sldId id="281" r:id="rId3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FC10D810-42B1-4572-A645-CEF3FF5A2240}" type="datetimeFigureOut">
              <a:rPr lang="uk-UA" smtClean="0"/>
              <a:t>30.01.2023</a:t>
            </a:fld>
            <a:endParaRPr lang="uk-UA"/>
          </a:p>
        </p:txBody>
      </p:sp>
      <p:sp>
        <p:nvSpPr>
          <p:cNvPr id="17" name="Нижний колонтитул 16"/>
          <p:cNvSpPr>
            <a:spLocks noGrp="1"/>
          </p:cNvSpPr>
          <p:nvPr>
            <p:ph type="ftr" sz="quarter" idx="11"/>
          </p:nvPr>
        </p:nvSpPr>
        <p:spPr>
          <a:xfrm>
            <a:off x="5410200" y="4205288"/>
            <a:ext cx="1295400" cy="457200"/>
          </a:xfrm>
        </p:spPr>
        <p:txBody>
          <a:bodyPr/>
          <a:lstStyle/>
          <a:p>
            <a:endParaRPr lang="uk-UA"/>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C8E66E3-2628-43B5-A600-47DDCE102410}"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C10D810-42B1-4572-A645-CEF3FF5A2240}" type="datetimeFigureOut">
              <a:rPr lang="uk-UA" smtClean="0"/>
              <a:t>30.01.2023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C10D810-42B1-4572-A645-CEF3FF5A2240}" type="datetimeFigureOut">
              <a:rPr lang="uk-UA" smtClean="0"/>
              <a:t>30.01.2023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C10D810-42B1-4572-A645-CEF3FF5A2240}" type="datetimeFigureOut">
              <a:rPr lang="uk-UA" smtClean="0"/>
              <a:t>30.01.2023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C10D810-42B1-4572-A645-CEF3FF5A2240}" type="datetimeFigureOut">
              <a:rPr lang="uk-UA" smtClean="0"/>
              <a:t>30.01.2023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C10D810-42B1-4572-A645-CEF3FF5A2240}" type="datetimeFigureOut">
              <a:rPr lang="uk-UA" smtClean="0"/>
              <a:t>30.01.2023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FC10D810-42B1-4572-A645-CEF3FF5A2240}" type="datetimeFigureOut">
              <a:rPr lang="uk-UA" smtClean="0"/>
              <a:t>30.01.2023</a:t>
            </a:fld>
            <a:endParaRPr lang="uk-UA"/>
          </a:p>
        </p:txBody>
      </p:sp>
      <p:sp>
        <p:nvSpPr>
          <p:cNvPr id="27" name="Номер слайда 26"/>
          <p:cNvSpPr>
            <a:spLocks noGrp="1"/>
          </p:cNvSpPr>
          <p:nvPr>
            <p:ph type="sldNum" sz="quarter" idx="11"/>
          </p:nvPr>
        </p:nvSpPr>
        <p:spPr/>
        <p:txBody>
          <a:bodyPr rtlCol="0"/>
          <a:lstStyle/>
          <a:p>
            <a:fld id="{9C8E66E3-2628-43B5-A600-47DDCE102410}" type="slidenum">
              <a:rPr lang="uk-UA" smtClean="0"/>
              <a:t>‹№›</a:t>
            </a:fld>
            <a:endParaRPr lang="uk-UA"/>
          </a:p>
        </p:txBody>
      </p:sp>
      <p:sp>
        <p:nvSpPr>
          <p:cNvPr id="28" name="Нижний колонтитул 27"/>
          <p:cNvSpPr>
            <a:spLocks noGrp="1"/>
          </p:cNvSpPr>
          <p:nvPr>
            <p:ph type="ftr" sz="quarter" idx="12"/>
          </p:nvPr>
        </p:nvSpPr>
        <p:spPr/>
        <p:txBody>
          <a:bodyPr rtlCol="0"/>
          <a:lstStyle/>
          <a:p>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FC10D810-42B1-4572-A645-CEF3FF5A2240}" type="datetimeFigureOut">
              <a:rPr lang="uk-UA" smtClean="0"/>
              <a:t>30.01.2023</a:t>
            </a:fld>
            <a:endParaRPr lang="uk-UA"/>
          </a:p>
        </p:txBody>
      </p:sp>
      <p:sp>
        <p:nvSpPr>
          <p:cNvPr id="4" name="Нижний колонтитул 3"/>
          <p:cNvSpPr>
            <a:spLocks noGrp="1"/>
          </p:cNvSpPr>
          <p:nvPr>
            <p:ph type="ftr" sz="quarter" idx="11"/>
          </p:nvPr>
        </p:nvSpPr>
        <p:spPr>
          <a:xfrm>
            <a:off x="5257800" y="612648"/>
            <a:ext cx="1325880" cy="457200"/>
          </a:xfrm>
        </p:spPr>
        <p:txBody>
          <a:bodyPr/>
          <a:lstStyle/>
          <a:p>
            <a:endParaRPr lang="uk-UA"/>
          </a:p>
        </p:txBody>
      </p:sp>
      <p:sp>
        <p:nvSpPr>
          <p:cNvPr id="5" name="Номер слайда 4"/>
          <p:cNvSpPr>
            <a:spLocks noGrp="1"/>
          </p:cNvSpPr>
          <p:nvPr>
            <p:ph type="sldNum" sz="quarter" idx="12"/>
          </p:nvPr>
        </p:nvSpPr>
        <p:spPr>
          <a:xfrm>
            <a:off x="8174736" y="2272"/>
            <a:ext cx="762000" cy="365760"/>
          </a:xfrm>
        </p:spPr>
        <p:txBody>
          <a:bodyPr/>
          <a:lstStyle/>
          <a:p>
            <a:fld id="{9C8E66E3-2628-43B5-A600-47DDCE102410}"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C10D810-42B1-4572-A645-CEF3FF5A2240}" type="datetimeFigureOut">
              <a:rPr lang="uk-UA" smtClean="0"/>
              <a:t>30.01.2023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C10D810-42B1-4572-A645-CEF3FF5A2240}" type="datetimeFigureOut">
              <a:rPr lang="uk-UA" smtClean="0"/>
              <a:t>30.01.2023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FC10D810-42B1-4572-A645-CEF3FF5A2240}" type="datetimeFigureOut">
              <a:rPr lang="uk-UA" smtClean="0"/>
              <a:t>30.01.2023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C8E66E3-2628-43B5-A600-47DDCE102410}"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C10D810-42B1-4572-A645-CEF3FF5A2240}" type="datetimeFigureOut">
              <a:rPr lang="uk-UA" smtClean="0"/>
              <a:t>30.01.2023</a:t>
            </a:fld>
            <a:endParaRPr lang="uk-UA"/>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uk-UA"/>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C8E66E3-2628-43B5-A600-47DDCE102410}"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smtClean="0">
                <a:latin typeface="Arial" panose="020B0604020202020204" pitchFamily="34" charset="0"/>
                <a:cs typeface="Arial" panose="020B0604020202020204" pitchFamily="34" charset="0"/>
              </a:rPr>
              <a:t>Тема 2. </a:t>
            </a:r>
            <a:r>
              <a:rPr lang="uk-UA" b="1" u="sng" dirty="0">
                <a:latin typeface="Arial" panose="020B0604020202020204" pitchFamily="34" charset="0"/>
                <a:cs typeface="Arial" panose="020B0604020202020204" pitchFamily="34" charset="0"/>
              </a:rPr>
              <a:t>Методи оцінки виробничих процесів</a:t>
            </a:r>
            <a:r>
              <a:rPr lang="uk-UA" b="1" i="1" dirty="0"/>
              <a:t/>
            </a:r>
            <a:br>
              <a:rPr lang="uk-UA" b="1" i="1" dirty="0"/>
            </a:br>
            <a:endParaRPr lang="uk-UA" dirty="0"/>
          </a:p>
        </p:txBody>
      </p:sp>
      <p:sp>
        <p:nvSpPr>
          <p:cNvPr id="3" name="Подзаголовок 2"/>
          <p:cNvSpPr>
            <a:spLocks noGrp="1"/>
          </p:cNvSpPr>
          <p:nvPr>
            <p:ph type="subTitle" idx="1"/>
          </p:nvPr>
        </p:nvSpPr>
        <p:spPr>
          <a:xfrm>
            <a:off x="467544" y="4293096"/>
            <a:ext cx="5842992" cy="1752600"/>
          </a:xfrm>
        </p:spPr>
        <p:txBody>
          <a:bodyPr/>
          <a:lstStyle/>
          <a:p>
            <a:r>
              <a:rPr lang="uk-UA" dirty="0" smtClean="0"/>
              <a:t>Дисципліна. Економіка виробництва</a:t>
            </a:r>
            <a:endParaRPr lang="uk-UA" dirty="0"/>
          </a:p>
        </p:txBody>
      </p:sp>
    </p:spTree>
    <p:extLst>
      <p:ext uri="{BB962C8B-B14F-4D97-AF65-F5344CB8AC3E}">
        <p14:creationId xmlns:p14="http://schemas.microsoft.com/office/powerpoint/2010/main" val="3007405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hteck 1"/>
          <p:cNvSpPr>
            <a:spLocks noChangeArrowheads="1"/>
          </p:cNvSpPr>
          <p:nvPr/>
        </p:nvSpPr>
        <p:spPr bwMode="auto">
          <a:xfrm>
            <a:off x="457201" y="2492376"/>
            <a:ext cx="7993063" cy="308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20000"/>
              </a:lnSpc>
            </a:pPr>
            <a:r>
              <a:rPr lang="en-US" dirty="0">
                <a:cs typeface="Calibri" pitchFamily="34" charset="0"/>
              </a:rPr>
              <a:t>2) </a:t>
            </a:r>
            <a:r>
              <a:rPr lang="uk-UA" i="1" dirty="0">
                <a:cs typeface="Calibri" pitchFamily="34" charset="0"/>
              </a:rPr>
              <a:t>Якщо в господарстві власна товарна продукція застосовується як продукція для внутрішнього споживання, то межа повинна орієнтуватися на типові для даного продукту ринкові якості, для того щоб при оцінці застосовувалися франко-двір ціни</a:t>
            </a:r>
            <a:r>
              <a:rPr lang="en-US" dirty="0">
                <a:cs typeface="Calibri" pitchFamily="34" charset="0"/>
              </a:rPr>
              <a:t>.</a:t>
            </a:r>
            <a:endParaRPr lang="uk-UA" dirty="0">
              <a:cs typeface="Calibri" pitchFamily="34" charset="0"/>
            </a:endParaRPr>
          </a:p>
          <a:p>
            <a:pPr>
              <a:lnSpc>
                <a:spcPct val="120000"/>
              </a:lnSpc>
            </a:pPr>
            <a:endParaRPr lang="de-DE" dirty="0">
              <a:cs typeface="Calibri" pitchFamily="34" charset="0"/>
            </a:endParaRPr>
          </a:p>
          <a:p>
            <a:pPr algn="just">
              <a:lnSpc>
                <a:spcPct val="120000"/>
              </a:lnSpc>
            </a:pPr>
            <a:r>
              <a:rPr lang="uk-UA" b="1" i="1" dirty="0">
                <a:cs typeface="Calibri" pitchFamily="34" charset="0"/>
              </a:rPr>
              <a:t>Приклад</a:t>
            </a:r>
            <a:r>
              <a:rPr lang="en-US" dirty="0">
                <a:cs typeface="Calibri" pitchFamily="34" charset="0"/>
              </a:rPr>
              <a:t>:</a:t>
            </a:r>
            <a:r>
              <a:rPr lang="uk-UA" dirty="0">
                <a:cs typeface="Calibri" pitchFamily="34" charset="0"/>
              </a:rPr>
              <a:t> Бички, що вирощуються в господарстві і відразу ставляться на відгодівлю, у виробничому процесі «молочне скотарство» являють собою оцінювану продукцію і в той же час для процесу «відгодівля бичків» вони є виробничим ресурсом.</a:t>
            </a:r>
            <a:r>
              <a:rPr lang="en-US" dirty="0">
                <a:cs typeface="Calibri" pitchFamily="34" charset="0"/>
              </a:rPr>
              <a:t> </a:t>
            </a:r>
          </a:p>
        </p:txBody>
      </p:sp>
      <p:sp>
        <p:nvSpPr>
          <p:cNvPr id="5123" name="Titel 1"/>
          <p:cNvSpPr txBox="1">
            <a:spLocks/>
          </p:cNvSpPr>
          <p:nvPr/>
        </p:nvSpPr>
        <p:spPr bwMode="auto">
          <a:xfrm>
            <a:off x="457200" y="1063625"/>
            <a:ext cx="75707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uk-UA" sz="4400" b="1">
                <a:cs typeface="Calibri" pitchFamily="34" charset="0"/>
              </a:rPr>
              <a:t>Розмежування виробничих процесів</a:t>
            </a:r>
          </a:p>
        </p:txBody>
      </p:sp>
    </p:spTree>
    <p:extLst>
      <p:ext uri="{BB962C8B-B14F-4D97-AF65-F5344CB8AC3E}">
        <p14:creationId xmlns:p14="http://schemas.microsoft.com/office/powerpoint/2010/main" val="2465764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hteck 1"/>
          <p:cNvSpPr>
            <a:spLocks noChangeArrowheads="1"/>
          </p:cNvSpPr>
          <p:nvPr/>
        </p:nvSpPr>
        <p:spPr bwMode="auto">
          <a:xfrm>
            <a:off x="457201" y="2565400"/>
            <a:ext cx="7993063" cy="2419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uk-UA" i="1">
                <a:cs typeface="Calibri" pitchFamily="34" charset="0"/>
              </a:rPr>
              <a:t>Точка розмежування: типовий реалізаційний вік/ маса теляти.</a:t>
            </a:r>
          </a:p>
          <a:p>
            <a:pPr>
              <a:lnSpc>
                <a:spcPct val="120000"/>
              </a:lnSpc>
            </a:pPr>
            <a:endParaRPr lang="uk-UA">
              <a:cs typeface="Calibri" pitchFamily="34" charset="0"/>
            </a:endParaRPr>
          </a:p>
          <a:p>
            <a:pPr algn="just">
              <a:lnSpc>
                <a:spcPct val="120000"/>
              </a:lnSpc>
            </a:pPr>
            <a:r>
              <a:rPr lang="uk-UA" b="1" i="1">
                <a:cs typeface="Calibri" pitchFamily="34" charset="0"/>
              </a:rPr>
              <a:t>Наприклад</a:t>
            </a:r>
            <a:r>
              <a:rPr lang="uk-UA">
                <a:cs typeface="Calibri" pitchFamily="34" charset="0"/>
              </a:rPr>
              <a:t>, 80 кг жива маса: усі витрати, пов'язані з вирощуванням телят до цього віку / маси належать виробничому процесу «молочне скотарство». </a:t>
            </a:r>
          </a:p>
          <a:p>
            <a:pPr algn="just">
              <a:lnSpc>
                <a:spcPct val="120000"/>
              </a:lnSpc>
            </a:pPr>
            <a:r>
              <a:rPr lang="uk-UA">
                <a:cs typeface="Calibri" pitchFamily="34" charset="0"/>
              </a:rPr>
              <a:t>Всі більш пізні витрати належать до виробничого процесу «відгодівля бичків».</a:t>
            </a:r>
          </a:p>
        </p:txBody>
      </p:sp>
      <p:sp>
        <p:nvSpPr>
          <p:cNvPr id="6147" name="Titel 1"/>
          <p:cNvSpPr txBox="1">
            <a:spLocks/>
          </p:cNvSpPr>
          <p:nvPr/>
        </p:nvSpPr>
        <p:spPr bwMode="auto">
          <a:xfrm>
            <a:off x="457200" y="1063625"/>
            <a:ext cx="75707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uk-UA" sz="4400" b="1">
                <a:cs typeface="Calibri" pitchFamily="34" charset="0"/>
              </a:rPr>
              <a:t>Розмежування виробничих процесів</a:t>
            </a:r>
          </a:p>
        </p:txBody>
      </p:sp>
    </p:spTree>
    <p:extLst>
      <p:ext uri="{BB962C8B-B14F-4D97-AF65-F5344CB8AC3E}">
        <p14:creationId xmlns:p14="http://schemas.microsoft.com/office/powerpoint/2010/main" val="1020528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6800"/>
          </a:xfrm>
        </p:spPr>
        <p:txBody>
          <a:bodyPr/>
          <a:lstStyle/>
          <a:p>
            <a:pPr lvl="1" algn="l" rtl="0">
              <a:spcBef>
                <a:spcPct val="0"/>
              </a:spcBef>
            </a:pPr>
            <a:r>
              <a:rPr lang="uk-UA" sz="2800" b="1" i="1" dirty="0">
                <a:solidFill>
                  <a:srgbClr val="002060"/>
                </a:solidFill>
              </a:rPr>
              <a:t>Розмежування виробничих процесів</a:t>
            </a:r>
            <a:r>
              <a:rPr lang="uk-UA" sz="2000" b="1" i="1" dirty="0">
                <a:solidFill>
                  <a:srgbClr val="002060"/>
                </a:solidFill>
              </a:rPr>
              <a:t/>
            </a:r>
            <a:br>
              <a:rPr lang="uk-UA" sz="2000" b="1" i="1" dirty="0">
                <a:solidFill>
                  <a:srgbClr val="002060"/>
                </a:solidFill>
              </a:rPr>
            </a:br>
            <a:endParaRPr lang="uk-UA" dirty="0">
              <a:solidFill>
                <a:srgbClr val="002060"/>
              </a:solidFill>
            </a:endParaRPr>
          </a:p>
        </p:txBody>
      </p:sp>
      <p:sp>
        <p:nvSpPr>
          <p:cNvPr id="3" name="Объект 2"/>
          <p:cNvSpPr>
            <a:spLocks noGrp="1"/>
          </p:cNvSpPr>
          <p:nvPr>
            <p:ph idx="1"/>
          </p:nvPr>
        </p:nvSpPr>
        <p:spPr>
          <a:xfrm>
            <a:off x="457200" y="1556792"/>
            <a:ext cx="8229600" cy="5017744"/>
          </a:xfrm>
        </p:spPr>
        <p:txBody>
          <a:bodyPr>
            <a:normAutofit fontScale="85000" lnSpcReduction="20000"/>
          </a:bodyPr>
          <a:lstStyle/>
          <a:p>
            <a:pPr marL="109728" indent="0">
              <a:buNone/>
            </a:pPr>
            <a:r>
              <a:rPr lang="uk-UA" dirty="0">
                <a:solidFill>
                  <a:srgbClr val="002060"/>
                </a:solidFill>
                <a:latin typeface="Arial" panose="020B0604020202020204" pitchFamily="34" charset="0"/>
                <a:cs typeface="Arial" panose="020B0604020202020204" pitchFamily="34" charset="0"/>
              </a:rPr>
              <a:t>Усі показники повинні бути віднесені до причин свого </a:t>
            </a:r>
            <a:r>
              <a:rPr lang="uk-UA" dirty="0" smtClean="0">
                <a:solidFill>
                  <a:srgbClr val="002060"/>
                </a:solidFill>
                <a:latin typeface="Arial" panose="020B0604020202020204" pitchFamily="34" charset="0"/>
                <a:cs typeface="Arial" panose="020B0604020202020204" pitchFamily="34" charset="0"/>
              </a:rPr>
              <a:t>виникнення</a:t>
            </a:r>
          </a:p>
          <a:p>
            <a:pPr marL="109728" indent="0">
              <a:buNone/>
            </a:pPr>
            <a:endParaRPr lang="uk-UA" dirty="0" smtClean="0">
              <a:solidFill>
                <a:srgbClr val="002060"/>
              </a:solidFill>
              <a:latin typeface="Arial" panose="020B0604020202020204" pitchFamily="34" charset="0"/>
              <a:cs typeface="Arial" panose="020B0604020202020204" pitchFamily="34" charset="0"/>
            </a:endParaRPr>
          </a:p>
          <a:p>
            <a:pPr marL="109728" indent="0">
              <a:buNone/>
            </a:pPr>
            <a:r>
              <a:rPr lang="ru-RU" dirty="0" err="1">
                <a:solidFill>
                  <a:srgbClr val="002060"/>
                </a:solidFill>
                <a:latin typeface="Arial" panose="020B0604020202020204" pitchFamily="34" charset="0"/>
                <a:cs typeface="Arial" panose="020B0604020202020204" pitchFamily="34" charset="0"/>
              </a:rPr>
              <a:t>Якщо</a:t>
            </a:r>
            <a:r>
              <a:rPr lang="ru-RU" dirty="0">
                <a:solidFill>
                  <a:srgbClr val="002060"/>
                </a:solidFill>
                <a:latin typeface="Arial" panose="020B0604020202020204" pitchFamily="34" charset="0"/>
                <a:cs typeface="Arial" panose="020B0604020202020204" pitchFamily="34" charset="0"/>
              </a:rPr>
              <a:t> в </a:t>
            </a:r>
            <a:r>
              <a:rPr lang="ru-RU" dirty="0" err="1">
                <a:solidFill>
                  <a:srgbClr val="002060"/>
                </a:solidFill>
                <a:latin typeface="Arial" panose="020B0604020202020204" pitchFamily="34" charset="0"/>
                <a:cs typeface="Arial" panose="020B0604020202020204" pitchFamily="34" charset="0"/>
              </a:rPr>
              <a:t>господарстві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власна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товарна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продукція</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застосовується</a:t>
            </a:r>
            <a:r>
              <a:rPr lang="ru-RU" dirty="0">
                <a:solidFill>
                  <a:srgbClr val="002060"/>
                </a:solidFill>
                <a:latin typeface="Arial" panose="020B0604020202020204" pitchFamily="34" charset="0"/>
                <a:cs typeface="Arial" panose="020B0604020202020204" pitchFamily="34" charset="0"/>
              </a:rPr>
              <a:t> як </a:t>
            </a:r>
            <a:r>
              <a:rPr lang="ru-RU" dirty="0" err="1" smtClean="0">
                <a:solidFill>
                  <a:srgbClr val="002060"/>
                </a:solidFill>
                <a:latin typeface="Arial" panose="020B0604020202020204" pitchFamily="34" charset="0"/>
                <a:cs typeface="Arial" panose="020B0604020202020204" pitchFamily="34" charset="0"/>
              </a:rPr>
              <a:t>продукція</a:t>
            </a:r>
            <a:r>
              <a:rPr lang="ru-RU" dirty="0" smtClean="0">
                <a:solidFill>
                  <a:srgbClr val="002060"/>
                </a:solidFill>
                <a:latin typeface="Arial" panose="020B0604020202020204" pitchFamily="34" charset="0"/>
                <a:cs typeface="Arial" panose="020B0604020202020204" pitchFamily="34" charset="0"/>
              </a:rPr>
              <a:t> для </a:t>
            </a:r>
            <a:r>
              <a:rPr lang="ru-RU" dirty="0" err="1" smtClean="0">
                <a:solidFill>
                  <a:srgbClr val="002060"/>
                </a:solidFill>
                <a:latin typeface="Arial" panose="020B0604020202020204" pitchFamily="34" charset="0"/>
                <a:cs typeface="Arial" panose="020B0604020202020204" pitchFamily="34" charset="0"/>
              </a:rPr>
              <a:t>внутрішніх</a:t>
            </a:r>
            <a:r>
              <a:rPr lang="ru-RU" dirty="0" smtClean="0">
                <a:solidFill>
                  <a:srgbClr val="002060"/>
                </a:solidFill>
                <a:latin typeface="Arial" panose="020B0604020202020204" pitchFamily="34" charset="0"/>
                <a:cs typeface="Arial" panose="020B0604020202020204" pitchFamily="34" charset="0"/>
              </a:rPr>
              <a:t> потреб, то </a:t>
            </a:r>
            <a:r>
              <a:rPr lang="ru-RU" dirty="0">
                <a:solidFill>
                  <a:srgbClr val="002060"/>
                </a:solidFill>
                <a:latin typeface="Arial" panose="020B0604020202020204" pitchFamily="34" charset="0"/>
                <a:cs typeface="Arial" panose="020B0604020202020204" pitchFamily="34" charset="0"/>
              </a:rPr>
              <a:t>межа повинна </a:t>
            </a:r>
            <a:r>
              <a:rPr lang="ru-RU" dirty="0" err="1">
                <a:solidFill>
                  <a:srgbClr val="002060"/>
                </a:solidFill>
                <a:latin typeface="Arial" panose="020B0604020202020204" pitchFamily="34" charset="0"/>
                <a:cs typeface="Arial" panose="020B0604020202020204" pitchFamily="34" charset="0"/>
              </a:rPr>
              <a:t>орієнтуватися</a:t>
            </a:r>
            <a:r>
              <a:rPr lang="ru-RU" dirty="0">
                <a:solidFill>
                  <a:srgbClr val="002060"/>
                </a:solidFill>
                <a:latin typeface="Arial" panose="020B0604020202020204" pitchFamily="34" charset="0"/>
                <a:cs typeface="Arial" panose="020B0604020202020204" pitchFamily="34" charset="0"/>
              </a:rPr>
              <a:t> на </a:t>
            </a:r>
            <a:r>
              <a:rPr lang="ru-RU" dirty="0" err="1">
                <a:solidFill>
                  <a:srgbClr val="002060"/>
                </a:solidFill>
                <a:latin typeface="Arial" panose="020B0604020202020204" pitchFamily="34" charset="0"/>
                <a:cs typeface="Arial" panose="020B0604020202020204" pitchFamily="34" charset="0"/>
              </a:rPr>
              <a:t>типові</a:t>
            </a:r>
            <a:r>
              <a:rPr lang="ru-RU" dirty="0">
                <a:solidFill>
                  <a:srgbClr val="002060"/>
                </a:solidFill>
                <a:latin typeface="Arial" panose="020B0604020202020204" pitchFamily="34" charset="0"/>
                <a:cs typeface="Arial" panose="020B0604020202020204" pitchFamily="34" charset="0"/>
              </a:rPr>
              <a:t> для </a:t>
            </a:r>
            <a:r>
              <a:rPr lang="ru-RU" dirty="0" err="1">
                <a:solidFill>
                  <a:srgbClr val="002060"/>
                </a:solidFill>
                <a:latin typeface="Arial" panose="020B0604020202020204" pitchFamily="34" charset="0"/>
                <a:cs typeface="Arial" panose="020B0604020202020204" pitchFamily="34" charset="0"/>
              </a:rPr>
              <a:t>даного</a:t>
            </a:r>
            <a:r>
              <a:rPr lang="ru-RU" dirty="0">
                <a:solidFill>
                  <a:srgbClr val="002060"/>
                </a:solidFill>
                <a:latin typeface="Arial" panose="020B0604020202020204" pitchFamily="34" charset="0"/>
                <a:cs typeface="Arial" panose="020B0604020202020204" pitchFamily="34" charset="0"/>
              </a:rPr>
              <a:t> продукту </a:t>
            </a:r>
            <a:r>
              <a:rPr lang="ru-RU" dirty="0" err="1">
                <a:solidFill>
                  <a:srgbClr val="002060"/>
                </a:solidFill>
                <a:latin typeface="Arial" panose="020B0604020202020204" pitchFamily="34" charset="0"/>
                <a:cs typeface="Arial" panose="020B0604020202020204" pitchFamily="34" charset="0"/>
              </a:rPr>
              <a:t>ринкові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якості</a:t>
            </a:r>
            <a:r>
              <a:rPr lang="ru-RU" dirty="0">
                <a:solidFill>
                  <a:srgbClr val="002060"/>
                </a:solidFill>
                <a:latin typeface="Arial" panose="020B0604020202020204" pitchFamily="34" charset="0"/>
                <a:cs typeface="Arial" panose="020B0604020202020204" pitchFamily="34" charset="0"/>
              </a:rPr>
              <a:t>, для того </a:t>
            </a:r>
            <a:r>
              <a:rPr lang="ru-RU" dirty="0" err="1">
                <a:solidFill>
                  <a:srgbClr val="002060"/>
                </a:solidFill>
                <a:latin typeface="Arial" panose="020B0604020202020204" pitchFamily="34" charset="0"/>
                <a:cs typeface="Arial" panose="020B0604020202020204" pitchFamily="34" charset="0"/>
              </a:rPr>
              <a:t>щоб</a:t>
            </a:r>
            <a:r>
              <a:rPr lang="ru-RU" dirty="0">
                <a:solidFill>
                  <a:srgbClr val="002060"/>
                </a:solidFill>
                <a:latin typeface="Arial" panose="020B0604020202020204" pitchFamily="34" charset="0"/>
                <a:cs typeface="Arial" panose="020B0604020202020204" pitchFamily="34" charset="0"/>
              </a:rPr>
              <a:t> при </a:t>
            </a:r>
            <a:r>
              <a:rPr lang="ru-RU" dirty="0" err="1">
                <a:solidFill>
                  <a:srgbClr val="002060"/>
                </a:solidFill>
                <a:latin typeface="Arial" panose="020B0604020202020204" pitchFamily="34" charset="0"/>
                <a:cs typeface="Arial" panose="020B0604020202020204" pitchFamily="34" charset="0"/>
              </a:rPr>
              <a:t>оцінці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застосовувалися</a:t>
            </a:r>
            <a:r>
              <a:rPr lang="ru-RU" dirty="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показники</a:t>
            </a:r>
            <a:r>
              <a:rPr lang="ru-RU" dirty="0" smtClean="0">
                <a:solidFill>
                  <a:srgbClr val="002060"/>
                </a:solidFill>
                <a:latin typeface="Arial" panose="020B0604020202020204" pitchFamily="34" charset="0"/>
                <a:cs typeface="Arial" panose="020B0604020202020204" pitchFamily="34" charset="0"/>
              </a:rPr>
              <a:t> </a:t>
            </a:r>
            <a:r>
              <a:rPr lang="ru-RU" dirty="0" err="1" smtClean="0">
                <a:solidFill>
                  <a:srgbClr val="002060"/>
                </a:solidFill>
                <a:latin typeface="Arial" panose="020B0604020202020204" pitchFamily="34" charset="0"/>
                <a:cs typeface="Arial" panose="020B0604020202020204" pitchFamily="34" charset="0"/>
              </a:rPr>
              <a:t>ціни</a:t>
            </a:r>
            <a:endParaRPr lang="ru-RU" dirty="0" smtClean="0">
              <a:solidFill>
                <a:srgbClr val="002060"/>
              </a:solidFill>
              <a:latin typeface="Arial" panose="020B0604020202020204" pitchFamily="34" charset="0"/>
              <a:cs typeface="Arial" panose="020B0604020202020204" pitchFamily="34" charset="0"/>
            </a:endParaRPr>
          </a:p>
          <a:p>
            <a:pPr marL="109728" indent="0">
              <a:buNone/>
            </a:pPr>
            <a:endParaRPr lang="ru-RU" dirty="0" smtClean="0">
              <a:solidFill>
                <a:srgbClr val="002060"/>
              </a:solidFill>
              <a:latin typeface="Arial" panose="020B0604020202020204" pitchFamily="34" charset="0"/>
              <a:cs typeface="Arial" panose="020B0604020202020204" pitchFamily="34" charset="0"/>
            </a:endParaRPr>
          </a:p>
          <a:p>
            <a:pPr marL="109728" indent="0">
              <a:buNone/>
            </a:pPr>
            <a:r>
              <a:rPr lang="uk-UA" dirty="0">
                <a:solidFill>
                  <a:srgbClr val="002060"/>
                </a:solidFill>
                <a:latin typeface="Arial" panose="020B0604020202020204" pitchFamily="34" charset="0"/>
                <a:cs typeface="Arial" panose="020B0604020202020204" pitchFamily="34" charset="0"/>
              </a:rPr>
              <a:t>Повинне бути забезпечене порівняння виробничих процесів. Дана вимога схожа за значенням з відношенням показника до причин їх виникнення. Необхідно щоб порівнювані один з одним виробничі процеси мали одні межі з іншими виробничими процесами</a:t>
            </a:r>
          </a:p>
        </p:txBody>
      </p:sp>
    </p:spTree>
    <p:extLst>
      <p:ext uri="{BB962C8B-B14F-4D97-AF65-F5344CB8AC3E}">
        <p14:creationId xmlns:p14="http://schemas.microsoft.com/office/powerpoint/2010/main" val="3715693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29600" cy="1066800"/>
          </a:xfrm>
        </p:spPr>
        <p:txBody>
          <a:bodyPr>
            <a:normAutofit fontScale="90000"/>
          </a:bodyPr>
          <a:lstStyle/>
          <a:p>
            <a:pPr lvl="2" algn="l" rtl="0">
              <a:spcBef>
                <a:spcPct val="0"/>
              </a:spcBef>
            </a:pPr>
            <a:r>
              <a:rPr lang="uk-UA" sz="2400" b="1" dirty="0">
                <a:solidFill>
                  <a:srgbClr val="002060"/>
                </a:solidFill>
                <a:latin typeface="Arial" panose="020B0604020202020204" pitchFamily="34" charset="0"/>
                <a:cs typeface="Arial" panose="020B0604020202020204" pitchFamily="34" charset="0"/>
              </a:rPr>
              <a:t>Показники визначення виходу продукції (</a:t>
            </a:r>
            <a:r>
              <a:rPr lang="uk-UA" sz="2400" b="1" dirty="0" err="1">
                <a:solidFill>
                  <a:srgbClr val="002060"/>
                </a:solidFill>
                <a:latin typeface="Arial" panose="020B0604020202020204" pitchFamily="34" charset="0"/>
                <a:cs typeface="Arial" panose="020B0604020202020204" pitchFamily="34" charset="0"/>
              </a:rPr>
              <a:t>Output</a:t>
            </a:r>
            <a:r>
              <a:rPr lang="uk-UA" sz="2400" b="1" dirty="0" smtClean="0">
                <a:solidFill>
                  <a:srgbClr val="002060"/>
                </a:solidFill>
                <a:latin typeface="Arial" panose="020B0604020202020204" pitchFamily="34" charset="0"/>
                <a:cs typeface="Arial" panose="020B0604020202020204" pitchFamily="34" charset="0"/>
              </a:rPr>
              <a:t>)</a:t>
            </a:r>
            <a:br>
              <a:rPr lang="uk-UA" sz="2400" b="1" dirty="0" smtClean="0">
                <a:solidFill>
                  <a:srgbClr val="002060"/>
                </a:solidFill>
                <a:latin typeface="Arial" panose="020B0604020202020204" pitchFamily="34" charset="0"/>
                <a:cs typeface="Arial" panose="020B0604020202020204" pitchFamily="34" charset="0"/>
              </a:rPr>
            </a:br>
            <a:r>
              <a:rPr lang="uk-UA" sz="2400" b="1" i="1" dirty="0" smtClean="0">
                <a:solidFill>
                  <a:srgbClr val="002060"/>
                </a:solidFill>
                <a:latin typeface="Arial" panose="020B0604020202020204" pitchFamily="34" charset="0"/>
                <a:cs typeface="Arial" panose="020B0604020202020204" pitchFamily="34" charset="0"/>
              </a:rPr>
              <a:t>Вартість </a:t>
            </a:r>
            <a:r>
              <a:rPr lang="uk-UA" sz="2400" b="1" i="1" dirty="0">
                <a:solidFill>
                  <a:srgbClr val="002060"/>
                </a:solidFill>
                <a:latin typeface="Arial" panose="020B0604020202020204" pitchFamily="34" charset="0"/>
                <a:cs typeface="Arial" panose="020B0604020202020204" pitchFamily="34" charset="0"/>
              </a:rPr>
              <a:t>виробленої продукції</a:t>
            </a:r>
            <a:r>
              <a:rPr lang="uk-UA" sz="2400" b="1" dirty="0">
                <a:solidFill>
                  <a:srgbClr val="002060"/>
                </a:solidFill>
                <a:latin typeface="Arial" panose="020B0604020202020204" pitchFamily="34" charset="0"/>
                <a:cs typeface="Arial" panose="020B0604020202020204" pitchFamily="34" charset="0"/>
              </a:rPr>
              <a:t/>
            </a:r>
            <a:br>
              <a:rPr lang="uk-UA" sz="2400" b="1" dirty="0">
                <a:solidFill>
                  <a:srgbClr val="002060"/>
                </a:solidFill>
                <a:latin typeface="Arial" panose="020B0604020202020204" pitchFamily="34" charset="0"/>
                <a:cs typeface="Arial" panose="020B0604020202020204" pitchFamily="34" charset="0"/>
              </a:rPr>
            </a:br>
            <a:endParaRPr lang="uk-UA" sz="2400"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772816"/>
            <a:ext cx="8229600" cy="4801720"/>
          </a:xfrm>
        </p:spPr>
        <p:txBody>
          <a:bodyPr>
            <a:normAutofit lnSpcReduction="10000"/>
          </a:bodyPr>
          <a:lstStyle/>
          <a:p>
            <a:pPr marL="109728" indent="0">
              <a:buNone/>
            </a:pPr>
            <a:r>
              <a:rPr lang="uk-UA" dirty="0">
                <a:solidFill>
                  <a:srgbClr val="002060"/>
                </a:solidFill>
                <a:latin typeface="Arial" panose="020B0604020202020204" pitchFamily="34" charset="0"/>
                <a:cs typeface="Arial" panose="020B0604020202020204" pitchFamily="34" charset="0"/>
              </a:rPr>
              <a:t>Вартість виробленої продукції складається з основної і побічної продукції і відповідних цін на них. При цьому необхідно пам'ятати, що основна і побічна продукція оцінюється за відповідними ринковими цінами, навіть якщо вона не призначена для </a:t>
            </a:r>
            <a:r>
              <a:rPr lang="uk-UA" dirty="0" smtClean="0">
                <a:solidFill>
                  <a:srgbClr val="002060"/>
                </a:solidFill>
                <a:latin typeface="Arial" panose="020B0604020202020204" pitchFamily="34" charset="0"/>
                <a:cs typeface="Arial" panose="020B0604020202020204" pitchFamily="34" charset="0"/>
              </a:rPr>
              <a:t>продажу</a:t>
            </a:r>
          </a:p>
          <a:p>
            <a:pPr marL="109728" indent="0">
              <a:buNone/>
            </a:pPr>
            <a:endParaRPr lang="uk-UA" dirty="0" smtClean="0">
              <a:solidFill>
                <a:srgbClr val="002060"/>
              </a:solidFill>
              <a:latin typeface="Arial" panose="020B0604020202020204" pitchFamily="34" charset="0"/>
              <a:cs typeface="Arial" panose="020B0604020202020204" pitchFamily="34" charset="0"/>
            </a:endParaRPr>
          </a:p>
          <a:p>
            <a:pPr marL="109728" indent="0">
              <a:buNone/>
            </a:pPr>
            <a:r>
              <a:rPr lang="uk-UA" i="1" dirty="0">
                <a:solidFill>
                  <a:srgbClr val="002060"/>
                </a:solidFill>
                <a:latin typeface="Arial" panose="020B0604020202020204" pitchFamily="34" charset="0"/>
                <a:cs typeface="Arial" panose="020B0604020202020204" pitchFamily="34" charset="0"/>
              </a:rPr>
              <a:t>Особливості оцінки </a:t>
            </a:r>
            <a:r>
              <a:rPr lang="uk-UA" i="1" dirty="0" smtClean="0">
                <a:solidFill>
                  <a:srgbClr val="002060"/>
                </a:solidFill>
                <a:latin typeface="Arial" panose="020B0604020202020204" pitchFamily="34" charset="0"/>
                <a:cs typeface="Arial" panose="020B0604020202020204" pitchFamily="34" charset="0"/>
              </a:rPr>
              <a:t>виробленої </a:t>
            </a:r>
            <a:r>
              <a:rPr lang="uk-UA" i="1" dirty="0">
                <a:solidFill>
                  <a:srgbClr val="002060"/>
                </a:solidFill>
                <a:latin typeface="Arial" panose="020B0604020202020204" pitchFamily="34" charset="0"/>
                <a:cs typeface="Arial" panose="020B0604020202020204" pitchFamily="34" charset="0"/>
              </a:rPr>
              <a:t>продукції: </a:t>
            </a:r>
            <a:endParaRPr lang="uk-UA" dirty="0">
              <a:solidFill>
                <a:srgbClr val="002060"/>
              </a:solidFill>
              <a:latin typeface="Arial" panose="020B0604020202020204" pitchFamily="34" charset="0"/>
              <a:cs typeface="Arial" panose="020B0604020202020204" pitchFamily="34" charset="0"/>
            </a:endParaRPr>
          </a:p>
          <a:p>
            <a:pPr marL="109728" indent="0">
              <a:buNone/>
            </a:pPr>
            <a:r>
              <a:rPr lang="uk-UA" u="sng" dirty="0">
                <a:solidFill>
                  <a:srgbClr val="002060"/>
                </a:solidFill>
                <a:latin typeface="Arial" panose="020B0604020202020204" pitchFamily="34" charset="0"/>
                <a:cs typeface="Arial" panose="020B0604020202020204" pitchFamily="34" charset="0"/>
              </a:rPr>
              <a:t>Оцінка продукції різної якості </a:t>
            </a:r>
            <a:r>
              <a:rPr lang="uk-UA" dirty="0" smtClean="0">
                <a:solidFill>
                  <a:srgbClr val="002060"/>
                </a:solidFill>
                <a:latin typeface="Arial" panose="020B0604020202020204" pitchFamily="34" charset="0"/>
                <a:cs typeface="Arial" panose="020B0604020202020204" pitchFamily="34" charset="0"/>
              </a:rPr>
              <a:t> </a:t>
            </a:r>
          </a:p>
          <a:p>
            <a:pPr marL="109728" indent="0">
              <a:buNone/>
            </a:pPr>
            <a:r>
              <a:rPr lang="uk-UA" u="sng" dirty="0" smtClean="0">
                <a:solidFill>
                  <a:srgbClr val="002060"/>
                </a:solidFill>
                <a:latin typeface="Arial" panose="020B0604020202020204" pitchFamily="34" charset="0"/>
                <a:cs typeface="Arial" panose="020B0604020202020204" pitchFamily="34" charset="0"/>
              </a:rPr>
              <a:t>Сезонна диференціація цін</a:t>
            </a:r>
          </a:p>
          <a:p>
            <a:pPr marL="109728" indent="0">
              <a:buNone/>
            </a:pPr>
            <a:r>
              <a:rPr lang="uk-UA" u="sng" dirty="0">
                <a:solidFill>
                  <a:srgbClr val="002060"/>
                </a:solidFill>
                <a:latin typeface="Arial" panose="020B0604020202020204" pitchFamily="34" charset="0"/>
                <a:cs typeface="Arial" panose="020B0604020202020204" pitchFamily="34" charset="0"/>
              </a:rPr>
              <a:t>Оцінка взаємозамінної продукції</a:t>
            </a:r>
            <a:endParaRPr lang="uk-UA" dirty="0">
              <a:solidFill>
                <a:srgbClr val="002060"/>
              </a:solidFill>
              <a:latin typeface="Arial" panose="020B0604020202020204" pitchFamily="34" charset="0"/>
              <a:cs typeface="Arial" panose="020B0604020202020204" pitchFamily="34" charset="0"/>
            </a:endParaRPr>
          </a:p>
          <a:p>
            <a:pPr marL="109728" indent="0">
              <a:buNone/>
            </a:pPr>
            <a:endParaRPr lang="uk-UA"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549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6800"/>
          </a:xfrm>
        </p:spPr>
        <p:txBody>
          <a:bodyPr>
            <a:normAutofit/>
          </a:bodyPr>
          <a:lstStyle/>
          <a:p>
            <a:pPr lvl="2" algn="l" rtl="0">
              <a:spcBef>
                <a:spcPct val="0"/>
              </a:spcBef>
            </a:pPr>
            <a:r>
              <a:rPr lang="uk-UA" sz="2400" b="1" dirty="0">
                <a:solidFill>
                  <a:srgbClr val="002060"/>
                </a:solidFill>
                <a:latin typeface="Arial" panose="020B0604020202020204" pitchFamily="34" charset="0"/>
                <a:cs typeface="Arial" panose="020B0604020202020204" pitchFamily="34" charset="0"/>
              </a:rPr>
              <a:t>Виробництво </a:t>
            </a:r>
            <a:r>
              <a:rPr lang="uk-UA" sz="2400" b="1" dirty="0" smtClean="0">
                <a:solidFill>
                  <a:srgbClr val="002060"/>
                </a:solidFill>
                <a:latin typeface="Arial" panose="020B0604020202020204" pitchFamily="34" charset="0"/>
                <a:cs typeface="Arial" panose="020B0604020202020204" pitchFamily="34" charset="0"/>
              </a:rPr>
              <a:t>продукції для внутрішніх потреб</a:t>
            </a:r>
            <a:r>
              <a:rPr lang="uk-UA" sz="2400" b="1" dirty="0">
                <a:solidFill>
                  <a:srgbClr val="002060"/>
                </a:solidFill>
                <a:latin typeface="Arial" panose="020B0604020202020204" pitchFamily="34" charset="0"/>
                <a:cs typeface="Arial" panose="020B0604020202020204" pitchFamily="34" charset="0"/>
              </a:rPr>
              <a:t/>
            </a:r>
            <a:br>
              <a:rPr lang="uk-UA" sz="2400" b="1" dirty="0">
                <a:solidFill>
                  <a:srgbClr val="002060"/>
                </a:solidFill>
                <a:latin typeface="Arial" panose="020B0604020202020204" pitchFamily="34" charset="0"/>
                <a:cs typeface="Arial" panose="020B0604020202020204" pitchFamily="34" charset="0"/>
              </a:rPr>
            </a:br>
            <a:endParaRPr lang="uk-UA" sz="2400"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844824"/>
            <a:ext cx="8229600" cy="4729712"/>
          </a:xfrm>
        </p:spPr>
        <p:txBody>
          <a:bodyPr>
            <a:normAutofit/>
          </a:bodyPr>
          <a:lstStyle/>
          <a:p>
            <a:pPr marL="109728" indent="0">
              <a:buNone/>
            </a:pPr>
            <a:r>
              <a:rPr lang="uk-UA" sz="2400" dirty="0">
                <a:solidFill>
                  <a:srgbClr val="002060"/>
                </a:solidFill>
                <a:latin typeface="Arial" panose="020B0604020202020204" pitchFamily="34" charset="0"/>
                <a:cs typeface="Arial" panose="020B0604020202020204" pitchFamily="34" charset="0"/>
              </a:rPr>
              <a:t>Прикладом для нетоварної продукції є солома, основні корми (зелений корм, сінаж, сіно) з </a:t>
            </a:r>
            <a:r>
              <a:rPr lang="uk-UA" sz="2400" dirty="0" err="1">
                <a:solidFill>
                  <a:srgbClr val="002060"/>
                </a:solidFill>
                <a:latin typeface="Arial" panose="020B0604020202020204" pitchFamily="34" charset="0"/>
                <a:cs typeface="Arial" panose="020B0604020202020204" pitchFamily="34" charset="0"/>
              </a:rPr>
              <a:t>кормовиробництва</a:t>
            </a:r>
            <a:r>
              <a:rPr lang="uk-UA" sz="2400" dirty="0">
                <a:solidFill>
                  <a:srgbClr val="002060"/>
                </a:solidFill>
                <a:latin typeface="Arial" panose="020B0604020202020204" pitchFamily="34" charset="0"/>
                <a:cs typeface="Arial" panose="020B0604020202020204" pitchFamily="34" charset="0"/>
              </a:rPr>
              <a:t> й вирощування проміжних культур, можливі позитивні ефекти від попередника в сівозміні (напр. бобові), рідкий гній і подібна продукція, для якої оцінка за ринковими цінами майже не можлива. Виміряються напівфабрикати в натуральних одиницях, як наприклад 60 ц соломи з 1 га пшениці або 70000 </a:t>
            </a:r>
            <a:r>
              <a:rPr lang="uk-UA" sz="2400" dirty="0" err="1" smtClean="0">
                <a:solidFill>
                  <a:srgbClr val="002060"/>
                </a:solidFill>
                <a:latin typeface="Arial" panose="020B0604020202020204" pitchFamily="34" charset="0"/>
                <a:cs typeface="Arial" panose="020B0604020202020204" pitchFamily="34" charset="0"/>
              </a:rPr>
              <a:t>МДж</a:t>
            </a:r>
            <a:r>
              <a:rPr lang="uk-UA" sz="2400" dirty="0" smtClean="0">
                <a:solidFill>
                  <a:srgbClr val="002060"/>
                </a:solidFill>
                <a:latin typeface="Arial" panose="020B0604020202020204" pitchFamily="34" charset="0"/>
                <a:cs typeface="Arial" panose="020B0604020202020204" pitchFamily="34" charset="0"/>
              </a:rPr>
              <a:t> </a:t>
            </a:r>
            <a:r>
              <a:rPr lang="uk-UA" sz="2400" dirty="0">
                <a:solidFill>
                  <a:srgbClr val="002060"/>
                </a:solidFill>
                <a:latin typeface="Arial" panose="020B0604020202020204" pitchFamily="34" charset="0"/>
                <a:cs typeface="Arial" panose="020B0604020202020204" pitchFamily="34" charset="0"/>
              </a:rPr>
              <a:t>чистої поживної речовини (ЧПР) із 1 га кукурудзи на силос</a:t>
            </a:r>
          </a:p>
        </p:txBody>
      </p:sp>
    </p:spTree>
    <p:extLst>
      <p:ext uri="{BB962C8B-B14F-4D97-AF65-F5344CB8AC3E}">
        <p14:creationId xmlns:p14="http://schemas.microsoft.com/office/powerpoint/2010/main" val="1759208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521800"/>
          </a:xfrm>
        </p:spPr>
        <p:txBody>
          <a:bodyPr/>
          <a:lstStyle/>
          <a:p>
            <a:pPr marL="109728" indent="0">
              <a:buNone/>
            </a:pPr>
            <a:r>
              <a:rPr lang="uk-UA" dirty="0">
                <a:solidFill>
                  <a:srgbClr val="002060"/>
                </a:solidFill>
                <a:latin typeface="Arial" panose="020B0604020202020204" pitchFamily="34" charset="0"/>
                <a:cs typeface="Arial" panose="020B0604020202020204" pitchFamily="34" charset="0"/>
              </a:rPr>
              <a:t>У практичних розрахунках часто корисно:</a:t>
            </a:r>
          </a:p>
          <a:p>
            <a:pPr marL="109728" indent="0">
              <a:buNone/>
            </a:pPr>
            <a:r>
              <a:rPr lang="uk-UA" dirty="0">
                <a:solidFill>
                  <a:srgbClr val="002060"/>
                </a:solidFill>
                <a:latin typeface="Arial" panose="020B0604020202020204" pitchFamily="34" charset="0"/>
                <a:cs typeface="Arial" panose="020B0604020202020204" pitchFamily="34" charset="0"/>
              </a:rPr>
              <a:t>a)	п</a:t>
            </a:r>
            <a:r>
              <a:rPr lang="uk-UA" dirty="0" smtClean="0">
                <a:solidFill>
                  <a:srgbClr val="002060"/>
                </a:solidFill>
                <a:latin typeface="Arial" panose="020B0604020202020204" pitchFamily="34" charset="0"/>
                <a:cs typeface="Arial" panose="020B0604020202020204" pitchFamily="34" charset="0"/>
              </a:rPr>
              <a:t>родукцію для внутрішніх потреб </a:t>
            </a:r>
            <a:r>
              <a:rPr lang="uk-UA" dirty="0">
                <a:solidFill>
                  <a:srgbClr val="002060"/>
                </a:solidFill>
                <a:latin typeface="Arial" panose="020B0604020202020204" pitchFamily="34" charset="0"/>
                <a:cs typeface="Arial" panose="020B0604020202020204" pitchFamily="34" charset="0"/>
              </a:rPr>
              <a:t>оцінюють за вартістю їх заміни або вихідними вартостями і тим самим розглядати їх як виручку від реалізації;</a:t>
            </a:r>
          </a:p>
          <a:p>
            <a:pPr marL="109728" indent="0">
              <a:buNone/>
            </a:pPr>
            <a:r>
              <a:rPr lang="uk-UA" dirty="0">
                <a:solidFill>
                  <a:srgbClr val="002060"/>
                </a:solidFill>
                <a:latin typeface="Arial" panose="020B0604020202020204" pitchFamily="34" charset="0"/>
                <a:cs typeface="Arial" panose="020B0604020202020204" pitchFamily="34" charset="0"/>
              </a:rPr>
              <a:t>б)	товарну продукцію виражати через альтернативи внутрішньогосподарського використання в якості </a:t>
            </a:r>
            <a:r>
              <a:rPr lang="uk-UA" dirty="0" smtClean="0">
                <a:solidFill>
                  <a:srgbClr val="002060"/>
                </a:solidFill>
                <a:latin typeface="Arial" panose="020B0604020202020204" pitchFamily="34" charset="0"/>
                <a:cs typeface="Arial" panose="020B0604020202020204" pitchFamily="34" charset="0"/>
              </a:rPr>
              <a:t>продукції </a:t>
            </a:r>
            <a:r>
              <a:rPr lang="uk-UA" dirty="0">
                <a:solidFill>
                  <a:srgbClr val="002060"/>
                </a:solidFill>
                <a:latin typeface="Arial" panose="020B0604020202020204" pitchFamily="34" charset="0"/>
                <a:cs typeface="Arial" panose="020B0604020202020204" pitchFamily="34" charset="0"/>
              </a:rPr>
              <a:t>для внутрішніх потреб </a:t>
            </a:r>
          </a:p>
        </p:txBody>
      </p:sp>
    </p:spTree>
    <p:extLst>
      <p:ext uri="{BB962C8B-B14F-4D97-AF65-F5344CB8AC3E}">
        <p14:creationId xmlns:p14="http://schemas.microsoft.com/office/powerpoint/2010/main" val="2986580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507288" cy="1066800"/>
          </a:xfrm>
        </p:spPr>
        <p:txBody>
          <a:bodyPr>
            <a:normAutofit fontScale="90000"/>
          </a:bodyPr>
          <a:lstStyle/>
          <a:p>
            <a:pPr lvl="1" algn="l" rtl="0">
              <a:spcBef>
                <a:spcPct val="0"/>
              </a:spcBef>
            </a:pPr>
            <a:r>
              <a:rPr lang="uk-UA" sz="2700" b="1" i="1" dirty="0">
                <a:solidFill>
                  <a:srgbClr val="002060"/>
                </a:solidFill>
                <a:latin typeface="Arial" panose="020B0604020202020204" pitchFamily="34" charset="0"/>
                <a:cs typeface="Arial" panose="020B0604020202020204" pitchFamily="34" charset="0"/>
              </a:rPr>
              <a:t>Показники визначення використання засобів виробництва (</a:t>
            </a:r>
            <a:r>
              <a:rPr lang="uk-UA" sz="2700" b="1" i="1" dirty="0" err="1">
                <a:solidFill>
                  <a:srgbClr val="002060"/>
                </a:solidFill>
                <a:latin typeface="Arial" panose="020B0604020202020204" pitchFamily="34" charset="0"/>
                <a:cs typeface="Arial" panose="020B0604020202020204" pitchFamily="34" charset="0"/>
              </a:rPr>
              <a:t>Input</a:t>
            </a:r>
            <a:r>
              <a:rPr lang="uk-UA" sz="2700" b="1" i="1" dirty="0">
                <a:solidFill>
                  <a:srgbClr val="002060"/>
                </a:solidFill>
                <a:latin typeface="Arial" panose="020B0604020202020204" pitchFamily="34" charset="0"/>
                <a:cs typeface="Arial" panose="020B0604020202020204" pitchFamily="34" charset="0"/>
              </a:rPr>
              <a:t>)</a:t>
            </a:r>
            <a:br>
              <a:rPr lang="uk-UA" sz="2700" b="1" i="1" dirty="0">
                <a:solidFill>
                  <a:srgbClr val="002060"/>
                </a:solidFill>
                <a:latin typeface="Arial" panose="020B0604020202020204" pitchFamily="34" charset="0"/>
                <a:cs typeface="Arial" panose="020B0604020202020204" pitchFamily="34" charset="0"/>
              </a:rPr>
            </a:br>
            <a:r>
              <a:rPr lang="uk-UA" sz="2700" b="1" dirty="0" err="1">
                <a:solidFill>
                  <a:srgbClr val="002060"/>
                </a:solidFill>
                <a:latin typeface="Arial" panose="020B0604020202020204" pitchFamily="34" charset="0"/>
                <a:cs typeface="Arial" panose="020B0604020202020204" pitchFamily="34" charset="0"/>
              </a:rPr>
              <a:t>Пропорційно</a:t>
            </a:r>
            <a:r>
              <a:rPr lang="uk-UA" sz="2700" b="1" dirty="0">
                <a:solidFill>
                  <a:srgbClr val="002060"/>
                </a:solidFill>
                <a:latin typeface="Arial" panose="020B0604020202020204" pitchFamily="34" charset="0"/>
                <a:cs typeface="Arial" panose="020B0604020202020204" pitchFamily="34" charset="0"/>
              </a:rPr>
              <a:t>-змінні спеціальні витрати</a:t>
            </a:r>
            <a:br>
              <a:rPr lang="uk-UA" sz="2700" b="1" dirty="0">
                <a:solidFill>
                  <a:srgbClr val="002060"/>
                </a:solidFill>
                <a:latin typeface="Arial" panose="020B0604020202020204" pitchFamily="34" charset="0"/>
                <a:cs typeface="Arial" panose="020B0604020202020204" pitchFamily="34" charset="0"/>
              </a:rPr>
            </a:br>
            <a:r>
              <a:rPr lang="uk-UA" b="1" i="1" dirty="0"/>
              <a:t/>
            </a:r>
            <a:br>
              <a:rPr lang="uk-UA" b="1" i="1" dirty="0"/>
            </a:br>
            <a:endParaRPr lang="uk-UA" dirty="0"/>
          </a:p>
        </p:txBody>
      </p:sp>
      <p:sp>
        <p:nvSpPr>
          <p:cNvPr id="3" name="Объект 2"/>
          <p:cNvSpPr>
            <a:spLocks noGrp="1"/>
          </p:cNvSpPr>
          <p:nvPr>
            <p:ph idx="1"/>
          </p:nvPr>
        </p:nvSpPr>
        <p:spPr>
          <a:xfrm>
            <a:off x="457200" y="2348880"/>
            <a:ext cx="8229600" cy="4225656"/>
          </a:xfrm>
        </p:spPr>
        <p:txBody>
          <a:bodyPr>
            <a:normAutofit fontScale="85000" lnSpcReduction="10000"/>
          </a:bodyPr>
          <a:lstStyle/>
          <a:p>
            <a:pPr marL="109728" indent="0">
              <a:buNone/>
            </a:pPr>
            <a:r>
              <a:rPr lang="uk-UA" dirty="0" err="1">
                <a:solidFill>
                  <a:srgbClr val="002060"/>
                </a:solidFill>
                <a:latin typeface="Arial" panose="020B0604020202020204" pitchFamily="34" charset="0"/>
                <a:cs typeface="Arial" panose="020B0604020202020204" pitchFamily="34" charset="0"/>
              </a:rPr>
              <a:t>Пропорційно</a:t>
            </a:r>
            <a:r>
              <a:rPr lang="uk-UA" dirty="0">
                <a:solidFill>
                  <a:srgbClr val="002060"/>
                </a:solidFill>
                <a:latin typeface="Arial" panose="020B0604020202020204" pitchFamily="34" charset="0"/>
                <a:cs typeface="Arial" panose="020B0604020202020204" pitchFamily="34" charset="0"/>
              </a:rPr>
              <a:t>-змінні спеціальні витрати відносяться безпосередньо до визначеного виробничого процесу і змінюються </a:t>
            </a:r>
            <a:r>
              <a:rPr lang="uk-UA" dirty="0" err="1">
                <a:solidFill>
                  <a:srgbClr val="002060"/>
                </a:solidFill>
                <a:latin typeface="Arial" panose="020B0604020202020204" pitchFamily="34" charset="0"/>
                <a:cs typeface="Arial" panose="020B0604020202020204" pitchFamily="34" charset="0"/>
              </a:rPr>
              <a:t>пропорційно</a:t>
            </a:r>
            <a:r>
              <a:rPr lang="uk-UA" dirty="0">
                <a:solidFill>
                  <a:srgbClr val="002060"/>
                </a:solidFill>
                <a:latin typeface="Arial" panose="020B0604020202020204" pitchFamily="34" charset="0"/>
                <a:cs typeface="Arial" panose="020B0604020202020204" pitchFamily="34" charset="0"/>
              </a:rPr>
              <a:t> його </a:t>
            </a:r>
            <a:r>
              <a:rPr lang="uk-UA" dirty="0" smtClean="0">
                <a:solidFill>
                  <a:srgbClr val="002060"/>
                </a:solidFill>
                <a:latin typeface="Arial" panose="020B0604020202020204" pitchFamily="34" charset="0"/>
                <a:cs typeface="Arial" panose="020B0604020202020204" pitchFamily="34" charset="0"/>
              </a:rPr>
              <a:t>розширенню</a:t>
            </a:r>
          </a:p>
          <a:p>
            <a:pPr marL="109728" indent="0">
              <a:buNone/>
            </a:pPr>
            <a:endParaRPr lang="uk-UA" dirty="0" smtClean="0">
              <a:solidFill>
                <a:srgbClr val="002060"/>
              </a:solidFill>
              <a:latin typeface="Arial" panose="020B0604020202020204" pitchFamily="34" charset="0"/>
              <a:cs typeface="Arial" panose="020B0604020202020204" pitchFamily="34" charset="0"/>
            </a:endParaRPr>
          </a:p>
          <a:p>
            <a:pPr marL="109728" indent="0">
              <a:buNone/>
            </a:pPr>
            <a:r>
              <a:rPr lang="uk-UA" dirty="0">
                <a:solidFill>
                  <a:srgbClr val="002060"/>
                </a:solidFill>
                <a:latin typeface="Arial" panose="020B0604020202020204" pitchFamily="34" charset="0"/>
                <a:cs typeface="Arial" panose="020B0604020202020204" pitchFamily="34" charset="0"/>
              </a:rPr>
              <a:t>Відповідно до класифікації витрат поряд з вищезгаданими витратами до (</a:t>
            </a:r>
            <a:r>
              <a:rPr lang="uk-UA" dirty="0" err="1">
                <a:solidFill>
                  <a:srgbClr val="002060"/>
                </a:solidFill>
                <a:latin typeface="Arial" panose="020B0604020202020204" pitchFamily="34" charset="0"/>
                <a:cs typeface="Arial" panose="020B0604020202020204" pitchFamily="34" charset="0"/>
              </a:rPr>
              <a:t>пропорційно</a:t>
            </a:r>
            <a:r>
              <a:rPr lang="uk-UA" dirty="0">
                <a:solidFill>
                  <a:srgbClr val="002060"/>
                </a:solidFill>
                <a:latin typeface="Arial" panose="020B0604020202020204" pitchFamily="34" charset="0"/>
                <a:cs typeface="Arial" panose="020B0604020202020204" pitchFamily="34" charset="0"/>
              </a:rPr>
              <a:t>) змінних витрат відносять і наступні:</a:t>
            </a:r>
          </a:p>
          <a:p>
            <a:pPr marL="109728" indent="0">
              <a:buNone/>
            </a:pPr>
            <a:r>
              <a:rPr lang="uk-UA" dirty="0">
                <a:solidFill>
                  <a:srgbClr val="002060"/>
                </a:solidFill>
                <a:latin typeface="Arial" panose="020B0604020202020204" pitchFamily="34" charset="0"/>
                <a:cs typeface="Arial" panose="020B0604020202020204" pitchFamily="34" charset="0"/>
              </a:rPr>
              <a:t>-	Витрати використовувані живих і оборотних засобів</a:t>
            </a:r>
          </a:p>
          <a:p>
            <a:pPr marL="109728" indent="0">
              <a:buNone/>
            </a:pPr>
            <a:r>
              <a:rPr lang="uk-UA" dirty="0">
                <a:solidFill>
                  <a:srgbClr val="002060"/>
                </a:solidFill>
                <a:latin typeface="Arial" panose="020B0604020202020204" pitchFamily="34" charset="0"/>
                <a:cs typeface="Arial" panose="020B0604020202020204" pitchFamily="34" charset="0"/>
              </a:rPr>
              <a:t>-	Витрати сезонної спеціальної робочої сили</a:t>
            </a:r>
          </a:p>
          <a:p>
            <a:pPr marL="109728" indent="0">
              <a:buNone/>
            </a:pPr>
            <a:r>
              <a:rPr lang="uk-UA" dirty="0">
                <a:solidFill>
                  <a:srgbClr val="002060"/>
                </a:solidFill>
                <a:latin typeface="Arial" panose="020B0604020202020204" pitchFamily="34" charset="0"/>
                <a:cs typeface="Arial" panose="020B0604020202020204" pitchFamily="34" charset="0"/>
              </a:rPr>
              <a:t>-	Альтернативні витрати праці, землі, споруд і </a:t>
            </a:r>
            <a:r>
              <a:rPr lang="uk-UA" dirty="0" err="1" smtClean="0">
                <a:solidFill>
                  <a:srgbClr val="002060"/>
                </a:solidFill>
                <a:latin typeface="Arial" panose="020B0604020202020204" pitchFamily="34" charset="0"/>
                <a:cs typeface="Arial" panose="020B0604020202020204" pitchFamily="34" charset="0"/>
              </a:rPr>
              <a:t>т.ін</a:t>
            </a:r>
            <a:r>
              <a:rPr lang="uk-UA" dirty="0" smtClean="0">
                <a:solidFill>
                  <a:srgbClr val="002060"/>
                </a:solidFill>
                <a:latin typeface="Arial" panose="020B0604020202020204" pitchFamily="34" charset="0"/>
                <a:cs typeface="Arial" panose="020B0604020202020204" pitchFamily="34" charset="0"/>
              </a:rPr>
              <a:t>.</a:t>
            </a:r>
            <a:endParaRPr lang="uk-UA" dirty="0">
              <a:solidFill>
                <a:srgbClr val="002060"/>
              </a:solidFill>
              <a:latin typeface="Arial" panose="020B0604020202020204" pitchFamily="34" charset="0"/>
              <a:cs typeface="Arial" panose="020B0604020202020204" pitchFamily="34" charset="0"/>
            </a:endParaRPr>
          </a:p>
          <a:p>
            <a:pPr marL="109728" indent="0">
              <a:buNone/>
            </a:pPr>
            <a:endParaRPr lang="uk-UA"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2667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6800"/>
          </a:xfrm>
        </p:spPr>
        <p:txBody>
          <a:bodyPr>
            <a:normAutofit/>
          </a:bodyPr>
          <a:lstStyle/>
          <a:p>
            <a:pPr lvl="2" algn="l" rtl="0">
              <a:spcBef>
                <a:spcPct val="0"/>
              </a:spcBef>
            </a:pPr>
            <a:r>
              <a:rPr lang="uk-UA" sz="2800" b="1" dirty="0">
                <a:solidFill>
                  <a:srgbClr val="002060"/>
                </a:solidFill>
                <a:latin typeface="Arial" panose="020B0604020202020204" pitchFamily="34" charset="0"/>
                <a:cs typeface="Arial" panose="020B0604020202020204" pitchFamily="34" charset="0"/>
              </a:rPr>
              <a:t>Непропорційні і постійні спеціальні витрати</a:t>
            </a:r>
            <a:br>
              <a:rPr lang="uk-UA" sz="2800" b="1" dirty="0">
                <a:solidFill>
                  <a:srgbClr val="002060"/>
                </a:solidFill>
                <a:latin typeface="Arial" panose="020B0604020202020204" pitchFamily="34" charset="0"/>
                <a:cs typeface="Arial" panose="020B0604020202020204" pitchFamily="34" charset="0"/>
              </a:rPr>
            </a:br>
            <a:endParaRPr lang="uk-UA" sz="2800"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988840"/>
            <a:ext cx="8229600" cy="4585696"/>
          </a:xfrm>
        </p:spPr>
        <p:txBody>
          <a:bodyPr>
            <a:normAutofit lnSpcReduction="10000"/>
          </a:bodyPr>
          <a:lstStyle/>
          <a:p>
            <a:pPr marL="109728" indent="0">
              <a:buNone/>
            </a:pPr>
            <a:r>
              <a:rPr lang="uk-UA" dirty="0">
                <a:solidFill>
                  <a:srgbClr val="002060"/>
                </a:solidFill>
                <a:latin typeface="Arial" panose="020B0604020202020204" pitchFamily="34" charset="0"/>
                <a:cs typeface="Arial" panose="020B0604020202020204" pitchFamily="34" charset="0"/>
              </a:rPr>
              <a:t>Непропорційні змінні і постійні спеціальні витрати хоча й відносяться до визначеного виробничого процесу, змінюються вони все-таки непропорційно до обсягу </a:t>
            </a:r>
            <a:r>
              <a:rPr lang="uk-UA" dirty="0" smtClean="0">
                <a:solidFill>
                  <a:srgbClr val="002060"/>
                </a:solidFill>
                <a:latin typeface="Arial" panose="020B0604020202020204" pitchFamily="34" charset="0"/>
                <a:cs typeface="Arial" panose="020B0604020202020204" pitchFamily="34" charset="0"/>
              </a:rPr>
              <a:t>виробництва</a:t>
            </a:r>
          </a:p>
          <a:p>
            <a:pPr marL="109728" indent="0">
              <a:buNone/>
            </a:pPr>
            <a:endParaRPr lang="uk-UA" dirty="0">
              <a:solidFill>
                <a:srgbClr val="002060"/>
              </a:solidFill>
              <a:latin typeface="Arial" panose="020B0604020202020204" pitchFamily="34" charset="0"/>
              <a:cs typeface="Arial" panose="020B0604020202020204" pitchFamily="34" charset="0"/>
            </a:endParaRPr>
          </a:p>
          <a:p>
            <a:pPr marL="109728" indent="0">
              <a:buNone/>
            </a:pPr>
            <a:r>
              <a:rPr lang="uk-UA" u="sng" dirty="0">
                <a:solidFill>
                  <a:srgbClr val="002060"/>
                </a:solidFill>
                <a:latin typeface="Arial" panose="020B0604020202020204" pitchFamily="34" charset="0"/>
                <a:cs typeface="Arial" panose="020B0604020202020204" pitchFamily="34" charset="0"/>
              </a:rPr>
              <a:t>Умовно-змінні витрати</a:t>
            </a:r>
            <a:endParaRPr lang="uk-UA" dirty="0">
              <a:solidFill>
                <a:srgbClr val="002060"/>
              </a:solidFill>
              <a:latin typeface="Arial" panose="020B0604020202020204" pitchFamily="34" charset="0"/>
              <a:cs typeface="Arial" panose="020B0604020202020204" pitchFamily="34" charset="0"/>
            </a:endParaRPr>
          </a:p>
          <a:p>
            <a:pPr marL="109728" indent="0">
              <a:buNone/>
            </a:pPr>
            <a:r>
              <a:rPr lang="ru-RU" dirty="0">
                <a:solidFill>
                  <a:srgbClr val="002060"/>
                </a:solidFill>
                <a:latin typeface="Arial" panose="020B0604020202020204" pitchFamily="34" charset="0"/>
                <a:cs typeface="Arial" panose="020B0604020202020204" pitchFamily="34" charset="0"/>
              </a:rPr>
              <a:t>Чим </a:t>
            </a:r>
            <a:r>
              <a:rPr lang="ru-RU" dirty="0" err="1">
                <a:solidFill>
                  <a:srgbClr val="002060"/>
                </a:solidFill>
                <a:latin typeface="Arial" panose="020B0604020202020204" pitchFamily="34" charset="0"/>
                <a:cs typeface="Arial" panose="020B0604020202020204" pitchFamily="34" charset="0"/>
              </a:rPr>
              <a:t>довша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тривалість</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періоду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планування</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тим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більше</a:t>
            </a:r>
            <a:r>
              <a:rPr lang="ru-RU" dirty="0">
                <a:solidFill>
                  <a:srgbClr val="002060"/>
                </a:solidFill>
                <a:latin typeface="Arial" panose="020B0604020202020204" pitchFamily="34" charset="0"/>
                <a:cs typeface="Arial" panose="020B0604020202020204" pitchFamily="34" charset="0"/>
              </a:rPr>
              <a:t> статей </a:t>
            </a:r>
            <a:r>
              <a:rPr lang="ru-RU" dirty="0" err="1">
                <a:solidFill>
                  <a:srgbClr val="002060"/>
                </a:solidFill>
                <a:latin typeface="Arial" panose="020B0604020202020204" pitchFamily="34" charset="0"/>
                <a:cs typeface="Arial" panose="020B0604020202020204" pitchFamily="34" charset="0"/>
              </a:rPr>
              <a:t>постійних</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витрат</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стають</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змінними</a:t>
            </a:r>
            <a:r>
              <a:rPr lang="ru-RU" dirty="0">
                <a:solidFill>
                  <a:srgbClr val="002060"/>
                </a:solidFill>
                <a:latin typeface="Arial" panose="020B0604020202020204" pitchFamily="34" charset="0"/>
                <a:cs typeface="Arial" panose="020B0604020202020204" pitchFamily="34" charset="0"/>
              </a:rPr>
              <a:t>, тому </a:t>
            </a:r>
            <a:r>
              <a:rPr lang="ru-RU" dirty="0" err="1">
                <a:solidFill>
                  <a:srgbClr val="002060"/>
                </a:solidFill>
                <a:latin typeface="Arial" panose="020B0604020202020204" pitchFamily="34" charset="0"/>
                <a:cs typeface="Arial" panose="020B0604020202020204" pitchFamily="34" charset="0"/>
              </a:rPr>
              <a:t>що</a:t>
            </a:r>
            <a:r>
              <a:rPr lang="ru-RU" dirty="0">
                <a:solidFill>
                  <a:srgbClr val="002060"/>
                </a:solidFill>
                <a:latin typeface="Arial" panose="020B0604020202020204" pitchFamily="34" charset="0"/>
                <a:cs typeface="Arial" panose="020B0604020202020204" pitchFamily="34" charset="0"/>
              </a:rPr>
              <a:t> вони все </a:t>
            </a:r>
            <a:r>
              <a:rPr lang="ru-RU" dirty="0" err="1">
                <a:solidFill>
                  <a:srgbClr val="002060"/>
                </a:solidFill>
                <a:latin typeface="Arial" panose="020B0604020202020204" pitchFamily="34" charset="0"/>
                <a:cs typeface="Arial" panose="020B0604020202020204" pitchFamily="34" charset="0"/>
              </a:rPr>
              <a:t>більше</a:t>
            </a:r>
            <a:r>
              <a:rPr lang="ru-RU" dirty="0">
                <a:solidFill>
                  <a:srgbClr val="002060"/>
                </a:solidFill>
                <a:latin typeface="Arial" panose="020B0604020202020204" pitchFamily="34" charset="0"/>
                <a:cs typeface="Arial" panose="020B0604020202020204" pitchFamily="34" charset="0"/>
              </a:rPr>
              <a:t> і </a:t>
            </a:r>
            <a:r>
              <a:rPr lang="ru-RU" dirty="0" err="1">
                <a:solidFill>
                  <a:srgbClr val="002060"/>
                </a:solidFill>
                <a:latin typeface="Arial" panose="020B0604020202020204" pitchFamily="34" charset="0"/>
                <a:cs typeface="Arial" panose="020B0604020202020204" pitchFamily="34" charset="0"/>
              </a:rPr>
              <a:t>більше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попадають</a:t>
            </a:r>
            <a:r>
              <a:rPr lang="ru-RU" dirty="0">
                <a:solidFill>
                  <a:srgbClr val="002060"/>
                </a:solidFill>
                <a:latin typeface="Arial" panose="020B0604020202020204" pitchFamily="34" charset="0"/>
                <a:cs typeface="Arial" panose="020B0604020202020204" pitchFamily="34" charset="0"/>
              </a:rPr>
              <a:t> у </a:t>
            </a:r>
            <a:r>
              <a:rPr lang="ru-RU" dirty="0" err="1">
                <a:solidFill>
                  <a:srgbClr val="002060"/>
                </a:solidFill>
                <a:latin typeface="Arial" panose="020B0604020202020204" pitchFamily="34" charset="0"/>
                <a:cs typeface="Arial" panose="020B0604020202020204" pitchFamily="34" charset="0"/>
              </a:rPr>
              <a:t>відрізок</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прийняття</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рішень</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планувальником</a:t>
            </a:r>
            <a:endParaRPr lang="uk-UA"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5162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08720"/>
            <a:ext cx="8229600" cy="1066800"/>
          </a:xfrm>
        </p:spPr>
        <p:txBody>
          <a:bodyPr/>
          <a:lstStyle/>
          <a:p>
            <a:pPr lvl="2" algn="l" rtl="0">
              <a:spcBef>
                <a:spcPct val="0"/>
              </a:spcBef>
            </a:pPr>
            <a:r>
              <a:rPr lang="uk-UA" sz="2800" b="1" dirty="0">
                <a:solidFill>
                  <a:srgbClr val="002060"/>
                </a:solidFill>
                <a:latin typeface="Arial" panose="020B0604020202020204" pitchFamily="34" charset="0"/>
                <a:cs typeface="Arial" panose="020B0604020202020204" pitchFamily="34" charset="0"/>
              </a:rPr>
              <a:t>Накладні витрати</a:t>
            </a:r>
            <a:r>
              <a:rPr lang="uk-UA" sz="2000" b="1" dirty="0"/>
              <a:t/>
            </a:r>
            <a:br>
              <a:rPr lang="uk-UA" sz="2000" b="1" dirty="0"/>
            </a:br>
            <a:endParaRPr lang="uk-UA" dirty="0"/>
          </a:p>
        </p:txBody>
      </p:sp>
      <p:sp>
        <p:nvSpPr>
          <p:cNvPr id="3" name="Объект 2"/>
          <p:cNvSpPr>
            <a:spLocks noGrp="1"/>
          </p:cNvSpPr>
          <p:nvPr>
            <p:ph idx="1"/>
          </p:nvPr>
        </p:nvSpPr>
        <p:spPr/>
        <p:txBody>
          <a:bodyPr/>
          <a:lstStyle/>
          <a:p>
            <a:pPr marL="109728" indent="0">
              <a:buNone/>
            </a:pPr>
            <a:r>
              <a:rPr lang="uk-UA" dirty="0">
                <a:solidFill>
                  <a:srgbClr val="002060"/>
                </a:solidFill>
                <a:latin typeface="Arial" panose="020B0604020202020204" pitchFamily="34" charset="0"/>
                <a:cs typeface="Arial" panose="020B0604020202020204" pitchFamily="34" charset="0"/>
              </a:rPr>
              <a:t>Накладні витрати не можуть бути однозначно віднесені до певного виробничого  процесу. При визначенні виробничих процесів вони не мають великого значення, оскільки усі виробничі процеси включають дані витрати. Розподіл накладних витрат між виробничими процесами господарства завжди довільний</a:t>
            </a:r>
          </a:p>
        </p:txBody>
      </p:sp>
    </p:spTree>
    <p:extLst>
      <p:ext uri="{BB962C8B-B14F-4D97-AF65-F5344CB8AC3E}">
        <p14:creationId xmlns:p14="http://schemas.microsoft.com/office/powerpoint/2010/main" val="924874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764704"/>
            <a:ext cx="8229600" cy="1066800"/>
          </a:xfrm>
        </p:spPr>
        <p:txBody>
          <a:bodyPr>
            <a:normAutofit/>
          </a:bodyPr>
          <a:lstStyle/>
          <a:p>
            <a:r>
              <a:rPr lang="uk-UA" sz="2800" b="1" dirty="0">
                <a:solidFill>
                  <a:srgbClr val="002060"/>
                </a:solidFill>
                <a:latin typeface="Arial" panose="020B0604020202020204" pitchFamily="34" charset="0"/>
                <a:cs typeface="Arial" panose="020B0604020202020204" pitchFamily="34" charset="0"/>
              </a:rPr>
              <a:t>Визначення потреби у  </a:t>
            </a:r>
            <a:r>
              <a:rPr lang="uk-UA" sz="2800" b="1" dirty="0" smtClean="0">
                <a:solidFill>
                  <a:srgbClr val="002060"/>
                </a:solidFill>
                <a:latin typeface="Arial" panose="020B0604020202020204" pitchFamily="34" charset="0"/>
                <a:cs typeface="Arial" panose="020B0604020202020204" pitchFamily="34" charset="0"/>
              </a:rPr>
              <a:t>продукції для внутрішніх потреб</a:t>
            </a:r>
            <a:endParaRPr lang="uk-UA" sz="2800"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lnSpcReduction="10000"/>
          </a:bodyPr>
          <a:lstStyle/>
          <a:p>
            <a:pPr marL="109728" indent="0">
              <a:buNone/>
            </a:pPr>
            <a:r>
              <a:rPr lang="uk-UA" dirty="0">
                <a:solidFill>
                  <a:srgbClr val="002060"/>
                </a:solidFill>
                <a:latin typeface="Arial" panose="020B0604020202020204" pitchFamily="34" charset="0"/>
                <a:cs typeface="Arial" panose="020B0604020202020204" pitchFamily="34" charset="0"/>
              </a:rPr>
              <a:t>До потреб у </a:t>
            </a:r>
            <a:r>
              <a:rPr lang="uk-UA" dirty="0" smtClean="0">
                <a:solidFill>
                  <a:srgbClr val="002060"/>
                </a:solidFill>
                <a:latin typeface="Arial" panose="020B0604020202020204" pitchFamily="34" charset="0"/>
                <a:cs typeface="Arial" panose="020B0604020202020204" pitchFamily="34" charset="0"/>
              </a:rPr>
              <a:t>продукції для внутрішнього споживання відносять </a:t>
            </a:r>
            <a:r>
              <a:rPr lang="uk-UA" dirty="0">
                <a:solidFill>
                  <a:srgbClr val="002060"/>
                </a:solidFill>
                <a:latin typeface="Arial" panose="020B0604020202020204" pitchFamily="34" charset="0"/>
                <a:cs typeface="Arial" panose="020B0604020202020204" pitchFamily="34" charset="0"/>
              </a:rPr>
              <a:t>потребу в тих ресурсах, що в інших виробничих процесах оцінені як </a:t>
            </a:r>
            <a:r>
              <a:rPr lang="uk-UA" dirty="0" smtClean="0">
                <a:solidFill>
                  <a:srgbClr val="002060"/>
                </a:solidFill>
                <a:latin typeface="Arial" panose="020B0604020202020204" pitchFamily="34" charset="0"/>
                <a:cs typeface="Arial" panose="020B0604020202020204" pitchFamily="34" charset="0"/>
              </a:rPr>
              <a:t>натуральна продукції для внутрішніх потреб</a:t>
            </a:r>
            <a:r>
              <a:rPr lang="uk-UA" dirty="0">
                <a:solidFill>
                  <a:srgbClr val="002060"/>
                </a:solidFill>
                <a:latin typeface="Arial" panose="020B0604020202020204" pitchFamily="34" charset="0"/>
                <a:cs typeface="Arial" panose="020B0604020202020204" pitchFamily="34" charset="0"/>
              </a:rPr>
              <a:t>. Потреба в них враховується тільки один раз: або при обліку пропорційних накладних витрат (у грошовому вираженні), або при визначенні натуральної потреби у напівфабрикатах інших виробничих процесів (у натуральному вираженні).</a:t>
            </a:r>
          </a:p>
          <a:p>
            <a:pPr marL="109728" indent="0">
              <a:buNone/>
            </a:pPr>
            <a:endParaRPr lang="uk-UA"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671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29600" cy="1066800"/>
          </a:xfrm>
        </p:spPr>
        <p:txBody>
          <a:bodyPr/>
          <a:lstStyle/>
          <a:p>
            <a:pPr lvl="1" algn="l" rtl="0">
              <a:spcBef>
                <a:spcPct val="0"/>
              </a:spcBef>
            </a:pPr>
            <a:r>
              <a:rPr lang="uk-UA" sz="2000" b="1" i="1" dirty="0">
                <a:solidFill>
                  <a:srgbClr val="002060"/>
                </a:solidFill>
                <a:latin typeface="Arial" panose="020B0604020202020204" pitchFamily="34" charset="0"/>
                <a:cs typeface="Arial" panose="020B0604020202020204" pitchFamily="34" charset="0"/>
              </a:rPr>
              <a:t>Сутність виробничого процесу</a:t>
            </a:r>
            <a:r>
              <a:rPr lang="uk-UA" sz="2000" b="1" i="1" dirty="0">
                <a:solidFill>
                  <a:srgbClr val="002060"/>
                </a:solidFill>
              </a:rPr>
              <a:t/>
            </a:r>
            <a:br>
              <a:rPr lang="uk-UA" sz="2000" b="1" i="1" dirty="0">
                <a:solidFill>
                  <a:srgbClr val="002060"/>
                </a:solidFill>
              </a:rPr>
            </a:br>
            <a:endParaRPr lang="uk-UA" dirty="0">
              <a:solidFill>
                <a:srgbClr val="002060"/>
              </a:solidFill>
            </a:endParaRPr>
          </a:p>
        </p:txBody>
      </p:sp>
      <p:sp>
        <p:nvSpPr>
          <p:cNvPr id="3" name="Объект 2"/>
          <p:cNvSpPr>
            <a:spLocks noGrp="1"/>
          </p:cNvSpPr>
          <p:nvPr>
            <p:ph idx="1"/>
          </p:nvPr>
        </p:nvSpPr>
        <p:spPr>
          <a:xfrm>
            <a:off x="323528" y="1700808"/>
            <a:ext cx="8229600" cy="4680520"/>
          </a:xfrm>
        </p:spPr>
        <p:txBody>
          <a:bodyPr>
            <a:noAutofit/>
          </a:bodyPr>
          <a:lstStyle/>
          <a:p>
            <a:pPr marL="109728" indent="0">
              <a:buNone/>
            </a:pPr>
            <a:r>
              <a:rPr lang="uk-UA" sz="2400" dirty="0" smtClean="0">
                <a:solidFill>
                  <a:srgbClr val="002060"/>
                </a:solidFill>
                <a:latin typeface="Arial" panose="020B0604020202020204" pitchFamily="34" charset="0"/>
                <a:cs typeface="Arial" panose="020B0604020202020204" pitchFamily="34" charset="0"/>
              </a:rPr>
              <a:t>	Різнобічні </a:t>
            </a:r>
            <a:r>
              <a:rPr lang="uk-UA" sz="2400" dirty="0">
                <a:solidFill>
                  <a:srgbClr val="002060"/>
                </a:solidFill>
                <a:latin typeface="Arial" panose="020B0604020202020204" pitchFamily="34" charset="0"/>
                <a:cs typeface="Arial" panose="020B0604020202020204" pitchFamily="34" charset="0"/>
              </a:rPr>
              <a:t>взаємозв'язки між окремими галузями сільськогосподарського виробництва роблять необхідним розгляд сільськогосподарського підприємства як однієї органічної одиниці. Незважаючи на це поділ виробничих напрямків господарства на більш дрібні одиниці </a:t>
            </a:r>
            <a:r>
              <a:rPr lang="uk-UA" sz="2400" dirty="0" smtClean="0">
                <a:solidFill>
                  <a:srgbClr val="002060"/>
                </a:solidFill>
                <a:latin typeface="Arial" panose="020B0604020202020204" pitchFamily="34" charset="0"/>
                <a:cs typeface="Arial" panose="020B0604020202020204" pitchFamily="34" charset="0"/>
              </a:rPr>
              <a:t>є </a:t>
            </a:r>
            <a:r>
              <a:rPr lang="uk-UA" sz="2400" dirty="0">
                <a:solidFill>
                  <a:srgbClr val="002060"/>
                </a:solidFill>
                <a:latin typeface="Arial" panose="020B0604020202020204" pitchFamily="34" charset="0"/>
                <a:cs typeface="Arial" panose="020B0604020202020204" pitchFamily="34" charset="0"/>
              </a:rPr>
              <a:t>важливою умовою об`єктивної оцінки виробництва. Дані одиниці визначають таким чином, щоб:</a:t>
            </a:r>
          </a:p>
          <a:p>
            <a:pPr marL="109728" indent="0">
              <a:buNone/>
            </a:pPr>
            <a:r>
              <a:rPr lang="uk-UA" sz="2400" dirty="0">
                <a:solidFill>
                  <a:srgbClr val="002060"/>
                </a:solidFill>
                <a:latin typeface="Arial" panose="020B0604020202020204" pitchFamily="34" charset="0"/>
                <a:cs typeface="Arial" panose="020B0604020202020204" pitchFamily="34" charset="0"/>
              </a:rPr>
              <a:t>·	показники й операції характеризувались в найменших їх частинах;</a:t>
            </a:r>
          </a:p>
          <a:p>
            <a:pPr marL="109728" indent="0">
              <a:buNone/>
            </a:pPr>
            <a:r>
              <a:rPr lang="uk-UA" sz="2400" dirty="0">
                <a:solidFill>
                  <a:srgbClr val="002060"/>
                </a:solidFill>
                <a:latin typeface="Arial" panose="020B0604020202020204" pitchFamily="34" charset="0"/>
                <a:cs typeface="Arial" panose="020B0604020202020204" pitchFamily="34" charset="0"/>
              </a:rPr>
              <a:t>·	вироблена продукція як можна точніше протиставлялась обумовленим її виробництвом </a:t>
            </a:r>
            <a:r>
              <a:rPr lang="uk-UA" sz="2400" dirty="0" smtClean="0">
                <a:solidFill>
                  <a:srgbClr val="002060"/>
                </a:solidFill>
                <a:latin typeface="Arial" panose="020B0604020202020204" pitchFamily="34" charset="0"/>
                <a:cs typeface="Arial" panose="020B0604020202020204" pitchFamily="34" charset="0"/>
              </a:rPr>
              <a:t>затратам</a:t>
            </a:r>
            <a:endParaRPr lang="uk-UA"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20633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36712"/>
            <a:ext cx="8229600" cy="1066800"/>
          </a:xfrm>
        </p:spPr>
        <p:txBody>
          <a:bodyPr>
            <a:noAutofit/>
          </a:bodyPr>
          <a:lstStyle/>
          <a:p>
            <a:pPr lvl="2" algn="l" rtl="0">
              <a:spcBef>
                <a:spcPct val="0"/>
              </a:spcBef>
            </a:pPr>
            <a:r>
              <a:rPr lang="uk-UA" sz="2800" b="1" dirty="0">
                <a:solidFill>
                  <a:srgbClr val="002060"/>
                </a:solidFill>
                <a:latin typeface="Arial" panose="020B0604020202020204" pitchFamily="34" charset="0"/>
                <a:cs typeface="Arial" panose="020B0604020202020204" pitchFamily="34" charset="0"/>
              </a:rPr>
              <a:t>Потреба в основних засобах (потреба у ресурсах)</a:t>
            </a:r>
            <a:br>
              <a:rPr lang="uk-UA" sz="2800" b="1" dirty="0">
                <a:solidFill>
                  <a:srgbClr val="002060"/>
                </a:solidFill>
                <a:latin typeface="Arial" panose="020B0604020202020204" pitchFamily="34" charset="0"/>
                <a:cs typeface="Arial" panose="020B0604020202020204" pitchFamily="34" charset="0"/>
              </a:rPr>
            </a:br>
            <a:endParaRPr lang="uk-UA" sz="2800"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2564904"/>
            <a:ext cx="8229600" cy="4009632"/>
          </a:xfrm>
        </p:spPr>
        <p:txBody>
          <a:bodyPr/>
          <a:lstStyle/>
          <a:p>
            <a:pPr marL="109728" indent="0">
              <a:buNone/>
            </a:pPr>
            <a:r>
              <a:rPr lang="uk-UA" dirty="0">
                <a:solidFill>
                  <a:srgbClr val="002060"/>
                </a:solidFill>
                <a:latin typeface="Arial" panose="020B0604020202020204" pitchFamily="34" charset="0"/>
                <a:cs typeface="Arial" panose="020B0604020202020204" pitchFamily="34" charset="0"/>
              </a:rPr>
              <a:t>При спрощеному плануванні підприємства (констатуючий розрахунок), як правило, </a:t>
            </a:r>
            <a:r>
              <a:rPr lang="uk-UA" dirty="0" smtClean="0">
                <a:solidFill>
                  <a:srgbClr val="002060"/>
                </a:solidFill>
                <a:latin typeface="Arial" panose="020B0604020202020204" pitchFamily="34" charset="0"/>
                <a:cs typeface="Arial" panose="020B0604020202020204" pitchFamily="34" charset="0"/>
              </a:rPr>
              <a:t>земельні ресурси, </a:t>
            </a:r>
            <a:r>
              <a:rPr lang="uk-UA" dirty="0">
                <a:solidFill>
                  <a:srgbClr val="002060"/>
                </a:solidFill>
                <a:latin typeface="Arial" panose="020B0604020202020204" pitchFamily="34" charset="0"/>
                <a:cs typeface="Arial" panose="020B0604020202020204" pitchFamily="34" charset="0"/>
              </a:rPr>
              <a:t>робоча сила, машини і споруди умовно розглядаються як постійні витрати</a:t>
            </a:r>
          </a:p>
        </p:txBody>
      </p:sp>
    </p:spTree>
    <p:extLst>
      <p:ext uri="{BB962C8B-B14F-4D97-AF65-F5344CB8AC3E}">
        <p14:creationId xmlns:p14="http://schemas.microsoft.com/office/powerpoint/2010/main" val="327363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152128"/>
          </a:xfrm>
        </p:spPr>
        <p:txBody>
          <a:bodyPr>
            <a:normAutofit fontScale="90000"/>
          </a:bodyPr>
          <a:lstStyle/>
          <a:p>
            <a:r>
              <a:rPr lang="en-US" sz="2700" b="1" dirty="0" smtClean="0">
                <a:latin typeface="Times New Roman" panose="02020603050405020304" pitchFamily="18" charset="0"/>
                <a:cs typeface="Times New Roman" panose="02020603050405020304" pitchFamily="18" charset="0"/>
              </a:rPr>
              <a:t/>
            </a:r>
            <a:br>
              <a:rPr lang="en-US" sz="2700" b="1" dirty="0" smtClean="0">
                <a:latin typeface="Times New Roman" panose="02020603050405020304" pitchFamily="18" charset="0"/>
                <a:cs typeface="Times New Roman" panose="02020603050405020304" pitchFamily="18" charset="0"/>
              </a:rPr>
            </a:br>
            <a:r>
              <a:rPr lang="en-US" sz="3100" b="1" i="1" dirty="0">
                <a:latin typeface="Times New Roman" panose="02020603050405020304" pitchFamily="18" charset="0"/>
                <a:cs typeface="Times New Roman" panose="02020603050405020304" pitchFamily="18" charset="0"/>
              </a:rPr>
              <a:t/>
            </a:r>
            <a:br>
              <a:rPr lang="en-US" sz="3100" b="1" i="1" dirty="0">
                <a:latin typeface="Times New Roman" panose="02020603050405020304" pitchFamily="18" charset="0"/>
                <a:cs typeface="Times New Roman" panose="02020603050405020304" pitchFamily="18" charset="0"/>
              </a:rPr>
            </a:br>
            <a:r>
              <a:rPr lang="uk-UA" sz="3100" b="1" i="1" dirty="0" smtClean="0">
                <a:latin typeface="Times New Roman" panose="02020603050405020304" pitchFamily="18" charset="0"/>
                <a:cs typeface="Times New Roman" panose="02020603050405020304" pitchFamily="18" charset="0"/>
              </a:rPr>
              <a:t>Показники </a:t>
            </a:r>
            <a:r>
              <a:rPr lang="uk-UA" sz="3100" b="1" i="1" dirty="0">
                <a:latin typeface="Times New Roman" panose="02020603050405020304" pitchFamily="18" charset="0"/>
                <a:cs typeface="Times New Roman" panose="02020603050405020304" pitchFamily="18" charset="0"/>
              </a:rPr>
              <a:t>оцінки виробничих </a:t>
            </a:r>
            <a:r>
              <a:rPr lang="uk-UA" sz="3100" b="1" i="1" dirty="0" smtClean="0">
                <a:latin typeface="Times New Roman" panose="02020603050405020304" pitchFamily="18" charset="0"/>
                <a:cs typeface="Times New Roman" panose="02020603050405020304" pitchFamily="18" charset="0"/>
              </a:rPr>
              <a:t>процесів</a:t>
            </a:r>
            <a:r>
              <a:rPr lang="en-US" sz="2700" b="1" dirty="0" smtClean="0">
                <a:latin typeface="Times New Roman" panose="02020603050405020304" pitchFamily="18" charset="0"/>
                <a:cs typeface="Times New Roman" panose="02020603050405020304" pitchFamily="18" charset="0"/>
              </a:rPr>
              <a:t/>
            </a:r>
            <a:br>
              <a:rPr lang="en-US" sz="2700" b="1" dirty="0" smtClean="0">
                <a:latin typeface="Times New Roman" panose="02020603050405020304" pitchFamily="18" charset="0"/>
                <a:cs typeface="Times New Roman" panose="02020603050405020304" pitchFamily="18" charset="0"/>
              </a:rPr>
            </a:br>
            <a:r>
              <a:rPr lang="uk-UA" sz="2700" b="1" dirty="0">
                <a:latin typeface="Times New Roman" panose="02020603050405020304" pitchFamily="18" charset="0"/>
                <a:cs typeface="Times New Roman" panose="02020603050405020304" pitchFamily="18" charset="0"/>
              </a:rPr>
              <a:t>Продуктивність</a:t>
            </a:r>
            <a:r>
              <a:rPr lang="uk-UA" b="1" i="1" dirty="0"/>
              <a:t/>
            </a:r>
            <a:br>
              <a:rPr lang="uk-UA" b="1" i="1" dirty="0"/>
            </a:br>
            <a:r>
              <a:rPr lang="uk-UA" b="1" i="1" dirty="0"/>
              <a:t/>
            </a:r>
            <a:br>
              <a:rPr lang="uk-UA" b="1" i="1" dirty="0"/>
            </a:br>
            <a:endParaRPr lang="uk-UA" dirty="0"/>
          </a:p>
        </p:txBody>
      </p:sp>
      <p:sp>
        <p:nvSpPr>
          <p:cNvPr id="3" name="Объект 2"/>
          <p:cNvSpPr>
            <a:spLocks noGrp="1"/>
          </p:cNvSpPr>
          <p:nvPr>
            <p:ph idx="1"/>
          </p:nvPr>
        </p:nvSpPr>
        <p:spPr>
          <a:xfrm>
            <a:off x="457200" y="1628800"/>
            <a:ext cx="8229600" cy="4945736"/>
          </a:xfrm>
        </p:spPr>
        <p:txBody>
          <a:bodyPr>
            <a:normAutofit fontScale="62500" lnSpcReduction="20000"/>
          </a:bodyPr>
          <a:lstStyle/>
          <a:p>
            <a:pPr marL="109728" indent="0">
              <a:buNone/>
            </a:pPr>
            <a:r>
              <a:rPr lang="uk-UA" sz="3800" dirty="0">
                <a:solidFill>
                  <a:srgbClr val="0070C0"/>
                </a:solidFill>
              </a:rPr>
              <a:t>Під продуктивністю розуміють економічний ефект від використання виробничих </a:t>
            </a:r>
            <a:r>
              <a:rPr lang="uk-UA" sz="3800" dirty="0" smtClean="0">
                <a:solidFill>
                  <a:srgbClr val="0070C0"/>
                </a:solidFill>
              </a:rPr>
              <a:t>засобів</a:t>
            </a:r>
            <a:endParaRPr lang="en-US" sz="3800" dirty="0" smtClean="0">
              <a:solidFill>
                <a:srgbClr val="0070C0"/>
              </a:solidFill>
            </a:endParaRPr>
          </a:p>
          <a:p>
            <a:pPr marL="109728" indent="0">
              <a:buNone/>
            </a:pPr>
            <a:endParaRPr lang="en-US" sz="2400" dirty="0">
              <a:solidFill>
                <a:srgbClr val="0070C0"/>
              </a:solidFill>
            </a:endParaRPr>
          </a:p>
          <a:p>
            <a:pPr marL="109728" indent="0">
              <a:buNone/>
            </a:pPr>
            <a:r>
              <a:rPr lang="uk-UA" sz="2900" dirty="0">
                <a:solidFill>
                  <a:srgbClr val="0070C0"/>
                </a:solidFill>
              </a:rPr>
              <a:t>Розрізняють наступну часткову продуктивність:</a:t>
            </a:r>
          </a:p>
          <a:p>
            <a:pPr marL="109728" indent="0">
              <a:buNone/>
            </a:pPr>
            <a:r>
              <a:rPr lang="uk-UA" sz="2900" dirty="0">
                <a:solidFill>
                  <a:srgbClr val="0070C0"/>
                </a:solidFill>
              </a:rPr>
              <a:t>Продуктивність ґрунтів:     </a:t>
            </a:r>
            <a:r>
              <a:rPr lang="uk-UA" sz="2900" i="1" dirty="0">
                <a:solidFill>
                  <a:srgbClr val="0070C0"/>
                </a:solidFill>
              </a:rPr>
              <a:t>Урожайність 1 га</a:t>
            </a:r>
            <a:r>
              <a:rPr lang="uk-UA" sz="2900" dirty="0">
                <a:solidFill>
                  <a:srgbClr val="0070C0"/>
                </a:solidFill>
              </a:rPr>
              <a:t>    </a:t>
            </a:r>
            <a:endParaRPr lang="en-US" sz="2900" dirty="0" smtClean="0">
              <a:solidFill>
                <a:srgbClr val="0070C0"/>
              </a:solidFill>
            </a:endParaRPr>
          </a:p>
          <a:p>
            <a:pPr marL="109728" indent="0">
              <a:buNone/>
            </a:pPr>
            <a:r>
              <a:rPr lang="uk-UA" sz="2900" dirty="0" smtClean="0">
                <a:solidFill>
                  <a:srgbClr val="0070C0"/>
                </a:solidFill>
              </a:rPr>
              <a:t>Приклад</a:t>
            </a:r>
            <a:r>
              <a:rPr lang="uk-UA" sz="2900" dirty="0">
                <a:solidFill>
                  <a:srgbClr val="0070C0"/>
                </a:solidFill>
              </a:rPr>
              <a:t>.: 60 ц зерна з 1га, 70.000 </a:t>
            </a:r>
            <a:r>
              <a:rPr lang="uk-UA" sz="2900" dirty="0" err="1">
                <a:solidFill>
                  <a:srgbClr val="0070C0"/>
                </a:solidFill>
              </a:rPr>
              <a:t>Мдж</a:t>
            </a:r>
            <a:r>
              <a:rPr lang="uk-UA" sz="2900" dirty="0">
                <a:solidFill>
                  <a:srgbClr val="0070C0"/>
                </a:solidFill>
              </a:rPr>
              <a:t> ЧЕЛ. з 1 га </a:t>
            </a:r>
            <a:r>
              <a:rPr lang="uk-UA" sz="2900" dirty="0" err="1">
                <a:solidFill>
                  <a:srgbClr val="0070C0"/>
                </a:solidFill>
              </a:rPr>
              <a:t>кук</a:t>
            </a:r>
            <a:r>
              <a:rPr lang="uk-UA" sz="2900" dirty="0">
                <a:solidFill>
                  <a:srgbClr val="0070C0"/>
                </a:solidFill>
              </a:rPr>
              <a:t>. на силос</a:t>
            </a:r>
          </a:p>
          <a:p>
            <a:pPr marL="109728" indent="0">
              <a:buNone/>
            </a:pPr>
            <a:endParaRPr lang="en-US" sz="2900" dirty="0" smtClean="0">
              <a:solidFill>
                <a:srgbClr val="0070C0"/>
              </a:solidFill>
            </a:endParaRPr>
          </a:p>
          <a:p>
            <a:pPr marL="109728" indent="0">
              <a:buNone/>
            </a:pPr>
            <a:r>
              <a:rPr lang="uk-UA" sz="2900" dirty="0" smtClean="0">
                <a:solidFill>
                  <a:srgbClr val="0070C0"/>
                </a:solidFill>
              </a:rPr>
              <a:t>Продуктивність </a:t>
            </a:r>
            <a:r>
              <a:rPr lang="uk-UA" sz="2900" dirty="0">
                <a:solidFill>
                  <a:srgbClr val="0070C0"/>
                </a:solidFill>
              </a:rPr>
              <a:t>праці:        </a:t>
            </a:r>
            <a:r>
              <a:rPr lang="uk-UA" sz="2900" i="1" dirty="0">
                <a:solidFill>
                  <a:srgbClr val="0070C0"/>
                </a:solidFill>
              </a:rPr>
              <a:t>Продуктивність 1 працівника</a:t>
            </a:r>
            <a:r>
              <a:rPr lang="uk-UA" sz="2900" dirty="0">
                <a:solidFill>
                  <a:srgbClr val="0070C0"/>
                </a:solidFill>
              </a:rPr>
              <a:t>     Приклад.: 4 ц зерна на 1 люд.-годину</a:t>
            </a:r>
          </a:p>
          <a:p>
            <a:pPr marL="109728" indent="0">
              <a:buNone/>
            </a:pPr>
            <a:r>
              <a:rPr lang="uk-UA" sz="2900" dirty="0" smtClean="0">
                <a:solidFill>
                  <a:srgbClr val="0070C0"/>
                </a:solidFill>
              </a:rPr>
              <a:t>4.500 </a:t>
            </a:r>
            <a:r>
              <a:rPr lang="uk-UA" sz="2900" dirty="0" err="1">
                <a:solidFill>
                  <a:srgbClr val="0070C0"/>
                </a:solidFill>
              </a:rPr>
              <a:t>Мдж</a:t>
            </a:r>
            <a:r>
              <a:rPr lang="uk-UA" sz="2900" dirty="0">
                <a:solidFill>
                  <a:srgbClr val="0070C0"/>
                </a:solidFill>
              </a:rPr>
              <a:t> на люд.-годину</a:t>
            </a:r>
          </a:p>
          <a:p>
            <a:pPr marL="109728" indent="0">
              <a:buNone/>
            </a:pPr>
            <a:endParaRPr lang="en-US" sz="2900" dirty="0" smtClean="0">
              <a:solidFill>
                <a:srgbClr val="0070C0"/>
              </a:solidFill>
            </a:endParaRPr>
          </a:p>
          <a:p>
            <a:pPr marL="109728" indent="0">
              <a:buNone/>
            </a:pPr>
            <a:r>
              <a:rPr lang="uk-UA" sz="2900" dirty="0" smtClean="0">
                <a:solidFill>
                  <a:srgbClr val="0070C0"/>
                </a:solidFill>
              </a:rPr>
              <a:t>Продуктивність </a:t>
            </a:r>
            <a:r>
              <a:rPr lang="uk-UA" sz="2900" dirty="0">
                <a:solidFill>
                  <a:srgbClr val="0070C0"/>
                </a:solidFill>
              </a:rPr>
              <a:t>капіталу:  </a:t>
            </a:r>
            <a:r>
              <a:rPr lang="uk-UA" sz="2900" i="1" dirty="0">
                <a:solidFill>
                  <a:srgbClr val="0070C0"/>
                </a:solidFill>
              </a:rPr>
              <a:t>Продуктивність одиниці основних, живих, оборотних засобів</a:t>
            </a:r>
            <a:endParaRPr lang="uk-UA" sz="2900" dirty="0">
              <a:solidFill>
                <a:srgbClr val="0070C0"/>
              </a:solidFill>
            </a:endParaRPr>
          </a:p>
          <a:p>
            <a:pPr marL="109728" indent="0">
              <a:buNone/>
            </a:pPr>
            <a:r>
              <a:rPr lang="uk-UA" sz="2900" dirty="0">
                <a:solidFill>
                  <a:srgbClr val="0070C0"/>
                </a:solidFill>
              </a:rPr>
              <a:t>- Стосовно споруд                    </a:t>
            </a:r>
            <a:r>
              <a:rPr lang="uk-UA" sz="2900" dirty="0" smtClean="0">
                <a:solidFill>
                  <a:srgbClr val="0070C0"/>
                </a:solidFill>
              </a:rPr>
              <a:t>Приклад:2,4 </a:t>
            </a:r>
            <a:r>
              <a:rPr lang="uk-UA" sz="2900" dirty="0">
                <a:solidFill>
                  <a:srgbClr val="0070C0"/>
                </a:solidFill>
              </a:rPr>
              <a:t>свині з одного </a:t>
            </a:r>
            <a:r>
              <a:rPr lang="uk-UA" sz="2900" dirty="0" err="1">
                <a:solidFill>
                  <a:srgbClr val="0070C0"/>
                </a:solidFill>
              </a:rPr>
              <a:t>скотомісця</a:t>
            </a:r>
            <a:r>
              <a:rPr lang="uk-UA" sz="2900" dirty="0">
                <a:solidFill>
                  <a:srgbClr val="0070C0"/>
                </a:solidFill>
              </a:rPr>
              <a:t> в рік</a:t>
            </a:r>
          </a:p>
          <a:p>
            <a:pPr marL="109728" indent="0">
              <a:buNone/>
            </a:pPr>
            <a:r>
              <a:rPr lang="uk-UA" sz="2900" dirty="0">
                <a:solidFill>
                  <a:srgbClr val="0070C0"/>
                </a:solidFill>
              </a:rPr>
              <a:t>- Стосовно тварин	     </a:t>
            </a:r>
            <a:r>
              <a:rPr lang="uk-UA" sz="2900" dirty="0" smtClean="0">
                <a:solidFill>
                  <a:srgbClr val="0070C0"/>
                </a:solidFill>
              </a:rPr>
              <a:t>Приклад:</a:t>
            </a:r>
            <a:r>
              <a:rPr lang="uk-UA" sz="2900" dirty="0">
                <a:solidFill>
                  <a:srgbClr val="0070C0"/>
                </a:solidFill>
              </a:rPr>
              <a:t>	6.000 кг молока від 1 корови в рік</a:t>
            </a:r>
          </a:p>
          <a:p>
            <a:pPr marL="109728" indent="0">
              <a:buNone/>
            </a:pPr>
            <a:r>
              <a:rPr lang="uk-UA" sz="2900" dirty="0">
                <a:solidFill>
                  <a:srgbClr val="0070C0"/>
                </a:solidFill>
              </a:rPr>
              <a:t>- Стосовно кормів                    </a:t>
            </a:r>
            <a:r>
              <a:rPr lang="uk-UA" sz="2900" dirty="0" smtClean="0">
                <a:solidFill>
                  <a:srgbClr val="0070C0"/>
                </a:solidFill>
              </a:rPr>
              <a:t>Приклад: 2 </a:t>
            </a:r>
            <a:r>
              <a:rPr lang="uk-UA" sz="2900" dirty="0">
                <a:solidFill>
                  <a:srgbClr val="0070C0"/>
                </a:solidFill>
              </a:rPr>
              <a:t>кг молока з одного кг </a:t>
            </a:r>
            <a:r>
              <a:rPr lang="uk-UA" sz="2900" dirty="0" err="1">
                <a:solidFill>
                  <a:srgbClr val="0070C0"/>
                </a:solidFill>
              </a:rPr>
              <a:t>концкормів</a:t>
            </a:r>
            <a:endParaRPr lang="uk-UA" sz="2900" dirty="0">
              <a:solidFill>
                <a:srgbClr val="0070C0"/>
              </a:solidFill>
            </a:endParaRPr>
          </a:p>
          <a:p>
            <a:pPr marL="109728" indent="0">
              <a:buNone/>
            </a:pPr>
            <a:endParaRPr lang="uk-UA" sz="2900" dirty="0">
              <a:solidFill>
                <a:srgbClr val="0070C0"/>
              </a:solidFill>
            </a:endParaRPr>
          </a:p>
        </p:txBody>
      </p:sp>
    </p:spTree>
    <p:extLst>
      <p:ext uri="{BB962C8B-B14F-4D97-AF65-F5344CB8AC3E}">
        <p14:creationId xmlns:p14="http://schemas.microsoft.com/office/powerpoint/2010/main" val="205105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29600" cy="720080"/>
          </a:xfrm>
        </p:spPr>
        <p:txBody>
          <a:bodyPr>
            <a:normAutofit fontScale="90000"/>
          </a:bodyPr>
          <a:lstStyle/>
          <a:p>
            <a:pPr lvl="1" algn="l" rtl="0">
              <a:spcBef>
                <a:spcPct val="0"/>
              </a:spcBef>
            </a:pPr>
            <a:r>
              <a:rPr lang="uk-UA" sz="2700" b="1" dirty="0">
                <a:solidFill>
                  <a:srgbClr val="002060"/>
                </a:solidFill>
                <a:latin typeface="Times New Roman" panose="02020603050405020304" pitchFamily="18" charset="0"/>
                <a:cs typeface="Times New Roman" panose="02020603050405020304" pitchFamily="18" charset="0"/>
              </a:rPr>
              <a:t>Інтенсивність</a:t>
            </a:r>
            <a:r>
              <a:rPr lang="uk-UA" sz="2400" b="1" dirty="0">
                <a:latin typeface="Times New Roman" panose="02020603050405020304" pitchFamily="18" charset="0"/>
                <a:cs typeface="Times New Roman" panose="02020603050405020304" pitchFamily="18" charset="0"/>
              </a:rPr>
              <a:t/>
            </a:r>
            <a:br>
              <a:rPr lang="uk-UA" sz="2400" b="1" dirty="0">
                <a:latin typeface="Times New Roman" panose="02020603050405020304" pitchFamily="18" charset="0"/>
                <a:cs typeface="Times New Roman" panose="02020603050405020304" pitchFamily="18" charset="0"/>
              </a:rPr>
            </a:br>
            <a:endParaRPr lang="uk-UA"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628800"/>
            <a:ext cx="8229600" cy="4945736"/>
          </a:xfrm>
        </p:spPr>
        <p:txBody>
          <a:bodyPr>
            <a:normAutofit fontScale="92500"/>
          </a:bodyPr>
          <a:lstStyle/>
          <a:p>
            <a:pPr marL="109728" indent="0">
              <a:buNone/>
            </a:pPr>
            <a:r>
              <a:rPr lang="uk-UA" sz="2400" dirty="0">
                <a:solidFill>
                  <a:srgbClr val="0070C0"/>
                </a:solidFill>
              </a:rPr>
              <a:t>Під інтенсивністю розуміють обсяг використання певного виробничого ресурсу стосовно іншого виробничого ресурсу (співвідношення виробничих ресурсів</a:t>
            </a:r>
            <a:r>
              <a:rPr lang="uk-UA" sz="2400" dirty="0" smtClean="0">
                <a:solidFill>
                  <a:srgbClr val="0070C0"/>
                </a:solidFill>
              </a:rPr>
              <a:t>)</a:t>
            </a:r>
            <a:endParaRPr lang="en-US" sz="2400" dirty="0" smtClean="0">
              <a:solidFill>
                <a:srgbClr val="0070C0"/>
              </a:solidFill>
            </a:endParaRPr>
          </a:p>
          <a:p>
            <a:pPr marL="109728" indent="0">
              <a:buNone/>
            </a:pPr>
            <a:endParaRPr lang="en-US" sz="2400" dirty="0">
              <a:solidFill>
                <a:srgbClr val="0070C0"/>
              </a:solidFill>
            </a:endParaRPr>
          </a:p>
          <a:p>
            <a:pPr marL="109728" indent="0">
              <a:buNone/>
            </a:pPr>
            <a:r>
              <a:rPr lang="uk-UA" sz="2100" u="sng" dirty="0">
                <a:solidFill>
                  <a:srgbClr val="0070C0"/>
                </a:solidFill>
              </a:rPr>
              <a:t>Приклади:</a:t>
            </a:r>
            <a:endParaRPr lang="uk-UA" sz="2100" dirty="0">
              <a:solidFill>
                <a:srgbClr val="0070C0"/>
              </a:solidFill>
            </a:endParaRPr>
          </a:p>
          <a:p>
            <a:pPr marL="109728" indent="0">
              <a:buNone/>
            </a:pPr>
            <a:r>
              <a:rPr lang="uk-UA" sz="2100" dirty="0">
                <a:solidFill>
                  <a:srgbClr val="0070C0"/>
                </a:solidFill>
              </a:rPr>
              <a:t>Інтенсивність праці:       </a:t>
            </a:r>
            <a:endParaRPr lang="en-US" sz="2100" dirty="0" smtClean="0">
              <a:solidFill>
                <a:srgbClr val="0070C0"/>
              </a:solidFill>
            </a:endParaRPr>
          </a:p>
          <a:p>
            <a:pPr marL="109728" indent="0">
              <a:buNone/>
            </a:pPr>
            <a:r>
              <a:rPr lang="uk-UA" sz="2100" dirty="0" smtClean="0">
                <a:solidFill>
                  <a:srgbClr val="0070C0"/>
                </a:solidFill>
              </a:rPr>
              <a:t>8 </a:t>
            </a:r>
            <a:r>
              <a:rPr lang="uk-UA" sz="2100" dirty="0">
                <a:solidFill>
                  <a:srgbClr val="0070C0"/>
                </a:solidFill>
              </a:rPr>
              <a:t>люд.-год. на 1 га зернових за рік                          </a:t>
            </a:r>
            <a:r>
              <a:rPr lang="uk-UA" sz="2100" dirty="0" smtClean="0">
                <a:solidFill>
                  <a:srgbClr val="0070C0"/>
                </a:solidFill>
              </a:rPr>
              <a:t>-  </a:t>
            </a:r>
            <a:r>
              <a:rPr lang="uk-UA" sz="2100" dirty="0">
                <a:solidFill>
                  <a:srgbClr val="0070C0"/>
                </a:solidFill>
              </a:rPr>
              <a:t>екстенсивно (праця)</a:t>
            </a:r>
          </a:p>
          <a:p>
            <a:pPr marL="109728" indent="0">
              <a:buNone/>
            </a:pPr>
            <a:r>
              <a:rPr lang="uk-UA" sz="2100" dirty="0" smtClean="0">
                <a:solidFill>
                  <a:srgbClr val="0070C0"/>
                </a:solidFill>
              </a:rPr>
              <a:t> </a:t>
            </a:r>
            <a:r>
              <a:rPr lang="uk-UA" sz="2100" dirty="0">
                <a:solidFill>
                  <a:srgbClr val="0070C0"/>
                </a:solidFill>
              </a:rPr>
              <a:t>85 люд.-год.	на 1 га цукрового буряка за рік    - </a:t>
            </a:r>
            <a:r>
              <a:rPr lang="uk-UA" sz="2100" dirty="0" err="1">
                <a:solidFill>
                  <a:srgbClr val="0070C0"/>
                </a:solidFill>
              </a:rPr>
              <a:t>інтенсивно</a:t>
            </a:r>
            <a:r>
              <a:rPr lang="uk-UA" sz="2100" dirty="0">
                <a:solidFill>
                  <a:srgbClr val="0070C0"/>
                </a:solidFill>
              </a:rPr>
              <a:t> (праця)</a:t>
            </a:r>
          </a:p>
          <a:p>
            <a:pPr marL="109728" indent="0">
              <a:buNone/>
            </a:pPr>
            <a:r>
              <a:rPr lang="uk-UA" sz="2100" dirty="0">
                <a:solidFill>
                  <a:srgbClr val="0070C0"/>
                </a:solidFill>
              </a:rPr>
              <a:t>Інтенсивність засобів:  </a:t>
            </a:r>
            <a:endParaRPr lang="en-US" sz="2100" dirty="0" smtClean="0">
              <a:solidFill>
                <a:srgbClr val="0070C0"/>
              </a:solidFill>
            </a:endParaRPr>
          </a:p>
          <a:p>
            <a:pPr marL="109728" indent="0">
              <a:buNone/>
            </a:pPr>
            <a:r>
              <a:rPr lang="uk-UA" sz="2100" dirty="0" smtClean="0">
                <a:solidFill>
                  <a:srgbClr val="0070C0"/>
                </a:solidFill>
              </a:rPr>
              <a:t>190 </a:t>
            </a:r>
            <a:r>
              <a:rPr lang="uk-UA" sz="2100" dirty="0">
                <a:solidFill>
                  <a:srgbClr val="0070C0"/>
                </a:solidFill>
              </a:rPr>
              <a:t>ВРХ на 100 га с.-г. угідь                                   </a:t>
            </a:r>
            <a:r>
              <a:rPr lang="uk-UA" sz="2100" dirty="0" smtClean="0">
                <a:solidFill>
                  <a:srgbClr val="0070C0"/>
                </a:solidFill>
              </a:rPr>
              <a:t>  </a:t>
            </a:r>
            <a:r>
              <a:rPr lang="uk-UA" sz="2100" dirty="0">
                <a:solidFill>
                  <a:srgbClr val="0070C0"/>
                </a:solidFill>
              </a:rPr>
              <a:t>- </a:t>
            </a:r>
            <a:r>
              <a:rPr lang="uk-UA" sz="2100" dirty="0" err="1">
                <a:solidFill>
                  <a:srgbClr val="0070C0"/>
                </a:solidFill>
              </a:rPr>
              <a:t>інтенсивно</a:t>
            </a:r>
            <a:r>
              <a:rPr lang="uk-UA" sz="2100" dirty="0">
                <a:solidFill>
                  <a:srgbClr val="0070C0"/>
                </a:solidFill>
              </a:rPr>
              <a:t> (тварин.)</a:t>
            </a:r>
          </a:p>
          <a:p>
            <a:pPr marL="109728" indent="0">
              <a:buNone/>
            </a:pPr>
            <a:r>
              <a:rPr lang="uk-UA" sz="2100" dirty="0" smtClean="0">
                <a:solidFill>
                  <a:srgbClr val="0070C0"/>
                </a:solidFill>
              </a:rPr>
              <a:t>60 </a:t>
            </a:r>
            <a:r>
              <a:rPr lang="uk-UA" sz="2100" dirty="0">
                <a:solidFill>
                  <a:srgbClr val="0070C0"/>
                </a:solidFill>
              </a:rPr>
              <a:t>ВРХ на 100 га с.-г. угідь                                    </a:t>
            </a:r>
            <a:r>
              <a:rPr lang="uk-UA" sz="2100" dirty="0" smtClean="0">
                <a:solidFill>
                  <a:srgbClr val="0070C0"/>
                </a:solidFill>
              </a:rPr>
              <a:t>  </a:t>
            </a:r>
            <a:r>
              <a:rPr lang="uk-UA" sz="2100" dirty="0">
                <a:solidFill>
                  <a:srgbClr val="0070C0"/>
                </a:solidFill>
              </a:rPr>
              <a:t>- екстенсивно (тварин.)</a:t>
            </a:r>
          </a:p>
          <a:p>
            <a:pPr marL="109728" indent="0">
              <a:buNone/>
            </a:pPr>
            <a:r>
              <a:rPr lang="uk-UA" sz="2100" dirty="0" smtClean="0">
                <a:solidFill>
                  <a:srgbClr val="0070C0"/>
                </a:solidFill>
              </a:rPr>
              <a:t>2 </a:t>
            </a:r>
            <a:r>
              <a:rPr lang="uk-UA" sz="2100" dirty="0">
                <a:solidFill>
                  <a:srgbClr val="0070C0"/>
                </a:solidFill>
              </a:rPr>
              <a:t>500 грн МТП на 1 га с.-г. угідь                              - екстенсивно (МТП)</a:t>
            </a:r>
          </a:p>
          <a:p>
            <a:pPr marL="109728" indent="0">
              <a:buNone/>
            </a:pPr>
            <a:r>
              <a:rPr lang="uk-UA" sz="2100" dirty="0" smtClean="0">
                <a:solidFill>
                  <a:srgbClr val="0070C0"/>
                </a:solidFill>
              </a:rPr>
              <a:t>4 </a:t>
            </a:r>
            <a:r>
              <a:rPr lang="uk-UA" sz="2100" dirty="0">
                <a:solidFill>
                  <a:srgbClr val="0070C0"/>
                </a:solidFill>
              </a:rPr>
              <a:t>500 грн МТП на 1 га с.-г. угідь                              - </a:t>
            </a:r>
            <a:r>
              <a:rPr lang="uk-UA" sz="2100" dirty="0" err="1">
                <a:solidFill>
                  <a:srgbClr val="0070C0"/>
                </a:solidFill>
              </a:rPr>
              <a:t>інтенсивно</a:t>
            </a:r>
            <a:r>
              <a:rPr lang="uk-UA" sz="2100" dirty="0">
                <a:solidFill>
                  <a:srgbClr val="0070C0"/>
                </a:solidFill>
              </a:rPr>
              <a:t> (МТП)</a:t>
            </a:r>
          </a:p>
          <a:p>
            <a:pPr marL="109728" indent="0">
              <a:buNone/>
            </a:pPr>
            <a:endParaRPr lang="uk-UA" sz="2400" dirty="0">
              <a:solidFill>
                <a:srgbClr val="0070C0"/>
              </a:solidFill>
            </a:endParaRPr>
          </a:p>
        </p:txBody>
      </p:sp>
    </p:spTree>
    <p:extLst>
      <p:ext uri="{BB962C8B-B14F-4D97-AF65-F5344CB8AC3E}">
        <p14:creationId xmlns:p14="http://schemas.microsoft.com/office/powerpoint/2010/main" val="3845789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lstStyle/>
          <a:p>
            <a:pPr lvl="1" algn="l" rtl="0">
              <a:spcBef>
                <a:spcPct val="0"/>
              </a:spcBef>
            </a:pPr>
            <a:r>
              <a:rPr lang="uk-UA" sz="2400" b="1" dirty="0">
                <a:solidFill>
                  <a:srgbClr val="002060"/>
                </a:solidFill>
                <a:latin typeface="Times New Roman" panose="02020603050405020304" pitchFamily="18" charset="0"/>
                <a:cs typeface="Times New Roman" panose="02020603050405020304" pitchFamily="18" charset="0"/>
              </a:rPr>
              <a:t>Рентабельність</a:t>
            </a:r>
            <a:r>
              <a:rPr lang="uk-UA" sz="2000" b="1" i="1" dirty="0">
                <a:solidFill>
                  <a:srgbClr val="002060"/>
                </a:solidFill>
              </a:rPr>
              <a:t/>
            </a:r>
            <a:br>
              <a:rPr lang="uk-UA" sz="2000" b="1" i="1" dirty="0">
                <a:solidFill>
                  <a:srgbClr val="002060"/>
                </a:solidFill>
              </a:rPr>
            </a:br>
            <a:endParaRPr lang="uk-UA" dirty="0">
              <a:solidFill>
                <a:srgbClr val="002060"/>
              </a:solidFill>
            </a:endParaRPr>
          </a:p>
        </p:txBody>
      </p:sp>
      <p:sp>
        <p:nvSpPr>
          <p:cNvPr id="3" name="Объект 2"/>
          <p:cNvSpPr>
            <a:spLocks noGrp="1"/>
          </p:cNvSpPr>
          <p:nvPr>
            <p:ph idx="1"/>
          </p:nvPr>
        </p:nvSpPr>
        <p:spPr>
          <a:xfrm>
            <a:off x="457200" y="1700808"/>
            <a:ext cx="8229600" cy="4873728"/>
          </a:xfrm>
        </p:spPr>
        <p:txBody>
          <a:bodyPr/>
          <a:lstStyle/>
          <a:p>
            <a:pPr marL="109728" indent="0">
              <a:buNone/>
            </a:pPr>
            <a:r>
              <a:rPr lang="uk-UA" sz="2400" dirty="0">
                <a:solidFill>
                  <a:srgbClr val="0070C0"/>
                </a:solidFill>
                <a:latin typeface="Times New Roman" panose="02020603050405020304" pitchFamily="18" charset="0"/>
                <a:cs typeface="Times New Roman" panose="02020603050405020304" pitchFamily="18" charset="0"/>
              </a:rPr>
              <a:t>Під рентабельністю розуміють показник економічної ефективності виробництва, що складається з співвідношення і взаємовпливу використання виробничих ресурсів (у грошовому вираженні</a:t>
            </a:r>
            <a:r>
              <a:rPr lang="uk-UA" sz="2400" dirty="0" smtClean="0">
                <a:solidFill>
                  <a:srgbClr val="0070C0"/>
                </a:solidFill>
                <a:latin typeface="Times New Roman" panose="02020603050405020304" pitchFamily="18" charset="0"/>
                <a:cs typeface="Times New Roman" panose="02020603050405020304" pitchFamily="18" charset="0"/>
              </a:rPr>
              <a:t>)</a:t>
            </a:r>
            <a:endParaRPr lang="en-US" sz="2400" dirty="0" smtClean="0">
              <a:solidFill>
                <a:srgbClr val="0070C0"/>
              </a:solidFill>
              <a:latin typeface="Times New Roman" panose="02020603050405020304" pitchFamily="18" charset="0"/>
              <a:cs typeface="Times New Roman" panose="02020603050405020304" pitchFamily="18" charset="0"/>
            </a:endParaRPr>
          </a:p>
          <a:p>
            <a:pPr marL="109728" indent="0">
              <a:buNone/>
            </a:pPr>
            <a:endParaRPr lang="en-US" sz="2400" dirty="0">
              <a:solidFill>
                <a:srgbClr val="0070C0"/>
              </a:solidFill>
              <a:latin typeface="Times New Roman" panose="02020603050405020304" pitchFamily="18" charset="0"/>
              <a:cs typeface="Times New Roman" panose="02020603050405020304" pitchFamily="18" charset="0"/>
            </a:endParaRPr>
          </a:p>
          <a:p>
            <a:pPr marL="109728" indent="0">
              <a:buNone/>
            </a:pPr>
            <a:endParaRPr lang="uk-UA" sz="2400" dirty="0" smtClean="0">
              <a:solidFill>
                <a:srgbClr val="0070C0"/>
              </a:solidFill>
              <a:latin typeface="Times New Roman" panose="02020603050405020304" pitchFamily="18" charset="0"/>
              <a:cs typeface="Times New Roman" panose="02020603050405020304" pitchFamily="18" charset="0"/>
            </a:endParaRPr>
          </a:p>
          <a:p>
            <a:pPr marL="109728" indent="0">
              <a:buNone/>
            </a:pPr>
            <a:endParaRPr lang="uk-UA"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3" y="3933056"/>
            <a:ext cx="13888517"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4167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412776"/>
            <a:ext cx="8229600" cy="4325112"/>
          </a:xfrm>
        </p:spPr>
        <p:txBody>
          <a:bodyPr/>
          <a:lstStyle/>
          <a:p>
            <a:pPr marL="109728" indent="0">
              <a:buNone/>
            </a:pPr>
            <a:r>
              <a:rPr lang="uk-UA" dirty="0">
                <a:solidFill>
                  <a:srgbClr val="0070C0"/>
                </a:solidFill>
              </a:rPr>
              <a:t>Важливими показниками рентабельності при застосуванні розрахунку вартостей-витрат є:</a:t>
            </a:r>
          </a:p>
          <a:p>
            <a:pPr marL="109728" indent="0">
              <a:buNone/>
            </a:pPr>
            <a:r>
              <a:rPr lang="uk-UA" dirty="0">
                <a:solidFill>
                  <a:srgbClr val="0070C0"/>
                </a:solidFill>
              </a:rPr>
              <a:t>·	Поріг рентабельності (поріг прибутку)</a:t>
            </a:r>
          </a:p>
          <a:p>
            <a:pPr marL="109728" indent="0">
              <a:buNone/>
            </a:pPr>
            <a:r>
              <a:rPr lang="uk-UA" dirty="0">
                <a:solidFill>
                  <a:srgbClr val="0070C0"/>
                </a:solidFill>
              </a:rPr>
              <a:t>·	Поріг виробництва</a:t>
            </a:r>
          </a:p>
          <a:p>
            <a:pPr marL="109728" indent="0">
              <a:buNone/>
            </a:pPr>
            <a:r>
              <a:rPr lang="uk-UA" dirty="0">
                <a:solidFill>
                  <a:srgbClr val="0070C0"/>
                </a:solidFill>
              </a:rPr>
              <a:t>·	Маржинальний </a:t>
            </a:r>
            <a:r>
              <a:rPr lang="uk-UA" dirty="0" smtClean="0">
                <a:solidFill>
                  <a:srgbClr val="0070C0"/>
                </a:solidFill>
              </a:rPr>
              <a:t>доход</a:t>
            </a:r>
          </a:p>
          <a:p>
            <a:pPr marL="109728" indent="0">
              <a:buNone/>
            </a:pPr>
            <a:r>
              <a:rPr lang="uk-UA" dirty="0">
                <a:solidFill>
                  <a:srgbClr val="0070C0"/>
                </a:solidFill>
              </a:rPr>
              <a:t>·</a:t>
            </a:r>
            <a:r>
              <a:rPr lang="uk-UA" dirty="0" smtClean="0">
                <a:solidFill>
                  <a:srgbClr val="0070C0"/>
                </a:solidFill>
              </a:rPr>
              <a:t>        Прибуток</a:t>
            </a:r>
            <a:endParaRPr lang="uk-UA" dirty="0">
              <a:solidFill>
                <a:srgbClr val="0070C0"/>
              </a:solidFill>
            </a:endParaRPr>
          </a:p>
          <a:p>
            <a:pPr marL="109728" indent="0">
              <a:buNone/>
            </a:pPr>
            <a:r>
              <a:rPr lang="uk-UA" dirty="0">
                <a:solidFill>
                  <a:srgbClr val="0070C0"/>
                </a:solidFill>
              </a:rPr>
              <a:t>·	Окупність (</a:t>
            </a:r>
            <a:r>
              <a:rPr lang="uk-UA" dirty="0" err="1">
                <a:solidFill>
                  <a:srgbClr val="0070C0"/>
                </a:solidFill>
              </a:rPr>
              <a:t>винагороджуваність</a:t>
            </a:r>
            <a:r>
              <a:rPr lang="uk-UA" dirty="0">
                <a:solidFill>
                  <a:srgbClr val="0070C0"/>
                </a:solidFill>
              </a:rPr>
              <a:t>) використовуваних виробничих ресурсів</a:t>
            </a:r>
          </a:p>
          <a:p>
            <a:pPr marL="109728" indent="0">
              <a:buNone/>
            </a:pPr>
            <a:endParaRPr lang="uk-UA" dirty="0"/>
          </a:p>
        </p:txBody>
      </p:sp>
    </p:spTree>
    <p:extLst>
      <p:ext uri="{BB962C8B-B14F-4D97-AF65-F5344CB8AC3E}">
        <p14:creationId xmlns:p14="http://schemas.microsoft.com/office/powerpoint/2010/main" val="3009804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uk-UA" altLang="uk-UA" dirty="0" smtClean="0">
                <a:latin typeface="Times New Roman" pitchFamily="18" charset="0"/>
              </a:rPr>
              <a:t>Маржинальний доход   </a:t>
            </a:r>
            <a:r>
              <a:rPr lang="en-US" altLang="uk-UA" dirty="0" smtClean="0">
                <a:latin typeface="Times New Roman" pitchFamily="18" charset="0"/>
              </a:rPr>
              <a:t>ktbl.de</a:t>
            </a:r>
            <a:r>
              <a:rPr lang="ru-RU" altLang="uk-UA" dirty="0" smtClean="0"/>
              <a:t> </a:t>
            </a:r>
          </a:p>
        </p:txBody>
      </p:sp>
      <p:sp>
        <p:nvSpPr>
          <p:cNvPr id="5123" name="Rectangle 3"/>
          <p:cNvSpPr>
            <a:spLocks noGrp="1" noChangeArrowheads="1"/>
          </p:cNvSpPr>
          <p:nvPr>
            <p:ph type="body" idx="1"/>
          </p:nvPr>
        </p:nvSpPr>
        <p:spPr/>
        <p:txBody>
          <a:bodyPr/>
          <a:lstStyle/>
          <a:p>
            <a:pPr algn="just" eaLnBrk="1" hangingPunct="1">
              <a:lnSpc>
                <a:spcPct val="80000"/>
              </a:lnSpc>
              <a:buFont typeface="Wingdings" pitchFamily="2" charset="2"/>
              <a:buNone/>
            </a:pPr>
            <a:r>
              <a:rPr lang="uk-UA" altLang="uk-UA" sz="2000" dirty="0" smtClean="0">
                <a:solidFill>
                  <a:srgbClr val="000066"/>
                </a:solidFill>
                <a:latin typeface="Times New Roman" pitchFamily="18" charset="0"/>
              </a:rPr>
              <a:t>	Основна </a:t>
            </a:r>
            <a:r>
              <a:rPr lang="uk-UA" altLang="uk-UA" sz="2000" b="1" dirty="0" smtClean="0">
                <a:solidFill>
                  <a:srgbClr val="000066"/>
                </a:solidFill>
                <a:latin typeface="Times New Roman" pitchFamily="18" charset="0"/>
              </a:rPr>
              <a:t>мета</a:t>
            </a:r>
            <a:r>
              <a:rPr lang="uk-UA" altLang="uk-UA" sz="2000" dirty="0" smtClean="0">
                <a:solidFill>
                  <a:srgbClr val="000066"/>
                </a:solidFill>
                <a:latin typeface="Times New Roman" pitchFamily="18" charset="0"/>
              </a:rPr>
              <a:t> маржинальної калькуляції -</a:t>
            </a:r>
          </a:p>
          <a:p>
            <a:pPr algn="just" eaLnBrk="1" hangingPunct="1">
              <a:lnSpc>
                <a:spcPct val="80000"/>
              </a:lnSpc>
              <a:buFont typeface="Wingdings" pitchFamily="2" charset="2"/>
              <a:buNone/>
            </a:pPr>
            <a:r>
              <a:rPr lang="uk-UA" altLang="uk-UA" sz="2000" dirty="0" smtClean="0">
                <a:solidFill>
                  <a:srgbClr val="000066"/>
                </a:solidFill>
                <a:latin typeface="Times New Roman" pitchFamily="18" charset="0"/>
              </a:rPr>
              <a:t>визначення внутрішньогосподарського конкурентного</a:t>
            </a:r>
          </a:p>
          <a:p>
            <a:pPr algn="just" eaLnBrk="1" hangingPunct="1">
              <a:lnSpc>
                <a:spcPct val="80000"/>
              </a:lnSpc>
              <a:buFont typeface="Wingdings" pitchFamily="2" charset="2"/>
              <a:buNone/>
            </a:pPr>
            <a:r>
              <a:rPr lang="uk-UA" altLang="uk-UA" sz="2000" dirty="0" smtClean="0">
                <a:solidFill>
                  <a:srgbClr val="000066"/>
                </a:solidFill>
                <a:latin typeface="Times New Roman" pitchFamily="18" charset="0"/>
              </a:rPr>
              <a:t>показника для виробничих процесів при прийнятті</a:t>
            </a:r>
          </a:p>
          <a:p>
            <a:pPr algn="just" eaLnBrk="1" hangingPunct="1">
              <a:lnSpc>
                <a:spcPct val="80000"/>
              </a:lnSpc>
              <a:buFont typeface="Wingdings" pitchFamily="2" charset="2"/>
              <a:buNone/>
            </a:pPr>
            <a:r>
              <a:rPr lang="uk-UA" altLang="uk-UA" sz="2000" dirty="0" smtClean="0">
                <a:solidFill>
                  <a:srgbClr val="000066"/>
                </a:solidFill>
                <a:latin typeface="Times New Roman" pitchFamily="18" charset="0"/>
              </a:rPr>
              <a:t>рішень у плануванні. 	</a:t>
            </a:r>
          </a:p>
          <a:p>
            <a:pPr algn="just" eaLnBrk="1" hangingPunct="1">
              <a:lnSpc>
                <a:spcPct val="80000"/>
              </a:lnSpc>
              <a:buFont typeface="Wingdings" pitchFamily="2" charset="2"/>
              <a:buNone/>
            </a:pPr>
            <a:r>
              <a:rPr lang="uk-UA" altLang="uk-UA" sz="2000" dirty="0" smtClean="0">
                <a:latin typeface="Times New Roman" pitchFamily="18" charset="0"/>
              </a:rPr>
              <a:t>	</a:t>
            </a:r>
          </a:p>
          <a:p>
            <a:pPr algn="ctr" eaLnBrk="1" hangingPunct="1">
              <a:lnSpc>
                <a:spcPct val="80000"/>
              </a:lnSpc>
              <a:buFont typeface="Wingdings" pitchFamily="2" charset="2"/>
              <a:buNone/>
            </a:pPr>
            <a:r>
              <a:rPr lang="uk-UA" altLang="uk-UA" sz="2000" i="1" dirty="0" smtClean="0">
                <a:solidFill>
                  <a:srgbClr val="000066"/>
                </a:solidFill>
                <a:latin typeface="Times New Roman" pitchFamily="18" charset="0"/>
              </a:rPr>
              <a:t>Розрізняють три методи проведення маржинальної калькуляції: </a:t>
            </a:r>
          </a:p>
          <a:p>
            <a:pPr eaLnBrk="1" hangingPunct="1">
              <a:lnSpc>
                <a:spcPct val="80000"/>
              </a:lnSpc>
            </a:pPr>
            <a:r>
              <a:rPr lang="uk-UA" altLang="uk-UA" sz="2000" dirty="0" err="1" smtClean="0">
                <a:solidFill>
                  <a:srgbClr val="000066"/>
                </a:solidFill>
                <a:latin typeface="Times New Roman" pitchFamily="18" charset="0"/>
              </a:rPr>
              <a:t>методично</a:t>
            </a:r>
            <a:r>
              <a:rPr lang="uk-UA" altLang="uk-UA" sz="2000" dirty="0" smtClean="0">
                <a:solidFill>
                  <a:srgbClr val="000066"/>
                </a:solidFill>
                <a:latin typeface="Times New Roman" pitchFamily="18" charset="0"/>
              </a:rPr>
              <a:t> дійсний маржинальний доход,</a:t>
            </a:r>
          </a:p>
          <a:p>
            <a:pPr eaLnBrk="1" hangingPunct="1">
              <a:lnSpc>
                <a:spcPct val="80000"/>
              </a:lnSpc>
            </a:pPr>
            <a:r>
              <a:rPr lang="uk-UA" altLang="uk-UA" sz="2000" dirty="0" smtClean="0">
                <a:solidFill>
                  <a:srgbClr val="000066"/>
                </a:solidFill>
                <a:latin typeface="Times New Roman" pitchFamily="18" charset="0"/>
              </a:rPr>
              <a:t>маржинальна калькуляція по практичному методу,</a:t>
            </a:r>
          </a:p>
          <a:p>
            <a:pPr eaLnBrk="1" hangingPunct="1">
              <a:lnSpc>
                <a:spcPct val="80000"/>
              </a:lnSpc>
            </a:pPr>
            <a:r>
              <a:rPr lang="uk-UA" altLang="uk-UA" sz="2000" dirty="0" smtClean="0">
                <a:solidFill>
                  <a:srgbClr val="000066"/>
                </a:solidFill>
                <a:latin typeface="Times New Roman" pitchFamily="18" charset="0"/>
              </a:rPr>
              <a:t>стандартний маржинальний доход.</a:t>
            </a:r>
          </a:p>
          <a:p>
            <a:pPr eaLnBrk="1" hangingPunct="1">
              <a:lnSpc>
                <a:spcPct val="80000"/>
              </a:lnSpc>
              <a:buFont typeface="Wingdings" pitchFamily="2" charset="2"/>
              <a:buNone/>
            </a:pPr>
            <a:endParaRPr lang="uk-UA" altLang="uk-UA" sz="2000" dirty="0" smtClean="0">
              <a:solidFill>
                <a:srgbClr val="000066"/>
              </a:solidFill>
              <a:latin typeface="Times New Roman" pitchFamily="18" charset="0"/>
            </a:endParaRPr>
          </a:p>
          <a:p>
            <a:pPr eaLnBrk="1" hangingPunct="1">
              <a:lnSpc>
                <a:spcPct val="80000"/>
              </a:lnSpc>
              <a:buFont typeface="Wingdings" pitchFamily="2" charset="2"/>
              <a:buNone/>
            </a:pPr>
            <a:r>
              <a:rPr lang="uk-UA" altLang="uk-UA" sz="2000" b="1" i="1" dirty="0" smtClean="0">
                <a:solidFill>
                  <a:srgbClr val="000066"/>
                </a:solidFill>
                <a:latin typeface="Times New Roman" pitchFamily="18" charset="0"/>
              </a:rPr>
              <a:t>Розрахунок:</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 </a:t>
            </a:r>
            <a:r>
              <a:rPr lang="uk-UA" altLang="uk-UA" sz="2000" u="sng" dirty="0" smtClean="0">
                <a:solidFill>
                  <a:srgbClr val="000066"/>
                </a:solidFill>
                <a:latin typeface="Times New Roman" pitchFamily="18" charset="0"/>
              </a:rPr>
              <a:t>Виручка від реаліз</a:t>
            </a:r>
            <a:r>
              <a:rPr lang="uk-UA" altLang="uk-UA" sz="2000" dirty="0" smtClean="0">
                <a:solidFill>
                  <a:srgbClr val="000066"/>
                </a:solidFill>
                <a:latin typeface="Times New Roman" pitchFamily="18" charset="0"/>
              </a:rPr>
              <a:t>ації</a:t>
            </a:r>
          </a:p>
          <a:p>
            <a:pPr eaLnBrk="1" hangingPunct="1">
              <a:lnSpc>
                <a:spcPct val="80000"/>
              </a:lnSpc>
              <a:buFontTx/>
              <a:buNone/>
            </a:pPr>
            <a:r>
              <a:rPr lang="uk-UA" altLang="uk-UA" sz="2000" dirty="0" smtClean="0">
                <a:solidFill>
                  <a:srgbClr val="000066"/>
                </a:solidFill>
                <a:latin typeface="Times New Roman" pitchFamily="18" charset="0"/>
              </a:rPr>
              <a:t>- </a:t>
            </a:r>
            <a:r>
              <a:rPr lang="uk-UA" altLang="uk-UA" sz="2000" u="sng" dirty="0" smtClean="0">
                <a:solidFill>
                  <a:srgbClr val="000066"/>
                </a:solidFill>
                <a:latin typeface="Times New Roman" pitchFamily="18" charset="0"/>
              </a:rPr>
              <a:t>Змінні витрати</a:t>
            </a:r>
            <a:endParaRPr lang="uk-UA" altLang="uk-UA" sz="2000" dirty="0" smtClean="0">
              <a:solidFill>
                <a:srgbClr val="000066"/>
              </a:solidFill>
              <a:latin typeface="Times New Roman" pitchFamily="18" charset="0"/>
            </a:endParaRPr>
          </a:p>
          <a:p>
            <a:pPr eaLnBrk="1" hangingPunct="1">
              <a:lnSpc>
                <a:spcPct val="80000"/>
              </a:lnSpc>
              <a:buFontTx/>
              <a:buNone/>
            </a:pPr>
            <a:r>
              <a:rPr lang="uk-UA" altLang="uk-UA" sz="2000" dirty="0" smtClean="0">
                <a:solidFill>
                  <a:srgbClr val="000066"/>
                </a:solidFill>
                <a:latin typeface="Times New Roman" pitchFamily="18" charset="0"/>
              </a:rPr>
              <a:t> =  </a:t>
            </a:r>
            <a:r>
              <a:rPr lang="uk-UA" altLang="uk-UA" sz="2000" u="sng" dirty="0" smtClean="0">
                <a:solidFill>
                  <a:srgbClr val="000066"/>
                </a:solidFill>
                <a:latin typeface="Times New Roman" pitchFamily="18" charset="0"/>
              </a:rPr>
              <a:t>Маржинальний доход                         </a:t>
            </a:r>
            <a:r>
              <a:rPr lang="uk-UA" altLang="uk-UA" sz="2000" u="sng" dirty="0" err="1" smtClean="0">
                <a:solidFill>
                  <a:srgbClr val="000066"/>
                </a:solidFill>
                <a:latin typeface="Times New Roman" pitchFamily="18" charset="0"/>
              </a:rPr>
              <a:t>Мд</a:t>
            </a:r>
            <a:r>
              <a:rPr lang="uk-UA" altLang="uk-UA" sz="2000" u="sng" dirty="0" smtClean="0">
                <a:solidFill>
                  <a:srgbClr val="000066"/>
                </a:solidFill>
                <a:latin typeface="Times New Roman" pitchFamily="18" charset="0"/>
              </a:rPr>
              <a:t>=</a:t>
            </a:r>
            <a:r>
              <a:rPr lang="uk-UA" altLang="uk-UA" sz="2000" u="sng" dirty="0" err="1" smtClean="0">
                <a:solidFill>
                  <a:srgbClr val="000066"/>
                </a:solidFill>
                <a:latin typeface="Times New Roman" pitchFamily="18" charset="0"/>
              </a:rPr>
              <a:t>Пр+Пост.витр</a:t>
            </a:r>
            <a:r>
              <a:rPr lang="uk-UA" altLang="uk-UA" sz="2000" u="sng" dirty="0" smtClean="0">
                <a:solidFill>
                  <a:srgbClr val="000066"/>
                </a:solidFill>
                <a:latin typeface="Times New Roman" pitchFamily="18" charset="0"/>
              </a:rPr>
              <a:t>.</a:t>
            </a:r>
            <a:endParaRPr lang="ru-RU" altLang="uk-UA" sz="2000" u="sng" dirty="0" smtClean="0">
              <a:solidFill>
                <a:srgbClr val="000066"/>
              </a:solidFill>
              <a:latin typeface="Times New Roman" pitchFamily="18" charset="0"/>
            </a:endParaRPr>
          </a:p>
        </p:txBody>
      </p:sp>
    </p:spTree>
    <p:extLst>
      <p:ext uri="{BB962C8B-B14F-4D97-AF65-F5344CB8AC3E}">
        <p14:creationId xmlns:p14="http://schemas.microsoft.com/office/powerpoint/2010/main" val="39931191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4048" y="1484784"/>
            <a:ext cx="3744416" cy="4824536"/>
          </a:xfrm>
        </p:spPr>
        <p:txBody>
          <a:bodyPr>
            <a:normAutofit/>
          </a:bodyPr>
          <a:lstStyle/>
          <a:p>
            <a:r>
              <a:rPr lang="uk-UA" sz="1600" dirty="0" smtClean="0"/>
              <a:t>МД1                    МД2             МД3</a:t>
            </a:r>
            <a:br>
              <a:rPr lang="uk-UA" sz="1600" dirty="0" smtClean="0"/>
            </a:br>
            <a:r>
              <a:rPr lang="uk-UA" sz="1600" dirty="0" smtClean="0"/>
              <a:t>350                      </a:t>
            </a:r>
            <a:r>
              <a:rPr lang="uk-UA" sz="1600" dirty="0" smtClean="0">
                <a:solidFill>
                  <a:srgbClr val="FF0000"/>
                </a:solidFill>
              </a:rPr>
              <a:t>420</a:t>
            </a:r>
            <a:r>
              <a:rPr lang="uk-UA" sz="1600" dirty="0" smtClean="0"/>
              <a:t>               290</a:t>
            </a:r>
            <a:br>
              <a:rPr lang="uk-UA" sz="1600" dirty="0" smtClean="0"/>
            </a:br>
            <a:r>
              <a:rPr lang="uk-UA" sz="1600" dirty="0"/>
              <a:t> </a:t>
            </a:r>
            <a:r>
              <a:rPr lang="uk-UA" sz="1600" dirty="0" smtClean="0"/>
              <a:t>              70                      130</a:t>
            </a:r>
            <a:br>
              <a:rPr lang="uk-UA" sz="1600" dirty="0" smtClean="0"/>
            </a:br>
            <a:r>
              <a:rPr lang="uk-UA" sz="1600" dirty="0"/>
              <a:t> </a:t>
            </a:r>
            <a:r>
              <a:rPr lang="uk-UA" sz="1600" dirty="0" smtClean="0"/>
              <a:t>                              60</a:t>
            </a:r>
            <a:br>
              <a:rPr lang="uk-UA" sz="1600" dirty="0" smtClean="0"/>
            </a:br>
            <a:r>
              <a:rPr lang="uk-UA" sz="1600" dirty="0" smtClean="0"/>
              <a:t>ПР1                  ПР2                   ПР3</a:t>
            </a:r>
            <a:br>
              <a:rPr lang="uk-UA" sz="1600" dirty="0" smtClean="0"/>
            </a:br>
            <a:r>
              <a:rPr lang="uk-UA" sz="1600" dirty="0"/>
              <a:t>350                      </a:t>
            </a:r>
            <a:r>
              <a:rPr lang="uk-UA" sz="1600" dirty="0">
                <a:solidFill>
                  <a:srgbClr val="FF0000"/>
                </a:solidFill>
              </a:rPr>
              <a:t>420</a:t>
            </a:r>
            <a:r>
              <a:rPr lang="uk-UA" sz="1600" dirty="0"/>
              <a:t>               </a:t>
            </a:r>
            <a:r>
              <a:rPr lang="uk-UA" sz="1600" dirty="0" smtClean="0"/>
              <a:t>290</a:t>
            </a:r>
            <a:br>
              <a:rPr lang="uk-UA" sz="1600" dirty="0" smtClean="0"/>
            </a:br>
            <a:r>
              <a:rPr lang="uk-UA" sz="1600" dirty="0" smtClean="0"/>
              <a:t>50                         50                50</a:t>
            </a:r>
            <a:br>
              <a:rPr lang="uk-UA" sz="1600" dirty="0" smtClean="0"/>
            </a:br>
            <a:r>
              <a:rPr lang="uk-UA" sz="1600" dirty="0" smtClean="0"/>
              <a:t>300                       370               240</a:t>
            </a:r>
            <a:br>
              <a:rPr lang="uk-UA" sz="1600" dirty="0" smtClean="0"/>
            </a:br>
            <a:r>
              <a:rPr lang="uk-UA" sz="1600" dirty="0" smtClean="0"/>
              <a:t>              70                      </a:t>
            </a:r>
            <a:r>
              <a:rPr lang="uk-UA" sz="1600" dirty="0"/>
              <a:t>130</a:t>
            </a:r>
            <a:br>
              <a:rPr lang="uk-UA" sz="1600" dirty="0"/>
            </a:br>
            <a:r>
              <a:rPr lang="uk-UA" sz="1600" dirty="0"/>
              <a:t>                               60</a:t>
            </a:r>
            <a:endParaRPr lang="ru-RU" sz="1600" dirty="0"/>
          </a:p>
        </p:txBody>
      </p:sp>
      <p:sp>
        <p:nvSpPr>
          <p:cNvPr id="3" name="Объект 2"/>
          <p:cNvSpPr>
            <a:spLocks noGrp="1"/>
          </p:cNvSpPr>
          <p:nvPr>
            <p:ph idx="1"/>
          </p:nvPr>
        </p:nvSpPr>
        <p:spPr>
          <a:xfrm>
            <a:off x="251520" y="908720"/>
            <a:ext cx="4464496" cy="5400600"/>
          </a:xfrm>
        </p:spPr>
        <p:txBody>
          <a:bodyPr>
            <a:normAutofit fontScale="92500" lnSpcReduction="20000"/>
          </a:bodyPr>
          <a:lstStyle/>
          <a:p>
            <a:pPr marL="109728" indent="0">
              <a:buNone/>
            </a:pPr>
            <a:r>
              <a:rPr lang="ru-RU" dirty="0" err="1" smtClean="0">
                <a:solidFill>
                  <a:srgbClr val="FF0000"/>
                </a:solidFill>
              </a:rPr>
              <a:t>Прибуток</a:t>
            </a:r>
            <a:r>
              <a:rPr lang="ru-RU" dirty="0" smtClean="0">
                <a:solidFill>
                  <a:srgbClr val="FF0000"/>
                </a:solidFill>
              </a:rPr>
              <a:t>=</a:t>
            </a:r>
            <a:r>
              <a:rPr lang="ru-RU" dirty="0" err="1" smtClean="0">
                <a:solidFill>
                  <a:srgbClr val="FF0000"/>
                </a:solidFill>
              </a:rPr>
              <a:t>Виручка-Змінні</a:t>
            </a:r>
            <a:r>
              <a:rPr lang="ru-RU" dirty="0" smtClean="0">
                <a:solidFill>
                  <a:srgbClr val="FF0000"/>
                </a:solidFill>
              </a:rPr>
              <a:t> </a:t>
            </a:r>
            <a:r>
              <a:rPr lang="ru-RU" dirty="0" err="1" smtClean="0">
                <a:solidFill>
                  <a:srgbClr val="FF0000"/>
                </a:solidFill>
              </a:rPr>
              <a:t>витрати-Пост.витр</a:t>
            </a:r>
            <a:r>
              <a:rPr lang="ru-RU" dirty="0" smtClean="0">
                <a:solidFill>
                  <a:srgbClr val="FF0000"/>
                </a:solidFill>
              </a:rPr>
              <a:t>.</a:t>
            </a:r>
          </a:p>
          <a:p>
            <a:pPr marL="109728" indent="0">
              <a:buNone/>
            </a:pPr>
            <a:endParaRPr lang="ru-RU" dirty="0" smtClean="0">
              <a:solidFill>
                <a:srgbClr val="FF0000"/>
              </a:solidFill>
            </a:endParaRPr>
          </a:p>
          <a:p>
            <a:pPr marL="109728" indent="0">
              <a:buNone/>
            </a:pPr>
            <a:r>
              <a:rPr lang="ru-RU" dirty="0" smtClean="0">
                <a:solidFill>
                  <a:srgbClr val="FF0000"/>
                </a:solidFill>
              </a:rPr>
              <a:t>ПР – в </a:t>
            </a:r>
            <a:r>
              <a:rPr lang="ru-RU" dirty="0" err="1" smtClean="0">
                <a:solidFill>
                  <a:srgbClr val="FF0000"/>
                </a:solidFill>
              </a:rPr>
              <a:t>кінці</a:t>
            </a:r>
            <a:r>
              <a:rPr lang="ru-RU" dirty="0" smtClean="0">
                <a:solidFill>
                  <a:srgbClr val="FF0000"/>
                </a:solidFill>
              </a:rPr>
              <a:t> року = Вир-</a:t>
            </a:r>
            <a:r>
              <a:rPr lang="ru-RU" dirty="0" err="1" smtClean="0">
                <a:solidFill>
                  <a:srgbClr val="FF0000"/>
                </a:solidFill>
              </a:rPr>
              <a:t>всі</a:t>
            </a:r>
            <a:r>
              <a:rPr lang="ru-RU" dirty="0" smtClean="0">
                <a:solidFill>
                  <a:srgbClr val="FF0000"/>
                </a:solidFill>
              </a:rPr>
              <a:t> </a:t>
            </a:r>
            <a:r>
              <a:rPr lang="ru-RU" dirty="0" err="1" smtClean="0">
                <a:solidFill>
                  <a:srgbClr val="FF0000"/>
                </a:solidFill>
              </a:rPr>
              <a:t>витрати</a:t>
            </a:r>
            <a:endParaRPr lang="ru-RU" dirty="0" smtClean="0">
              <a:solidFill>
                <a:srgbClr val="FF0000"/>
              </a:solidFill>
            </a:endParaRPr>
          </a:p>
          <a:p>
            <a:pPr marL="109728" indent="0">
              <a:buNone/>
            </a:pPr>
            <a:r>
              <a:rPr lang="ru-RU" dirty="0" smtClean="0"/>
              <a:t>ЗВ – будь-</a:t>
            </a:r>
            <a:r>
              <a:rPr lang="ru-RU" dirty="0" err="1" smtClean="0"/>
              <a:t>який</a:t>
            </a:r>
            <a:r>
              <a:rPr lang="ru-RU" dirty="0" smtClean="0"/>
              <a:t> момент часу (нас</a:t>
            </a:r>
            <a:r>
              <a:rPr lang="uk-UA" dirty="0" smtClean="0"/>
              <a:t>і</a:t>
            </a:r>
            <a:r>
              <a:rPr lang="ru-RU" dirty="0" err="1" smtClean="0"/>
              <a:t>ння</a:t>
            </a:r>
            <a:r>
              <a:rPr lang="ru-RU" dirty="0" smtClean="0"/>
              <a:t>, </a:t>
            </a:r>
            <a:r>
              <a:rPr lang="ru-RU" dirty="0" err="1" smtClean="0"/>
              <a:t>добрива</a:t>
            </a:r>
            <a:r>
              <a:rPr lang="ru-RU" dirty="0" smtClean="0"/>
              <a:t>, ЗЗР)</a:t>
            </a:r>
          </a:p>
          <a:p>
            <a:pPr marL="109728" indent="0">
              <a:buNone/>
            </a:pPr>
            <a:r>
              <a:rPr lang="ru-RU" dirty="0" smtClean="0"/>
              <a:t>ПВ – </a:t>
            </a:r>
            <a:r>
              <a:rPr lang="ru-RU" dirty="0" err="1" smtClean="0"/>
              <a:t>обслугов</a:t>
            </a:r>
            <a:r>
              <a:rPr lang="ru-RU" dirty="0" smtClean="0"/>
              <a:t> все </a:t>
            </a:r>
            <a:r>
              <a:rPr lang="ru-RU" dirty="0" err="1" smtClean="0"/>
              <a:t>госп</a:t>
            </a:r>
            <a:r>
              <a:rPr lang="ru-RU" dirty="0" smtClean="0"/>
              <a:t>-во, в </a:t>
            </a:r>
            <a:r>
              <a:rPr lang="ru-RU" dirty="0" err="1" smtClean="0"/>
              <a:t>кінці</a:t>
            </a:r>
            <a:r>
              <a:rPr lang="ru-RU" dirty="0" smtClean="0"/>
              <a:t> року/</a:t>
            </a:r>
            <a:r>
              <a:rPr lang="ru-RU" dirty="0" err="1" smtClean="0"/>
              <a:t>вироблену</a:t>
            </a:r>
            <a:r>
              <a:rPr lang="ru-RU" dirty="0" smtClean="0"/>
              <a:t> </a:t>
            </a:r>
            <a:r>
              <a:rPr lang="ru-RU" dirty="0" err="1" smtClean="0"/>
              <a:t>продукцію</a:t>
            </a:r>
            <a:r>
              <a:rPr lang="ru-RU" dirty="0" smtClean="0"/>
              <a:t> </a:t>
            </a:r>
          </a:p>
          <a:p>
            <a:pPr marL="109728" indent="0">
              <a:buNone/>
            </a:pPr>
            <a:endParaRPr lang="uk-UA" dirty="0"/>
          </a:p>
          <a:p>
            <a:pPr marL="109728" indent="0">
              <a:buNone/>
            </a:pPr>
            <a:r>
              <a:rPr lang="uk-UA" dirty="0" smtClean="0">
                <a:solidFill>
                  <a:srgbClr val="FF0000"/>
                </a:solidFill>
              </a:rPr>
              <a:t>МД=Вир-ЗВ</a:t>
            </a:r>
          </a:p>
          <a:p>
            <a:pPr marL="109728" indent="0">
              <a:buNone/>
            </a:pPr>
            <a:r>
              <a:rPr lang="uk-UA" dirty="0" smtClean="0">
                <a:solidFill>
                  <a:srgbClr val="FF0000"/>
                </a:solidFill>
              </a:rPr>
              <a:t>В будь-який момент року</a:t>
            </a:r>
          </a:p>
          <a:p>
            <a:pPr marL="109728" indent="0">
              <a:buNone/>
            </a:pPr>
            <a:r>
              <a:rPr lang="uk-UA" dirty="0" smtClean="0">
                <a:solidFill>
                  <a:srgbClr val="FF0000"/>
                </a:solidFill>
              </a:rPr>
              <a:t>МД=</a:t>
            </a:r>
            <a:r>
              <a:rPr lang="uk-UA" dirty="0" err="1" smtClean="0">
                <a:solidFill>
                  <a:srgbClr val="FF0000"/>
                </a:solidFill>
              </a:rPr>
              <a:t>Пр+Пост</a:t>
            </a:r>
            <a:r>
              <a:rPr lang="uk-UA" dirty="0" smtClean="0">
                <a:solidFill>
                  <a:srgbClr val="FF0000"/>
                </a:solidFill>
              </a:rPr>
              <a:t>. вир</a:t>
            </a:r>
            <a:endParaRPr lang="ru-RU" dirty="0">
              <a:solidFill>
                <a:srgbClr val="FF0000"/>
              </a:solidFill>
            </a:endParaRPr>
          </a:p>
        </p:txBody>
      </p:sp>
    </p:spTree>
    <p:extLst>
      <p:ext uri="{BB962C8B-B14F-4D97-AF65-F5344CB8AC3E}">
        <p14:creationId xmlns:p14="http://schemas.microsoft.com/office/powerpoint/2010/main" val="295494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uk-UA" altLang="uk-UA" sz="3800" dirty="0">
                <a:solidFill>
                  <a:schemeClr val="bg1"/>
                </a:solidFill>
                <a:latin typeface="Times New Roman" panose="02020603050405020304" pitchFamily="18" charset="0"/>
                <a:cs typeface="Times New Roman" panose="02020603050405020304" pitchFamily="18" charset="0"/>
              </a:rPr>
              <a:t>Маржинальний доход слугує для:</a:t>
            </a:r>
            <a:r>
              <a:rPr lang="uk-UA" altLang="uk-UA" sz="3800" dirty="0" smtClean="0">
                <a:solidFill>
                  <a:schemeClr val="bg1"/>
                </a:solidFill>
                <a:latin typeface="Times New Roman" panose="02020603050405020304" pitchFamily="18" charset="0"/>
                <a:cs typeface="Times New Roman" panose="02020603050405020304" pitchFamily="18" charset="0"/>
              </a:rPr>
              <a:t/>
            </a:r>
            <a:br>
              <a:rPr lang="uk-UA" altLang="uk-UA" sz="3800" dirty="0" smtClean="0">
                <a:solidFill>
                  <a:schemeClr val="bg1"/>
                </a:solidFill>
                <a:latin typeface="Times New Roman" panose="02020603050405020304" pitchFamily="18" charset="0"/>
                <a:cs typeface="Times New Roman" panose="02020603050405020304" pitchFamily="18" charset="0"/>
              </a:rPr>
            </a:br>
            <a:r>
              <a:rPr lang="uk-UA" altLang="uk-UA" sz="3800" dirty="0" smtClean="0">
                <a:solidFill>
                  <a:srgbClr val="002060"/>
                </a:solidFill>
                <a:latin typeface="Times New Roman" panose="02020603050405020304" pitchFamily="18" charset="0"/>
                <a:cs typeface="Times New Roman" panose="02020603050405020304" pitchFamily="18" charset="0"/>
              </a:rPr>
              <a:t>Маржинальний доход слугує для:</a:t>
            </a:r>
            <a:br>
              <a:rPr lang="uk-UA" altLang="uk-UA" sz="3800" dirty="0" smtClean="0">
                <a:solidFill>
                  <a:srgbClr val="002060"/>
                </a:solidFill>
                <a:latin typeface="Times New Roman" panose="02020603050405020304" pitchFamily="18" charset="0"/>
                <a:cs typeface="Times New Roman" panose="02020603050405020304" pitchFamily="18" charset="0"/>
              </a:rPr>
            </a:br>
            <a:endParaRPr lang="ru-RU" altLang="uk-UA" sz="3800" dirty="0" smtClean="0">
              <a:solidFill>
                <a:srgbClr val="002060"/>
              </a:solidFill>
              <a:latin typeface="Times New Roman" panose="02020603050405020304" pitchFamily="18" charset="0"/>
              <a:cs typeface="Times New Roman" panose="02020603050405020304" pitchFamily="18" charset="0"/>
            </a:endParaRPr>
          </a:p>
        </p:txBody>
      </p:sp>
      <p:sp>
        <p:nvSpPr>
          <p:cNvPr id="6147" name="Rectangle 3"/>
          <p:cNvSpPr>
            <a:spLocks noGrp="1" noChangeArrowheads="1"/>
          </p:cNvSpPr>
          <p:nvPr>
            <p:ph type="body" idx="1"/>
          </p:nvPr>
        </p:nvSpPr>
        <p:spPr/>
        <p:txBody>
          <a:bodyPr/>
          <a:lstStyle/>
          <a:p>
            <a:pPr eaLnBrk="1" hangingPunct="1">
              <a:lnSpc>
                <a:spcPct val="80000"/>
              </a:lnSpc>
              <a:buFont typeface="Wingdings" pitchFamily="2" charset="2"/>
              <a:buNone/>
            </a:pPr>
            <a:r>
              <a:rPr lang="uk-UA" altLang="uk-UA" sz="2000" dirty="0" smtClean="0">
                <a:solidFill>
                  <a:srgbClr val="000066"/>
                </a:solidFill>
                <a:latin typeface="Times New Roman" pitchFamily="18" charset="0"/>
              </a:rPr>
              <a:t>1)	покриття витрат ресурсів, що розглядаються у господарстві як постійні:</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Земля:         Орендна плата за ріллю, луки</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Праця:         </a:t>
            </a:r>
            <a:r>
              <a:rPr lang="uk-UA" altLang="uk-UA" sz="2000" dirty="0" err="1" smtClean="0">
                <a:solidFill>
                  <a:srgbClr val="000066"/>
                </a:solidFill>
                <a:latin typeface="Times New Roman" pitchFamily="18" charset="0"/>
              </a:rPr>
              <a:t>Зар</a:t>
            </a:r>
            <a:r>
              <a:rPr lang="uk-UA" altLang="uk-UA" sz="2000" dirty="0" smtClean="0">
                <a:solidFill>
                  <a:srgbClr val="000066"/>
                </a:solidFill>
                <a:latin typeface="Times New Roman" pitchFamily="18" charset="0"/>
              </a:rPr>
              <a:t>. плата постійних/усіх працівників</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Капітал:      Амортизація, утримання, відсотки, оренда будинків, техніка, права на постачання і позички</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2)	для утворення прибутку й оплати "неоплачених" власних виробничих ресурсів:</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Капітал:     Нарахування відсотків на власний капітал (</a:t>
            </a:r>
            <a:r>
              <a:rPr lang="uk-UA" altLang="uk-UA" sz="2000" dirty="0" err="1" smtClean="0">
                <a:solidFill>
                  <a:srgbClr val="000066"/>
                </a:solidFill>
                <a:latin typeface="Times New Roman" pitchFamily="18" charset="0"/>
              </a:rPr>
              <a:t>вкл</a:t>
            </a:r>
            <a:r>
              <a:rPr lang="uk-UA" altLang="uk-UA" sz="2000" dirty="0" smtClean="0">
                <a:solidFill>
                  <a:srgbClr val="000066"/>
                </a:solidFill>
                <a:latin typeface="Times New Roman" pitchFamily="18" charset="0"/>
              </a:rPr>
              <a:t>. </a:t>
            </a:r>
            <a:r>
              <a:rPr lang="uk-UA" altLang="uk-UA" sz="2000" dirty="0" err="1" smtClean="0">
                <a:solidFill>
                  <a:srgbClr val="000066"/>
                </a:solidFill>
                <a:latin typeface="Times New Roman" pitchFamily="18" charset="0"/>
              </a:rPr>
              <a:t>власн</a:t>
            </a:r>
            <a:r>
              <a:rPr lang="uk-UA" altLang="uk-UA" sz="2000" dirty="0" smtClean="0">
                <a:solidFill>
                  <a:srgbClr val="000066"/>
                </a:solidFill>
                <a:latin typeface="Times New Roman" pitchFamily="18" charset="0"/>
              </a:rPr>
              <a:t>. земля)</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Праця:       Ставка </a:t>
            </a:r>
            <a:r>
              <a:rPr lang="uk-UA" altLang="uk-UA" sz="2000" dirty="0" err="1" smtClean="0">
                <a:solidFill>
                  <a:srgbClr val="000066"/>
                </a:solidFill>
                <a:latin typeface="Times New Roman" pitchFamily="18" charset="0"/>
              </a:rPr>
              <a:t>зар</a:t>
            </a:r>
            <a:r>
              <a:rPr lang="uk-UA" altLang="uk-UA" sz="2000" dirty="0" smtClean="0">
                <a:solidFill>
                  <a:srgbClr val="000066"/>
                </a:solidFill>
                <a:latin typeface="Times New Roman" pitchFamily="18" charset="0"/>
              </a:rPr>
              <a:t>. плати неоплачуваної (сімейної) робочої сили</a:t>
            </a:r>
          </a:p>
          <a:p>
            <a:pPr eaLnBrk="1" hangingPunct="1">
              <a:lnSpc>
                <a:spcPct val="80000"/>
              </a:lnSpc>
              <a:buFont typeface="Wingdings" pitchFamily="2" charset="2"/>
              <a:buNone/>
            </a:pPr>
            <a:r>
              <a:rPr lang="uk-UA" altLang="uk-UA" sz="2000" dirty="0" smtClean="0">
                <a:solidFill>
                  <a:srgbClr val="000066"/>
                </a:solidFill>
                <a:latin typeface="Times New Roman" pitchFamily="18" charset="0"/>
              </a:rPr>
              <a:t>Менеджмент:   Оплата підприємницької діяльності керівника господарства</a:t>
            </a:r>
            <a:endParaRPr lang="uk-UA" altLang="uk-UA" sz="2000" u="sng" dirty="0" smtClean="0">
              <a:solidFill>
                <a:srgbClr val="000066"/>
              </a:solidFill>
              <a:latin typeface="Times New Roman" pitchFamily="18" charset="0"/>
            </a:endParaRPr>
          </a:p>
        </p:txBody>
      </p:sp>
    </p:spTree>
    <p:extLst>
      <p:ext uri="{BB962C8B-B14F-4D97-AF65-F5344CB8AC3E}">
        <p14:creationId xmlns:p14="http://schemas.microsoft.com/office/powerpoint/2010/main" val="14016114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uk-UA" altLang="uk-UA" sz="3800" dirty="0" smtClean="0">
                <a:solidFill>
                  <a:srgbClr val="002060"/>
                </a:solidFill>
                <a:latin typeface="Times New Roman" panose="02020603050405020304" pitchFamily="18" charset="0"/>
                <a:cs typeface="Times New Roman" panose="02020603050405020304" pitchFamily="18" charset="0"/>
              </a:rPr>
              <a:t/>
            </a:r>
            <a:br>
              <a:rPr lang="uk-UA" altLang="uk-UA" sz="3800" dirty="0" smtClean="0">
                <a:solidFill>
                  <a:srgbClr val="002060"/>
                </a:solidFill>
                <a:latin typeface="Times New Roman" panose="02020603050405020304" pitchFamily="18" charset="0"/>
                <a:cs typeface="Times New Roman" panose="02020603050405020304" pitchFamily="18" charset="0"/>
              </a:rPr>
            </a:br>
            <a:r>
              <a:rPr lang="uk-UA" altLang="uk-UA" sz="3800" dirty="0" smtClean="0">
                <a:solidFill>
                  <a:srgbClr val="002060"/>
                </a:solidFill>
                <a:latin typeface="Times New Roman" panose="02020603050405020304" pitchFamily="18" charset="0"/>
                <a:cs typeface="Times New Roman" panose="02020603050405020304" pitchFamily="18" charset="0"/>
              </a:rPr>
              <a:t>Поріг виробництва</a:t>
            </a:r>
            <a:br>
              <a:rPr lang="uk-UA" altLang="uk-UA" sz="3800" dirty="0" smtClean="0">
                <a:solidFill>
                  <a:srgbClr val="002060"/>
                </a:solidFill>
                <a:latin typeface="Times New Roman" panose="02020603050405020304" pitchFamily="18" charset="0"/>
                <a:cs typeface="Times New Roman" panose="02020603050405020304" pitchFamily="18" charset="0"/>
              </a:rPr>
            </a:br>
            <a:endParaRPr lang="ru-RU" altLang="uk-UA" sz="3800" dirty="0" smtClean="0">
              <a:solidFill>
                <a:srgbClr val="002060"/>
              </a:solidFill>
              <a:latin typeface="Times New Roman" panose="02020603050405020304" pitchFamily="18" charset="0"/>
              <a:cs typeface="Times New Roman" panose="02020603050405020304" pitchFamily="18" charset="0"/>
            </a:endParaRPr>
          </a:p>
        </p:txBody>
      </p:sp>
      <p:sp>
        <p:nvSpPr>
          <p:cNvPr id="9219" name="Rectangle 3"/>
          <p:cNvSpPr>
            <a:spLocks noGrp="1" noChangeArrowheads="1"/>
          </p:cNvSpPr>
          <p:nvPr>
            <p:ph type="body" idx="1"/>
          </p:nvPr>
        </p:nvSpPr>
        <p:spPr>
          <a:noFill/>
        </p:spPr>
        <p:txBody>
          <a:bodyPr/>
          <a:lstStyle/>
          <a:p>
            <a:pPr eaLnBrk="1" hangingPunct="1">
              <a:lnSpc>
                <a:spcPct val="90000"/>
              </a:lnSpc>
              <a:buFont typeface="Wingdings" pitchFamily="2" charset="2"/>
              <a:buNone/>
            </a:pPr>
            <a:r>
              <a:rPr lang="uk-UA" altLang="uk-UA" sz="2400" dirty="0" smtClean="0">
                <a:solidFill>
                  <a:srgbClr val="000066"/>
                </a:solidFill>
              </a:rPr>
              <a:t>		Поріг виробництва відповідає на запитання, чи має подальше виробництво певної продукції (або його розширення) короткотерміновий економічний зміст чи ні. Він означає точку, починаючи з якої гранична вартість даного продукту перевищує граничні витрати що виникають при його виробництві і тим самим граничний прибуток знаходить позитивне значення. Відносно одиниці продукції це означає, що граничні витрати нижче ніж ціна на продукцію. Поріг виробництва є, таким чином, нижньою межею ціни виробництва</a:t>
            </a:r>
          </a:p>
          <a:p>
            <a:pPr eaLnBrk="1" hangingPunct="1">
              <a:lnSpc>
                <a:spcPct val="90000"/>
              </a:lnSpc>
              <a:buFont typeface="Wingdings" pitchFamily="2" charset="2"/>
              <a:buNone/>
            </a:pPr>
            <a:r>
              <a:rPr lang="uk-UA" altLang="uk-UA" sz="2400" dirty="0" smtClean="0">
                <a:solidFill>
                  <a:srgbClr val="FF0000"/>
                </a:solidFill>
              </a:rPr>
              <a:t>Змін. </a:t>
            </a:r>
            <a:r>
              <a:rPr lang="uk-UA" altLang="uk-UA" sz="2400" dirty="0" err="1" smtClean="0">
                <a:solidFill>
                  <a:srgbClr val="FF0000"/>
                </a:solidFill>
              </a:rPr>
              <a:t>витр</a:t>
            </a:r>
            <a:r>
              <a:rPr lang="uk-UA" altLang="uk-UA" sz="2400" dirty="0" smtClean="0">
                <a:solidFill>
                  <a:srgbClr val="FF0000"/>
                </a:solidFill>
              </a:rPr>
              <a:t> </a:t>
            </a:r>
            <a:r>
              <a:rPr lang="uk-UA" altLang="uk-UA" sz="2400" dirty="0" smtClean="0">
                <a:solidFill>
                  <a:srgbClr val="FF0000"/>
                </a:solidFill>
              </a:rPr>
              <a:t>на 1 ц виробленої продукції</a:t>
            </a:r>
            <a:endParaRPr lang="ru-RU" altLang="uk-UA" sz="2400" dirty="0" smtClean="0">
              <a:solidFill>
                <a:srgbClr val="FF0000"/>
              </a:solidFill>
            </a:endParaRPr>
          </a:p>
        </p:txBody>
      </p:sp>
    </p:spTree>
    <p:extLst>
      <p:ext uri="{BB962C8B-B14F-4D97-AF65-F5344CB8AC3E}">
        <p14:creationId xmlns:p14="http://schemas.microsoft.com/office/powerpoint/2010/main" val="26681621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uk-UA" altLang="uk-UA" smtClean="0">
                <a:latin typeface="Times New Roman" pitchFamily="18" charset="0"/>
              </a:rPr>
              <a:t>Поріг рентабельності</a:t>
            </a:r>
            <a:endParaRPr lang="ru-RU" altLang="uk-UA" smtClean="0">
              <a:latin typeface="Times New Roman" pitchFamily="18" charset="0"/>
            </a:endParaRPr>
          </a:p>
        </p:txBody>
      </p:sp>
      <p:sp>
        <p:nvSpPr>
          <p:cNvPr id="10243" name="Rectangle 3"/>
          <p:cNvSpPr>
            <a:spLocks noGrp="1" noChangeArrowheads="1"/>
          </p:cNvSpPr>
          <p:nvPr>
            <p:ph type="body" idx="1"/>
          </p:nvPr>
        </p:nvSpPr>
        <p:spPr/>
        <p:txBody>
          <a:bodyPr/>
          <a:lstStyle/>
          <a:p>
            <a:pPr eaLnBrk="1" hangingPunct="1">
              <a:lnSpc>
                <a:spcPct val="90000"/>
              </a:lnSpc>
              <a:buFont typeface="Wingdings" pitchFamily="2" charset="2"/>
              <a:buNone/>
            </a:pPr>
            <a:r>
              <a:rPr lang="uk-UA" altLang="uk-UA" dirty="0" smtClean="0">
                <a:solidFill>
                  <a:srgbClr val="000066"/>
                </a:solidFill>
                <a:latin typeface="Times New Roman" pitchFamily="18" charset="0"/>
              </a:rPr>
              <a:t>		Порогом рентабельності називають ціну, при якій усі витрати покриті. Якщо ціна перевищує поріг рентабельності, то досягається підприємницький прибуток. Тому, поріг рентабельності також називають і порогом прибутку. Для цього поняття часто використовують термін довгострокова нижня межа ціни.</a:t>
            </a:r>
          </a:p>
          <a:p>
            <a:pPr>
              <a:lnSpc>
                <a:spcPct val="90000"/>
              </a:lnSpc>
              <a:buNone/>
            </a:pPr>
            <a:r>
              <a:rPr lang="uk-UA" altLang="uk-UA" dirty="0" smtClean="0">
                <a:solidFill>
                  <a:srgbClr val="FF0000"/>
                </a:solidFill>
              </a:rPr>
              <a:t>Всього </a:t>
            </a:r>
            <a:r>
              <a:rPr lang="uk-UA" altLang="uk-UA" dirty="0" err="1" smtClean="0">
                <a:solidFill>
                  <a:srgbClr val="FF0000"/>
                </a:solidFill>
              </a:rPr>
              <a:t>витр</a:t>
            </a:r>
            <a:r>
              <a:rPr lang="uk-UA" altLang="uk-UA" dirty="0" smtClean="0">
                <a:solidFill>
                  <a:srgbClr val="FF0000"/>
                </a:solidFill>
              </a:rPr>
              <a:t> (</a:t>
            </a:r>
            <a:r>
              <a:rPr lang="uk-UA" altLang="uk-UA" dirty="0" err="1" smtClean="0">
                <a:solidFill>
                  <a:srgbClr val="FF0000"/>
                </a:solidFill>
              </a:rPr>
              <a:t>змін+пост</a:t>
            </a:r>
            <a:r>
              <a:rPr lang="uk-UA" altLang="uk-UA" dirty="0" smtClean="0">
                <a:solidFill>
                  <a:srgbClr val="FF0000"/>
                </a:solidFill>
              </a:rPr>
              <a:t>) </a:t>
            </a:r>
            <a:r>
              <a:rPr lang="uk-UA" altLang="uk-UA" dirty="0">
                <a:solidFill>
                  <a:srgbClr val="FF0000"/>
                </a:solidFill>
              </a:rPr>
              <a:t>на 1 ц виробленої продукції</a:t>
            </a:r>
            <a:endParaRPr lang="ru-RU" altLang="uk-UA" dirty="0">
              <a:solidFill>
                <a:srgbClr val="FF0000"/>
              </a:solidFill>
            </a:endParaRPr>
          </a:p>
          <a:p>
            <a:pPr eaLnBrk="1" hangingPunct="1">
              <a:lnSpc>
                <a:spcPct val="90000"/>
              </a:lnSpc>
              <a:buFont typeface="Wingdings" pitchFamily="2" charset="2"/>
              <a:buNone/>
            </a:pPr>
            <a:endParaRPr lang="ru-RU" altLang="uk-UA" dirty="0" smtClean="0">
              <a:solidFill>
                <a:srgbClr val="000066"/>
              </a:solidFill>
              <a:latin typeface="Times New Roman" pitchFamily="18" charset="0"/>
            </a:endParaRPr>
          </a:p>
        </p:txBody>
      </p:sp>
    </p:spTree>
    <p:extLst>
      <p:ext uri="{BB962C8B-B14F-4D97-AF65-F5344CB8AC3E}">
        <p14:creationId xmlns:p14="http://schemas.microsoft.com/office/powerpoint/2010/main" val="3567620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uk-UA" dirty="0" smtClean="0"/>
              <a:t>Виробничі процеси</a:t>
            </a:r>
            <a:endParaRPr lang="de-DE" dirty="0"/>
          </a:p>
        </p:txBody>
      </p:sp>
      <p:sp>
        <p:nvSpPr>
          <p:cNvPr id="3" name="Inhaltsplatzhalter 2"/>
          <p:cNvSpPr>
            <a:spLocks noGrp="1"/>
          </p:cNvSpPr>
          <p:nvPr>
            <p:ph idx="1"/>
          </p:nvPr>
        </p:nvSpPr>
        <p:spPr>
          <a:xfrm>
            <a:off x="179512" y="2057401"/>
            <a:ext cx="8507288" cy="3394472"/>
          </a:xfrm>
        </p:spPr>
        <p:txBody>
          <a:bodyPr/>
          <a:lstStyle/>
          <a:p>
            <a:r>
              <a:rPr lang="ru-RU" dirty="0" err="1" smtClean="0"/>
              <a:t>Аграрне</a:t>
            </a:r>
            <a:r>
              <a:rPr lang="ru-RU" dirty="0" smtClean="0"/>
              <a:t> </a:t>
            </a:r>
            <a:r>
              <a:rPr lang="ru-RU" dirty="0" err="1" smtClean="0"/>
              <a:t>виробництво</a:t>
            </a:r>
            <a:r>
              <a:rPr lang="ru-RU" dirty="0" smtClean="0"/>
              <a:t> </a:t>
            </a:r>
            <a:r>
              <a:rPr lang="ru-RU" dirty="0" smtClean="0"/>
              <a:t>- </a:t>
            </a:r>
            <a:r>
              <a:rPr lang="ru-RU" dirty="0" err="1"/>
              <a:t>це</a:t>
            </a:r>
            <a:r>
              <a:rPr lang="ru-RU" dirty="0"/>
              <a:t> </a:t>
            </a:r>
            <a:r>
              <a:rPr lang="ru-RU" dirty="0" err="1"/>
              <a:t>економічна</a:t>
            </a:r>
            <a:r>
              <a:rPr lang="ru-RU" dirty="0"/>
              <a:t> </a:t>
            </a:r>
            <a:r>
              <a:rPr lang="ru-RU" dirty="0" err="1"/>
              <a:t>операція</a:t>
            </a:r>
            <a:r>
              <a:rPr lang="ru-RU" dirty="0"/>
              <a:t> </a:t>
            </a:r>
            <a:r>
              <a:rPr lang="ru-RU" dirty="0" smtClean="0"/>
              <a:t>– </a:t>
            </a:r>
            <a:r>
              <a:rPr lang="ru-RU" dirty="0" err="1" smtClean="0"/>
              <a:t>керівник</a:t>
            </a:r>
            <a:r>
              <a:rPr lang="ru-RU" dirty="0" smtClean="0"/>
              <a:t> - </a:t>
            </a:r>
            <a:r>
              <a:rPr lang="ru-RU" dirty="0" err="1"/>
              <a:t>підприємець</a:t>
            </a:r>
            <a:r>
              <a:rPr lang="en-US" dirty="0" smtClean="0"/>
              <a:t>. </a:t>
            </a:r>
          </a:p>
          <a:p>
            <a:r>
              <a:rPr lang="uk-UA" dirty="0"/>
              <a:t>Мета </a:t>
            </a:r>
            <a:r>
              <a:rPr lang="uk-UA" dirty="0" smtClean="0"/>
              <a:t>виробництва: </a:t>
            </a:r>
            <a:r>
              <a:rPr lang="uk-UA" dirty="0"/>
              <a:t>використовувати наявні ресурси найкращим чином (для досягнення максимально можливого стійкого! </a:t>
            </a:r>
            <a:r>
              <a:rPr lang="uk-UA" dirty="0" smtClean="0"/>
              <a:t>прибутку</a:t>
            </a:r>
            <a:r>
              <a:rPr lang="en-US" dirty="0" smtClean="0"/>
              <a:t>). </a:t>
            </a:r>
            <a:endParaRPr lang="de-DE" dirty="0"/>
          </a:p>
        </p:txBody>
      </p:sp>
    </p:spTree>
    <p:extLst>
      <p:ext uri="{BB962C8B-B14F-4D97-AF65-F5344CB8AC3E}">
        <p14:creationId xmlns:p14="http://schemas.microsoft.com/office/powerpoint/2010/main" val="5833237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1484784"/>
            <a:ext cx="8229600" cy="5089752"/>
          </a:xfrm>
        </p:spPr>
        <p:txBody>
          <a:bodyPr/>
          <a:lstStyle/>
          <a:p>
            <a:pPr eaLnBrk="1" hangingPunct="1">
              <a:lnSpc>
                <a:spcPct val="80000"/>
              </a:lnSpc>
              <a:buFont typeface="Wingdings" pitchFamily="2" charset="2"/>
              <a:buNone/>
            </a:pPr>
            <a:r>
              <a:rPr lang="uk-UA" altLang="uk-UA" sz="2200" dirty="0" smtClean="0">
                <a:solidFill>
                  <a:srgbClr val="000066"/>
                </a:solidFill>
              </a:rPr>
              <a:t>Поріг виробництва, як показник, відповідає на наступне запитання: </a:t>
            </a:r>
            <a:r>
              <a:rPr lang="uk-UA" altLang="uk-UA" sz="2200" i="1" dirty="0" smtClean="0">
                <a:solidFill>
                  <a:srgbClr val="000066"/>
                </a:solidFill>
              </a:rPr>
              <a:t>Якою повинна бути ціна на той або інший продукт, щоб його виробництво мало економічний сенс?</a:t>
            </a:r>
          </a:p>
          <a:p>
            <a:pPr eaLnBrk="1" hangingPunct="1">
              <a:lnSpc>
                <a:spcPct val="80000"/>
              </a:lnSpc>
              <a:buFont typeface="Wingdings" pitchFamily="2" charset="2"/>
              <a:buNone/>
            </a:pPr>
            <a:r>
              <a:rPr lang="uk-UA" altLang="uk-UA" sz="2200" i="1" dirty="0" smtClean="0">
                <a:solidFill>
                  <a:srgbClr val="000066"/>
                </a:solidFill>
              </a:rPr>
              <a:t>Поріг рентабельності (прибутку) відповідає на запитання: Якою повинна бути ціна на визначений продукт, щоб завдяки його виробництву підприємець діставав прибуток?</a:t>
            </a:r>
          </a:p>
          <a:p>
            <a:pPr eaLnBrk="1" hangingPunct="1">
              <a:lnSpc>
                <a:spcPct val="80000"/>
              </a:lnSpc>
              <a:buFont typeface="Wingdings" pitchFamily="2" charset="2"/>
              <a:buNone/>
            </a:pPr>
            <a:endParaRPr lang="uk-UA" altLang="uk-UA" sz="2200" i="1" dirty="0" smtClean="0">
              <a:solidFill>
                <a:srgbClr val="000066"/>
              </a:solidFill>
            </a:endParaRPr>
          </a:p>
          <a:p>
            <a:pPr algn="ctr" eaLnBrk="1" hangingPunct="1">
              <a:lnSpc>
                <a:spcPct val="80000"/>
              </a:lnSpc>
              <a:buFont typeface="Wingdings" pitchFamily="2" charset="2"/>
              <a:buNone/>
            </a:pPr>
            <a:r>
              <a:rPr lang="uk-UA" altLang="uk-UA" sz="2000" dirty="0" smtClean="0">
                <a:solidFill>
                  <a:srgbClr val="000066"/>
                </a:solidFill>
              </a:rPr>
              <a:t>Інтерпретація порогів виробництва і рентабельності (прибутку)</a:t>
            </a:r>
          </a:p>
          <a:p>
            <a:pPr eaLnBrk="1" hangingPunct="1">
              <a:lnSpc>
                <a:spcPct val="80000"/>
              </a:lnSpc>
              <a:buFont typeface="Wingdings" pitchFamily="2" charset="2"/>
              <a:buNone/>
            </a:pPr>
            <a:endParaRPr lang="uk-UA" altLang="uk-UA" sz="2000" dirty="0" smtClean="0">
              <a:solidFill>
                <a:srgbClr val="000066"/>
              </a:solidFill>
            </a:endParaRPr>
          </a:p>
          <a:p>
            <a:pPr eaLnBrk="1" hangingPunct="1">
              <a:lnSpc>
                <a:spcPct val="80000"/>
              </a:lnSpc>
              <a:buFont typeface="Wingdings" pitchFamily="2" charset="2"/>
              <a:buNone/>
            </a:pPr>
            <a:endParaRPr lang="ru-RU" altLang="uk-UA" sz="2800" i="1" dirty="0" smtClean="0">
              <a:solidFill>
                <a:srgbClr val="000066"/>
              </a:solidFill>
            </a:endParaRPr>
          </a:p>
        </p:txBody>
      </p:sp>
      <p:pic>
        <p:nvPicPr>
          <p:cNvPr id="1126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81525"/>
            <a:ext cx="9144000"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8623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marL="109728" indent="0">
              <a:buNone/>
            </a:pPr>
            <a:r>
              <a:rPr lang="uk-UA" dirty="0" smtClean="0"/>
              <a:t>ПР 320</a:t>
            </a:r>
          </a:p>
          <a:p>
            <a:pPr marL="109728" indent="0">
              <a:buNone/>
            </a:pPr>
            <a:r>
              <a:rPr lang="uk-UA" dirty="0" smtClean="0"/>
              <a:t>ПВ 250</a:t>
            </a:r>
          </a:p>
          <a:p>
            <a:pPr marL="109728" indent="0">
              <a:buNone/>
            </a:pPr>
            <a:r>
              <a:rPr lang="uk-UA" dirty="0" smtClean="0"/>
              <a:t>Ц 300</a:t>
            </a:r>
          </a:p>
          <a:p>
            <a:pPr marL="109728" indent="0">
              <a:buNone/>
            </a:pPr>
            <a:endParaRPr lang="uk-UA" dirty="0"/>
          </a:p>
          <a:p>
            <a:pPr marL="109728" indent="0">
              <a:buNone/>
            </a:pPr>
            <a:r>
              <a:rPr lang="uk-UA" dirty="0" smtClean="0"/>
              <a:t>Працюю далі Ц-ПР=-20 грн</a:t>
            </a:r>
          </a:p>
          <a:p>
            <a:pPr marL="109728" indent="0">
              <a:buNone/>
            </a:pPr>
            <a:r>
              <a:rPr lang="uk-UA" dirty="0" smtClean="0"/>
              <a:t>Не працюю далі 250-320=-70 грн. пост. </a:t>
            </a:r>
            <a:r>
              <a:rPr lang="uk-UA" dirty="0" err="1"/>
              <a:t>в</a:t>
            </a:r>
            <a:r>
              <a:rPr lang="uk-UA" dirty="0" err="1" smtClean="0"/>
              <a:t>итр</a:t>
            </a:r>
            <a:r>
              <a:rPr lang="uk-UA" dirty="0" smtClean="0"/>
              <a:t>.</a:t>
            </a:r>
            <a:endParaRPr lang="uk-UA" dirty="0"/>
          </a:p>
        </p:txBody>
      </p:sp>
    </p:spTree>
    <p:extLst>
      <p:ext uri="{BB962C8B-B14F-4D97-AF65-F5344CB8AC3E}">
        <p14:creationId xmlns:p14="http://schemas.microsoft.com/office/powerpoint/2010/main" val="19945278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marL="800100" indent="-800100" eaLnBrk="1" hangingPunct="1"/>
            <a:r>
              <a:rPr lang="uk-UA" altLang="uk-UA" dirty="0" smtClean="0">
                <a:latin typeface="Times New Roman" pitchFamily="18" charset="0"/>
              </a:rPr>
              <a:t/>
            </a:r>
            <a:br>
              <a:rPr lang="uk-UA" altLang="uk-UA" dirty="0" smtClean="0">
                <a:latin typeface="Times New Roman" pitchFamily="18" charset="0"/>
              </a:rPr>
            </a:br>
            <a:r>
              <a:rPr lang="uk-UA" altLang="uk-UA" dirty="0" smtClean="0">
                <a:latin typeface="Times New Roman" pitchFamily="18" charset="0"/>
              </a:rPr>
              <a:t>Окупність виробничих ресурсів</a:t>
            </a:r>
            <a:r>
              <a:rPr lang="ru-RU" altLang="uk-UA" dirty="0" smtClean="0">
                <a:latin typeface="Times New Roman" pitchFamily="18" charset="0"/>
              </a:rPr>
              <a:t/>
            </a:r>
            <a:br>
              <a:rPr lang="ru-RU" altLang="uk-UA" dirty="0" smtClean="0">
                <a:latin typeface="Times New Roman" pitchFamily="18" charset="0"/>
              </a:rPr>
            </a:br>
            <a:endParaRPr lang="ru-RU" altLang="uk-UA" dirty="0" smtClean="0">
              <a:latin typeface="Times New Roman" pitchFamily="18" charset="0"/>
            </a:endParaRPr>
          </a:p>
        </p:txBody>
      </p:sp>
      <p:sp>
        <p:nvSpPr>
          <p:cNvPr id="12291" name="Rectangle 3"/>
          <p:cNvSpPr>
            <a:spLocks noGrp="1" noChangeArrowheads="1"/>
          </p:cNvSpPr>
          <p:nvPr>
            <p:ph type="body" idx="1"/>
          </p:nvPr>
        </p:nvSpPr>
        <p:spPr/>
        <p:txBody>
          <a:bodyPr/>
          <a:lstStyle/>
          <a:p>
            <a:pPr eaLnBrk="1" hangingPunct="1">
              <a:lnSpc>
                <a:spcPct val="90000"/>
              </a:lnSpc>
              <a:buFont typeface="Wingdings" pitchFamily="2" charset="2"/>
              <a:buNone/>
            </a:pPr>
            <a:r>
              <a:rPr lang="uk-UA" altLang="uk-UA" sz="2400" i="1" dirty="0" smtClean="0">
                <a:solidFill>
                  <a:srgbClr val="000066"/>
                </a:solidFill>
              </a:rPr>
              <a:t>      </a:t>
            </a:r>
            <a:r>
              <a:rPr lang="uk-UA" altLang="uk-UA" sz="2400" i="1" dirty="0" smtClean="0">
                <a:solidFill>
                  <a:srgbClr val="000066"/>
                </a:solidFill>
                <a:latin typeface="Times New Roman" panose="02020603050405020304" pitchFamily="18" charset="0"/>
                <a:cs typeface="Times New Roman" panose="02020603050405020304" pitchFamily="18" charset="0"/>
              </a:rPr>
              <a:t>Окупність ресурсів показує </a:t>
            </a:r>
            <a:r>
              <a:rPr lang="uk-UA" altLang="uk-UA" sz="2400" i="1" dirty="0" err="1" smtClean="0">
                <a:solidFill>
                  <a:srgbClr val="000066"/>
                </a:solidFill>
                <a:latin typeface="Times New Roman" panose="02020603050405020304" pitchFamily="18" charset="0"/>
                <a:cs typeface="Times New Roman" panose="02020603050405020304" pitchFamily="18" charset="0"/>
              </a:rPr>
              <a:t>винагороджуваність</a:t>
            </a:r>
            <a:r>
              <a:rPr lang="uk-UA" altLang="uk-UA" sz="2400" i="1" dirty="0" smtClean="0">
                <a:solidFill>
                  <a:srgbClr val="000066"/>
                </a:solidFill>
                <a:latin typeface="Times New Roman" panose="02020603050405020304" pitchFamily="18" charset="0"/>
                <a:cs typeface="Times New Roman" panose="02020603050405020304" pitchFamily="18" charset="0"/>
              </a:rPr>
              <a:t> даного ресурсу через визначений виробничий процес</a:t>
            </a:r>
          </a:p>
          <a:p>
            <a:pPr eaLnBrk="1" hangingPunct="1">
              <a:lnSpc>
                <a:spcPct val="90000"/>
              </a:lnSpc>
              <a:buFont typeface="Wingdings" pitchFamily="2" charset="2"/>
              <a:buNone/>
            </a:pPr>
            <a:endParaRPr lang="uk-UA" altLang="uk-UA" sz="2400" i="1" dirty="0" smtClean="0">
              <a:solidFill>
                <a:srgbClr val="000066"/>
              </a:solidFill>
              <a:latin typeface="Times New Roman" panose="02020603050405020304" pitchFamily="18" charset="0"/>
              <a:cs typeface="Times New Roman" panose="02020603050405020304" pitchFamily="18" charset="0"/>
            </a:endParaRP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Вартість виробленої продукції</a:t>
            </a: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  Загальні  витрати виробництва *, без врахування витрат ресурсу для якого ведеться розрахунок</a:t>
            </a: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  </a:t>
            </a:r>
            <a:r>
              <a:rPr lang="uk-UA" altLang="uk-UA" sz="2400" b="1" dirty="0" smtClean="0">
                <a:solidFill>
                  <a:srgbClr val="000066"/>
                </a:solidFill>
                <a:latin typeface="Times New Roman" panose="02020603050405020304" pitchFamily="18" charset="0"/>
                <a:cs typeface="Times New Roman" panose="02020603050405020304" pitchFamily="18" charset="0"/>
              </a:rPr>
              <a:t>Окупність ресурсу всього</a:t>
            </a:r>
            <a:endParaRPr lang="uk-UA" altLang="uk-UA" sz="2400" dirty="0" smtClean="0">
              <a:solidFill>
                <a:srgbClr val="000066"/>
              </a:solidFill>
              <a:latin typeface="Times New Roman" panose="02020603050405020304" pitchFamily="18" charset="0"/>
              <a:cs typeface="Times New Roman" panose="02020603050405020304" pitchFamily="18" charset="0"/>
            </a:endParaRP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  Кількість використаного ресурсу</a:t>
            </a: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  </a:t>
            </a:r>
            <a:r>
              <a:rPr lang="uk-UA" altLang="uk-UA" sz="2400" b="1" dirty="0" smtClean="0">
                <a:solidFill>
                  <a:srgbClr val="000066"/>
                </a:solidFill>
                <a:latin typeface="Times New Roman" panose="02020603050405020304" pitchFamily="18" charset="0"/>
                <a:cs typeface="Times New Roman" panose="02020603050405020304" pitchFamily="18" charset="0"/>
              </a:rPr>
              <a:t>Окупність одиниці ресурсу</a:t>
            </a:r>
            <a:endParaRPr lang="uk-UA" altLang="uk-UA" sz="2400" dirty="0" smtClean="0">
              <a:solidFill>
                <a:srgbClr val="000066"/>
              </a:solidFill>
              <a:latin typeface="Times New Roman" panose="02020603050405020304" pitchFamily="18" charset="0"/>
              <a:cs typeface="Times New Roman" panose="02020603050405020304" pitchFamily="18" charset="0"/>
            </a:endParaRPr>
          </a:p>
          <a:p>
            <a:pPr eaLnBrk="1" hangingPunct="1">
              <a:lnSpc>
                <a:spcPct val="90000"/>
              </a:lnSpc>
              <a:buFont typeface="Wingdings" pitchFamily="2" charset="2"/>
              <a:buNone/>
            </a:pPr>
            <a:r>
              <a:rPr lang="uk-UA" altLang="uk-UA" sz="2400" dirty="0" smtClean="0">
                <a:solidFill>
                  <a:srgbClr val="000066"/>
                </a:solidFill>
                <a:latin typeface="Times New Roman" panose="02020603050405020304" pitchFamily="18" charset="0"/>
                <a:cs typeface="Times New Roman" panose="02020603050405020304" pitchFamily="18" charset="0"/>
              </a:rPr>
              <a:t>*) включно альтернативні витрати</a:t>
            </a:r>
            <a:r>
              <a:rPr lang="ru-RU" altLang="uk-UA" sz="24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46059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p:cNvGrpSpPr/>
          <p:nvPr/>
        </p:nvGrpSpPr>
        <p:grpSpPr>
          <a:xfrm>
            <a:off x="179512" y="2492896"/>
            <a:ext cx="8508856" cy="2623004"/>
            <a:chOff x="121920" y="1524000"/>
            <a:chExt cx="11734800" cy="4501727"/>
          </a:xfrm>
        </p:grpSpPr>
        <p:sp>
          <p:nvSpPr>
            <p:cNvPr id="10" name="Textfeld 9"/>
            <p:cNvSpPr txBox="1"/>
            <p:nvPr/>
          </p:nvSpPr>
          <p:spPr>
            <a:xfrm>
              <a:off x="4950691" y="3645743"/>
              <a:ext cx="1099128" cy="448988"/>
            </a:xfrm>
            <a:prstGeom prst="rect">
              <a:avLst/>
            </a:prstGeom>
            <a:solidFill>
              <a:srgbClr val="92D050"/>
            </a:solidFill>
          </p:spPr>
          <p:txBody>
            <a:bodyPr wrap="square" rtlCol="0">
              <a:spAutoFit/>
            </a:bodyPr>
            <a:lstStyle/>
            <a:p>
              <a:pPr>
                <a:defRPr/>
              </a:pPr>
              <a:r>
                <a:rPr lang="de-DE" sz="1100" kern="0" dirty="0">
                  <a:solidFill>
                    <a:prstClr val="black"/>
                  </a:solidFill>
                  <a:latin typeface="Calibri" panose="020F0502020204030204"/>
                </a:rPr>
                <a:t>……..</a:t>
              </a:r>
            </a:p>
          </p:txBody>
        </p:sp>
        <p:sp>
          <p:nvSpPr>
            <p:cNvPr id="4" name="Textfeld 3"/>
            <p:cNvSpPr txBox="1"/>
            <p:nvPr/>
          </p:nvSpPr>
          <p:spPr>
            <a:xfrm>
              <a:off x="2842186" y="1984909"/>
              <a:ext cx="2013528" cy="448988"/>
            </a:xfrm>
            <a:prstGeom prst="rect">
              <a:avLst/>
            </a:prstGeom>
            <a:noFill/>
          </p:spPr>
          <p:txBody>
            <a:bodyPr wrap="square" rtlCol="0">
              <a:spAutoFit/>
            </a:bodyPr>
            <a:lstStyle/>
            <a:p>
              <a:pPr>
                <a:defRPr/>
              </a:pPr>
              <a:r>
                <a:rPr lang="uk-UA" sz="1100" b="1" kern="0" dirty="0">
                  <a:solidFill>
                    <a:srgbClr val="70AD47">
                      <a:lumMod val="75000"/>
                    </a:srgbClr>
                  </a:solidFill>
                  <a:latin typeface="Calibri" panose="020F0502020204030204"/>
                </a:rPr>
                <a:t>Рослинництво</a:t>
              </a:r>
              <a:endParaRPr lang="de-DE" sz="1100" b="1" kern="0" dirty="0">
                <a:solidFill>
                  <a:srgbClr val="70AD47">
                    <a:lumMod val="75000"/>
                  </a:srgbClr>
                </a:solidFill>
                <a:latin typeface="Calibri" panose="020F0502020204030204"/>
              </a:endParaRPr>
            </a:p>
          </p:txBody>
        </p:sp>
        <p:sp>
          <p:nvSpPr>
            <p:cNvPr id="5" name="Textfeld 4"/>
            <p:cNvSpPr txBox="1"/>
            <p:nvPr/>
          </p:nvSpPr>
          <p:spPr>
            <a:xfrm>
              <a:off x="5125422" y="1975633"/>
              <a:ext cx="2022764" cy="448988"/>
            </a:xfrm>
            <a:prstGeom prst="rect">
              <a:avLst/>
            </a:prstGeom>
            <a:noFill/>
          </p:spPr>
          <p:txBody>
            <a:bodyPr wrap="square" rtlCol="0">
              <a:spAutoFit/>
            </a:bodyPr>
            <a:lstStyle/>
            <a:p>
              <a:pPr>
                <a:defRPr/>
              </a:pPr>
              <a:r>
                <a:rPr lang="uk-UA" sz="1100" b="1" kern="0" dirty="0">
                  <a:solidFill>
                    <a:srgbClr val="FFC000"/>
                  </a:solidFill>
                  <a:latin typeface="Calibri" panose="020F0502020204030204"/>
                </a:rPr>
                <a:t>Тваринництво</a:t>
              </a:r>
              <a:endParaRPr lang="de-DE" sz="1100" b="1" kern="0" dirty="0">
                <a:solidFill>
                  <a:srgbClr val="FFC000"/>
                </a:solidFill>
                <a:latin typeface="Calibri" panose="020F0502020204030204"/>
              </a:endParaRPr>
            </a:p>
          </p:txBody>
        </p:sp>
        <p:sp>
          <p:nvSpPr>
            <p:cNvPr id="6" name="Textfeld 5"/>
            <p:cNvSpPr txBox="1"/>
            <p:nvPr/>
          </p:nvSpPr>
          <p:spPr>
            <a:xfrm>
              <a:off x="2937871" y="2403241"/>
              <a:ext cx="1033618" cy="448988"/>
            </a:xfrm>
            <a:prstGeom prst="rect">
              <a:avLst/>
            </a:prstGeom>
            <a:solidFill>
              <a:srgbClr val="92D050"/>
            </a:solidFill>
          </p:spPr>
          <p:txBody>
            <a:bodyPr wrap="square" rtlCol="0">
              <a:spAutoFit/>
            </a:bodyPr>
            <a:lstStyle/>
            <a:p>
              <a:pPr>
                <a:defRPr/>
              </a:pPr>
              <a:r>
                <a:rPr lang="uk-UA" sz="1100" kern="0" dirty="0">
                  <a:solidFill>
                    <a:prstClr val="black"/>
                  </a:solidFill>
                  <a:latin typeface="Calibri" panose="020F0502020204030204"/>
                </a:rPr>
                <a:t>Пшениця</a:t>
              </a:r>
              <a:endParaRPr lang="de-DE" sz="1100" kern="0" dirty="0">
                <a:solidFill>
                  <a:prstClr val="black"/>
                </a:solidFill>
                <a:latin typeface="Calibri" panose="020F0502020204030204"/>
              </a:endParaRPr>
            </a:p>
          </p:txBody>
        </p:sp>
        <p:sp>
          <p:nvSpPr>
            <p:cNvPr id="7" name="Textfeld 6"/>
            <p:cNvSpPr txBox="1"/>
            <p:nvPr/>
          </p:nvSpPr>
          <p:spPr>
            <a:xfrm flipH="1">
              <a:off x="4692071" y="3368663"/>
              <a:ext cx="937497" cy="448988"/>
            </a:xfrm>
            <a:prstGeom prst="rect">
              <a:avLst/>
            </a:prstGeom>
            <a:solidFill>
              <a:srgbClr val="92D050"/>
            </a:solidFill>
          </p:spPr>
          <p:txBody>
            <a:bodyPr wrap="square" rtlCol="0">
              <a:spAutoFit/>
            </a:bodyPr>
            <a:lstStyle/>
            <a:p>
              <a:pPr>
                <a:defRPr/>
              </a:pPr>
              <a:r>
                <a:rPr lang="uk-UA" sz="1100" kern="0" dirty="0">
                  <a:solidFill>
                    <a:prstClr val="black"/>
                  </a:solidFill>
                  <a:latin typeface="Calibri" panose="020F0502020204030204"/>
                </a:rPr>
                <a:t>Ячмінь</a:t>
              </a:r>
              <a:endParaRPr lang="de-DE" sz="1100" kern="0" dirty="0">
                <a:solidFill>
                  <a:prstClr val="black"/>
                </a:solidFill>
                <a:latin typeface="Calibri" panose="020F0502020204030204"/>
              </a:endParaRPr>
            </a:p>
          </p:txBody>
        </p:sp>
        <p:sp>
          <p:nvSpPr>
            <p:cNvPr id="8" name="Textfeld 7"/>
            <p:cNvSpPr txBox="1"/>
            <p:nvPr/>
          </p:nvSpPr>
          <p:spPr>
            <a:xfrm>
              <a:off x="3899500" y="3055503"/>
              <a:ext cx="1135760" cy="448988"/>
            </a:xfrm>
            <a:prstGeom prst="rect">
              <a:avLst/>
            </a:prstGeom>
            <a:solidFill>
              <a:srgbClr val="92D050"/>
            </a:solidFill>
          </p:spPr>
          <p:txBody>
            <a:bodyPr wrap="square" rtlCol="0">
              <a:spAutoFit/>
            </a:bodyPr>
            <a:lstStyle/>
            <a:p>
              <a:pPr>
                <a:defRPr/>
              </a:pPr>
              <a:r>
                <a:rPr lang="uk-UA" sz="1100" kern="0" dirty="0">
                  <a:solidFill>
                    <a:prstClr val="black"/>
                  </a:solidFill>
                  <a:latin typeface="Calibri" panose="020F0502020204030204"/>
                </a:rPr>
                <a:t>Соняшник</a:t>
              </a:r>
              <a:endParaRPr lang="de-DE" sz="1100" kern="0" dirty="0">
                <a:solidFill>
                  <a:prstClr val="black"/>
                </a:solidFill>
                <a:latin typeface="Calibri" panose="020F0502020204030204"/>
              </a:endParaRPr>
            </a:p>
          </p:txBody>
        </p:sp>
        <p:sp>
          <p:nvSpPr>
            <p:cNvPr id="9" name="Textfeld 8"/>
            <p:cNvSpPr txBox="1"/>
            <p:nvPr/>
          </p:nvSpPr>
          <p:spPr>
            <a:xfrm>
              <a:off x="3101167" y="2715212"/>
              <a:ext cx="1710212" cy="448988"/>
            </a:xfrm>
            <a:prstGeom prst="rect">
              <a:avLst/>
            </a:prstGeom>
            <a:solidFill>
              <a:srgbClr val="92D050"/>
            </a:solidFill>
          </p:spPr>
          <p:txBody>
            <a:bodyPr wrap="square" rtlCol="0">
              <a:spAutoFit/>
            </a:bodyPr>
            <a:lstStyle/>
            <a:p>
              <a:pPr>
                <a:defRPr/>
              </a:pPr>
              <a:r>
                <a:rPr lang="uk-UA" sz="1100" kern="0" dirty="0">
                  <a:solidFill>
                    <a:prstClr val="black"/>
                  </a:solidFill>
                  <a:latin typeface="Calibri" panose="020F0502020204030204"/>
                </a:rPr>
                <a:t>Цукровий буряк</a:t>
              </a:r>
              <a:endParaRPr lang="de-DE" sz="1100" kern="0" dirty="0">
                <a:solidFill>
                  <a:prstClr val="black"/>
                </a:solidFill>
                <a:latin typeface="Calibri" panose="020F0502020204030204"/>
              </a:endParaRPr>
            </a:p>
          </p:txBody>
        </p:sp>
        <p:sp>
          <p:nvSpPr>
            <p:cNvPr id="11" name="Textfeld 10"/>
            <p:cNvSpPr txBox="1"/>
            <p:nvPr/>
          </p:nvSpPr>
          <p:spPr>
            <a:xfrm>
              <a:off x="5209316" y="2350655"/>
              <a:ext cx="1938870" cy="448988"/>
            </a:xfrm>
            <a:prstGeom prst="rect">
              <a:avLst/>
            </a:prstGeom>
            <a:solidFill>
              <a:srgbClr val="FFC000"/>
            </a:solidFill>
          </p:spPr>
          <p:txBody>
            <a:bodyPr wrap="square" rtlCol="0">
              <a:spAutoFit/>
            </a:bodyPr>
            <a:lstStyle/>
            <a:p>
              <a:pPr>
                <a:defRPr/>
              </a:pPr>
              <a:r>
                <a:rPr lang="uk-UA" sz="1100" kern="0" dirty="0">
                  <a:solidFill>
                    <a:prstClr val="black"/>
                  </a:solidFill>
                  <a:latin typeface="Calibri" panose="020F0502020204030204"/>
                </a:rPr>
                <a:t>Молочне скотарство</a:t>
              </a:r>
              <a:endParaRPr lang="de-DE" sz="1100" kern="0" dirty="0">
                <a:solidFill>
                  <a:prstClr val="black"/>
                </a:solidFill>
                <a:latin typeface="Calibri" panose="020F0502020204030204"/>
              </a:endParaRPr>
            </a:p>
          </p:txBody>
        </p:sp>
        <p:sp>
          <p:nvSpPr>
            <p:cNvPr id="12" name="Textfeld 11"/>
            <p:cNvSpPr txBox="1"/>
            <p:nvPr/>
          </p:nvSpPr>
          <p:spPr>
            <a:xfrm flipH="1">
              <a:off x="5629566" y="2637627"/>
              <a:ext cx="1314518" cy="448988"/>
            </a:xfrm>
            <a:prstGeom prst="rect">
              <a:avLst/>
            </a:prstGeom>
            <a:solidFill>
              <a:srgbClr val="FFC000"/>
            </a:solidFill>
          </p:spPr>
          <p:txBody>
            <a:bodyPr wrap="square" rtlCol="0">
              <a:spAutoFit/>
            </a:bodyPr>
            <a:lstStyle/>
            <a:p>
              <a:pPr>
                <a:defRPr/>
              </a:pPr>
              <a:r>
                <a:rPr lang="uk-UA" sz="1100" kern="0" dirty="0">
                  <a:solidFill>
                    <a:prstClr val="black"/>
                  </a:solidFill>
                  <a:latin typeface="Calibri" panose="020F0502020204030204"/>
                </a:rPr>
                <a:t>Свинарство</a:t>
              </a:r>
              <a:endParaRPr lang="de-DE" sz="1100" kern="0" dirty="0">
                <a:solidFill>
                  <a:prstClr val="black"/>
                </a:solidFill>
                <a:latin typeface="Calibri" panose="020F0502020204030204"/>
              </a:endParaRPr>
            </a:p>
          </p:txBody>
        </p:sp>
        <p:sp>
          <p:nvSpPr>
            <p:cNvPr id="13" name="Textfeld 12"/>
            <p:cNvSpPr txBox="1"/>
            <p:nvPr/>
          </p:nvSpPr>
          <p:spPr>
            <a:xfrm>
              <a:off x="6179132" y="3249008"/>
              <a:ext cx="1291596" cy="448988"/>
            </a:xfrm>
            <a:prstGeom prst="rect">
              <a:avLst/>
            </a:prstGeom>
            <a:solidFill>
              <a:srgbClr val="FFC000"/>
            </a:solidFill>
          </p:spPr>
          <p:txBody>
            <a:bodyPr wrap="square" rtlCol="0">
              <a:spAutoFit/>
            </a:bodyPr>
            <a:lstStyle/>
            <a:p>
              <a:pPr>
                <a:defRPr/>
              </a:pPr>
              <a:r>
                <a:rPr lang="uk-UA" sz="1100" kern="0" dirty="0">
                  <a:solidFill>
                    <a:prstClr val="black"/>
                  </a:solidFill>
                  <a:latin typeface="Calibri" panose="020F0502020204030204"/>
                </a:rPr>
                <a:t>Вівчарство</a:t>
              </a:r>
              <a:endParaRPr lang="de-DE" sz="1100" kern="0" dirty="0">
                <a:solidFill>
                  <a:prstClr val="black"/>
                </a:solidFill>
                <a:latin typeface="Calibri" panose="020F0502020204030204"/>
              </a:endParaRPr>
            </a:p>
          </p:txBody>
        </p:sp>
        <p:sp>
          <p:nvSpPr>
            <p:cNvPr id="14" name="Textfeld 13"/>
            <p:cNvSpPr txBox="1"/>
            <p:nvPr/>
          </p:nvSpPr>
          <p:spPr>
            <a:xfrm>
              <a:off x="5961924" y="2956343"/>
              <a:ext cx="1310189" cy="448988"/>
            </a:xfrm>
            <a:prstGeom prst="rect">
              <a:avLst/>
            </a:prstGeom>
            <a:solidFill>
              <a:srgbClr val="FFC000"/>
            </a:solidFill>
          </p:spPr>
          <p:txBody>
            <a:bodyPr wrap="square" rtlCol="0">
              <a:spAutoFit/>
            </a:bodyPr>
            <a:lstStyle/>
            <a:p>
              <a:pPr>
                <a:defRPr/>
              </a:pPr>
              <a:r>
                <a:rPr lang="uk-UA" sz="1100" kern="0" dirty="0">
                  <a:solidFill>
                    <a:prstClr val="black"/>
                  </a:solidFill>
                  <a:latin typeface="Calibri" panose="020F0502020204030204"/>
                </a:rPr>
                <a:t>ВРХ</a:t>
              </a:r>
              <a:endParaRPr lang="de-DE" sz="1100" kern="0" dirty="0">
                <a:solidFill>
                  <a:prstClr val="black"/>
                </a:solidFill>
                <a:latin typeface="Calibri" panose="020F0502020204030204"/>
              </a:endParaRPr>
            </a:p>
          </p:txBody>
        </p:sp>
        <p:sp>
          <p:nvSpPr>
            <p:cNvPr id="15" name="Textfeld 14"/>
            <p:cNvSpPr txBox="1"/>
            <p:nvPr/>
          </p:nvSpPr>
          <p:spPr>
            <a:xfrm>
              <a:off x="6629661" y="3593158"/>
              <a:ext cx="1099128" cy="448988"/>
            </a:xfrm>
            <a:prstGeom prst="rect">
              <a:avLst/>
            </a:prstGeom>
            <a:solidFill>
              <a:srgbClr val="FFC000"/>
            </a:solidFill>
          </p:spPr>
          <p:txBody>
            <a:bodyPr wrap="square" rtlCol="0">
              <a:spAutoFit/>
            </a:bodyPr>
            <a:lstStyle/>
            <a:p>
              <a:pPr>
                <a:defRPr/>
              </a:pPr>
              <a:r>
                <a:rPr lang="de-DE" sz="1100" kern="0" dirty="0">
                  <a:solidFill>
                    <a:prstClr val="black"/>
                  </a:solidFill>
                  <a:latin typeface="Calibri" panose="020F0502020204030204"/>
                </a:rPr>
                <a:t>……..</a:t>
              </a:r>
            </a:p>
          </p:txBody>
        </p:sp>
        <p:sp>
          <p:nvSpPr>
            <p:cNvPr id="16" name="Textfeld 15"/>
            <p:cNvSpPr txBox="1"/>
            <p:nvPr/>
          </p:nvSpPr>
          <p:spPr>
            <a:xfrm>
              <a:off x="7967271" y="1534160"/>
              <a:ext cx="1320114" cy="2482639"/>
            </a:xfrm>
            <a:prstGeom prst="rect">
              <a:avLst/>
            </a:prstGeom>
            <a:solidFill>
              <a:srgbClr val="FFC000">
                <a:lumMod val="75000"/>
              </a:srgbClr>
            </a:solidFill>
          </p:spPr>
          <p:txBody>
            <a:bodyPr wrap="square" rtlCol="0">
              <a:spAutoFit/>
            </a:bodyPr>
            <a:lstStyle/>
            <a:p>
              <a:pPr>
                <a:defRPr/>
              </a:pPr>
              <a:r>
                <a:rPr lang="uk-UA" sz="1100" b="1" kern="0" dirty="0">
                  <a:solidFill>
                    <a:prstClr val="black"/>
                  </a:solidFill>
                  <a:latin typeface="Calibri" panose="020F0502020204030204"/>
                </a:rPr>
                <a:t>Ресурси</a:t>
              </a:r>
            </a:p>
            <a:p>
              <a:pPr>
                <a:defRPr/>
              </a:pPr>
              <a:r>
                <a:rPr lang="uk-UA" sz="1100" b="1" kern="0" dirty="0">
                  <a:solidFill>
                    <a:prstClr val="black"/>
                  </a:solidFill>
                  <a:latin typeface="Calibri" panose="020F0502020204030204"/>
                </a:rPr>
                <a:t>Земля</a:t>
              </a:r>
              <a:endParaRPr lang="de-DE" sz="1100" b="1"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Власна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Орендована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Пасовища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Рілля</a:t>
              </a:r>
              <a:endParaRPr lang="de-DE" sz="1100" kern="0" dirty="0">
                <a:solidFill>
                  <a:prstClr val="black"/>
                </a:solidFill>
                <a:latin typeface="Calibri" panose="020F0502020204030204"/>
              </a:endParaRPr>
            </a:p>
            <a:p>
              <a:pPr>
                <a:defRPr/>
              </a:pPr>
              <a:r>
                <a:rPr lang="de-DE" sz="1100" kern="0" dirty="0">
                  <a:solidFill>
                    <a:prstClr val="black"/>
                  </a:solidFill>
                  <a:latin typeface="Calibri" panose="020F0502020204030204"/>
                </a:rPr>
                <a:t>…….</a:t>
              </a:r>
            </a:p>
          </p:txBody>
        </p:sp>
        <p:sp>
          <p:nvSpPr>
            <p:cNvPr id="17" name="Textfeld 16"/>
            <p:cNvSpPr txBox="1"/>
            <p:nvPr/>
          </p:nvSpPr>
          <p:spPr>
            <a:xfrm>
              <a:off x="10644653" y="1534160"/>
              <a:ext cx="1212067" cy="2482639"/>
            </a:xfrm>
            <a:prstGeom prst="rect">
              <a:avLst/>
            </a:prstGeom>
            <a:solidFill>
              <a:srgbClr val="4472C4">
                <a:lumMod val="40000"/>
                <a:lumOff val="60000"/>
              </a:srgbClr>
            </a:solidFill>
          </p:spPr>
          <p:txBody>
            <a:bodyPr wrap="square" rtlCol="0">
              <a:spAutoFit/>
            </a:bodyPr>
            <a:lstStyle/>
            <a:p>
              <a:pPr>
                <a:defRPr/>
              </a:pPr>
              <a:r>
                <a:rPr lang="uk-UA" sz="1100" b="1" kern="0" dirty="0">
                  <a:solidFill>
                    <a:prstClr val="black"/>
                  </a:solidFill>
                  <a:latin typeface="Calibri" panose="020F0502020204030204"/>
                </a:rPr>
                <a:t>Ресурси</a:t>
              </a:r>
            </a:p>
            <a:p>
              <a:pPr>
                <a:defRPr/>
              </a:pPr>
              <a:r>
                <a:rPr lang="uk-UA" sz="1100" b="1" kern="0" dirty="0">
                  <a:solidFill>
                    <a:prstClr val="black"/>
                  </a:solidFill>
                  <a:latin typeface="Calibri" panose="020F0502020204030204"/>
                </a:rPr>
                <a:t>Праця</a:t>
              </a:r>
              <a:endParaRPr lang="de-DE" sz="1100" b="1"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Власна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Наймана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Постійна</a:t>
              </a:r>
            </a:p>
            <a:p>
              <a:pPr>
                <a:defRPr/>
              </a:pPr>
              <a:r>
                <a:rPr lang="uk-UA" sz="1100" kern="0" dirty="0">
                  <a:solidFill>
                    <a:prstClr val="black"/>
                  </a:solidFill>
                  <a:latin typeface="Calibri" panose="020F0502020204030204"/>
                </a:rPr>
                <a:t>Сезонна</a:t>
              </a:r>
            </a:p>
            <a:p>
              <a:pPr>
                <a:defRPr/>
              </a:pPr>
              <a:r>
                <a:rPr lang="de-DE" sz="1100" kern="0" dirty="0">
                  <a:solidFill>
                    <a:prstClr val="black"/>
                  </a:solidFill>
                  <a:latin typeface="Calibri" panose="020F0502020204030204"/>
                </a:rPr>
                <a:t>……</a:t>
              </a:r>
            </a:p>
          </p:txBody>
        </p:sp>
        <p:sp>
          <p:nvSpPr>
            <p:cNvPr id="18" name="Textfeld 17"/>
            <p:cNvSpPr txBox="1"/>
            <p:nvPr/>
          </p:nvSpPr>
          <p:spPr>
            <a:xfrm>
              <a:off x="9368287" y="1534160"/>
              <a:ext cx="1187697" cy="2482639"/>
            </a:xfrm>
            <a:prstGeom prst="rect">
              <a:avLst/>
            </a:prstGeom>
            <a:solidFill>
              <a:srgbClr val="E7E6E6"/>
            </a:solidFill>
          </p:spPr>
          <p:txBody>
            <a:bodyPr wrap="square" rtlCol="0">
              <a:spAutoFit/>
            </a:bodyPr>
            <a:lstStyle/>
            <a:p>
              <a:pPr>
                <a:defRPr/>
              </a:pPr>
              <a:r>
                <a:rPr lang="uk-UA" sz="1100" b="1" kern="0" dirty="0">
                  <a:solidFill>
                    <a:prstClr val="black"/>
                  </a:solidFill>
                  <a:latin typeface="Calibri" panose="020F0502020204030204"/>
                </a:rPr>
                <a:t>Ресурси</a:t>
              </a:r>
            </a:p>
            <a:p>
              <a:pPr>
                <a:defRPr/>
              </a:pPr>
              <a:r>
                <a:rPr lang="uk-UA" sz="1100" b="1" kern="0" dirty="0">
                  <a:solidFill>
                    <a:prstClr val="black"/>
                  </a:solidFill>
                  <a:latin typeface="Calibri" panose="020F0502020204030204"/>
                </a:rPr>
                <a:t>Капітал</a:t>
              </a:r>
              <a:r>
                <a:rPr lang="de-DE" sz="1100" kern="0" dirty="0">
                  <a:solidFill>
                    <a:prstClr val="black"/>
                  </a:solidFill>
                  <a:latin typeface="Calibri" panose="020F0502020204030204"/>
                </a:rPr>
                <a:t/>
              </a:r>
              <a:br>
                <a:rPr lang="de-DE" sz="1100" kern="0" dirty="0">
                  <a:solidFill>
                    <a:prstClr val="black"/>
                  </a:solidFill>
                  <a:latin typeface="Calibri" panose="020F0502020204030204"/>
                </a:rPr>
              </a:br>
              <a:r>
                <a:rPr lang="de-DE" sz="1100" kern="0" dirty="0">
                  <a:solidFill>
                    <a:prstClr val="black"/>
                  </a:solidFill>
                  <a:latin typeface="Calibri" panose="020F0502020204030204"/>
                </a:rPr>
                <a:t/>
              </a:r>
              <a:br>
                <a:rPr lang="de-DE" sz="1100" kern="0" dirty="0">
                  <a:solidFill>
                    <a:prstClr val="black"/>
                  </a:solidFill>
                  <a:latin typeface="Calibri" panose="020F0502020204030204"/>
                </a:rPr>
              </a:br>
              <a:r>
                <a:rPr lang="uk-UA" sz="1100" kern="0" dirty="0">
                  <a:solidFill>
                    <a:prstClr val="black"/>
                  </a:solidFill>
                  <a:latin typeface="Calibri" panose="020F0502020204030204"/>
                </a:rPr>
                <a:t>Будівлі</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Машини</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Склади</a:t>
              </a:r>
              <a:endParaRPr lang="de-DE" sz="1100"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de-DE" sz="1100" kern="0" dirty="0">
                  <a:solidFill>
                    <a:prstClr val="black"/>
                  </a:solidFill>
                  <a:latin typeface="Calibri" panose="020F0502020204030204"/>
                </a:rPr>
                <a:t>………</a:t>
              </a:r>
            </a:p>
          </p:txBody>
        </p:sp>
        <p:sp>
          <p:nvSpPr>
            <p:cNvPr id="19" name="Textfeld 18"/>
            <p:cNvSpPr txBox="1"/>
            <p:nvPr/>
          </p:nvSpPr>
          <p:spPr>
            <a:xfrm>
              <a:off x="3745480" y="1524000"/>
              <a:ext cx="2401748" cy="448988"/>
            </a:xfrm>
            <a:prstGeom prst="rect">
              <a:avLst/>
            </a:prstGeom>
            <a:solidFill>
              <a:srgbClr val="FFFF00"/>
            </a:solidFill>
          </p:spPr>
          <p:txBody>
            <a:bodyPr wrap="square" rtlCol="0">
              <a:spAutoFit/>
            </a:bodyPr>
            <a:lstStyle/>
            <a:p>
              <a:pPr algn="ctr">
                <a:defRPr/>
              </a:pPr>
              <a:r>
                <a:rPr lang="uk-UA" sz="1100" b="1" kern="0" dirty="0">
                  <a:solidFill>
                    <a:prstClr val="black"/>
                  </a:solidFill>
                  <a:latin typeface="Calibri" panose="020F0502020204030204"/>
                </a:rPr>
                <a:t>Аграрне виробництво</a:t>
              </a:r>
              <a:endParaRPr lang="de-DE" sz="1100" b="1" kern="0" dirty="0">
                <a:solidFill>
                  <a:prstClr val="black"/>
                </a:solidFill>
                <a:latin typeface="Calibri" panose="020F0502020204030204"/>
              </a:endParaRPr>
            </a:p>
          </p:txBody>
        </p:sp>
        <p:sp>
          <p:nvSpPr>
            <p:cNvPr id="20" name="Textfeld 19"/>
            <p:cNvSpPr txBox="1"/>
            <p:nvPr/>
          </p:nvSpPr>
          <p:spPr>
            <a:xfrm>
              <a:off x="1440230" y="1533822"/>
              <a:ext cx="1425636" cy="2482639"/>
            </a:xfrm>
            <a:prstGeom prst="rect">
              <a:avLst/>
            </a:prstGeom>
            <a:solidFill>
              <a:srgbClr val="00B0F0"/>
            </a:solidFill>
          </p:spPr>
          <p:txBody>
            <a:bodyPr wrap="square" rtlCol="0">
              <a:spAutoFit/>
            </a:bodyPr>
            <a:lstStyle/>
            <a:p>
              <a:pPr>
                <a:defRPr/>
              </a:pPr>
              <a:r>
                <a:rPr lang="uk-UA" sz="1100" b="1" kern="0" dirty="0">
                  <a:solidFill>
                    <a:prstClr val="black"/>
                  </a:solidFill>
                  <a:latin typeface="Calibri" panose="020F0502020204030204"/>
                </a:rPr>
                <a:t>Ринки</a:t>
              </a:r>
              <a:endParaRPr lang="de-DE" sz="1100" b="1"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Фінансування</a:t>
              </a:r>
            </a:p>
            <a:p>
              <a:pPr>
                <a:defRPr/>
              </a:pPr>
              <a:r>
                <a:rPr lang="uk-UA" sz="1100" kern="0" dirty="0">
                  <a:solidFill>
                    <a:prstClr val="black"/>
                  </a:solidFill>
                  <a:latin typeface="Calibri" panose="020F0502020204030204"/>
                </a:rPr>
                <a:t>Земля</a:t>
              </a:r>
            </a:p>
            <a:p>
              <a:pPr>
                <a:defRPr/>
              </a:pPr>
              <a:r>
                <a:rPr lang="uk-UA" sz="1100" kern="0" dirty="0">
                  <a:solidFill>
                    <a:prstClr val="black"/>
                  </a:solidFill>
                  <a:latin typeface="Calibri" panose="020F0502020204030204"/>
                </a:rPr>
                <a:t>Продаж</a:t>
              </a:r>
            </a:p>
            <a:p>
              <a:pPr>
                <a:defRPr/>
              </a:pPr>
              <a:r>
                <a:rPr lang="uk-UA" sz="1100" kern="0" dirty="0">
                  <a:solidFill>
                    <a:prstClr val="black"/>
                  </a:solidFill>
                  <a:latin typeface="Calibri" panose="020F0502020204030204"/>
                </a:rPr>
                <a:t>П</a:t>
              </a:r>
              <a:r>
                <a:rPr lang="uk-UA" sz="1100" kern="0" dirty="0" err="1">
                  <a:solidFill>
                    <a:prstClr val="black"/>
                  </a:solidFill>
                  <a:latin typeface="Calibri" panose="020F0502020204030204"/>
                </a:rPr>
                <a:t>ридбання</a:t>
              </a:r>
              <a:endParaRPr lang="uk-UA" sz="1100"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de-DE" sz="1100" kern="0" dirty="0">
                  <a:solidFill>
                    <a:prstClr val="black"/>
                  </a:solidFill>
                  <a:latin typeface="Calibri" panose="020F0502020204030204"/>
                </a:rPr>
                <a:t>…….</a:t>
              </a:r>
            </a:p>
          </p:txBody>
        </p:sp>
        <p:sp>
          <p:nvSpPr>
            <p:cNvPr id="21" name="Textfeld 20"/>
            <p:cNvSpPr txBox="1"/>
            <p:nvPr/>
          </p:nvSpPr>
          <p:spPr>
            <a:xfrm>
              <a:off x="121920" y="1533822"/>
              <a:ext cx="1276568" cy="2482640"/>
            </a:xfrm>
            <a:prstGeom prst="rect">
              <a:avLst/>
            </a:prstGeom>
            <a:solidFill>
              <a:srgbClr val="F82424"/>
            </a:solidFill>
          </p:spPr>
          <p:txBody>
            <a:bodyPr wrap="square" rtlCol="0">
              <a:spAutoFit/>
            </a:bodyPr>
            <a:lstStyle/>
            <a:p>
              <a:pPr>
                <a:defRPr/>
              </a:pPr>
              <a:r>
                <a:rPr lang="uk-UA" sz="1100" b="1" kern="0" dirty="0">
                  <a:solidFill>
                    <a:prstClr val="black"/>
                  </a:solidFill>
                  <a:latin typeface="Calibri" panose="020F0502020204030204"/>
                </a:rPr>
                <a:t>Політика</a:t>
              </a:r>
              <a:endParaRPr lang="de-DE" sz="1100" b="1"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Регулятори</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Статті</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Підтримка</a:t>
              </a:r>
              <a:endParaRPr lang="de-DE" sz="1100" kern="0" dirty="0">
                <a:solidFill>
                  <a:prstClr val="black"/>
                </a:solidFill>
                <a:latin typeface="Calibri" panose="020F0502020204030204"/>
              </a:endParaRPr>
            </a:p>
            <a:p>
              <a:pPr>
                <a:defRPr/>
              </a:pPr>
              <a:r>
                <a:rPr lang="uk-UA" sz="1100" kern="0" dirty="0">
                  <a:solidFill>
                    <a:prstClr val="black"/>
                  </a:solidFill>
                  <a:latin typeface="Calibri" panose="020F0502020204030204"/>
                </a:rPr>
                <a:t>Субсидії</a:t>
              </a:r>
              <a:endParaRPr lang="de-DE" sz="1100" kern="0" dirty="0">
                <a:solidFill>
                  <a:prstClr val="black"/>
                </a:solidFill>
                <a:latin typeface="Calibri" panose="020F0502020204030204"/>
              </a:endParaRPr>
            </a:p>
            <a:p>
              <a:pPr>
                <a:defRPr/>
              </a:pPr>
              <a:endParaRPr lang="de-DE" sz="1100" kern="0" dirty="0">
                <a:solidFill>
                  <a:prstClr val="black"/>
                </a:solidFill>
                <a:latin typeface="Calibri" panose="020F0502020204030204"/>
              </a:endParaRPr>
            </a:p>
            <a:p>
              <a:pPr>
                <a:defRPr/>
              </a:pPr>
              <a:r>
                <a:rPr lang="de-DE" sz="1100" kern="0" dirty="0">
                  <a:solidFill>
                    <a:prstClr val="black"/>
                  </a:solidFill>
                  <a:latin typeface="Calibri" panose="020F0502020204030204"/>
                </a:rPr>
                <a:t>…….</a:t>
              </a:r>
            </a:p>
          </p:txBody>
        </p:sp>
        <p:sp>
          <p:nvSpPr>
            <p:cNvPr id="22" name="Textfeld 21"/>
            <p:cNvSpPr txBox="1"/>
            <p:nvPr/>
          </p:nvSpPr>
          <p:spPr>
            <a:xfrm>
              <a:off x="3618039" y="4682579"/>
              <a:ext cx="1193340" cy="739509"/>
            </a:xfrm>
            <a:prstGeom prst="rect">
              <a:avLst/>
            </a:prstGeom>
            <a:solidFill>
              <a:srgbClr val="FFFF00"/>
            </a:solidFill>
          </p:spPr>
          <p:txBody>
            <a:bodyPr wrap="square" rtlCol="0">
              <a:spAutoFit/>
            </a:bodyPr>
            <a:lstStyle/>
            <a:p>
              <a:pPr>
                <a:defRPr/>
              </a:pPr>
              <a:r>
                <a:rPr lang="uk-UA" sz="1100" b="1" kern="0" dirty="0">
                  <a:solidFill>
                    <a:prstClr val="black"/>
                  </a:solidFill>
                  <a:latin typeface="Calibri" panose="020F0502020204030204"/>
                </a:rPr>
                <a:t>Переробка</a:t>
              </a:r>
              <a:endParaRPr lang="de-DE" sz="1100" b="1" kern="0" dirty="0">
                <a:solidFill>
                  <a:prstClr val="black"/>
                </a:solidFill>
                <a:latin typeface="Calibri" panose="020F0502020204030204"/>
              </a:endParaRPr>
            </a:p>
            <a:p>
              <a:pPr>
                <a:defRPr/>
              </a:pPr>
              <a:r>
                <a:rPr lang="de-DE" sz="1100" b="1" kern="0" dirty="0">
                  <a:solidFill>
                    <a:prstClr val="black"/>
                  </a:solidFill>
                  <a:latin typeface="Calibri" panose="020F0502020204030204"/>
                </a:rPr>
                <a:t>………..</a:t>
              </a:r>
            </a:p>
          </p:txBody>
        </p:sp>
        <p:sp>
          <p:nvSpPr>
            <p:cNvPr id="23" name="Textfeld 22"/>
            <p:cNvSpPr txBox="1"/>
            <p:nvPr/>
          </p:nvSpPr>
          <p:spPr>
            <a:xfrm>
              <a:off x="5547485" y="5286218"/>
              <a:ext cx="1724628" cy="739509"/>
            </a:xfrm>
            <a:prstGeom prst="rect">
              <a:avLst/>
            </a:prstGeom>
            <a:solidFill>
              <a:srgbClr val="FFFF00"/>
            </a:solidFill>
          </p:spPr>
          <p:txBody>
            <a:bodyPr wrap="square" rtlCol="0">
              <a:spAutoFit/>
            </a:bodyPr>
            <a:lstStyle/>
            <a:p>
              <a:pPr>
                <a:defRPr/>
              </a:pPr>
              <a:r>
                <a:rPr lang="uk-UA" sz="1100" b="1" kern="0" dirty="0">
                  <a:solidFill>
                    <a:prstClr val="black"/>
                  </a:solidFill>
                  <a:latin typeface="Calibri" panose="020F0502020204030204"/>
                </a:rPr>
                <a:t>Диверсифікація</a:t>
              </a:r>
            </a:p>
            <a:p>
              <a:pPr>
                <a:defRPr/>
              </a:pPr>
              <a:r>
                <a:rPr lang="de-DE" sz="1100" b="1" kern="0" dirty="0">
                  <a:solidFill>
                    <a:prstClr val="black"/>
                  </a:solidFill>
                  <a:latin typeface="Calibri" panose="020F0502020204030204"/>
                </a:rPr>
                <a:t>………….</a:t>
              </a:r>
            </a:p>
          </p:txBody>
        </p:sp>
      </p:grpSp>
      <p:sp>
        <p:nvSpPr>
          <p:cNvPr id="24" name="Textfeld 23"/>
          <p:cNvSpPr txBox="1"/>
          <p:nvPr/>
        </p:nvSpPr>
        <p:spPr>
          <a:xfrm>
            <a:off x="512349" y="1298611"/>
            <a:ext cx="8452955" cy="461665"/>
          </a:xfrm>
          <a:prstGeom prst="rect">
            <a:avLst/>
          </a:prstGeom>
          <a:noFill/>
        </p:spPr>
        <p:txBody>
          <a:bodyPr wrap="none" rtlCol="0">
            <a:spAutoFit/>
          </a:bodyPr>
          <a:lstStyle/>
          <a:p>
            <a:r>
              <a:rPr lang="uk-UA" sz="2400" dirty="0"/>
              <a:t>Різноманіття галузі для прийняття рішень </a:t>
            </a:r>
            <a:r>
              <a:rPr lang="uk-UA" sz="2400" dirty="0" smtClean="0"/>
              <a:t>в господарстві</a:t>
            </a:r>
            <a:endParaRPr lang="uk-UA" sz="2400" dirty="0"/>
          </a:p>
        </p:txBody>
      </p:sp>
    </p:spTree>
    <p:extLst>
      <p:ext uri="{BB962C8B-B14F-4D97-AF65-F5344CB8AC3E}">
        <p14:creationId xmlns:p14="http://schemas.microsoft.com/office/powerpoint/2010/main" val="191965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p:cNvGrpSpPr/>
          <p:nvPr/>
        </p:nvGrpSpPr>
        <p:grpSpPr>
          <a:xfrm>
            <a:off x="755576" y="2498817"/>
            <a:ext cx="6408712" cy="2092881"/>
            <a:chOff x="8165215" y="1534160"/>
            <a:chExt cx="3691505" cy="1763459"/>
          </a:xfrm>
        </p:grpSpPr>
        <p:sp>
          <p:nvSpPr>
            <p:cNvPr id="16" name="Textfeld 15"/>
            <p:cNvSpPr txBox="1"/>
            <p:nvPr/>
          </p:nvSpPr>
          <p:spPr>
            <a:xfrm>
              <a:off x="8165215" y="1534160"/>
              <a:ext cx="1122167" cy="1737526"/>
            </a:xfrm>
            <a:prstGeom prst="rect">
              <a:avLst/>
            </a:prstGeom>
            <a:solidFill>
              <a:srgbClr val="FFC000">
                <a:lumMod val="75000"/>
              </a:srgbClr>
            </a:solidFill>
          </p:spPr>
          <p:txBody>
            <a:bodyPr wrap="square" rtlCol="0">
              <a:spAutoFit/>
            </a:bodyPr>
            <a:lstStyle/>
            <a:p>
              <a:pPr>
                <a:defRPr/>
              </a:pPr>
              <a:r>
                <a:rPr lang="uk-UA" sz="1600" b="1" kern="0" dirty="0">
                  <a:solidFill>
                    <a:prstClr val="black"/>
                  </a:solidFill>
                  <a:latin typeface="Calibri" panose="020F0502020204030204"/>
                </a:rPr>
                <a:t>Ресурси</a:t>
              </a:r>
            </a:p>
            <a:p>
              <a:pPr>
                <a:defRPr/>
              </a:pPr>
              <a:r>
                <a:rPr lang="uk-UA" sz="1600" b="1" kern="0" dirty="0">
                  <a:solidFill>
                    <a:prstClr val="black"/>
                  </a:solidFill>
                  <a:latin typeface="Calibri" panose="020F0502020204030204"/>
                </a:rPr>
                <a:t>Земля</a:t>
              </a:r>
              <a:endParaRPr lang="de-DE" sz="1600" b="1" kern="0" dirty="0">
                <a:solidFill>
                  <a:prstClr val="black"/>
                </a:solidFill>
                <a:latin typeface="Calibri" panose="020F0502020204030204"/>
              </a:endParaRPr>
            </a:p>
            <a:p>
              <a:pPr>
                <a:defRPr/>
              </a:pP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Власна</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Орендована</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Пасовища</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Рілля</a:t>
              </a:r>
            </a:p>
            <a:p>
              <a:pPr>
                <a:defRPr/>
              </a:pPr>
              <a:r>
                <a:rPr lang="de-DE" sz="1600" kern="0" dirty="0">
                  <a:solidFill>
                    <a:prstClr val="black"/>
                  </a:solidFill>
                  <a:latin typeface="Calibri" panose="020F0502020204030204"/>
                </a:rPr>
                <a:t>…….</a:t>
              </a:r>
            </a:p>
          </p:txBody>
        </p:sp>
        <p:sp>
          <p:nvSpPr>
            <p:cNvPr id="17" name="Textfeld 16"/>
            <p:cNvSpPr txBox="1"/>
            <p:nvPr/>
          </p:nvSpPr>
          <p:spPr>
            <a:xfrm>
              <a:off x="10644653" y="1534160"/>
              <a:ext cx="1212067" cy="1763459"/>
            </a:xfrm>
            <a:prstGeom prst="rect">
              <a:avLst/>
            </a:prstGeom>
            <a:solidFill>
              <a:srgbClr val="4472C4">
                <a:lumMod val="40000"/>
                <a:lumOff val="60000"/>
              </a:srgbClr>
            </a:solidFill>
          </p:spPr>
          <p:txBody>
            <a:bodyPr wrap="square" rtlCol="0">
              <a:spAutoFit/>
            </a:bodyPr>
            <a:lstStyle/>
            <a:p>
              <a:pPr>
                <a:defRPr/>
              </a:pPr>
              <a:r>
                <a:rPr lang="uk-UA" sz="1600" b="1" kern="0" dirty="0">
                  <a:solidFill>
                    <a:prstClr val="black"/>
                  </a:solidFill>
                  <a:latin typeface="Calibri" panose="020F0502020204030204"/>
                </a:rPr>
                <a:t>Ресурси</a:t>
              </a:r>
            </a:p>
            <a:p>
              <a:pPr>
                <a:defRPr/>
              </a:pPr>
              <a:r>
                <a:rPr lang="uk-UA" sz="1600" b="1" kern="0" dirty="0">
                  <a:solidFill>
                    <a:prstClr val="black"/>
                  </a:solidFill>
                  <a:latin typeface="Calibri" panose="020F0502020204030204"/>
                </a:rPr>
                <a:t>Праця</a:t>
              </a:r>
              <a:endParaRPr lang="de-DE" sz="1600" b="1" kern="0" dirty="0">
                <a:solidFill>
                  <a:prstClr val="black"/>
                </a:solidFill>
                <a:latin typeface="Calibri" panose="020F0502020204030204"/>
              </a:endParaRPr>
            </a:p>
            <a:p>
              <a:pPr>
                <a:defRPr/>
              </a:pP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Власна</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Наймана</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Постійна</a:t>
              </a:r>
            </a:p>
            <a:p>
              <a:pPr>
                <a:defRPr/>
              </a:pPr>
              <a:r>
                <a:rPr lang="uk-UA" sz="1600" kern="0" dirty="0">
                  <a:solidFill>
                    <a:prstClr val="black"/>
                  </a:solidFill>
                  <a:latin typeface="Calibri" panose="020F0502020204030204"/>
                </a:rPr>
                <a:t>Сезонна</a:t>
              </a:r>
            </a:p>
            <a:p>
              <a:pPr>
                <a:defRPr/>
              </a:pPr>
              <a:r>
                <a:rPr lang="de-DE" kern="0" dirty="0">
                  <a:solidFill>
                    <a:prstClr val="black"/>
                  </a:solidFill>
                  <a:latin typeface="Calibri" panose="020F0502020204030204"/>
                </a:rPr>
                <a:t>……</a:t>
              </a:r>
            </a:p>
          </p:txBody>
        </p:sp>
        <p:sp>
          <p:nvSpPr>
            <p:cNvPr id="18" name="Textfeld 17"/>
            <p:cNvSpPr txBox="1"/>
            <p:nvPr/>
          </p:nvSpPr>
          <p:spPr>
            <a:xfrm>
              <a:off x="9368287" y="1534160"/>
              <a:ext cx="1187697" cy="1737526"/>
            </a:xfrm>
            <a:prstGeom prst="rect">
              <a:avLst/>
            </a:prstGeom>
            <a:solidFill>
              <a:srgbClr val="E7E6E6"/>
            </a:solidFill>
          </p:spPr>
          <p:txBody>
            <a:bodyPr wrap="square" rtlCol="0">
              <a:spAutoFit/>
            </a:bodyPr>
            <a:lstStyle/>
            <a:p>
              <a:pPr>
                <a:defRPr/>
              </a:pPr>
              <a:r>
                <a:rPr lang="uk-UA" sz="1600" b="1" kern="0" dirty="0">
                  <a:solidFill>
                    <a:prstClr val="black"/>
                  </a:solidFill>
                  <a:latin typeface="Calibri" panose="020F0502020204030204"/>
                </a:rPr>
                <a:t>Ресурси</a:t>
              </a:r>
            </a:p>
            <a:p>
              <a:pPr>
                <a:defRPr/>
              </a:pPr>
              <a:r>
                <a:rPr lang="uk-UA" sz="1600" b="1" kern="0" dirty="0">
                  <a:solidFill>
                    <a:prstClr val="black"/>
                  </a:solidFill>
                  <a:latin typeface="Calibri" panose="020F0502020204030204"/>
                </a:rPr>
                <a:t>Капітал</a:t>
              </a:r>
              <a:r>
                <a:rPr lang="de-DE" sz="1600" kern="0" dirty="0">
                  <a:solidFill>
                    <a:prstClr val="black"/>
                  </a:solidFill>
                  <a:latin typeface="Calibri" panose="020F0502020204030204"/>
                </a:rPr>
                <a:t/>
              </a:r>
              <a:br>
                <a:rPr lang="de-DE" sz="1600" kern="0" dirty="0">
                  <a:solidFill>
                    <a:prstClr val="black"/>
                  </a:solidFill>
                  <a:latin typeface="Calibri" panose="020F0502020204030204"/>
                </a:rPr>
              </a:br>
              <a:r>
                <a:rPr lang="de-DE" sz="1600" kern="0" dirty="0">
                  <a:solidFill>
                    <a:prstClr val="black"/>
                  </a:solidFill>
                  <a:latin typeface="Calibri" panose="020F0502020204030204"/>
                </a:rPr>
                <a:t/>
              </a:r>
              <a:br>
                <a:rPr lang="de-DE" sz="1600" kern="0" dirty="0">
                  <a:solidFill>
                    <a:prstClr val="black"/>
                  </a:solidFill>
                  <a:latin typeface="Calibri" panose="020F0502020204030204"/>
                </a:rPr>
              </a:br>
              <a:r>
                <a:rPr lang="uk-UA" sz="1600" kern="0" dirty="0">
                  <a:solidFill>
                    <a:prstClr val="black"/>
                  </a:solidFill>
                  <a:latin typeface="Calibri" panose="020F0502020204030204"/>
                </a:rPr>
                <a:t>Будівлі</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Машини</a:t>
              </a:r>
              <a:endParaRPr lang="de-DE" sz="1600" kern="0" dirty="0">
                <a:solidFill>
                  <a:prstClr val="black"/>
                </a:solidFill>
                <a:latin typeface="Calibri" panose="020F0502020204030204"/>
              </a:endParaRPr>
            </a:p>
            <a:p>
              <a:pPr>
                <a:defRPr/>
              </a:pPr>
              <a:r>
                <a:rPr lang="uk-UA" sz="1600" kern="0" dirty="0">
                  <a:solidFill>
                    <a:prstClr val="black"/>
                  </a:solidFill>
                  <a:latin typeface="Calibri" panose="020F0502020204030204"/>
                </a:rPr>
                <a:t>Склади</a:t>
              </a:r>
              <a:endParaRPr lang="de-DE" sz="1600" kern="0" dirty="0">
                <a:solidFill>
                  <a:prstClr val="black"/>
                </a:solidFill>
                <a:latin typeface="Calibri" panose="020F0502020204030204"/>
              </a:endParaRPr>
            </a:p>
            <a:p>
              <a:pPr>
                <a:defRPr/>
              </a:pPr>
              <a:endParaRPr lang="de-DE" sz="1600" kern="0" dirty="0">
                <a:solidFill>
                  <a:prstClr val="black"/>
                </a:solidFill>
                <a:latin typeface="Calibri" panose="020F0502020204030204"/>
              </a:endParaRPr>
            </a:p>
            <a:p>
              <a:pPr>
                <a:defRPr/>
              </a:pPr>
              <a:r>
                <a:rPr lang="de-DE" sz="1600" kern="0" dirty="0">
                  <a:solidFill>
                    <a:prstClr val="black"/>
                  </a:solidFill>
                  <a:latin typeface="Calibri" panose="020F0502020204030204"/>
                </a:rPr>
                <a:t>………</a:t>
              </a:r>
            </a:p>
          </p:txBody>
        </p:sp>
      </p:grpSp>
      <p:sp>
        <p:nvSpPr>
          <p:cNvPr id="24" name="Textfeld 23"/>
          <p:cNvSpPr txBox="1"/>
          <p:nvPr/>
        </p:nvSpPr>
        <p:spPr>
          <a:xfrm>
            <a:off x="467544" y="1412776"/>
            <a:ext cx="8452955" cy="461665"/>
          </a:xfrm>
          <a:prstGeom prst="rect">
            <a:avLst/>
          </a:prstGeom>
          <a:noFill/>
        </p:spPr>
        <p:txBody>
          <a:bodyPr wrap="none" rtlCol="0">
            <a:spAutoFit/>
          </a:bodyPr>
          <a:lstStyle/>
          <a:p>
            <a:r>
              <a:rPr lang="uk-UA" sz="2400" dirty="0"/>
              <a:t>Різноманіття галузі для прийняття рішень </a:t>
            </a:r>
            <a:r>
              <a:rPr lang="uk-UA" sz="2400" dirty="0" smtClean="0"/>
              <a:t>в господарстві</a:t>
            </a:r>
            <a:endParaRPr lang="uk-UA" sz="2400" dirty="0"/>
          </a:p>
        </p:txBody>
      </p:sp>
    </p:spTree>
    <p:extLst>
      <p:ext uri="{BB962C8B-B14F-4D97-AF65-F5344CB8AC3E}">
        <p14:creationId xmlns:p14="http://schemas.microsoft.com/office/powerpoint/2010/main" val="4130230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395536" y="1268760"/>
            <a:ext cx="8319906" cy="3862411"/>
            <a:chOff x="2422183" y="1097194"/>
            <a:chExt cx="6146231" cy="2746738"/>
          </a:xfrm>
        </p:grpSpPr>
        <p:sp>
          <p:nvSpPr>
            <p:cNvPr id="3" name="Textfeld 2"/>
            <p:cNvSpPr txBox="1"/>
            <p:nvPr/>
          </p:nvSpPr>
          <p:spPr>
            <a:xfrm>
              <a:off x="2922655" y="2059558"/>
              <a:ext cx="2194073" cy="328311"/>
            </a:xfrm>
            <a:prstGeom prst="rect">
              <a:avLst/>
            </a:prstGeom>
            <a:noFill/>
          </p:spPr>
          <p:txBody>
            <a:bodyPr wrap="square" rtlCol="0">
              <a:spAutoFit/>
            </a:bodyPr>
            <a:lstStyle/>
            <a:p>
              <a:r>
                <a:rPr lang="uk-UA" sz="2400" b="1" dirty="0">
                  <a:solidFill>
                    <a:schemeClr val="accent6">
                      <a:lumMod val="75000"/>
                    </a:schemeClr>
                  </a:solidFill>
                </a:rPr>
                <a:t>Рослинництво</a:t>
              </a:r>
              <a:endParaRPr lang="de-DE" sz="2400" b="1" dirty="0">
                <a:solidFill>
                  <a:schemeClr val="accent6">
                    <a:lumMod val="75000"/>
                  </a:schemeClr>
                </a:solidFill>
              </a:endParaRPr>
            </a:p>
          </p:txBody>
        </p:sp>
        <p:sp>
          <p:nvSpPr>
            <p:cNvPr id="4" name="Textfeld 3"/>
            <p:cNvSpPr txBox="1"/>
            <p:nvPr/>
          </p:nvSpPr>
          <p:spPr>
            <a:xfrm>
              <a:off x="5156460" y="2059558"/>
              <a:ext cx="2479040" cy="328311"/>
            </a:xfrm>
            <a:prstGeom prst="rect">
              <a:avLst/>
            </a:prstGeom>
            <a:noFill/>
          </p:spPr>
          <p:txBody>
            <a:bodyPr wrap="square" rtlCol="0">
              <a:spAutoFit/>
            </a:bodyPr>
            <a:lstStyle/>
            <a:p>
              <a:r>
                <a:rPr lang="uk-UA" sz="2400" b="1" dirty="0">
                  <a:solidFill>
                    <a:srgbClr val="FFC000"/>
                  </a:solidFill>
                </a:rPr>
                <a:t>Тваринництво</a:t>
              </a:r>
              <a:endParaRPr lang="de-DE" sz="2400" b="1" dirty="0">
                <a:solidFill>
                  <a:srgbClr val="FFC000"/>
                </a:solidFill>
              </a:endParaRPr>
            </a:p>
          </p:txBody>
        </p:sp>
        <p:sp>
          <p:nvSpPr>
            <p:cNvPr id="5" name="Textfeld 4"/>
            <p:cNvSpPr txBox="1"/>
            <p:nvPr/>
          </p:nvSpPr>
          <p:spPr>
            <a:xfrm>
              <a:off x="2988682" y="2357951"/>
              <a:ext cx="822071" cy="240761"/>
            </a:xfrm>
            <a:prstGeom prst="rect">
              <a:avLst/>
            </a:prstGeom>
            <a:solidFill>
              <a:srgbClr val="92D050"/>
            </a:solidFill>
          </p:spPr>
          <p:txBody>
            <a:bodyPr wrap="none" rtlCol="0">
              <a:spAutoFit/>
            </a:bodyPr>
            <a:lstStyle/>
            <a:p>
              <a:r>
                <a:rPr lang="uk-UA" sz="1600" dirty="0"/>
                <a:t>Пшениця</a:t>
              </a:r>
              <a:endParaRPr lang="de-DE" sz="1600" dirty="0"/>
            </a:p>
          </p:txBody>
        </p:sp>
        <p:sp>
          <p:nvSpPr>
            <p:cNvPr id="6" name="Textfeld 5"/>
            <p:cNvSpPr txBox="1"/>
            <p:nvPr/>
          </p:nvSpPr>
          <p:spPr>
            <a:xfrm flipH="1">
              <a:off x="4304084" y="3230329"/>
              <a:ext cx="615719" cy="415860"/>
            </a:xfrm>
            <a:prstGeom prst="rect">
              <a:avLst/>
            </a:prstGeom>
            <a:solidFill>
              <a:srgbClr val="92D050"/>
            </a:solidFill>
          </p:spPr>
          <p:txBody>
            <a:bodyPr wrap="square" rtlCol="0">
              <a:spAutoFit/>
            </a:bodyPr>
            <a:lstStyle/>
            <a:p>
              <a:r>
                <a:rPr lang="uk-UA" sz="1600" dirty="0"/>
                <a:t>Ячмінь</a:t>
              </a:r>
              <a:endParaRPr lang="de-DE" sz="1600" dirty="0"/>
            </a:p>
          </p:txBody>
        </p:sp>
        <p:sp>
          <p:nvSpPr>
            <p:cNvPr id="7" name="Textfeld 6"/>
            <p:cNvSpPr txBox="1"/>
            <p:nvPr/>
          </p:nvSpPr>
          <p:spPr>
            <a:xfrm>
              <a:off x="3082240" y="2630219"/>
              <a:ext cx="1221844" cy="415860"/>
            </a:xfrm>
            <a:prstGeom prst="rect">
              <a:avLst/>
            </a:prstGeom>
            <a:solidFill>
              <a:srgbClr val="92D050"/>
            </a:solidFill>
          </p:spPr>
          <p:txBody>
            <a:bodyPr wrap="square" rtlCol="0">
              <a:spAutoFit/>
            </a:bodyPr>
            <a:lstStyle/>
            <a:p>
              <a:r>
                <a:rPr lang="uk-UA" sz="1600" dirty="0"/>
                <a:t>Цукровий буряк</a:t>
              </a:r>
              <a:endParaRPr lang="de-DE" sz="1600" dirty="0"/>
            </a:p>
          </p:txBody>
        </p:sp>
        <p:sp>
          <p:nvSpPr>
            <p:cNvPr id="8" name="Textfeld 7"/>
            <p:cNvSpPr txBox="1"/>
            <p:nvPr/>
          </p:nvSpPr>
          <p:spPr>
            <a:xfrm>
              <a:off x="4526750" y="3603171"/>
              <a:ext cx="781989" cy="240761"/>
            </a:xfrm>
            <a:prstGeom prst="rect">
              <a:avLst/>
            </a:prstGeom>
            <a:solidFill>
              <a:srgbClr val="92D050"/>
            </a:solidFill>
          </p:spPr>
          <p:txBody>
            <a:bodyPr wrap="square" rtlCol="0">
              <a:spAutoFit/>
            </a:bodyPr>
            <a:lstStyle/>
            <a:p>
              <a:r>
                <a:rPr lang="de-DE" sz="1600" dirty="0"/>
                <a:t>……..</a:t>
              </a:r>
            </a:p>
          </p:txBody>
        </p:sp>
        <p:sp>
          <p:nvSpPr>
            <p:cNvPr id="9" name="Textfeld 8"/>
            <p:cNvSpPr txBox="1"/>
            <p:nvPr/>
          </p:nvSpPr>
          <p:spPr>
            <a:xfrm>
              <a:off x="5209315" y="2350655"/>
              <a:ext cx="1585880" cy="240761"/>
            </a:xfrm>
            <a:prstGeom prst="rect">
              <a:avLst/>
            </a:prstGeom>
            <a:solidFill>
              <a:srgbClr val="FFC000"/>
            </a:solidFill>
          </p:spPr>
          <p:txBody>
            <a:bodyPr wrap="none" rtlCol="0">
              <a:spAutoFit/>
            </a:bodyPr>
            <a:lstStyle/>
            <a:p>
              <a:r>
                <a:rPr lang="uk-UA" sz="1600" dirty="0"/>
                <a:t>Молочне скотарство</a:t>
              </a:r>
              <a:endParaRPr lang="de-DE" sz="1600" dirty="0"/>
            </a:p>
          </p:txBody>
        </p:sp>
        <p:sp>
          <p:nvSpPr>
            <p:cNvPr id="10" name="Textfeld 9"/>
            <p:cNvSpPr txBox="1"/>
            <p:nvPr/>
          </p:nvSpPr>
          <p:spPr>
            <a:xfrm flipH="1">
              <a:off x="5423350" y="2633250"/>
              <a:ext cx="1336161" cy="240761"/>
            </a:xfrm>
            <a:prstGeom prst="rect">
              <a:avLst/>
            </a:prstGeom>
            <a:solidFill>
              <a:srgbClr val="FFC000"/>
            </a:solidFill>
          </p:spPr>
          <p:txBody>
            <a:bodyPr wrap="square" rtlCol="0">
              <a:spAutoFit/>
            </a:bodyPr>
            <a:lstStyle/>
            <a:p>
              <a:pPr algn="ctr"/>
              <a:r>
                <a:rPr lang="uk-UA" sz="1600" dirty="0"/>
                <a:t>Свинарство</a:t>
              </a:r>
              <a:endParaRPr lang="de-DE" sz="1600" dirty="0"/>
            </a:p>
          </p:txBody>
        </p:sp>
        <p:sp>
          <p:nvSpPr>
            <p:cNvPr id="11" name="Textfeld 10"/>
            <p:cNvSpPr txBox="1"/>
            <p:nvPr/>
          </p:nvSpPr>
          <p:spPr>
            <a:xfrm>
              <a:off x="5912823" y="2921320"/>
              <a:ext cx="1105850" cy="240761"/>
            </a:xfrm>
            <a:prstGeom prst="rect">
              <a:avLst/>
            </a:prstGeom>
            <a:solidFill>
              <a:srgbClr val="FFC000"/>
            </a:solidFill>
          </p:spPr>
          <p:txBody>
            <a:bodyPr wrap="square" rtlCol="0">
              <a:spAutoFit/>
            </a:bodyPr>
            <a:lstStyle/>
            <a:p>
              <a:pPr algn="ctr"/>
              <a:r>
                <a:rPr lang="uk-UA" sz="1600" dirty="0"/>
                <a:t>ВРХ</a:t>
              </a:r>
              <a:endParaRPr lang="de-DE" sz="1600" dirty="0"/>
            </a:p>
          </p:txBody>
        </p:sp>
        <p:sp>
          <p:nvSpPr>
            <p:cNvPr id="12" name="Textfeld 11"/>
            <p:cNvSpPr txBox="1"/>
            <p:nvPr/>
          </p:nvSpPr>
          <p:spPr>
            <a:xfrm>
              <a:off x="6487445" y="3580023"/>
              <a:ext cx="1009984" cy="240761"/>
            </a:xfrm>
            <a:prstGeom prst="rect">
              <a:avLst/>
            </a:prstGeom>
            <a:solidFill>
              <a:srgbClr val="FFC000"/>
            </a:solidFill>
          </p:spPr>
          <p:txBody>
            <a:bodyPr wrap="square" rtlCol="0">
              <a:spAutoFit/>
            </a:bodyPr>
            <a:lstStyle/>
            <a:p>
              <a:r>
                <a:rPr lang="de-DE" sz="1600" dirty="0"/>
                <a:t>……..</a:t>
              </a:r>
            </a:p>
          </p:txBody>
        </p:sp>
        <p:sp>
          <p:nvSpPr>
            <p:cNvPr id="13" name="Textfeld 12"/>
            <p:cNvSpPr txBox="1"/>
            <p:nvPr/>
          </p:nvSpPr>
          <p:spPr>
            <a:xfrm>
              <a:off x="2422183" y="1097194"/>
              <a:ext cx="6146231" cy="853609"/>
            </a:xfrm>
            <a:prstGeom prst="rect">
              <a:avLst/>
            </a:prstGeom>
            <a:solidFill>
              <a:srgbClr val="FFFF00"/>
            </a:solidFill>
          </p:spPr>
          <p:txBody>
            <a:bodyPr wrap="none" rtlCol="0">
              <a:spAutoFit/>
            </a:bodyPr>
            <a:lstStyle/>
            <a:p>
              <a:pPr algn="ctr"/>
              <a:r>
                <a:rPr lang="uk-UA" sz="3600" b="1" dirty="0"/>
                <a:t>Виробництво </a:t>
              </a:r>
            </a:p>
            <a:p>
              <a:pPr algn="ctr"/>
              <a:r>
                <a:rPr lang="uk-UA" sz="3600" b="1" dirty="0"/>
                <a:t>сільськогосподарської продукції</a:t>
              </a:r>
              <a:endParaRPr lang="de-DE" sz="3600" b="1" dirty="0"/>
            </a:p>
          </p:txBody>
        </p:sp>
        <p:sp>
          <p:nvSpPr>
            <p:cNvPr id="14" name="Textfeld 13"/>
            <p:cNvSpPr txBox="1"/>
            <p:nvPr/>
          </p:nvSpPr>
          <p:spPr>
            <a:xfrm>
              <a:off x="6242963" y="3213984"/>
              <a:ext cx="988491" cy="240761"/>
            </a:xfrm>
            <a:prstGeom prst="rect">
              <a:avLst/>
            </a:prstGeom>
            <a:solidFill>
              <a:srgbClr val="FFC000"/>
            </a:solidFill>
          </p:spPr>
          <p:txBody>
            <a:bodyPr wrap="square" rtlCol="0">
              <a:spAutoFit/>
            </a:bodyPr>
            <a:lstStyle/>
            <a:p>
              <a:r>
                <a:rPr lang="uk-UA" sz="1600" dirty="0"/>
                <a:t>Вівчарство</a:t>
              </a:r>
              <a:endParaRPr lang="de-DE" sz="1600" dirty="0"/>
            </a:p>
          </p:txBody>
        </p:sp>
        <p:sp>
          <p:nvSpPr>
            <p:cNvPr id="15" name="Textfeld 14"/>
            <p:cNvSpPr txBox="1"/>
            <p:nvPr/>
          </p:nvSpPr>
          <p:spPr>
            <a:xfrm>
              <a:off x="3703616" y="2931363"/>
              <a:ext cx="890755" cy="240761"/>
            </a:xfrm>
            <a:prstGeom prst="rect">
              <a:avLst/>
            </a:prstGeom>
            <a:solidFill>
              <a:srgbClr val="92D050"/>
            </a:solidFill>
          </p:spPr>
          <p:txBody>
            <a:bodyPr wrap="none" rtlCol="0">
              <a:spAutoFit/>
            </a:bodyPr>
            <a:lstStyle/>
            <a:p>
              <a:r>
                <a:rPr lang="uk-UA" sz="1600" dirty="0"/>
                <a:t>Соняшник</a:t>
              </a:r>
              <a:endParaRPr lang="de-DE" sz="1600" dirty="0"/>
            </a:p>
          </p:txBody>
        </p:sp>
      </p:grpSp>
      <p:sp>
        <p:nvSpPr>
          <p:cNvPr id="16" name="Textfeld 21"/>
          <p:cNvSpPr txBox="1"/>
          <p:nvPr/>
        </p:nvSpPr>
        <p:spPr>
          <a:xfrm>
            <a:off x="3513880" y="5525552"/>
            <a:ext cx="949893" cy="440449"/>
          </a:xfrm>
          <a:prstGeom prst="rect">
            <a:avLst/>
          </a:prstGeom>
          <a:solidFill>
            <a:srgbClr val="FFFF00"/>
          </a:solidFill>
        </p:spPr>
        <p:txBody>
          <a:bodyPr wrap="square" rtlCol="0">
            <a:spAutoFit/>
          </a:bodyPr>
          <a:lstStyle/>
          <a:p>
            <a:pPr>
              <a:defRPr/>
            </a:pPr>
            <a:r>
              <a:rPr lang="uk-UA" sz="1100" b="1" kern="0" dirty="0">
                <a:solidFill>
                  <a:prstClr val="black"/>
                </a:solidFill>
                <a:latin typeface="Calibri" panose="020F0502020204030204"/>
              </a:rPr>
              <a:t>Переробка</a:t>
            </a:r>
            <a:endParaRPr lang="de-DE" sz="1100" b="1" kern="0" dirty="0">
              <a:solidFill>
                <a:prstClr val="black"/>
              </a:solidFill>
              <a:latin typeface="Calibri" panose="020F0502020204030204"/>
            </a:endParaRPr>
          </a:p>
          <a:p>
            <a:pPr>
              <a:defRPr/>
            </a:pPr>
            <a:r>
              <a:rPr lang="de-DE" sz="1100" b="1" kern="0" dirty="0">
                <a:solidFill>
                  <a:prstClr val="black"/>
                </a:solidFill>
                <a:latin typeface="Calibri" panose="020F0502020204030204"/>
              </a:rPr>
              <a:t>………..</a:t>
            </a:r>
          </a:p>
        </p:txBody>
      </p:sp>
      <p:sp>
        <p:nvSpPr>
          <p:cNvPr id="17" name="Textfeld 22"/>
          <p:cNvSpPr txBox="1"/>
          <p:nvPr/>
        </p:nvSpPr>
        <p:spPr>
          <a:xfrm>
            <a:off x="5533560" y="5525552"/>
            <a:ext cx="1372796" cy="440449"/>
          </a:xfrm>
          <a:prstGeom prst="rect">
            <a:avLst/>
          </a:prstGeom>
          <a:solidFill>
            <a:srgbClr val="FFFF00"/>
          </a:solidFill>
        </p:spPr>
        <p:txBody>
          <a:bodyPr wrap="square" rtlCol="0">
            <a:spAutoFit/>
          </a:bodyPr>
          <a:lstStyle/>
          <a:p>
            <a:pPr>
              <a:defRPr/>
            </a:pPr>
            <a:r>
              <a:rPr lang="uk-UA" sz="1100" b="1" kern="0" dirty="0">
                <a:solidFill>
                  <a:prstClr val="black"/>
                </a:solidFill>
                <a:latin typeface="Calibri" panose="020F0502020204030204"/>
              </a:rPr>
              <a:t>Диверсифікація</a:t>
            </a:r>
          </a:p>
          <a:p>
            <a:pPr>
              <a:defRPr/>
            </a:pPr>
            <a:r>
              <a:rPr lang="de-DE" sz="1100" b="1" kern="0" dirty="0">
                <a:solidFill>
                  <a:prstClr val="black"/>
                </a:solidFill>
                <a:latin typeface="Calibri" panose="020F0502020204030204"/>
              </a:rPr>
              <a:t>………….</a:t>
            </a:r>
          </a:p>
        </p:txBody>
      </p:sp>
    </p:spTree>
    <p:extLst>
      <p:ext uri="{BB962C8B-B14F-4D97-AF65-F5344CB8AC3E}">
        <p14:creationId xmlns:p14="http://schemas.microsoft.com/office/powerpoint/2010/main" val="2320757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593808"/>
          </a:xfrm>
        </p:spPr>
        <p:txBody>
          <a:bodyPr>
            <a:normAutofit fontScale="92500" lnSpcReduction="10000"/>
          </a:bodyPr>
          <a:lstStyle/>
          <a:p>
            <a:pPr marL="109728" indent="0">
              <a:buNone/>
            </a:pPr>
            <a:r>
              <a:rPr lang="uk-UA" u="sng" dirty="0">
                <a:solidFill>
                  <a:srgbClr val="002060"/>
                </a:solidFill>
              </a:rPr>
              <a:t>Показники оцінки виходу продукції (</a:t>
            </a:r>
            <a:r>
              <a:rPr lang="uk-UA" u="sng" dirty="0" err="1">
                <a:solidFill>
                  <a:srgbClr val="002060"/>
                </a:solidFill>
              </a:rPr>
              <a:t>Output</a:t>
            </a:r>
            <a:r>
              <a:rPr lang="uk-UA" u="sng" dirty="0">
                <a:solidFill>
                  <a:srgbClr val="002060"/>
                </a:solidFill>
              </a:rPr>
              <a:t>)</a:t>
            </a:r>
            <a:endParaRPr lang="uk-UA" dirty="0">
              <a:solidFill>
                <a:srgbClr val="002060"/>
              </a:solidFill>
            </a:endParaRPr>
          </a:p>
          <a:p>
            <a:pPr marL="109728" indent="0">
              <a:buNone/>
            </a:pPr>
            <a:r>
              <a:rPr lang="uk-UA" dirty="0">
                <a:solidFill>
                  <a:srgbClr val="002060"/>
                </a:solidFill>
              </a:rPr>
              <a:t>Це урожайність (продуктивність) - вид і кількість отриманої на одиницю (1 га, 1 гол.) основної і побічної продукції. Товарна продукція в основному оцінюється за ринковими цінами франко склад, у той час як нетоварна продукція </a:t>
            </a:r>
            <a:r>
              <a:rPr lang="uk-UA" dirty="0" smtClean="0">
                <a:solidFill>
                  <a:srgbClr val="002060"/>
                </a:solidFill>
              </a:rPr>
              <a:t>виражається </a:t>
            </a:r>
            <a:r>
              <a:rPr lang="uk-UA" dirty="0">
                <a:solidFill>
                  <a:srgbClr val="002060"/>
                </a:solidFill>
              </a:rPr>
              <a:t>як правило в натуральних одиницях </a:t>
            </a:r>
            <a:endParaRPr lang="uk-UA" dirty="0" smtClean="0">
              <a:solidFill>
                <a:srgbClr val="002060"/>
              </a:solidFill>
            </a:endParaRPr>
          </a:p>
          <a:p>
            <a:pPr marL="109728" indent="0">
              <a:buNone/>
            </a:pPr>
            <a:endParaRPr lang="uk-UA" dirty="0">
              <a:solidFill>
                <a:srgbClr val="002060"/>
              </a:solidFill>
            </a:endParaRPr>
          </a:p>
          <a:p>
            <a:pPr marL="109728" indent="0">
              <a:buNone/>
            </a:pPr>
            <a:r>
              <a:rPr lang="uk-UA" u="sng" dirty="0">
                <a:solidFill>
                  <a:srgbClr val="002060"/>
                </a:solidFill>
              </a:rPr>
              <a:t>Показники оцінки використаних виробничих ресурсів (</a:t>
            </a:r>
            <a:r>
              <a:rPr lang="uk-UA" u="sng" dirty="0" err="1">
                <a:solidFill>
                  <a:srgbClr val="002060"/>
                </a:solidFill>
              </a:rPr>
              <a:t>Input</a:t>
            </a:r>
            <a:r>
              <a:rPr lang="uk-UA" u="sng" dirty="0">
                <a:solidFill>
                  <a:srgbClr val="002060"/>
                </a:solidFill>
              </a:rPr>
              <a:t>)</a:t>
            </a:r>
            <a:endParaRPr lang="uk-UA" dirty="0">
              <a:solidFill>
                <a:srgbClr val="002060"/>
              </a:solidFill>
            </a:endParaRPr>
          </a:p>
          <a:p>
            <a:pPr marL="109728" indent="0">
              <a:buNone/>
            </a:pPr>
            <a:r>
              <a:rPr lang="ru-RU" dirty="0" err="1">
                <a:solidFill>
                  <a:srgbClr val="002060"/>
                </a:solidFill>
              </a:rPr>
              <a:t>Це</a:t>
            </a:r>
            <a:r>
              <a:rPr lang="ru-RU" dirty="0">
                <a:solidFill>
                  <a:srgbClr val="002060"/>
                </a:solidFill>
              </a:rPr>
              <a:t> вид і </a:t>
            </a:r>
            <a:r>
              <a:rPr lang="ru-RU" dirty="0" err="1">
                <a:solidFill>
                  <a:srgbClr val="002060"/>
                </a:solidFill>
              </a:rPr>
              <a:t>кількість</a:t>
            </a:r>
            <a:r>
              <a:rPr lang="ru-RU" dirty="0">
                <a:solidFill>
                  <a:srgbClr val="002060"/>
                </a:solidFill>
              </a:rPr>
              <a:t> </a:t>
            </a:r>
            <a:r>
              <a:rPr lang="ru-RU" dirty="0" err="1">
                <a:solidFill>
                  <a:srgbClr val="002060"/>
                </a:solidFill>
              </a:rPr>
              <a:t>необхідних</a:t>
            </a:r>
            <a:r>
              <a:rPr lang="ru-RU" dirty="0">
                <a:solidFill>
                  <a:srgbClr val="002060"/>
                </a:solidFill>
              </a:rPr>
              <a:t> на </a:t>
            </a:r>
            <a:r>
              <a:rPr lang="ru-RU" dirty="0" err="1">
                <a:solidFill>
                  <a:srgbClr val="002060"/>
                </a:solidFill>
              </a:rPr>
              <a:t>одиницю</a:t>
            </a:r>
            <a:r>
              <a:rPr lang="ru-RU" dirty="0">
                <a:solidFill>
                  <a:srgbClr val="002060"/>
                </a:solidFill>
              </a:rPr>
              <a:t> (1 га, 1 гол.) </a:t>
            </a:r>
            <a:r>
              <a:rPr lang="ru-RU" dirty="0" err="1">
                <a:solidFill>
                  <a:srgbClr val="002060"/>
                </a:solidFill>
              </a:rPr>
              <a:t>виробничих</a:t>
            </a:r>
            <a:r>
              <a:rPr lang="ru-RU" dirty="0">
                <a:solidFill>
                  <a:srgbClr val="002060"/>
                </a:solidFill>
              </a:rPr>
              <a:t> </a:t>
            </a:r>
            <a:r>
              <a:rPr lang="ru-RU" dirty="0" err="1">
                <a:solidFill>
                  <a:srgbClr val="002060"/>
                </a:solidFill>
              </a:rPr>
              <a:t>ресурсів</a:t>
            </a:r>
            <a:r>
              <a:rPr lang="ru-RU" dirty="0">
                <a:solidFill>
                  <a:srgbClr val="002060"/>
                </a:solidFill>
              </a:rPr>
              <a:t> </a:t>
            </a:r>
            <a:r>
              <a:rPr lang="ru-RU" dirty="0" err="1">
                <a:solidFill>
                  <a:srgbClr val="002060"/>
                </a:solidFill>
              </a:rPr>
              <a:t>визначається</a:t>
            </a:r>
            <a:r>
              <a:rPr lang="ru-RU" dirty="0">
                <a:solidFill>
                  <a:srgbClr val="002060"/>
                </a:solidFill>
              </a:rPr>
              <a:t> у грошовому </a:t>
            </a:r>
            <a:r>
              <a:rPr lang="ru-RU" dirty="0" err="1">
                <a:solidFill>
                  <a:srgbClr val="002060"/>
                </a:solidFill>
              </a:rPr>
              <a:t>вираженні</a:t>
            </a:r>
            <a:r>
              <a:rPr lang="ru-RU" dirty="0">
                <a:solidFill>
                  <a:srgbClr val="002060"/>
                </a:solidFill>
              </a:rPr>
              <a:t> </a:t>
            </a:r>
            <a:r>
              <a:rPr lang="ru-RU" dirty="0" err="1">
                <a:solidFill>
                  <a:srgbClr val="002060"/>
                </a:solidFill>
              </a:rPr>
              <a:t>або</a:t>
            </a:r>
            <a:r>
              <a:rPr lang="ru-RU" dirty="0">
                <a:solidFill>
                  <a:srgbClr val="002060"/>
                </a:solidFill>
              </a:rPr>
              <a:t> ж у </a:t>
            </a:r>
            <a:r>
              <a:rPr lang="ru-RU" dirty="0" err="1">
                <a:solidFill>
                  <a:srgbClr val="002060"/>
                </a:solidFill>
              </a:rPr>
              <a:t>натуральних</a:t>
            </a:r>
            <a:r>
              <a:rPr lang="ru-RU" dirty="0">
                <a:solidFill>
                  <a:srgbClr val="002060"/>
                </a:solidFill>
              </a:rPr>
              <a:t> </a:t>
            </a:r>
            <a:r>
              <a:rPr lang="ru-RU" dirty="0" err="1">
                <a:solidFill>
                  <a:srgbClr val="002060"/>
                </a:solidFill>
              </a:rPr>
              <a:t>одиницях</a:t>
            </a:r>
            <a:endParaRPr lang="uk-UA" dirty="0">
              <a:solidFill>
                <a:srgbClr val="002060"/>
              </a:solidFill>
            </a:endParaRPr>
          </a:p>
        </p:txBody>
      </p:sp>
    </p:spTree>
    <p:extLst>
      <p:ext uri="{BB962C8B-B14F-4D97-AF65-F5344CB8AC3E}">
        <p14:creationId xmlns:p14="http://schemas.microsoft.com/office/powerpoint/2010/main" val="3473523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txBox="1">
            <a:spLocks/>
          </p:cNvSpPr>
          <p:nvPr/>
        </p:nvSpPr>
        <p:spPr bwMode="auto">
          <a:xfrm>
            <a:off x="457200" y="1063626"/>
            <a:ext cx="7570788"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uk-UA" sz="4400" b="1">
                <a:cs typeface="Calibri" pitchFamily="34" charset="0"/>
              </a:rPr>
              <a:t>Розмежування виробничих процесів</a:t>
            </a:r>
            <a:endParaRPr lang="de-DE" sz="4400" b="1">
              <a:cs typeface="Calibri" pitchFamily="34" charset="0"/>
            </a:endParaRPr>
          </a:p>
        </p:txBody>
      </p:sp>
      <p:sp>
        <p:nvSpPr>
          <p:cNvPr id="3075" name="Rechteck 3"/>
          <p:cNvSpPr>
            <a:spLocks noChangeArrowheads="1"/>
          </p:cNvSpPr>
          <p:nvPr/>
        </p:nvSpPr>
        <p:spPr bwMode="auto">
          <a:xfrm>
            <a:off x="163514" y="2060575"/>
            <a:ext cx="7648575"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endParaRPr lang="de-DE" dirty="0">
              <a:cs typeface="Calibri" pitchFamily="34" charset="0"/>
            </a:endParaRPr>
          </a:p>
          <a:p>
            <a:pPr>
              <a:lnSpc>
                <a:spcPct val="120000"/>
              </a:lnSpc>
            </a:pPr>
            <a:r>
              <a:rPr lang="en-US" dirty="0">
                <a:cs typeface="Calibri" pitchFamily="34" charset="0"/>
              </a:rPr>
              <a:t> </a:t>
            </a:r>
            <a:endParaRPr lang="de-DE" dirty="0">
              <a:cs typeface="Calibri" pitchFamily="34" charset="0"/>
            </a:endParaRPr>
          </a:p>
          <a:p>
            <a:pPr>
              <a:lnSpc>
                <a:spcPct val="120000"/>
              </a:lnSpc>
            </a:pPr>
            <a:r>
              <a:rPr lang="uk-UA" dirty="0">
                <a:cs typeface="Calibri" pitchFamily="34" charset="0"/>
              </a:rPr>
              <a:t>Необхідність поділу всього господарства на чітко визначені одиниці несе за собою проблематику розмежувань між виробничими процесами.</a:t>
            </a:r>
            <a:endParaRPr lang="en-US" dirty="0">
              <a:cs typeface="Calibri" pitchFamily="34" charset="0"/>
            </a:endParaRPr>
          </a:p>
          <a:p>
            <a:pPr>
              <a:lnSpc>
                <a:spcPct val="120000"/>
              </a:lnSpc>
            </a:pPr>
            <a:r>
              <a:rPr lang="uk-UA" dirty="0"/>
              <a:t>Значна кількість виробничих процесів існують у господарстві</a:t>
            </a:r>
          </a:p>
          <a:p>
            <a:pPr>
              <a:lnSpc>
                <a:spcPct val="120000"/>
              </a:lnSpc>
            </a:pPr>
            <a:endParaRPr lang="uk-UA" sz="1400" dirty="0"/>
          </a:p>
          <a:p>
            <a:pPr>
              <a:lnSpc>
                <a:spcPct val="120000"/>
              </a:lnSpc>
            </a:pPr>
            <a:r>
              <a:rPr lang="uk-UA" dirty="0"/>
              <a:t>а) </a:t>
            </a:r>
            <a:r>
              <a:rPr lang="uk-UA" b="1" dirty="0"/>
              <a:t>тільки у взаємозв’язку один з одним </a:t>
            </a:r>
            <a:r>
              <a:rPr lang="uk-UA" dirty="0"/>
              <a:t>(молочне скотарство і </a:t>
            </a:r>
            <a:r>
              <a:rPr lang="uk-UA" dirty="0" err="1"/>
              <a:t>кормовиробництво</a:t>
            </a:r>
            <a:r>
              <a:rPr lang="uk-UA" dirty="0"/>
              <a:t>) або</a:t>
            </a:r>
            <a:br>
              <a:rPr lang="uk-UA" dirty="0"/>
            </a:br>
            <a:r>
              <a:rPr lang="uk-UA" dirty="0"/>
              <a:t>б) </a:t>
            </a:r>
            <a:r>
              <a:rPr lang="uk-UA" b="1" dirty="0"/>
              <a:t>використовують продукцію інших виробничих процесів як виробничі ресурси</a:t>
            </a:r>
            <a:r>
              <a:rPr lang="uk-UA" dirty="0"/>
              <a:t> (молодняк від молочного скотарства використовується при відгодівлі бичків).</a:t>
            </a:r>
            <a:endParaRPr lang="de-DE" dirty="0">
              <a:cs typeface="Calibri" pitchFamily="34" charset="0"/>
            </a:endParaRPr>
          </a:p>
          <a:p>
            <a:pPr>
              <a:lnSpc>
                <a:spcPct val="120000"/>
              </a:lnSpc>
            </a:pPr>
            <a:r>
              <a:rPr lang="en-US" dirty="0">
                <a:cs typeface="Calibri" pitchFamily="34" charset="0"/>
              </a:rPr>
              <a:t> </a:t>
            </a:r>
            <a:endParaRPr lang="de-DE" dirty="0">
              <a:cs typeface="Calibri" pitchFamily="34" charset="0"/>
            </a:endParaRPr>
          </a:p>
        </p:txBody>
      </p:sp>
    </p:spTree>
    <p:extLst>
      <p:ext uri="{BB962C8B-B14F-4D97-AF65-F5344CB8AC3E}">
        <p14:creationId xmlns:p14="http://schemas.microsoft.com/office/powerpoint/2010/main" val="14472354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hteck 1"/>
          <p:cNvSpPr>
            <a:spLocks noChangeArrowheads="1"/>
          </p:cNvSpPr>
          <p:nvPr/>
        </p:nvSpPr>
        <p:spPr bwMode="auto">
          <a:xfrm>
            <a:off x="457200" y="2708276"/>
            <a:ext cx="8002588"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uk-UA">
                <a:cs typeface="Calibri" pitchFamily="34" charset="0"/>
              </a:rPr>
              <a:t>Складно встановити загальноприйняті принципи розмежування виробничих процесів, але бажано звертати увагу на наступні правила:</a:t>
            </a:r>
          </a:p>
          <a:p>
            <a:pPr>
              <a:lnSpc>
                <a:spcPct val="120000"/>
              </a:lnSpc>
            </a:pPr>
            <a:r>
              <a:rPr lang="uk-UA">
                <a:cs typeface="Calibri" pitchFamily="34" charset="0"/>
              </a:rPr>
              <a:t> </a:t>
            </a:r>
          </a:p>
          <a:p>
            <a:pPr>
              <a:lnSpc>
                <a:spcPct val="120000"/>
              </a:lnSpc>
            </a:pPr>
            <a:r>
              <a:rPr lang="en-US">
                <a:cs typeface="Calibri" pitchFamily="34" charset="0"/>
              </a:rPr>
              <a:t>1) </a:t>
            </a:r>
            <a:r>
              <a:rPr lang="uk-UA" i="1">
                <a:cs typeface="Calibri" pitchFamily="34" charset="0"/>
              </a:rPr>
              <a:t>Усі показники повинні бути віднесені до причин свого виникнення</a:t>
            </a:r>
            <a:r>
              <a:rPr lang="en-US">
                <a:cs typeface="Calibri" pitchFamily="34" charset="0"/>
              </a:rPr>
              <a:t>.</a:t>
            </a:r>
            <a:endParaRPr lang="de-DE">
              <a:cs typeface="Calibri" pitchFamily="34" charset="0"/>
            </a:endParaRPr>
          </a:p>
          <a:p>
            <a:pPr>
              <a:lnSpc>
                <a:spcPct val="120000"/>
              </a:lnSpc>
            </a:pPr>
            <a:r>
              <a:rPr lang="uk-UA" b="1" i="1">
                <a:cs typeface="Calibri" pitchFamily="34" charset="0"/>
              </a:rPr>
              <a:t>Приклад:</a:t>
            </a:r>
            <a:r>
              <a:rPr lang="uk-UA">
                <a:cs typeface="Calibri" pitchFamily="34" charset="0"/>
              </a:rPr>
              <a:t> Витрати на внесення органічних добрив (гною) відносять до тваринницьких процесів, а не до виробничих процесів рослинництва. Вартість отриманих органічних добрив правильно буде віднести до продукції певної тварини</a:t>
            </a:r>
            <a:r>
              <a:rPr lang="en-US">
                <a:cs typeface="Calibri" pitchFamily="34" charset="0"/>
              </a:rPr>
              <a:t>.</a:t>
            </a:r>
            <a:endParaRPr lang="de-DE">
              <a:cs typeface="Calibri" pitchFamily="34" charset="0"/>
            </a:endParaRPr>
          </a:p>
          <a:p>
            <a:pPr>
              <a:lnSpc>
                <a:spcPct val="120000"/>
              </a:lnSpc>
            </a:pPr>
            <a:r>
              <a:rPr lang="en-US">
                <a:latin typeface="Times New Roman" pitchFamily="18" charset="0"/>
                <a:cs typeface="Calibri" pitchFamily="34" charset="0"/>
              </a:rPr>
              <a:t> </a:t>
            </a:r>
            <a:endParaRPr lang="de-DE">
              <a:latin typeface="Times New Roman" pitchFamily="18" charset="0"/>
              <a:cs typeface="Calibri" pitchFamily="34" charset="0"/>
            </a:endParaRPr>
          </a:p>
        </p:txBody>
      </p:sp>
      <p:sp>
        <p:nvSpPr>
          <p:cNvPr id="4099" name="Titel 1"/>
          <p:cNvSpPr txBox="1">
            <a:spLocks/>
          </p:cNvSpPr>
          <p:nvPr/>
        </p:nvSpPr>
        <p:spPr bwMode="auto">
          <a:xfrm>
            <a:off x="457200" y="1063626"/>
            <a:ext cx="7570788"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uk-UA" sz="4400" b="1">
                <a:cs typeface="Calibri" pitchFamily="34" charset="0"/>
              </a:rPr>
              <a:t>Розмежування виробничих процесів</a:t>
            </a:r>
          </a:p>
        </p:txBody>
      </p:sp>
    </p:spTree>
    <p:extLst>
      <p:ext uri="{BB962C8B-B14F-4D97-AF65-F5344CB8AC3E}">
        <p14:creationId xmlns:p14="http://schemas.microsoft.com/office/powerpoint/2010/main" val="28111682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655</TotalTime>
  <Words>1205</Words>
  <Application>Microsoft Office PowerPoint</Application>
  <PresentationFormat>Екран (4:3)</PresentationFormat>
  <Paragraphs>264</Paragraphs>
  <Slides>32</Slides>
  <Notes>0</Notes>
  <HiddenSlides>2</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32</vt:i4>
      </vt:variant>
    </vt:vector>
  </HeadingPairs>
  <TitlesOfParts>
    <vt:vector size="40" baseType="lpstr">
      <vt:lpstr>Arial</vt:lpstr>
      <vt:lpstr>Calibri</vt:lpstr>
      <vt:lpstr>Georgia</vt:lpstr>
      <vt:lpstr>Times New Roman</vt:lpstr>
      <vt:lpstr>Trebuchet MS</vt:lpstr>
      <vt:lpstr>Wingdings</vt:lpstr>
      <vt:lpstr>Wingdings 2</vt:lpstr>
      <vt:lpstr>Городская</vt:lpstr>
      <vt:lpstr>Тема 2. Методи оцінки виробничих процесів </vt:lpstr>
      <vt:lpstr>Сутність виробничого процесу </vt:lpstr>
      <vt:lpstr>Виробничі процеси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Розмежування виробничих процесів </vt:lpstr>
      <vt:lpstr>Показники визначення виходу продукції (Output) Вартість виробленої продукції </vt:lpstr>
      <vt:lpstr>Виробництво продукції для внутрішніх потреб </vt:lpstr>
      <vt:lpstr>Презентація PowerPoint</vt:lpstr>
      <vt:lpstr>Показники визначення використання засобів виробництва (Input) Пропорційно-змінні спеціальні витрати  </vt:lpstr>
      <vt:lpstr>Непропорційні і постійні спеціальні витрати </vt:lpstr>
      <vt:lpstr>Накладні витрати </vt:lpstr>
      <vt:lpstr>Визначення потреби у  продукції для внутрішніх потреб</vt:lpstr>
      <vt:lpstr>Потреба в основних засобах (потреба у ресурсах) </vt:lpstr>
      <vt:lpstr>  Показники оцінки виробничих процесів Продуктивність  </vt:lpstr>
      <vt:lpstr>Інтенсивність </vt:lpstr>
      <vt:lpstr>Рентабельність </vt:lpstr>
      <vt:lpstr>Презентація PowerPoint</vt:lpstr>
      <vt:lpstr>Маржинальний доход   ktbl.de </vt:lpstr>
      <vt:lpstr>МД1                    МД2             МД3 350                      420               290                70                      130                                60 ПР1                  ПР2                   ПР3 350                      420               290 50                         50                50 300                       370               240               70                      130                                60</vt:lpstr>
      <vt:lpstr>Маржинальний доход слугує для: Маржинальний доход слугує для: </vt:lpstr>
      <vt:lpstr> Поріг виробництва </vt:lpstr>
      <vt:lpstr>Поріг рентабельності</vt:lpstr>
      <vt:lpstr>Презентація PowerPoint</vt:lpstr>
      <vt:lpstr>Презентація PowerPoint</vt:lpstr>
      <vt:lpstr> Окупність виробничих ресурсів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Методи оцінки виробничих процесів</dc:title>
  <dc:creator>Natali</dc:creator>
  <cp:lastModifiedBy>User</cp:lastModifiedBy>
  <cp:revision>23</cp:revision>
  <dcterms:created xsi:type="dcterms:W3CDTF">2016-08-27T12:55:17Z</dcterms:created>
  <dcterms:modified xsi:type="dcterms:W3CDTF">2023-01-30T16:37:15Z</dcterms:modified>
</cp:coreProperties>
</file>