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0C1B3-92E6-4514-8A8D-62F722BA006D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D2623-E5E7-48A6-A863-8771DE3FDF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8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1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1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11/15/2022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A0A7BFAE-2D35-B1F9-3B98-BB5094C95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982" r="-1" b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25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A22AB-AD2A-968E-EA01-76FBEB59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838" y="1661737"/>
            <a:ext cx="8975274" cy="3498972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Розрахунок та проектування металевих </a:t>
            </a:r>
            <a:b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конструкцій</a:t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Підбір перерізів прокатних елементів</a:t>
            </a:r>
            <a:b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GB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0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9773A1-F9F9-9849-B2B4-73C3F00B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568593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Підбір перерізів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прокатних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здійснюється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простим перебором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першого перерізу в сортаменті по порядку. За замовчуванням профілі відсортовані в порядку зростання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 перерізів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Підбір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складених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перерізів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здійснюється за допомогою перебору всіх можливих профілів.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FE4FD-3C17-646B-58DD-47AEB320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285"/>
            <a:ext cx="5978065" cy="33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593F4F-BCBE-3D48-1C70-2DCCBD09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65" y="0"/>
            <a:ext cx="1065911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виконання розрахунку металевих конструкцій потрібно задати додаткові дані, необхідні для розрахунку перерізів.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1">
            <a:extLst>
              <a:ext uri="{FF2B5EF4-FFF2-40B4-BE49-F238E27FC236}">
                <a16:creationId xmlns:a16="http://schemas.microsoft.com/office/drawing/2014/main" id="{5D7AF570-CD20-E157-8F36-9214CC15C8E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3886762" y="887377"/>
            <a:ext cx="4418475" cy="1438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E553D-4AF5-44A3-3365-8C5206CDAE14}"/>
              </a:ext>
            </a:extLst>
          </p:cNvPr>
          <p:cNvSpPr txBox="1"/>
          <p:nvPr/>
        </p:nvSpPr>
        <p:spPr>
          <a:xfrm>
            <a:off x="3136185" y="2241501"/>
            <a:ext cx="591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Шарнірне примикання балки і колони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hape 5">
            <a:extLst>
              <a:ext uri="{FF2B5EF4-FFF2-40B4-BE49-F238E27FC236}">
                <a16:creationId xmlns:a16="http://schemas.microsoft.com/office/drawing/2014/main" id="{23A80BE5-4016-43F2-0E17-47FAF56063CE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886762" y="2790718"/>
            <a:ext cx="4418475" cy="127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A0BE-B57C-DAC5-B468-CB3CFA383A70}"/>
              </a:ext>
            </a:extLst>
          </p:cNvPr>
          <p:cNvSpPr txBox="1"/>
          <p:nvPr/>
        </p:nvSpPr>
        <p:spPr>
          <a:xfrm>
            <a:off x="3136185" y="4105593"/>
            <a:ext cx="591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Жорстке примикання балки і колони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5C7B71-5410-5984-E8FD-560566B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762" y="4727634"/>
            <a:ext cx="4418475" cy="11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F4D110-EFFA-A4CB-40D2-C633D70485E3}"/>
              </a:ext>
            </a:extLst>
          </p:cNvPr>
          <p:cNvSpPr txBox="1"/>
          <p:nvPr/>
        </p:nvSpPr>
        <p:spPr>
          <a:xfrm>
            <a:off x="3493215" y="6072273"/>
            <a:ext cx="5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Стик балок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3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375E17-6651-8570-2EF4-96B511C56F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189" y="199542"/>
            <a:ext cx="9013622" cy="123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16EFC-A3DE-0C1C-8BE8-6758897EF471}"/>
              </a:ext>
            </a:extLst>
          </p:cNvPr>
          <p:cNvSpPr txBox="1"/>
          <p:nvPr/>
        </p:nvSpPr>
        <p:spPr>
          <a:xfrm>
            <a:off x="3349375" y="1613043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Спряження балок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716EA52-0D90-E949-BD64-D6DEF7A3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84" y="2074708"/>
            <a:ext cx="2267431" cy="18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328CC-E020-3851-F2D6-13AFA19B6360}"/>
              </a:ext>
            </a:extLst>
          </p:cNvPr>
          <p:cNvSpPr txBox="1"/>
          <p:nvPr/>
        </p:nvSpPr>
        <p:spPr>
          <a:xfrm>
            <a:off x="3698696" y="3951203"/>
            <a:ext cx="413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Стик колон на болтах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9F0E27F-7034-BCAF-A6EB-EEB26813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686" y="4404173"/>
            <a:ext cx="6844623" cy="12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26C76-9BE0-21CF-41DC-C5B13D991301}"/>
              </a:ext>
            </a:extLst>
          </p:cNvPr>
          <p:cNvSpPr txBox="1"/>
          <p:nvPr/>
        </p:nvSpPr>
        <p:spPr>
          <a:xfrm>
            <a:off x="4466259" y="5634667"/>
            <a:ext cx="3259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Примикання зв'язків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FF335-4903-259C-EDCB-C38505934F1D}"/>
              </a:ext>
            </a:extLst>
          </p:cNvPr>
          <p:cNvSpPr txBox="1"/>
          <p:nvPr/>
        </p:nvSpPr>
        <p:spPr>
          <a:xfrm>
            <a:off x="2855637" y="62806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1 - Вузли з’єднання сталевих елементів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9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22F755-143A-7376-939C-6AE2EB54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499" y="0"/>
            <a:ext cx="7301500" cy="6858000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Для всіх типів елементів задаються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коефіцієнти умов роботи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коефіцієнти надійності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Необхідно задати коефіцієнт умов роботи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b="1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для перевірок перерізу на стійкість і на міцність. Коефіцієнти умов роботи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b="1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задаються як для всього перерізу, так і для кожного елемента перерізу окремо. Якщо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b="1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для елемента перерізу відрізняється від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b="1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всього перерізу, то вони будуть використані для перевірок стійкості цього елемента перерізу.</a:t>
            </a:r>
            <a:endParaRPr lang="de-DE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 descr="Зображення, що містить надворі, небо, будівля, місто&#10;&#10;Автоматично згенерований опис">
            <a:extLst>
              <a:ext uri="{FF2B5EF4-FFF2-40B4-BE49-F238E27FC236}">
                <a16:creationId xmlns:a16="http://schemas.microsoft.com/office/drawing/2014/main" id="{5DC35677-8235-C2F5-73F1-9EC0AE53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7" y="2134874"/>
            <a:ext cx="4603582" cy="25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7A0263-8D46-6792-82C7-C1689D90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096"/>
            <a:ext cx="6681799" cy="681690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Необхідно задати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коефіцієнт надійності за відповідальністю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b="1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Він єдиний для всього перерізу.</a:t>
            </a:r>
            <a:endParaRPr lang="de-DE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Розрахункові довжини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задаються відносно місцевих осей Z1 і Y1 в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одиницях довжини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або за допомогою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коефіцієнтів розрахункової довжини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В останньому випадку для отримання розрахункових довжин на початку розрахунку задачі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геометрична довжина елемента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множиться на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коефіцієнт розрахункової довжини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514EE6-1738-8A3F-1DF3-229FB4AB1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1" y="1681363"/>
            <a:ext cx="4887975" cy="34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4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7B0360-355A-1B57-08F5-E925B5FD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28" y="151543"/>
            <a:ext cx="8201156" cy="64599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дані для елементів ферм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Гранична гнучкість.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Гранична гнучкість на розтяг завжди задається чисельно. Гнучкість на стиск може задаватися чисельно або як один із стандартних випадків ДБН В.2.6-198:2014. Гранична гнучкість на розтяг за замовчуванням рівна 300.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дані для балок (елементів, що працюють на згин)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 жорсткості.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Необхідно вказати, чи потрібно ставити ребра жорсткості. Якщо значення кроку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жорсткості встановити рівним 0, то буде вибраний максимально допустимий крок. Необхідно вказати, як проводити розрахунок: в межах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незначних пластичних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 descr="Golden Gate Bridge in fog">
            <a:extLst>
              <a:ext uri="{FF2B5EF4-FFF2-40B4-BE49-F238E27FC236}">
                <a16:creationId xmlns:a16="http://schemas.microsoft.com/office/drawing/2014/main" id="{B37497E3-27DD-2A7E-DE5E-1CB934B8E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1413" b="-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805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46F673-D935-18E1-E5EB-9B43DC2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-2"/>
            <a:ext cx="11373492" cy="352403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 прогин.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розрахунку за другою групою граничних станів потрібно вказати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граничний відносний прогин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значення, що вказується у знаменнику. Розрахунок прогину відбувається для всіх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 перерізів стержня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їх кількості призводить до більш точного розрахунку балки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Передбачена можливість визначення прогину відносно двох умовно нерухомих точок (точок розкріплення). Якщо розкріплення не задані (рис. 2), то прогин на кожному прольоті балки буде визначатися за її повною довжиною.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utre 19">
            <a:extLst>
              <a:ext uri="{FF2B5EF4-FFF2-40B4-BE49-F238E27FC236}">
                <a16:creationId xmlns:a16="http://schemas.microsoft.com/office/drawing/2014/main" id="{7BCE4692-127E-6B4D-FF5A-CAD00C1A9477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3440901" y="3524035"/>
            <a:ext cx="5310198" cy="2590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FBF28-690A-8BE0-77A6-DF26008372A4}"/>
              </a:ext>
            </a:extLst>
          </p:cNvPr>
          <p:cNvSpPr txBox="1"/>
          <p:nvPr/>
        </p:nvSpPr>
        <p:spPr>
          <a:xfrm>
            <a:off x="2862445" y="623686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Рис. 2 – Механізм визначення прогинів балки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7E12B5-3B37-E462-CC58-71A6726E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473544" cy="68580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Додаткові дані для колон (стиснуто-зігнутих елементів)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Гранична гнучкість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- задається так само, як для елементів ферм.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Розрахункова довжина для обчислення коефіцієнта поперечного згину </a:t>
            </a:r>
            <a:r>
              <a:rPr lang="el-GR" sz="23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- необхідна для перевірки стійкості </a:t>
            </a:r>
            <a:r>
              <a:rPr lang="uk-UA" sz="2300" dirty="0" err="1">
                <a:latin typeface="Times New Roman" pitchFamily="18" charset="0"/>
                <a:cs typeface="Times New Roman" pitchFamily="18" charset="0"/>
              </a:rPr>
              <a:t>позацентрово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стиснутого стержня </a:t>
            </a: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відкритого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перерізу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. У розрахунку стержнів </a:t>
            </a: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замкнутого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>
                <a:latin typeface="Times New Roman" pitchFamily="18" charset="0"/>
                <a:cs typeface="Times New Roman" pitchFamily="18" charset="0"/>
              </a:rPr>
              <a:t>перерізу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або при малих ексцентриситетах у розрахунку стержнів відкритого перерізу величина </a:t>
            </a:r>
            <a:r>
              <a:rPr lang="el-GR" sz="23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не використовується.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Розрахункові довжини гілок</a:t>
            </a: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Задаються для розрахунку в площині, перпендикулярній до площини з’єднувальної решітки для перевірки гнучкості та стійкості гілок складених колон з різними перерізами гілок.</a:t>
            </a:r>
            <a:endParaRPr lang="en-GB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З’єднувальна решітка</a:t>
            </a: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Після вибору типу з’єднувальної решітки необхідно також вказати її профіль.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dirty="0"/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 descr="Low angle view of a modern building">
            <a:extLst>
              <a:ext uri="{FF2B5EF4-FFF2-40B4-BE49-F238E27FC236}">
                <a16:creationId xmlns:a16="http://schemas.microsoft.com/office/drawing/2014/main" id="{F0B043A4-3F5C-25CB-6B65-1D9843B56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5135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65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FDBFAE-6689-657A-E9B3-45C41DD4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790" y="0"/>
            <a:ext cx="781520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Крок решітки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Якщо крок з’єднувальної решітки заданий рівним 0, то приймається, що її нахил до осей гілок складеного перерізу рівний 60°, а крок підбирається автоматично.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Якщо у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двогілковому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перерізі типу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][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задати відстань між осями гілок таку, що дорівнює рівну нулю, то буде здійснений підбір оптимального відстані між гілками.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Додаткові дані для канатів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Коефіцієнт агрегатної міцності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- для канатів одинарного звивання та закритих несучих канатів.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500" dirty="0"/>
          </a:p>
        </p:txBody>
      </p:sp>
      <p:pic>
        <p:nvPicPr>
          <p:cNvPr id="5" name="Рисунок 4" descr="Skyline of skyscrapers">
            <a:extLst>
              <a:ext uri="{FF2B5EF4-FFF2-40B4-BE49-F238E27FC236}">
                <a16:creationId xmlns:a16="http://schemas.microsoft.com/office/drawing/2014/main" id="{695C8893-603A-0E27-F043-EC14C51E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6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E7158-1D38-6AF1-105A-4F2C0693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4" y="685194"/>
            <a:ext cx="11223497" cy="5458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de-DE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 і можливості системи СТК-САПР.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Додаткові дані для розрахунку перерізів.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Наскрізний та локальний розрахунок елементів.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Представлення результатів розрахунку.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 конструктивних елементів і уніфікація при виконанні підбору поперечних перерізів елементів.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009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5DB43-E870-A8AF-3AF3-5B601FE0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18" y="130387"/>
            <a:ext cx="6205591" cy="2581989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ЛІРА-САПР дозволяє виконувати підбір та перевірку перерізів у стержневих елементах металоконструкцій відповідно до вимог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DC928AD-5F4C-F778-9437-6AC36485579D}"/>
              </a:ext>
            </a:extLst>
          </p:cNvPr>
          <p:cNvSpPr/>
          <p:nvPr/>
        </p:nvSpPr>
        <p:spPr>
          <a:xfrm>
            <a:off x="0" y="1544671"/>
            <a:ext cx="3585681" cy="17020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ДБН В.2.6-198:2014 «Сталеві конструкції. Норми проектування»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BD22BFD-1145-5781-E34B-562C39805B31}"/>
              </a:ext>
            </a:extLst>
          </p:cNvPr>
          <p:cNvSpPr/>
          <p:nvPr/>
        </p:nvSpPr>
        <p:spPr>
          <a:xfrm>
            <a:off x="236306" y="3686710"/>
            <a:ext cx="3585681" cy="17020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СНиП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ІІ-23-81 «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Стальные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C40A396-3EA8-AE75-893B-024ECAF577C3}"/>
              </a:ext>
            </a:extLst>
          </p:cNvPr>
          <p:cNvSpPr/>
          <p:nvPr/>
        </p:nvSpPr>
        <p:spPr>
          <a:xfrm>
            <a:off x="3214101" y="5135367"/>
            <a:ext cx="2825394" cy="14486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16.13330.2011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ACCB2C8-5E89-9E97-9AEC-3A73245BC507}"/>
              </a:ext>
            </a:extLst>
          </p:cNvPr>
          <p:cNvSpPr/>
          <p:nvPr/>
        </p:nvSpPr>
        <p:spPr>
          <a:xfrm>
            <a:off x="6419637" y="5135366"/>
            <a:ext cx="2825394" cy="14486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Eurocode 3.1.1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2B91C2D-5499-2255-1DE5-A7AA381AE9F1}"/>
              </a:ext>
            </a:extLst>
          </p:cNvPr>
          <p:cNvSpPr/>
          <p:nvPr/>
        </p:nvSpPr>
        <p:spPr>
          <a:xfrm>
            <a:off x="8544676" y="3417870"/>
            <a:ext cx="2825394" cy="14486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AISC 360-10</a:t>
            </a:r>
          </a:p>
        </p:txBody>
      </p:sp>
      <p:cxnSp>
        <p:nvCxnSpPr>
          <p:cNvPr id="10" name="Сполучна лінія: вигнута 9">
            <a:extLst>
              <a:ext uri="{FF2B5EF4-FFF2-40B4-BE49-F238E27FC236}">
                <a16:creationId xmlns:a16="http://schemas.microsoft.com/office/drawing/2014/main" id="{912ECC3E-D01D-E216-E838-528F3478159F}"/>
              </a:ext>
            </a:extLst>
          </p:cNvPr>
          <p:cNvCxnSpPr>
            <a:stCxn id="3" idx="1"/>
            <a:endCxn id="4" idx="6"/>
          </p:cNvCxnSpPr>
          <p:nvPr/>
        </p:nvCxnSpPr>
        <p:spPr>
          <a:xfrm rot="10800000" flipV="1">
            <a:off x="3585682" y="1421382"/>
            <a:ext cx="2291137" cy="974332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получна лінія: вигнута 11">
            <a:extLst>
              <a:ext uri="{FF2B5EF4-FFF2-40B4-BE49-F238E27FC236}">
                <a16:creationId xmlns:a16="http://schemas.microsoft.com/office/drawing/2014/main" id="{5A9A0B55-5B9A-8F33-DAEB-318A2DBB4D90}"/>
              </a:ext>
            </a:extLst>
          </p:cNvPr>
          <p:cNvCxnSpPr>
            <a:stCxn id="3" idx="1"/>
            <a:endCxn id="5" idx="6"/>
          </p:cNvCxnSpPr>
          <p:nvPr/>
        </p:nvCxnSpPr>
        <p:spPr>
          <a:xfrm rot="10800000" flipV="1">
            <a:off x="3821988" y="1421381"/>
            <a:ext cx="2054831" cy="3116371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получна лінія: вигнута 13">
            <a:extLst>
              <a:ext uri="{FF2B5EF4-FFF2-40B4-BE49-F238E27FC236}">
                <a16:creationId xmlns:a16="http://schemas.microsoft.com/office/drawing/2014/main" id="{BB5D75BD-1F13-8681-9D0A-2F7EB4EFD0B4}"/>
              </a:ext>
            </a:extLst>
          </p:cNvPr>
          <p:cNvCxnSpPr>
            <a:stCxn id="3" idx="1"/>
            <a:endCxn id="6" idx="7"/>
          </p:cNvCxnSpPr>
          <p:nvPr/>
        </p:nvCxnSpPr>
        <p:spPr>
          <a:xfrm rot="10800000" flipV="1">
            <a:off x="5625726" y="1421382"/>
            <a:ext cx="251092" cy="3926136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Сполучна лінія: вигнута 15">
            <a:extLst>
              <a:ext uri="{FF2B5EF4-FFF2-40B4-BE49-F238E27FC236}">
                <a16:creationId xmlns:a16="http://schemas.microsoft.com/office/drawing/2014/main" id="{BF2D166D-EF80-57C1-9494-F115CFEEFEE2}"/>
              </a:ext>
            </a:extLst>
          </p:cNvPr>
          <p:cNvCxnSpPr>
            <a:stCxn id="3" idx="2"/>
            <a:endCxn id="7" idx="0"/>
          </p:cNvCxnSpPr>
          <p:nvPr/>
        </p:nvCxnSpPr>
        <p:spPr>
          <a:xfrm rot="5400000">
            <a:off x="7194479" y="3350231"/>
            <a:ext cx="2422990" cy="1147280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: вигнута 17">
            <a:extLst>
              <a:ext uri="{FF2B5EF4-FFF2-40B4-BE49-F238E27FC236}">
                <a16:creationId xmlns:a16="http://schemas.microsoft.com/office/drawing/2014/main" id="{BB9B050F-7FF4-2846-1105-668FA9C18219}"/>
              </a:ext>
            </a:extLst>
          </p:cNvPr>
          <p:cNvCxnSpPr>
            <a:stCxn id="3" idx="2"/>
            <a:endCxn id="8" idx="0"/>
          </p:cNvCxnSpPr>
          <p:nvPr/>
        </p:nvCxnSpPr>
        <p:spPr>
          <a:xfrm rot="16200000" flipH="1">
            <a:off x="9115746" y="2576243"/>
            <a:ext cx="705494" cy="977759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ED9D3A-D62C-8A8C-F187-A839CACD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64"/>
            <a:ext cx="6822040" cy="6630006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виконується на одне чи декілька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 сполучень зусиль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РСЗ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РСН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отриманих із розрахунку конструкції.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сталевих конструкцій зберігаються в основному файлі моделі з розширенням 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uk-UA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Можливий детальний локальний розрахунок окремих елементів у модулі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СТК-САПР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результати якого зберігаються в окремих файлах з розширенням 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uk-UA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stc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6B7F70-17A5-4288-ADCD-83728753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25" y="1363741"/>
            <a:ext cx="5426175" cy="41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CD31B5-EAE9-A7E2-7C19-ED2595BF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11" y="240990"/>
            <a:ext cx="5911236" cy="57823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Розрахунок здійснюється на базі нормативних даних, що містять відомості про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розрахункові характеристики сталей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та розміри листового і сортаментного прокату. База сортаменту міститься в системі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РС-САПР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(редактор сортаменту) і може бути відредагована та доповнена користувачем.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200" dirty="0"/>
          </a:p>
        </p:txBody>
      </p:sp>
      <p:grpSp>
        <p:nvGrpSpPr>
          <p:cNvPr id="2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0B6FF-A1D1-6C98-25C7-1B7CE1B99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r="14130" b="-1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43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0E791418-6889-661A-5809-EAE817FCC455}"/>
              </a:ext>
            </a:extLst>
          </p:cNvPr>
          <p:cNvSpPr/>
          <p:nvPr/>
        </p:nvSpPr>
        <p:spPr>
          <a:xfrm>
            <a:off x="2366480" y="513709"/>
            <a:ext cx="7459039" cy="1191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Розрахунок ведеться за трьома граничними станами</a:t>
            </a:r>
            <a:endParaRPr lang="uk-UA" sz="2800" dirty="0"/>
          </a:p>
        </p:txBody>
      </p:sp>
      <p:sp>
        <p:nvSpPr>
          <p:cNvPr id="5" name="Прямокутник: округлені протилежні кути 4">
            <a:extLst>
              <a:ext uri="{FF2B5EF4-FFF2-40B4-BE49-F238E27FC236}">
                <a16:creationId xmlns:a16="http://schemas.microsoft.com/office/drawing/2014/main" id="{8A5905F6-17CD-49B0-EA3C-8F20FC6B9BAD}"/>
              </a:ext>
            </a:extLst>
          </p:cNvPr>
          <p:cNvSpPr/>
          <p:nvPr/>
        </p:nvSpPr>
        <p:spPr>
          <a:xfrm>
            <a:off x="1494890" y="2675132"/>
            <a:ext cx="2815119" cy="150773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 на міцність та загальну стійкість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протилежні кути 5">
            <a:extLst>
              <a:ext uri="{FF2B5EF4-FFF2-40B4-BE49-F238E27FC236}">
                <a16:creationId xmlns:a16="http://schemas.microsoft.com/office/drawing/2014/main" id="{FA21B941-80F8-FAD5-7BE4-C9F1B51C813B}"/>
              </a:ext>
            </a:extLst>
          </p:cNvPr>
          <p:cNvSpPr/>
          <p:nvPr/>
        </p:nvSpPr>
        <p:spPr>
          <a:xfrm>
            <a:off x="4688440" y="4620801"/>
            <a:ext cx="2815119" cy="150773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 на місцеву стійкість перерізу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кутник: округлені протилежні кути 6">
            <a:extLst>
              <a:ext uri="{FF2B5EF4-FFF2-40B4-BE49-F238E27FC236}">
                <a16:creationId xmlns:a16="http://schemas.microsoft.com/office/drawing/2014/main" id="{62BD7A20-9E1A-D666-C90C-EBD158695CAD}"/>
              </a:ext>
            </a:extLst>
          </p:cNvPr>
          <p:cNvSpPr/>
          <p:nvPr/>
        </p:nvSpPr>
        <p:spPr>
          <a:xfrm>
            <a:off x="7881993" y="2675132"/>
            <a:ext cx="2911009" cy="150773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 на жорсткість та деформації</a:t>
            </a:r>
            <a:endParaRPr lang="uk-UA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EC7DD97-D246-5D5A-D4DC-FB8CCF6BD67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310009" y="1705511"/>
            <a:ext cx="1785991" cy="17234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3C55610C-5B82-6399-C3AA-F3C34F510998}"/>
              </a:ext>
            </a:extLst>
          </p:cNvPr>
          <p:cNvCxnSpPr>
            <a:cxnSpLocks/>
            <a:stCxn id="4" idx="2"/>
            <a:endCxn id="6" idx="3"/>
          </p:cNvCxnSpPr>
          <p:nvPr/>
        </p:nvCxnSpPr>
        <p:spPr>
          <a:xfrm>
            <a:off x="6096000" y="1705511"/>
            <a:ext cx="0" cy="291529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C2888FA5-A62D-5E44-0D20-E94F8E582999}"/>
              </a:ext>
            </a:extLst>
          </p:cNvPr>
          <p:cNvCxnSpPr>
            <a:stCxn id="4" idx="2"/>
            <a:endCxn id="7" idx="2"/>
          </p:cNvCxnSpPr>
          <p:nvPr/>
        </p:nvCxnSpPr>
        <p:spPr>
          <a:xfrm>
            <a:off x="6096000" y="1705511"/>
            <a:ext cx="1785993" cy="17234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190E7E-85D7-F221-5096-E48EFF7B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5" y="202309"/>
            <a:ext cx="10659110" cy="10614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зусиль, що діють в перерізі, для стержневих елементів визначені наступні розрахункові процедури: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436D6C0-42DE-7DA4-701E-94A319A73F11}"/>
              </a:ext>
            </a:extLst>
          </p:cNvPr>
          <p:cNvSpPr/>
          <p:nvPr/>
        </p:nvSpPr>
        <p:spPr>
          <a:xfrm>
            <a:off x="766445" y="1556534"/>
            <a:ext cx="4109662" cy="225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ферми - поздовжня сила </a:t>
            </a:r>
            <a:r>
              <a:rPr lang="uk-UA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91057F1-2945-C0C6-5FC7-57A70595F127}"/>
              </a:ext>
            </a:extLst>
          </p:cNvPr>
          <p:cNvSpPr/>
          <p:nvPr/>
        </p:nvSpPr>
        <p:spPr>
          <a:xfrm>
            <a:off x="766445" y="4262794"/>
            <a:ext cx="4109662" cy="225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 - нормальна сила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і згинальні моменти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поперечні сили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uk-UA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9B8030E-5C05-1E18-D9A1-6D2B19C2D551}"/>
              </a:ext>
            </a:extLst>
          </p:cNvPr>
          <p:cNvSpPr/>
          <p:nvPr/>
        </p:nvSpPr>
        <p:spPr>
          <a:xfrm>
            <a:off x="7313488" y="1556534"/>
            <a:ext cx="4109662" cy="225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балки - згинальні моменти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(в площині Zl),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(в площині Y1), поперечні сили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uk-UA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053F2B0-9717-1B5B-6D89-4FFAA07E8A70}"/>
              </a:ext>
            </a:extLst>
          </p:cNvPr>
          <p:cNvSpPr/>
          <p:nvPr/>
        </p:nvSpPr>
        <p:spPr>
          <a:xfrm>
            <a:off x="7313488" y="4262794"/>
            <a:ext cx="4109662" cy="225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 - нормальна сила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і згинальні моменти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поперечні сили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5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uk-UA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получна лінія: вигнута 8">
            <a:extLst>
              <a:ext uri="{FF2B5EF4-FFF2-40B4-BE49-F238E27FC236}">
                <a16:creationId xmlns:a16="http://schemas.microsoft.com/office/drawing/2014/main" id="{3CC4ABEC-A330-3C5F-3EAA-F326FED7E3E6}"/>
              </a:ext>
            </a:extLst>
          </p:cNvPr>
          <p:cNvCxnSpPr>
            <a:stCxn id="3" idx="2"/>
            <a:endCxn id="4" idx="3"/>
          </p:cNvCxnSpPr>
          <p:nvPr/>
        </p:nvCxnSpPr>
        <p:spPr>
          <a:xfrm rot="5400000">
            <a:off x="4774815" y="1365015"/>
            <a:ext cx="1422479" cy="1219893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A5D9BD82-2F94-1ECE-A460-F4C8E0B42345}"/>
              </a:ext>
            </a:extLst>
          </p:cNvPr>
          <p:cNvCxnSpPr>
            <a:stCxn id="3" idx="2"/>
            <a:endCxn id="6" idx="1"/>
          </p:cNvCxnSpPr>
          <p:nvPr/>
        </p:nvCxnSpPr>
        <p:spPr>
          <a:xfrm rot="16200000" flipH="1">
            <a:off x="5993505" y="1366217"/>
            <a:ext cx="1422479" cy="1217488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8A2DAA73-A945-414B-F440-3F0B9D368577}"/>
              </a:ext>
            </a:extLst>
          </p:cNvPr>
          <p:cNvCxnSpPr>
            <a:stCxn id="3" idx="2"/>
            <a:endCxn id="5" idx="3"/>
          </p:cNvCxnSpPr>
          <p:nvPr/>
        </p:nvCxnSpPr>
        <p:spPr>
          <a:xfrm rot="5400000">
            <a:off x="3421685" y="2718145"/>
            <a:ext cx="4128739" cy="1219893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Сполучна лінія: вигнута 14">
            <a:extLst>
              <a:ext uri="{FF2B5EF4-FFF2-40B4-BE49-F238E27FC236}">
                <a16:creationId xmlns:a16="http://schemas.microsoft.com/office/drawing/2014/main" id="{16E425D1-E74A-CC81-2F77-174076E184F4}"/>
              </a:ext>
            </a:extLst>
          </p:cNvPr>
          <p:cNvCxnSpPr>
            <a:stCxn id="3" idx="2"/>
            <a:endCxn id="7" idx="1"/>
          </p:cNvCxnSpPr>
          <p:nvPr/>
        </p:nvCxnSpPr>
        <p:spPr>
          <a:xfrm rot="16200000" flipH="1">
            <a:off x="4640375" y="2719347"/>
            <a:ext cx="4128739" cy="1217488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5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695CA3-B4D3-14AF-CB22-88975FBE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233130"/>
            <a:ext cx="11835829" cy="136963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табл. 1 наведена відповідність між перерізами, що розраховуються в ПК ЛІРА, і розрахунковими процедурами. Знак «+»» вказує на те, що для такого перерізу відповідна розрахункова процедура можлива.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D418F-FD98-EF9A-5411-B07F1DDD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711" y="1852016"/>
            <a:ext cx="6867178" cy="47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4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CD81A-5380-CB27-7C5F-4EB86213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185" y="1176204"/>
            <a:ext cx="9037629" cy="53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DAA65-7BF3-3A70-2B14-30163555E620}"/>
              </a:ext>
            </a:extLst>
          </p:cNvPr>
          <p:cNvSpPr txBox="1"/>
          <p:nvPr/>
        </p:nvSpPr>
        <p:spPr>
          <a:xfrm>
            <a:off x="2268070" y="246580"/>
            <a:ext cx="76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 1 </a:t>
            </a:r>
          </a:p>
        </p:txBody>
      </p:sp>
    </p:spTree>
    <p:extLst>
      <p:ext uri="{BB962C8B-B14F-4D97-AF65-F5344CB8AC3E}">
        <p14:creationId xmlns:p14="http://schemas.microsoft.com/office/powerpoint/2010/main" val="220428783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885</Words>
  <Application>Microsoft Office PowerPoint</Application>
  <PresentationFormat>Широкоэкранный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Nova</vt:lpstr>
      <vt:lpstr>Times New Roman</vt:lpstr>
      <vt:lpstr>ConfettiVTI</vt:lpstr>
      <vt:lpstr>Розрахунок та проектування металевих  конструкцій Підбір перерізів прокатних елементів Частина 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Розрахунок та проектування металевих  конструкцій Підбір перерізів прокатних елементів </dc:title>
  <dc:creator>Nadin Adakina</dc:creator>
  <cp:lastModifiedBy>Евгений Дмитренко</cp:lastModifiedBy>
  <cp:revision>6</cp:revision>
  <dcterms:created xsi:type="dcterms:W3CDTF">2022-11-10T18:15:54Z</dcterms:created>
  <dcterms:modified xsi:type="dcterms:W3CDTF">2022-11-15T10:17:48Z</dcterms:modified>
</cp:coreProperties>
</file>