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A1BCFB-08E2-4924-B014-385C2C171376}" type="datetimeFigureOut">
              <a:rPr lang="uk-UA" smtClean="0"/>
              <a:t>29.01.2025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29.01.2025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29.01.2025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29.01.2025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3A1BCFB-08E2-4924-B014-385C2C171376}" type="datetimeFigureOut">
              <a:rPr lang="uk-UA" smtClean="0"/>
              <a:t>29.01.2025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29.01.2025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29.01.2025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29.01.2025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29.01.2025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29.01.2025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29.01.2025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A1BCFB-08E2-4924-B014-385C2C171376}" type="datetimeFigureOut">
              <a:rPr lang="uk-UA" smtClean="0"/>
              <a:t>29.01.2025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96752"/>
            <a:ext cx="6406480" cy="288032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ТЕМА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ВАЛЮТНИЙ</a:t>
            </a:r>
            <a:r>
              <a:rPr lang="ru-RU" i="1" smtClean="0">
                <a:solidFill>
                  <a:schemeClr val="accent1">
                    <a:lumMod val="75000"/>
                  </a:schemeClr>
                </a:solidFill>
              </a:rPr>
              <a:t> РИЗИК»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</a:rPr>
            </a:b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6048672" cy="1865802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Автор: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к.е.н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., доцент кафедри фінансів </a:t>
            </a: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</a:rPr>
              <a:t>Стороженко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 Оксана Олександрівна</a:t>
            </a: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4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Фактори визначення валютного ризику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Основні фактори ризику: </a:t>
            </a:r>
            <a:r>
              <a:rPr lang="uk-UA" dirty="0" smtClean="0"/>
              <a:t>політична стабільність</a:t>
            </a:r>
            <a:r>
              <a:rPr lang="uk-UA" dirty="0"/>
              <a:t>, інфляція, </a:t>
            </a:r>
            <a:r>
              <a:rPr lang="uk-UA" dirty="0" err="1"/>
              <a:t>волатильність</a:t>
            </a:r>
            <a:r>
              <a:rPr lang="uk-UA" dirty="0"/>
              <a:t> валютних ринків, монетарна політика</a:t>
            </a:r>
            <a:r>
              <a:rPr lang="uk-UA" dirty="0" smtClean="0"/>
              <a:t>.</a:t>
            </a:r>
          </a:p>
          <a:p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валютна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центрального банку та </a:t>
            </a:r>
            <a:r>
              <a:rPr lang="ru-RU" dirty="0" err="1"/>
              <a:t>геополітичні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210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економічною</a:t>
            </a:r>
            <a:r>
              <a:rPr lang="ru-RU" dirty="0"/>
              <a:t> </a:t>
            </a:r>
            <a:r>
              <a:rPr lang="ru-RU" dirty="0" err="1"/>
              <a:t>сутністю</a:t>
            </a:r>
            <a:r>
              <a:rPr lang="ru-RU" dirty="0"/>
              <a:t> </a:t>
            </a:r>
            <a:r>
              <a:rPr lang="ru-RU" dirty="0" err="1"/>
              <a:t>валютний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проявляється в тому, що несприятливі коливання </a:t>
            </a:r>
            <a:r>
              <a:rPr lang="uk-UA" dirty="0" smtClean="0"/>
              <a:t>курсів </a:t>
            </a:r>
            <a:r>
              <a:rPr lang="uk-UA" dirty="0"/>
              <a:t>іноземних валют впливають на реальну вартість відкритих валютних позицій. Цей ризик можна визначити як можливість недоодержання прибутку або </a:t>
            </a:r>
            <a:r>
              <a:rPr lang="uk-UA" dirty="0" smtClean="0"/>
              <a:t>виникнення </a:t>
            </a:r>
            <a:r>
              <a:rPr lang="uk-UA" dirty="0"/>
              <a:t>збитків внаслідок безпосереднього впливу змін обмінного курсу на </a:t>
            </a:r>
            <a:r>
              <a:rPr lang="uk-UA" dirty="0" smtClean="0"/>
              <a:t>очікувані </a:t>
            </a:r>
            <a:r>
              <a:rPr lang="uk-UA" dirty="0"/>
              <a:t>потоки коштів.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371975" y="2924944"/>
            <a:ext cx="3657600" cy="3323456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у цьому разі величина </a:t>
            </a:r>
            <a:r>
              <a:rPr lang="uk-UA" dirty="0" smtClean="0"/>
              <a:t>еквівалентної </a:t>
            </a:r>
            <a:r>
              <a:rPr lang="uk-UA" dirty="0"/>
              <a:t>валютної позиції у звітності змінюється внаслідок зміни обмінних </a:t>
            </a:r>
            <a:r>
              <a:rPr lang="uk-UA" dirty="0" smtClean="0"/>
              <a:t>курсів</a:t>
            </a:r>
            <a:r>
              <a:rPr lang="uk-UA" dirty="0"/>
              <a:t>, які використовуються для перерахунку залишків в іноземній валюті в базову (національну) валюту. Трансляційний валютний ризик відомий також як </a:t>
            </a:r>
            <a:r>
              <a:rPr lang="uk-UA" dirty="0" smtClean="0"/>
              <a:t>розрахунковий </a:t>
            </a:r>
            <a:r>
              <a:rPr lang="uk-UA" dirty="0"/>
              <a:t>або балансовий ризик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uk-UA" dirty="0"/>
              <a:t>ризик трансакції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4117032" cy="1283216"/>
          </a:xfrm>
        </p:spPr>
        <p:txBody>
          <a:bodyPr/>
          <a:lstStyle/>
          <a:p>
            <a:pPr algn="ctr"/>
            <a:r>
              <a:rPr lang="uk-UA" sz="1600" dirty="0"/>
              <a:t>ризик, що виникає під час перерахунку (конвертації або трансляції) однієї валюти в іншу (трансляційний ризик) </a:t>
            </a:r>
          </a:p>
        </p:txBody>
      </p:sp>
    </p:spTree>
    <p:extLst>
      <p:ext uri="{BB962C8B-B14F-4D97-AF65-F5344CB8AC3E}">
        <p14:creationId xmlns:p14="http://schemas.microsoft.com/office/powerpoint/2010/main" val="375050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і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 на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30" name="Овал 29"/>
          <p:cNvSpPr/>
          <p:nvPr/>
        </p:nvSpPr>
        <p:spPr>
          <a:xfrm>
            <a:off x="2987824" y="2276872"/>
            <a:ext cx="1944216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Довга валютна позиція</a:t>
            </a:r>
            <a:endParaRPr lang="uk-UA" dirty="0"/>
          </a:p>
        </p:txBody>
      </p:sp>
      <p:sp>
        <p:nvSpPr>
          <p:cNvPr id="31" name="Овал 30"/>
          <p:cNvSpPr/>
          <p:nvPr/>
        </p:nvSpPr>
        <p:spPr>
          <a:xfrm>
            <a:off x="5508104" y="2276872"/>
            <a:ext cx="20162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Коротка валютна позиція</a:t>
            </a:r>
            <a:endParaRPr lang="uk-UA" dirty="0"/>
          </a:p>
        </p:txBody>
      </p:sp>
      <p:cxnSp>
        <p:nvCxnSpPr>
          <p:cNvPr id="2049" name="Прямая со стрелкой 2048"/>
          <p:cNvCxnSpPr/>
          <p:nvPr/>
        </p:nvCxnSpPr>
        <p:spPr>
          <a:xfrm>
            <a:off x="3959932" y="3335288"/>
            <a:ext cx="0" cy="597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 стрелкой 2051"/>
          <p:cNvCxnSpPr/>
          <p:nvPr/>
        </p:nvCxnSpPr>
        <p:spPr>
          <a:xfrm>
            <a:off x="6519665" y="3269771"/>
            <a:ext cx="0" cy="663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Прямоугольник 2053"/>
          <p:cNvSpPr/>
          <p:nvPr/>
        </p:nvSpPr>
        <p:spPr>
          <a:xfrm>
            <a:off x="3131840" y="3933056"/>
            <a:ext cx="20162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Прибуток</a:t>
            </a:r>
            <a:endParaRPr lang="uk-UA" dirty="0"/>
          </a:p>
        </p:txBody>
      </p:sp>
      <p:sp>
        <p:nvSpPr>
          <p:cNvPr id="2055" name="Прямоугольник 2054"/>
          <p:cNvSpPr/>
          <p:nvPr/>
        </p:nvSpPr>
        <p:spPr>
          <a:xfrm>
            <a:off x="3131840" y="4725144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Збитки</a:t>
            </a:r>
            <a:endParaRPr lang="uk-UA" dirty="0"/>
          </a:p>
        </p:txBody>
      </p:sp>
      <p:sp>
        <p:nvSpPr>
          <p:cNvPr id="2056" name="Прямоугольник 2055"/>
          <p:cNvSpPr/>
          <p:nvPr/>
        </p:nvSpPr>
        <p:spPr>
          <a:xfrm>
            <a:off x="5220072" y="3933056"/>
            <a:ext cx="21385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Збитки</a:t>
            </a:r>
            <a:endParaRPr lang="uk-UA" dirty="0"/>
          </a:p>
        </p:txBody>
      </p:sp>
      <p:sp>
        <p:nvSpPr>
          <p:cNvPr id="2058" name="Прямоугольник 2057"/>
          <p:cNvSpPr/>
          <p:nvPr/>
        </p:nvSpPr>
        <p:spPr>
          <a:xfrm>
            <a:off x="5220072" y="4725144"/>
            <a:ext cx="21385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Прибутки</a:t>
            </a:r>
            <a:endParaRPr lang="uk-UA" dirty="0"/>
          </a:p>
        </p:txBody>
      </p:sp>
      <p:sp>
        <p:nvSpPr>
          <p:cNvPr id="2059" name="Овал 2058"/>
          <p:cNvSpPr/>
          <p:nvPr/>
        </p:nvSpPr>
        <p:spPr>
          <a:xfrm>
            <a:off x="611560" y="3933056"/>
            <a:ext cx="20882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Підвищення курсу іноземної валюти</a:t>
            </a:r>
            <a:endParaRPr lang="uk-UA" sz="1400" dirty="0"/>
          </a:p>
        </p:txBody>
      </p:sp>
      <p:sp>
        <p:nvSpPr>
          <p:cNvPr id="2060" name="Овал 2059"/>
          <p:cNvSpPr/>
          <p:nvPr/>
        </p:nvSpPr>
        <p:spPr>
          <a:xfrm>
            <a:off x="683568" y="4869160"/>
            <a:ext cx="19945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Зниження курсу іноземної валюти</a:t>
            </a:r>
            <a:endParaRPr lang="uk-UA" sz="1400" dirty="0"/>
          </a:p>
        </p:txBody>
      </p:sp>
      <p:cxnSp>
        <p:nvCxnSpPr>
          <p:cNvPr id="2062" name="Прямая со стрелкой 2061"/>
          <p:cNvCxnSpPr/>
          <p:nvPr/>
        </p:nvCxnSpPr>
        <p:spPr>
          <a:xfrm>
            <a:off x="2699792" y="432910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 стрелкой 2063"/>
          <p:cNvCxnSpPr/>
          <p:nvPr/>
        </p:nvCxnSpPr>
        <p:spPr>
          <a:xfrm>
            <a:off x="2699792" y="533721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5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До </a:t>
            </a:r>
            <a:r>
              <a:rPr lang="ru-RU" b="1" i="1" dirty="0" err="1"/>
              <a:t>методів</a:t>
            </a:r>
            <a:r>
              <a:rPr lang="ru-RU" b="1" i="1" dirty="0"/>
              <a:t> </a:t>
            </a:r>
            <a:r>
              <a:rPr lang="ru-RU" b="1" i="1" dirty="0" err="1"/>
              <a:t>управління</a:t>
            </a:r>
            <a:r>
              <a:rPr lang="ru-RU" b="1" i="1" dirty="0"/>
              <a:t> </a:t>
            </a:r>
            <a:r>
              <a:rPr lang="ru-RU" dirty="0" err="1"/>
              <a:t>валютними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 належать: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03232" cy="5277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1.Установлення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надходжень</a:t>
            </a:r>
            <a:r>
              <a:rPr lang="ru-RU" dirty="0"/>
              <a:t> в </a:t>
            </a:r>
            <a:r>
              <a:rPr lang="ru-RU" dirty="0" err="1"/>
              <a:t>однойменній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(</a:t>
            </a:r>
            <a:r>
              <a:rPr lang="ru-RU" dirty="0" err="1" smtClean="0"/>
              <a:t>валютний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метчинг</a:t>
            </a:r>
            <a:r>
              <a:rPr lang="ru-RU" dirty="0"/>
              <a:t>» – </a:t>
            </a:r>
            <a:r>
              <a:rPr lang="ru-RU" dirty="0" err="1"/>
              <a:t>currency</a:t>
            </a:r>
            <a:r>
              <a:rPr lang="ru-RU" dirty="0"/>
              <a:t> </a:t>
            </a:r>
            <a:r>
              <a:rPr lang="ru-RU" dirty="0" err="1"/>
              <a:t>matching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uk-UA" dirty="0" smtClean="0"/>
              <a:t>2.Використання </a:t>
            </a:r>
            <a:r>
              <a:rPr lang="uk-UA" dirty="0"/>
              <a:t>валютних «подушок»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3.Синхронізація </a:t>
            </a:r>
            <a:r>
              <a:rPr lang="uk-UA" dirty="0"/>
              <a:t>потоків коштів </a:t>
            </a:r>
            <a:r>
              <a:rPr lang="uk-UA" dirty="0" smtClean="0"/>
              <a:t>(</a:t>
            </a:r>
            <a:r>
              <a:rPr lang="en-US" dirty="0" smtClean="0"/>
              <a:t>Leads </a:t>
            </a:r>
            <a:r>
              <a:rPr lang="en-US" dirty="0"/>
              <a:t>and Lags</a:t>
            </a:r>
            <a:r>
              <a:rPr lang="en-US" dirty="0" smtClean="0"/>
              <a:t>)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4.Захисні </a:t>
            </a:r>
            <a:r>
              <a:rPr lang="uk-UA" dirty="0"/>
              <a:t>валютні застереження </a:t>
            </a:r>
            <a:endParaRPr lang="uk-UA" dirty="0" smtClean="0"/>
          </a:p>
          <a:p>
            <a:pPr marL="0" indent="0">
              <a:buNone/>
            </a:pPr>
            <a:r>
              <a:rPr lang="ru-RU" dirty="0" smtClean="0"/>
              <a:t>5.Закриття </a:t>
            </a:r>
            <a:r>
              <a:rPr lang="ru-RU" dirty="0" err="1"/>
              <a:t>відкритої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шляхом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євровалютних</a:t>
            </a:r>
            <a:r>
              <a:rPr lang="ru-RU" dirty="0"/>
              <a:t> </a:t>
            </a:r>
            <a:r>
              <a:rPr lang="ru-RU" dirty="0" err="1" smtClean="0"/>
              <a:t>позик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6. </a:t>
            </a:r>
            <a:r>
              <a:rPr lang="ru-RU" dirty="0" err="1" smtClean="0"/>
              <a:t>Лімітування</a:t>
            </a:r>
            <a:endParaRPr lang="ru-RU" dirty="0" smtClean="0"/>
          </a:p>
          <a:p>
            <a:pPr marL="0" indent="0">
              <a:buNone/>
            </a:pPr>
            <a:r>
              <a:rPr lang="uk-UA" dirty="0" smtClean="0"/>
              <a:t>7. Використання </a:t>
            </a:r>
            <a:r>
              <a:rPr lang="uk-UA" dirty="0"/>
              <a:t>форвардних </a:t>
            </a:r>
            <a:r>
              <a:rPr lang="uk-UA" dirty="0" smtClean="0"/>
              <a:t>контрактів</a:t>
            </a:r>
          </a:p>
          <a:p>
            <a:pPr marL="0" indent="0">
              <a:buNone/>
            </a:pPr>
            <a:r>
              <a:rPr lang="uk-UA" dirty="0" smtClean="0"/>
              <a:t>8. Використання </a:t>
            </a:r>
            <a:r>
              <a:rPr lang="uk-UA" dirty="0"/>
              <a:t>валютних </a:t>
            </a:r>
            <a:r>
              <a:rPr lang="uk-UA" dirty="0" err="1"/>
              <a:t>свопів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713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4.3.Методи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валютним</a:t>
            </a:r>
            <a:r>
              <a:rPr lang="ru-RU" dirty="0"/>
              <a:t> </a:t>
            </a:r>
            <a:r>
              <a:rPr lang="ru-RU" dirty="0" err="1"/>
              <a:t>ризиком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ґрунтуються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хеджуванні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 err="1"/>
              <a:t>Хеджування</a:t>
            </a:r>
            <a:r>
              <a:rPr lang="ru-RU" b="1" i="1" u="sng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, </a:t>
            </a:r>
            <a:r>
              <a:rPr lang="ru-RU" dirty="0" err="1"/>
              <a:t>пов’язаного</a:t>
            </a:r>
            <a:r>
              <a:rPr lang="ru-RU" dirty="0"/>
              <a:t> з </a:t>
            </a:r>
            <a:r>
              <a:rPr lang="ru-RU" dirty="0" err="1"/>
              <a:t>невизначеністю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активу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строкових</a:t>
            </a:r>
            <a:r>
              <a:rPr lang="ru-RU" dirty="0"/>
              <a:t> </a:t>
            </a:r>
            <a:r>
              <a:rPr lang="ru-RU" dirty="0" err="1" smtClean="0"/>
              <a:t>контрактів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7632848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02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uk-UA" dirty="0"/>
              <a:t>Види </a:t>
            </a:r>
            <a:r>
              <a:rPr lang="uk-UA" dirty="0" err="1"/>
              <a:t>хеджування</a:t>
            </a:r>
            <a:r>
              <a:rPr lang="uk-UA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931224" cy="527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 smtClean="0"/>
              <a:t>1) за </a:t>
            </a:r>
            <a:r>
              <a:rPr lang="uk-UA" b="1" i="1" dirty="0"/>
              <a:t>ступенем охоплення активів:</a:t>
            </a:r>
          </a:p>
          <a:p>
            <a:pPr marL="0" indent="0">
              <a:buNone/>
            </a:pPr>
            <a:r>
              <a:rPr lang="uk-UA" dirty="0" smtClean="0"/>
              <a:t>– загальне </a:t>
            </a:r>
            <a:r>
              <a:rPr lang="uk-UA" dirty="0"/>
              <a:t>– </a:t>
            </a:r>
            <a:r>
              <a:rPr lang="uk-UA" dirty="0" err="1"/>
              <a:t>хеджування</a:t>
            </a:r>
            <a:r>
              <a:rPr lang="uk-UA" dirty="0"/>
              <a:t> всієї партії (загальної кількості) активів, які </a:t>
            </a:r>
            <a:r>
              <a:rPr lang="uk-UA" dirty="0" smtClean="0"/>
              <a:t>повинні </a:t>
            </a:r>
            <a:r>
              <a:rPr lang="uk-UA" dirty="0"/>
              <a:t>бути продані або куплені на первинному ринку;</a:t>
            </a:r>
          </a:p>
          <a:p>
            <a:pPr marL="0" indent="0">
              <a:buNone/>
            </a:pPr>
            <a:r>
              <a:rPr lang="uk-UA" dirty="0" smtClean="0"/>
              <a:t>– часткове </a:t>
            </a:r>
            <a:r>
              <a:rPr lang="uk-UA" dirty="0"/>
              <a:t>– </a:t>
            </a:r>
            <a:r>
              <a:rPr lang="uk-UA" dirty="0" err="1"/>
              <a:t>хеджування</a:t>
            </a:r>
            <a:r>
              <a:rPr lang="uk-UA" dirty="0"/>
              <a:t> частини від усієї партії товару, активу;</a:t>
            </a:r>
          </a:p>
          <a:p>
            <a:pPr marL="0" indent="0">
              <a:buNone/>
            </a:pPr>
            <a:r>
              <a:rPr lang="uk-UA" b="1" i="1" dirty="0" smtClean="0"/>
              <a:t>2) за </a:t>
            </a:r>
            <a:r>
              <a:rPr lang="uk-UA" b="1" i="1" dirty="0"/>
              <a:t>ступенем відповідності </a:t>
            </a:r>
            <a:r>
              <a:rPr lang="uk-UA" b="1" i="1" dirty="0" err="1"/>
              <a:t>хеджованого</a:t>
            </a:r>
            <a:r>
              <a:rPr lang="uk-UA" b="1" i="1" dirty="0"/>
              <a:t> активу </a:t>
            </a:r>
            <a:r>
              <a:rPr lang="uk-UA" b="1" i="1" dirty="0" err="1"/>
              <a:t>активу</a:t>
            </a:r>
            <a:r>
              <a:rPr lang="uk-UA" b="1" i="1" dirty="0"/>
              <a:t> інструмента </a:t>
            </a:r>
            <a:r>
              <a:rPr lang="uk-UA" b="1" i="1" dirty="0" err="1"/>
              <a:t>хеджування</a:t>
            </a:r>
            <a:r>
              <a:rPr lang="uk-UA" b="1" i="1" dirty="0"/>
              <a:t>:</a:t>
            </a:r>
          </a:p>
          <a:p>
            <a:pPr marL="0" indent="0">
              <a:buNone/>
            </a:pPr>
            <a:r>
              <a:rPr lang="uk-UA" dirty="0" smtClean="0"/>
              <a:t>– пряме </a:t>
            </a:r>
            <a:r>
              <a:rPr lang="uk-UA" dirty="0"/>
              <a:t>– збігаються активи первинного і вторинного ринків;</a:t>
            </a:r>
          </a:p>
          <a:p>
            <a:pPr marL="0" indent="0">
              <a:buNone/>
            </a:pPr>
            <a:r>
              <a:rPr lang="uk-UA" dirty="0" smtClean="0"/>
              <a:t>– перехресне </a:t>
            </a:r>
            <a:r>
              <a:rPr lang="uk-UA" dirty="0"/>
              <a:t>(крос) </a:t>
            </a:r>
            <a:r>
              <a:rPr lang="uk-UA" dirty="0" err="1"/>
              <a:t>хеджування</a:t>
            </a:r>
            <a:r>
              <a:rPr lang="uk-UA" dirty="0"/>
              <a:t> – актив первинного ринку відрізняється від вторинного ринку;</a:t>
            </a:r>
          </a:p>
          <a:p>
            <a:pPr marL="0" indent="0">
              <a:buNone/>
            </a:pPr>
            <a:r>
              <a:rPr lang="uk-UA" b="1" i="1" dirty="0" smtClean="0"/>
              <a:t>3) за </a:t>
            </a:r>
            <a:r>
              <a:rPr lang="uk-UA" b="1" i="1" dirty="0"/>
              <a:t>метою:</a:t>
            </a:r>
          </a:p>
          <a:p>
            <a:pPr marL="0" indent="0">
              <a:buNone/>
            </a:pPr>
            <a:r>
              <a:rPr lang="uk-UA" dirty="0" smtClean="0"/>
              <a:t>– короткий </a:t>
            </a:r>
            <a:r>
              <a:rPr lang="uk-UA" dirty="0" err="1"/>
              <a:t>хедж</a:t>
            </a:r>
            <a:r>
              <a:rPr lang="uk-UA" dirty="0"/>
              <a:t> – вид </a:t>
            </a:r>
            <a:r>
              <a:rPr lang="uk-UA" dirty="0" err="1"/>
              <a:t>хеджування</a:t>
            </a:r>
            <a:r>
              <a:rPr lang="uk-UA" dirty="0"/>
              <a:t>, метою якого є усунення ризику падіння ціни активу;</a:t>
            </a:r>
          </a:p>
          <a:p>
            <a:pPr marL="0" indent="0">
              <a:buNone/>
            </a:pPr>
            <a:r>
              <a:rPr lang="uk-UA" dirty="0" smtClean="0"/>
              <a:t>– довгий </a:t>
            </a:r>
            <a:r>
              <a:rPr lang="uk-UA" dirty="0" err="1"/>
              <a:t>хедж</a:t>
            </a:r>
            <a:r>
              <a:rPr lang="uk-UA" dirty="0"/>
              <a:t> – те саме, але усунення ризику підвищення ціни активу;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1322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uk-UA" dirty="0" smtClean="0"/>
              <a:t>Види </a:t>
            </a:r>
            <a:r>
              <a:rPr lang="uk-UA" dirty="0" err="1" smtClean="0"/>
              <a:t>хеджування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15200" cy="5349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 smtClean="0"/>
              <a:t>4) за </a:t>
            </a:r>
            <a:r>
              <a:rPr lang="uk-UA" b="1" i="1" dirty="0"/>
              <a:t>видом </a:t>
            </a:r>
            <a:r>
              <a:rPr lang="uk-UA" b="1" i="1" dirty="0" err="1"/>
              <a:t>хеджованої</a:t>
            </a:r>
            <a:r>
              <a:rPr lang="uk-UA" b="1" i="1" dirty="0"/>
              <a:t> ціни:</a:t>
            </a:r>
          </a:p>
          <a:p>
            <a:pPr marL="0" indent="0">
              <a:buNone/>
            </a:pPr>
            <a:r>
              <a:rPr lang="uk-UA" dirty="0" smtClean="0"/>
              <a:t>– </a:t>
            </a:r>
            <a:r>
              <a:rPr lang="uk-UA" dirty="0" err="1" smtClean="0"/>
              <a:t>ф’ючерсно-спотове</a:t>
            </a: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dirty="0" err="1"/>
              <a:t>хеджування</a:t>
            </a:r>
            <a:r>
              <a:rPr lang="uk-UA" dirty="0"/>
              <a:t> ф’ючерсними контрактами поточної </a:t>
            </a:r>
            <a:r>
              <a:rPr lang="uk-UA" dirty="0" err="1"/>
              <a:t>спотової</a:t>
            </a:r>
            <a:r>
              <a:rPr lang="uk-UA" dirty="0"/>
              <a:t> ціни;</a:t>
            </a:r>
          </a:p>
          <a:p>
            <a:pPr marL="0" indent="0">
              <a:buNone/>
            </a:pPr>
            <a:r>
              <a:rPr lang="uk-UA" dirty="0" smtClean="0"/>
              <a:t>– строкове </a:t>
            </a:r>
            <a:r>
              <a:rPr lang="uk-UA" dirty="0" err="1"/>
              <a:t>хеджування</a:t>
            </a:r>
            <a:r>
              <a:rPr lang="uk-UA" dirty="0"/>
              <a:t> – </a:t>
            </a:r>
            <a:r>
              <a:rPr lang="uk-UA" dirty="0" err="1"/>
              <a:t>хеджування</a:t>
            </a:r>
            <a:r>
              <a:rPr lang="uk-UA" dirty="0"/>
              <a:t> строковими контрактами майбутньої ціни </a:t>
            </a:r>
            <a:r>
              <a:rPr lang="uk-UA" dirty="0" err="1"/>
              <a:t>спот-активу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 smtClean="0"/>
              <a:t>– форвардне </a:t>
            </a:r>
            <a:r>
              <a:rPr lang="uk-UA" dirty="0" err="1"/>
              <a:t>хеджування</a:t>
            </a:r>
            <a:r>
              <a:rPr lang="uk-UA" dirty="0"/>
              <a:t>;</a:t>
            </a:r>
          </a:p>
          <a:p>
            <a:pPr marL="0" indent="0">
              <a:buNone/>
            </a:pPr>
            <a:r>
              <a:rPr lang="uk-UA" dirty="0" smtClean="0"/>
              <a:t>– ф’ючерсно-форвардне </a:t>
            </a:r>
            <a:r>
              <a:rPr lang="uk-UA" dirty="0" err="1" smtClean="0"/>
              <a:t>хеджування</a:t>
            </a:r>
            <a:r>
              <a:rPr lang="uk-UA" dirty="0" smtClean="0"/>
              <a:t>;</a:t>
            </a:r>
            <a:endParaRPr lang="uk-UA" dirty="0"/>
          </a:p>
          <a:p>
            <a:pPr marL="0" indent="0">
              <a:buNone/>
            </a:pPr>
            <a:r>
              <a:rPr lang="uk-UA" b="1" i="1" dirty="0" smtClean="0"/>
              <a:t>5) за </a:t>
            </a:r>
            <a:r>
              <a:rPr lang="uk-UA" b="1" i="1" dirty="0"/>
              <a:t>ступенем </a:t>
            </a:r>
            <a:r>
              <a:rPr lang="uk-UA" b="1" i="1" dirty="0" err="1"/>
              <a:t>хеджування</a:t>
            </a:r>
            <a:r>
              <a:rPr lang="uk-UA" b="1" i="1" dirty="0"/>
              <a:t>:</a:t>
            </a:r>
          </a:p>
          <a:p>
            <a:pPr marL="0" indent="0">
              <a:buNone/>
            </a:pPr>
            <a:r>
              <a:rPr lang="uk-UA" dirty="0" smtClean="0"/>
              <a:t>– повне </a:t>
            </a:r>
            <a:r>
              <a:rPr lang="uk-UA" dirty="0"/>
              <a:t>– </a:t>
            </a:r>
            <a:r>
              <a:rPr lang="uk-UA" dirty="0" err="1"/>
              <a:t>хеджування</a:t>
            </a:r>
            <a:r>
              <a:rPr lang="uk-UA" dirty="0"/>
              <a:t>, що повністю виключає ціновий ризик;</a:t>
            </a:r>
          </a:p>
          <a:p>
            <a:pPr marL="0" indent="0">
              <a:buNone/>
            </a:pPr>
            <a:r>
              <a:rPr lang="uk-UA" dirty="0" smtClean="0"/>
              <a:t>– неповне </a:t>
            </a:r>
            <a:r>
              <a:rPr lang="uk-UA" dirty="0"/>
              <a:t>– виключає ризик частково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en-US" dirty="0"/>
              <a:t>BMW </a:t>
            </a:r>
            <a:r>
              <a:rPr lang="uk-UA" dirty="0"/>
              <a:t>використовує природне </a:t>
            </a:r>
            <a:r>
              <a:rPr lang="uk-UA" dirty="0" err="1"/>
              <a:t>хеджування</a:t>
            </a:r>
            <a:r>
              <a:rPr lang="uk-UA" dirty="0"/>
              <a:t>: виробництво і витрати в тій валюті, в якій продаються товари. Це мінімізує валютні втрати.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3067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pPr algn="ctr"/>
            <a:r>
              <a:rPr lang="uk-UA" dirty="0" smtClean="0"/>
              <a:t>Життєвий цикл ф’ючерсного контракту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24936" cy="5205192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17032"/>
            <a:ext cx="172819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Відкриття позиції (установча угода): довга або коротка</a:t>
            </a:r>
            <a:endParaRPr lang="uk-UA" sz="14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115616" y="3068960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043608" y="4631432"/>
            <a:ext cx="576064" cy="52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15616" y="2204864"/>
            <a:ext cx="163448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Збереження відкритої позиції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750096" y="2204864"/>
            <a:ext cx="66977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3"/>
          </p:cNvCxnSpPr>
          <p:nvPr/>
        </p:nvCxnSpPr>
        <p:spPr>
          <a:xfrm>
            <a:off x="2750096" y="2636912"/>
            <a:ext cx="66977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419872" y="1556792"/>
            <a:ext cx="1418456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Виконання </a:t>
            </a:r>
            <a:r>
              <a:rPr lang="uk-UA" dirty="0" smtClean="0">
                <a:solidFill>
                  <a:schemeClr val="tx1"/>
                </a:solidFill>
              </a:rPr>
              <a:t>контракту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2780928"/>
            <a:ext cx="1418456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Зворотна</a:t>
            </a:r>
            <a:r>
              <a:rPr lang="uk-UA" sz="1600" dirty="0" smtClean="0"/>
              <a:t> </a:t>
            </a:r>
            <a:r>
              <a:rPr lang="uk-UA" sz="1600" dirty="0" smtClean="0">
                <a:solidFill>
                  <a:schemeClr val="tx1"/>
                </a:solidFill>
              </a:rPr>
              <a:t>угода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4894312"/>
            <a:ext cx="2016224" cy="9109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Сплата початкової маржі (застави)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16" idx="3"/>
          </p:cNvCxnSpPr>
          <p:nvPr/>
        </p:nvCxnSpPr>
        <p:spPr>
          <a:xfrm>
            <a:off x="3635896" y="5349788"/>
            <a:ext cx="1202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838328" y="4894312"/>
            <a:ext cx="1821904" cy="9109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Сплата (отримання) змінної маржі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838328" y="1988840"/>
            <a:ext cx="52576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838328" y="3068960"/>
            <a:ext cx="52576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364088" y="1556792"/>
            <a:ext cx="1418456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Фізичне постачання актив</a:t>
            </a:r>
            <a:r>
              <a:rPr lang="uk-UA" dirty="0" smtClean="0">
                <a:solidFill>
                  <a:schemeClr val="tx1"/>
                </a:solidFill>
              </a:rPr>
              <a:t>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64088" y="2780928"/>
            <a:ext cx="1418456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Сплата (отримання) різниці в цінах</a:t>
            </a:r>
            <a:endParaRPr lang="uk-UA" sz="1400" dirty="0">
              <a:solidFill>
                <a:schemeClr val="tx1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782544" y="1844824"/>
            <a:ext cx="4537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782544" y="2996952"/>
            <a:ext cx="453752" cy="355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236296" y="2330878"/>
            <a:ext cx="1512168" cy="900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Закриття</a:t>
            </a:r>
            <a:r>
              <a:rPr lang="uk-UA" sz="1600" dirty="0" smtClean="0"/>
              <a:t> </a:t>
            </a:r>
            <a:r>
              <a:rPr lang="uk-UA" sz="1600" dirty="0" smtClean="0">
                <a:solidFill>
                  <a:schemeClr val="tx1"/>
                </a:solidFill>
              </a:rPr>
              <a:t>позиції</a:t>
            </a:r>
            <a:endParaRPr lang="uk-U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1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Висновки</a:t>
            </a:r>
            <a:r>
              <a:rPr lang="ru-RU" dirty="0"/>
              <a:t>: Як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управляти</a:t>
            </a:r>
            <a:r>
              <a:rPr lang="ru-RU" dirty="0"/>
              <a:t> </a:t>
            </a:r>
            <a:r>
              <a:rPr lang="ru-RU" dirty="0" err="1"/>
              <a:t>валютним</a:t>
            </a:r>
            <a:r>
              <a:rPr lang="ru-RU" dirty="0"/>
              <a:t> </a:t>
            </a:r>
            <a:r>
              <a:rPr lang="ru-RU" dirty="0" err="1"/>
              <a:t>ризиком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валютним</a:t>
            </a:r>
            <a:r>
              <a:rPr lang="ru-RU" dirty="0"/>
              <a:t> </a:t>
            </a:r>
            <a:r>
              <a:rPr lang="ru-RU" dirty="0" err="1"/>
              <a:t>ризиком</a:t>
            </a:r>
            <a:r>
              <a:rPr lang="ru-RU" dirty="0"/>
              <a:t> - </a:t>
            </a:r>
            <a:r>
              <a:rPr lang="ru-RU" dirty="0" err="1"/>
              <a:t>запорука</a:t>
            </a:r>
            <a:r>
              <a:rPr lang="ru-RU" dirty="0"/>
              <a:t> </a:t>
            </a:r>
            <a:r>
              <a:rPr lang="ru-RU" dirty="0" err="1"/>
              <a:t>стабільності</a:t>
            </a:r>
            <a:r>
              <a:rPr lang="ru-RU" dirty="0"/>
              <a:t> та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на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арені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79208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35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00" algn="r">
              <a:spcAft>
                <a:spcPts val="0"/>
              </a:spcAft>
            </a:pPr>
            <a:r>
              <a:rPr lang="vi-VN" b="1" i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Блез Паска́ль — французький філософ, письменник, фізик, математик. Один із засновників математичного аналізу, теорії ймовірностей та проєктивної геометрії, творець перших зразків лічильної техніки, автор основного закону гідростатики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Передбачити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–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означає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управляти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..</a:t>
            </a:r>
          </a:p>
          <a:p>
            <a:pPr marL="2476500" algn="r">
              <a:spcAft>
                <a:spcPts val="0"/>
              </a:spcAft>
            </a:pP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2924944"/>
            <a:ext cx="4752528" cy="357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35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836712"/>
            <a:ext cx="69127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4.1. </a:t>
            </a:r>
            <a:r>
              <a:rPr lang="ru-RU" sz="2800" dirty="0" err="1" smtClean="0"/>
              <a:t>Види</a:t>
            </a:r>
            <a:r>
              <a:rPr lang="ru-RU" sz="2800" dirty="0" smtClean="0"/>
              <a:t> </a:t>
            </a:r>
            <a:r>
              <a:rPr lang="ru-RU" sz="2800" dirty="0"/>
              <a:t>валютного </a:t>
            </a:r>
            <a:r>
              <a:rPr lang="ru-RU" sz="2800" dirty="0" err="1"/>
              <a:t>ризику</a:t>
            </a:r>
            <a:r>
              <a:rPr lang="ru-RU" sz="2800" dirty="0"/>
              <a:t> і </a:t>
            </a:r>
            <a:r>
              <a:rPr lang="ru-RU" sz="2800" dirty="0" err="1"/>
              <a:t>фактори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визначення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4.2. </a:t>
            </a:r>
            <a:r>
              <a:rPr lang="ru-RU" sz="2800" dirty="0" err="1" smtClean="0"/>
              <a:t>Методи</a:t>
            </a:r>
            <a:r>
              <a:rPr lang="ru-RU" sz="2800" dirty="0" smtClean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валютним</a:t>
            </a:r>
            <a:r>
              <a:rPr lang="ru-RU" sz="2800" dirty="0"/>
              <a:t> </a:t>
            </a:r>
            <a:r>
              <a:rPr lang="ru-RU" sz="2800" dirty="0" err="1"/>
              <a:t>ризиком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4.3. </a:t>
            </a:r>
            <a:r>
              <a:rPr lang="ru-RU" sz="2800" dirty="0" err="1" smtClean="0"/>
              <a:t>Методи</a:t>
            </a:r>
            <a:r>
              <a:rPr lang="ru-RU" sz="2800" dirty="0" smtClean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валютним</a:t>
            </a:r>
            <a:r>
              <a:rPr lang="ru-RU" sz="2800" dirty="0"/>
              <a:t> </a:t>
            </a:r>
            <a:r>
              <a:rPr lang="ru-RU" sz="2800" dirty="0" err="1"/>
              <a:t>ризиком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хеджування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27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/>
              <a:t>Валютний ризик </a:t>
            </a:r>
            <a:r>
              <a:rPr lang="uk-UA" sz="2400" dirty="0"/>
              <a:t>- це ймовірність фінансових втрат через коливання валютних курсів. Він впливає на компанії, що здійснюють міжнародні операції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Згідно постанови Правління </a:t>
            </a:r>
            <a:r>
              <a:rPr lang="uk-UA" sz="2400" dirty="0"/>
              <a:t>НБУ № 361, під </a:t>
            </a:r>
            <a:r>
              <a:rPr lang="uk-UA" sz="2400" b="1" i="1" u="sng" dirty="0"/>
              <a:t>валютним ризиком </a:t>
            </a:r>
            <a:r>
              <a:rPr lang="uk-UA" sz="2400" dirty="0" smtClean="0"/>
              <a:t>розуміють </a:t>
            </a:r>
            <a:r>
              <a:rPr lang="uk-UA" sz="2400" dirty="0"/>
              <a:t>ризик для грошових надходжень або розміру капіталу, що виникає </a:t>
            </a:r>
            <a:r>
              <a:rPr lang="uk-UA" sz="2400" dirty="0" smtClean="0"/>
              <a:t>внаслідок </a:t>
            </a:r>
            <a:r>
              <a:rPr lang="uk-UA" sz="2400" dirty="0"/>
              <a:t>несприятливого коливання курсів іноземних валют і цін на банківські метали.</a:t>
            </a:r>
          </a:p>
        </p:txBody>
      </p:sp>
    </p:spTree>
    <p:extLst>
      <p:ext uri="{BB962C8B-B14F-4D97-AF65-F5344CB8AC3E}">
        <p14:creationId xmlns:p14="http://schemas.microsoft.com/office/powerpoint/2010/main" val="5079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Відповідно</a:t>
            </a:r>
            <a:r>
              <a:rPr lang="ru-RU" sz="2400" dirty="0"/>
              <a:t> до Закону </a:t>
            </a:r>
            <a:r>
              <a:rPr lang="ru-RU" sz="2400" dirty="0" err="1"/>
              <a:t>України</a:t>
            </a:r>
            <a:r>
              <a:rPr lang="ru-RU" sz="2400" dirty="0"/>
              <a:t> «Про </a:t>
            </a:r>
            <a:r>
              <a:rPr lang="ru-RU" sz="2400" dirty="0" smtClean="0"/>
              <a:t>валюту </a:t>
            </a:r>
            <a:r>
              <a:rPr lang="ru-RU" sz="2400" dirty="0"/>
              <a:t>та </a:t>
            </a:r>
            <a:r>
              <a:rPr lang="ru-RU" sz="2400" dirty="0" err="1"/>
              <a:t>валютні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» </a:t>
            </a:r>
            <a:r>
              <a:rPr lang="ru-RU" sz="2400" b="1" i="1" dirty="0" err="1"/>
              <a:t>валютна</a:t>
            </a:r>
            <a:r>
              <a:rPr lang="ru-RU" sz="2400" b="1" i="1" dirty="0"/>
              <a:t> </a:t>
            </a:r>
            <a:r>
              <a:rPr lang="ru-RU" sz="2400" b="1" i="1" dirty="0" err="1"/>
              <a:t>операція</a:t>
            </a:r>
            <a:r>
              <a:rPr lang="ru-RU" sz="2400" b="1" i="1" dirty="0"/>
              <a:t>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операція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хоча</a:t>
            </a:r>
            <a:r>
              <a:rPr lang="ru-RU" sz="2400" dirty="0"/>
              <a:t> б одну з таких </a:t>
            </a:r>
            <a:r>
              <a:rPr lang="ru-RU" sz="2400" dirty="0" err="1"/>
              <a:t>ознак</a:t>
            </a:r>
            <a:r>
              <a:rPr lang="ru-RU" sz="2400" dirty="0"/>
              <a:t>: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операція</a:t>
            </a:r>
            <a:r>
              <a:rPr lang="ru-RU" dirty="0"/>
              <a:t>, </a:t>
            </a:r>
            <a:r>
              <a:rPr lang="ru-RU" dirty="0" err="1"/>
              <a:t>пов’язана</a:t>
            </a:r>
            <a:r>
              <a:rPr lang="ru-RU" dirty="0"/>
              <a:t> з переходом права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та (</a:t>
            </a:r>
            <a:r>
              <a:rPr lang="ru-RU" dirty="0" err="1"/>
              <a:t>або</a:t>
            </a:r>
            <a:r>
              <a:rPr lang="ru-RU" dirty="0"/>
              <a:t>) права </a:t>
            </a:r>
            <a:r>
              <a:rPr lang="ru-RU" dirty="0" err="1"/>
              <a:t>вимоги</a:t>
            </a:r>
            <a:r>
              <a:rPr lang="ru-RU" dirty="0"/>
              <a:t> і </a:t>
            </a:r>
            <a:r>
              <a:rPr lang="ru-RU" dirty="0" err="1"/>
              <a:t>пов’язаних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, предметом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резидентами, нерезидентами, а </a:t>
            </a:r>
            <a:r>
              <a:rPr lang="ru-RU" dirty="0" err="1"/>
              <a:t>також</a:t>
            </a:r>
            <a:r>
              <a:rPr lang="ru-RU" dirty="0"/>
              <a:t> резидентами і </a:t>
            </a:r>
            <a:r>
              <a:rPr lang="ru-RU" dirty="0" smtClean="0"/>
              <a:t>нерезидентами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резидентами, </a:t>
            </a:r>
            <a:r>
              <a:rPr lang="ru-RU" dirty="0" err="1"/>
              <a:t>якщо</a:t>
            </a:r>
            <a:r>
              <a:rPr lang="ru-RU" dirty="0"/>
              <a:t> такими </a:t>
            </a:r>
            <a:r>
              <a:rPr lang="ru-RU" dirty="0" err="1"/>
              <a:t>валютними</a:t>
            </a:r>
            <a:r>
              <a:rPr lang="ru-RU" dirty="0"/>
              <a:t> </a:t>
            </a:r>
            <a:r>
              <a:rPr lang="ru-RU" dirty="0" err="1"/>
              <a:t>цінностями</a:t>
            </a:r>
            <a:r>
              <a:rPr lang="ru-RU" dirty="0"/>
              <a:t> є </a:t>
            </a:r>
            <a:r>
              <a:rPr lang="ru-RU" dirty="0" err="1"/>
              <a:t>національна</a:t>
            </a:r>
            <a:r>
              <a:rPr lang="ru-RU" dirty="0"/>
              <a:t> валюта;</a:t>
            </a:r>
          </a:p>
          <a:p>
            <a:r>
              <a:rPr lang="ru-RU" dirty="0" err="1" smtClean="0"/>
              <a:t>торгівля</a:t>
            </a:r>
            <a:r>
              <a:rPr lang="ru-RU" dirty="0" smtClean="0"/>
              <a:t> </a:t>
            </a:r>
            <a:r>
              <a:rPr lang="ru-RU" dirty="0" err="1"/>
              <a:t>валютними</a:t>
            </a:r>
            <a:r>
              <a:rPr lang="ru-RU" dirty="0"/>
              <a:t> </a:t>
            </a:r>
            <a:r>
              <a:rPr lang="ru-RU" dirty="0" err="1"/>
              <a:t>цінностями</a:t>
            </a:r>
            <a:r>
              <a:rPr lang="ru-RU" dirty="0"/>
              <a:t>;</a:t>
            </a:r>
          </a:p>
          <a:p>
            <a:r>
              <a:rPr lang="ru-RU" dirty="0" err="1" smtClean="0"/>
              <a:t>транскордонний</a:t>
            </a:r>
            <a:r>
              <a:rPr lang="ru-RU" dirty="0" smtClean="0"/>
              <a:t> </a:t>
            </a:r>
            <a:r>
              <a:rPr lang="ru-RU" dirty="0" err="1"/>
              <a:t>переказ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та </a:t>
            </a:r>
            <a:r>
              <a:rPr lang="ru-RU" dirty="0" err="1"/>
              <a:t>транскордонне</a:t>
            </a:r>
            <a:r>
              <a:rPr lang="ru-RU" dirty="0"/>
              <a:t>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126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92370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b="1" i="1" u="sng" dirty="0"/>
              <a:t>Торговельні операції з іноземною валютою </a:t>
            </a:r>
            <a:r>
              <a:rPr lang="uk-UA" sz="2000" dirty="0"/>
              <a:t>– це операції з купівлі, </a:t>
            </a:r>
            <a:r>
              <a:rPr lang="uk-UA" sz="2000" dirty="0" smtClean="0"/>
              <a:t>продажу</a:t>
            </a:r>
            <a:r>
              <a:rPr lang="uk-UA" sz="2000" dirty="0"/>
              <a:t>, обміну іноземної валюти, а також операції з валютними </a:t>
            </a:r>
            <a:r>
              <a:rPr lang="uk-UA" sz="2000" dirty="0" smtClean="0"/>
              <a:t>деривативами (обмін, продаж)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179512" y="1844824"/>
            <a:ext cx="3935288" cy="482453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400" dirty="0"/>
              <a:t>а) </a:t>
            </a:r>
            <a:r>
              <a:rPr lang="ru-RU" sz="3400" dirty="0" err="1"/>
              <a:t>торговельні</a:t>
            </a:r>
            <a:r>
              <a:rPr lang="ru-RU" sz="3400" dirty="0"/>
              <a:t>:</a:t>
            </a:r>
          </a:p>
          <a:p>
            <a:pPr marL="0" indent="0">
              <a:buNone/>
            </a:pPr>
            <a:r>
              <a:rPr lang="ru-RU" sz="3400" dirty="0" smtClean="0"/>
              <a:t>– </a:t>
            </a:r>
            <a:r>
              <a:rPr lang="ru-RU" sz="3400" dirty="0" err="1" smtClean="0"/>
              <a:t>розрахунки</a:t>
            </a:r>
            <a:r>
              <a:rPr lang="ru-RU" sz="3400" dirty="0" smtClean="0"/>
              <a:t> </a:t>
            </a:r>
            <a:r>
              <a:rPr lang="ru-RU" sz="3400" dirty="0"/>
              <a:t>за </a:t>
            </a:r>
            <a:r>
              <a:rPr lang="ru-RU" sz="3400" dirty="0" err="1"/>
              <a:t>експорт</a:t>
            </a:r>
            <a:r>
              <a:rPr lang="ru-RU" sz="3400" dirty="0"/>
              <a:t> та </a:t>
            </a:r>
            <a:r>
              <a:rPr lang="ru-RU" sz="3400" dirty="0" err="1"/>
              <a:t>імпорт</a:t>
            </a:r>
            <a:r>
              <a:rPr lang="ru-RU" sz="3400" dirty="0"/>
              <a:t> товару;</a:t>
            </a:r>
          </a:p>
          <a:p>
            <a:pPr marL="0" indent="0">
              <a:buNone/>
            </a:pPr>
            <a:r>
              <a:rPr lang="ru-RU" sz="3400" dirty="0"/>
              <a:t>б) </a:t>
            </a:r>
            <a:r>
              <a:rPr lang="ru-RU" sz="3400" dirty="0" err="1"/>
              <a:t>неторговельні</a:t>
            </a:r>
            <a:r>
              <a:rPr lang="ru-RU" sz="3400" dirty="0"/>
              <a:t>:</a:t>
            </a:r>
          </a:p>
          <a:p>
            <a:pPr marL="0" indent="0">
              <a:buNone/>
            </a:pPr>
            <a:r>
              <a:rPr lang="ru-RU" sz="3400" dirty="0" smtClean="0"/>
              <a:t>– </a:t>
            </a:r>
            <a:r>
              <a:rPr lang="ru-RU" sz="3400" dirty="0" err="1" smtClean="0"/>
              <a:t>платежі</a:t>
            </a:r>
            <a:r>
              <a:rPr lang="ru-RU" sz="3400" dirty="0" smtClean="0"/>
              <a:t> </a:t>
            </a:r>
            <a:r>
              <a:rPr lang="ru-RU" sz="3400" dirty="0"/>
              <a:t>у </a:t>
            </a:r>
            <a:r>
              <a:rPr lang="ru-RU" sz="3400" dirty="0" err="1"/>
              <a:t>вигляді</a:t>
            </a:r>
            <a:r>
              <a:rPr lang="ru-RU" sz="3400" dirty="0"/>
              <a:t> </a:t>
            </a:r>
            <a:r>
              <a:rPr lang="ru-RU" sz="3400" dirty="0" err="1"/>
              <a:t>процентів</a:t>
            </a:r>
            <a:r>
              <a:rPr lang="ru-RU" sz="3400" dirty="0"/>
              <a:t> за кредитами (</a:t>
            </a:r>
            <a:r>
              <a:rPr lang="ru-RU" sz="3400" dirty="0" err="1"/>
              <a:t>позиками</a:t>
            </a:r>
            <a:r>
              <a:rPr lang="ru-RU" sz="3400" dirty="0"/>
              <a:t>);</a:t>
            </a:r>
          </a:p>
          <a:p>
            <a:pPr marL="0" indent="0">
              <a:buNone/>
            </a:pPr>
            <a:r>
              <a:rPr lang="ru-RU" sz="3400" dirty="0" smtClean="0"/>
              <a:t>– </a:t>
            </a:r>
            <a:r>
              <a:rPr lang="ru-RU" sz="3400" dirty="0" err="1" smtClean="0"/>
              <a:t>платежі</a:t>
            </a:r>
            <a:r>
              <a:rPr lang="ru-RU" sz="3400" dirty="0" smtClean="0"/>
              <a:t> </a:t>
            </a:r>
            <a:r>
              <a:rPr lang="ru-RU" sz="3400" dirty="0"/>
              <a:t>у </a:t>
            </a:r>
            <a:r>
              <a:rPr lang="ru-RU" sz="3400" dirty="0" err="1"/>
              <a:t>вигляді</a:t>
            </a:r>
            <a:r>
              <a:rPr lang="ru-RU" sz="3400" dirty="0"/>
              <a:t> </a:t>
            </a:r>
            <a:r>
              <a:rPr lang="ru-RU" sz="3400" dirty="0" err="1"/>
              <a:t>дивідендів</a:t>
            </a:r>
            <a:r>
              <a:rPr lang="ru-RU" sz="3400" dirty="0"/>
              <a:t> за </a:t>
            </a:r>
            <a:r>
              <a:rPr lang="ru-RU" sz="3400" dirty="0" err="1"/>
              <a:t>корпоративним</a:t>
            </a:r>
            <a:r>
              <a:rPr lang="ru-RU" sz="3400" dirty="0"/>
              <a:t> правами, </a:t>
            </a:r>
            <a:r>
              <a:rPr lang="ru-RU" sz="3400" dirty="0" err="1"/>
              <a:t>процентних</a:t>
            </a:r>
            <a:r>
              <a:rPr lang="ru-RU" sz="3400" dirty="0"/>
              <a:t> </a:t>
            </a:r>
            <a:r>
              <a:rPr lang="ru-RU" sz="3400" dirty="0" err="1" smtClean="0"/>
              <a:t>доходів</a:t>
            </a:r>
            <a:r>
              <a:rPr lang="ru-RU" sz="3400" dirty="0" smtClean="0"/>
              <a:t> </a:t>
            </a:r>
            <a:r>
              <a:rPr lang="ru-RU" sz="3400" dirty="0"/>
              <a:t>за </a:t>
            </a:r>
            <a:r>
              <a:rPr lang="ru-RU" sz="3400" dirty="0" err="1"/>
              <a:t>цінними</a:t>
            </a:r>
            <a:r>
              <a:rPr lang="ru-RU" sz="3400" dirty="0"/>
              <a:t> </a:t>
            </a:r>
            <a:r>
              <a:rPr lang="ru-RU" sz="3400" dirty="0" err="1"/>
              <a:t>паперами</a:t>
            </a:r>
            <a:r>
              <a:rPr lang="ru-RU" sz="3400" dirty="0"/>
              <a:t> та </a:t>
            </a:r>
            <a:r>
              <a:rPr lang="ru-RU" sz="3400" dirty="0" err="1"/>
              <a:t>інших</a:t>
            </a:r>
            <a:r>
              <a:rPr lang="ru-RU" sz="3400" dirty="0"/>
              <a:t> </a:t>
            </a:r>
            <a:r>
              <a:rPr lang="ru-RU" sz="3400" dirty="0" err="1"/>
              <a:t>доходів</a:t>
            </a:r>
            <a:r>
              <a:rPr lang="ru-RU" sz="3400" dirty="0"/>
              <a:t> (</a:t>
            </a:r>
            <a:r>
              <a:rPr lang="ru-RU" sz="3400" dirty="0" err="1"/>
              <a:t>прибутків</a:t>
            </a:r>
            <a:r>
              <a:rPr lang="ru-RU" sz="3400" dirty="0"/>
              <a:t>) за </a:t>
            </a:r>
            <a:r>
              <a:rPr lang="ru-RU" sz="3400" dirty="0" err="1"/>
              <a:t>об’єктами</a:t>
            </a:r>
            <a:r>
              <a:rPr lang="ru-RU" sz="3400" dirty="0"/>
              <a:t> </a:t>
            </a:r>
            <a:r>
              <a:rPr lang="ru-RU" sz="3400" dirty="0" err="1" smtClean="0"/>
              <a:t>інвестиційної</a:t>
            </a:r>
            <a:r>
              <a:rPr lang="ru-RU" sz="3400" dirty="0" smtClean="0"/>
              <a:t> </a:t>
            </a:r>
            <a:r>
              <a:rPr lang="ru-RU" sz="3400" dirty="0" err="1"/>
              <a:t>діяльності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не </a:t>
            </a:r>
            <a:r>
              <a:rPr lang="ru-RU" sz="3400" dirty="0" err="1"/>
              <a:t>пов’язані</a:t>
            </a:r>
            <a:r>
              <a:rPr lang="ru-RU" sz="3400" dirty="0"/>
              <a:t> з </a:t>
            </a:r>
            <a:r>
              <a:rPr lang="ru-RU" sz="3400" dirty="0" err="1"/>
              <a:t>їх</a:t>
            </a:r>
            <a:r>
              <a:rPr lang="ru-RU" sz="3400" dirty="0"/>
              <a:t> </a:t>
            </a:r>
            <a:r>
              <a:rPr lang="ru-RU" sz="3400" dirty="0" err="1"/>
              <a:t>відчуженням</a:t>
            </a:r>
            <a:r>
              <a:rPr lang="ru-RU" sz="3400" dirty="0"/>
              <a:t>, </a:t>
            </a:r>
            <a:r>
              <a:rPr lang="ru-RU" sz="3400" dirty="0" err="1"/>
              <a:t>продажем</a:t>
            </a:r>
            <a:r>
              <a:rPr lang="ru-RU" sz="3400" dirty="0"/>
              <a:t>, </a:t>
            </a:r>
            <a:r>
              <a:rPr lang="ru-RU" sz="3400" dirty="0" err="1"/>
              <a:t>ліквідацією</a:t>
            </a:r>
            <a:r>
              <a:rPr lang="ru-RU" sz="3400" dirty="0"/>
              <a:t>, </a:t>
            </a:r>
            <a:r>
              <a:rPr lang="ru-RU" sz="3400" dirty="0" err="1" smtClean="0"/>
              <a:t>зменшенням</a:t>
            </a:r>
            <a:r>
              <a:rPr lang="ru-RU" sz="3400" dirty="0" smtClean="0"/>
              <a:t> </a:t>
            </a:r>
            <a:r>
              <a:rPr lang="ru-RU" sz="3400" dirty="0"/>
              <a:t>статутного </a:t>
            </a:r>
            <a:r>
              <a:rPr lang="ru-RU" sz="3400" dirty="0" err="1"/>
              <a:t>капіталу</a:t>
            </a:r>
            <a:r>
              <a:rPr lang="ru-RU" sz="3400" dirty="0"/>
              <a:t>;</a:t>
            </a:r>
          </a:p>
          <a:p>
            <a:pPr marL="0" indent="0">
              <a:buNone/>
            </a:pPr>
            <a:r>
              <a:rPr lang="ru-RU" sz="3400" dirty="0" smtClean="0"/>
              <a:t>– </a:t>
            </a:r>
            <a:r>
              <a:rPr lang="ru-RU" sz="3400" dirty="0" err="1" smtClean="0"/>
              <a:t>платіж</a:t>
            </a:r>
            <a:r>
              <a:rPr lang="ru-RU" sz="3400" dirty="0" smtClean="0"/>
              <a:t> </a:t>
            </a:r>
            <a:r>
              <a:rPr lang="ru-RU" sz="3400" dirty="0"/>
              <a:t>у </a:t>
            </a:r>
            <a:r>
              <a:rPr lang="ru-RU" sz="3400" dirty="0" err="1"/>
              <a:t>вигляді</a:t>
            </a:r>
            <a:r>
              <a:rPr lang="ru-RU" sz="3400" dirty="0"/>
              <a:t> </a:t>
            </a:r>
            <a:r>
              <a:rPr lang="ru-RU" sz="3400" dirty="0" err="1"/>
              <a:t>процентів</a:t>
            </a:r>
            <a:r>
              <a:rPr lang="ru-RU" sz="3400" dirty="0"/>
              <a:t>, </a:t>
            </a:r>
            <a:r>
              <a:rPr lang="ru-RU" sz="3400" dirty="0" err="1"/>
              <a:t>нарахованих</a:t>
            </a:r>
            <a:r>
              <a:rPr lang="ru-RU" sz="3400" dirty="0"/>
              <a:t> за коштами на </a:t>
            </a:r>
            <a:r>
              <a:rPr lang="ru-RU" sz="3400" dirty="0" err="1"/>
              <a:t>поточних</a:t>
            </a:r>
            <a:r>
              <a:rPr lang="ru-RU" sz="3400" dirty="0"/>
              <a:t>, </a:t>
            </a:r>
            <a:r>
              <a:rPr lang="ru-RU" sz="3400" dirty="0" err="1" smtClean="0"/>
              <a:t>вкладних</a:t>
            </a:r>
            <a:r>
              <a:rPr lang="ru-RU" sz="3400" dirty="0" smtClean="0"/>
              <a:t> </a:t>
            </a:r>
            <a:r>
              <a:rPr lang="ru-RU" sz="3400" dirty="0"/>
              <a:t>(</a:t>
            </a:r>
            <a:r>
              <a:rPr lang="ru-RU" sz="3400" dirty="0" err="1"/>
              <a:t>депозитних</a:t>
            </a:r>
            <a:r>
              <a:rPr lang="ru-RU" sz="3400" dirty="0"/>
              <a:t>) </a:t>
            </a:r>
            <a:r>
              <a:rPr lang="ru-RU" sz="3400" dirty="0" err="1"/>
              <a:t>рахунках</a:t>
            </a:r>
            <a:r>
              <a:rPr lang="ru-RU" sz="3400" dirty="0"/>
              <a:t>;</a:t>
            </a:r>
          </a:p>
          <a:p>
            <a:pPr marL="0" indent="0">
              <a:buNone/>
            </a:pPr>
            <a:r>
              <a:rPr lang="ru-RU" sz="3400" dirty="0" smtClean="0"/>
              <a:t>– </a:t>
            </a:r>
            <a:r>
              <a:rPr lang="ru-RU" sz="3400" dirty="0" err="1" smtClean="0"/>
              <a:t>операції</a:t>
            </a:r>
            <a:r>
              <a:rPr lang="ru-RU" sz="3400" dirty="0" smtClean="0"/>
              <a:t> </a:t>
            </a:r>
            <a:r>
              <a:rPr lang="ru-RU" sz="3400" dirty="0"/>
              <a:t>з оплати </a:t>
            </a:r>
            <a:r>
              <a:rPr lang="ru-RU" sz="3400" dirty="0" err="1"/>
              <a:t>праці</a:t>
            </a:r>
            <a:r>
              <a:rPr lang="ru-RU" sz="3400" dirty="0"/>
              <a:t>, </a:t>
            </a:r>
            <a:r>
              <a:rPr lang="ru-RU" sz="3400" dirty="0" err="1"/>
              <a:t>виплати</a:t>
            </a:r>
            <a:r>
              <a:rPr lang="ru-RU" sz="3400" dirty="0"/>
              <a:t> </a:t>
            </a:r>
            <a:r>
              <a:rPr lang="ru-RU" sz="3400" dirty="0" err="1"/>
              <a:t>стипендій</a:t>
            </a:r>
            <a:r>
              <a:rPr lang="ru-RU" sz="3400" dirty="0"/>
              <a:t>, </a:t>
            </a:r>
            <a:r>
              <a:rPr lang="ru-RU" sz="3400" dirty="0" err="1"/>
              <a:t>пенсій</a:t>
            </a:r>
            <a:r>
              <a:rPr lang="ru-RU" sz="3400" dirty="0"/>
              <a:t>, </a:t>
            </a:r>
            <a:r>
              <a:rPr lang="ru-RU" sz="3400" dirty="0" err="1"/>
              <a:t>аліментів</a:t>
            </a:r>
            <a:r>
              <a:rPr lang="ru-RU" sz="3400" dirty="0"/>
              <a:t>, </a:t>
            </a:r>
            <a:r>
              <a:rPr lang="ru-RU" sz="3400" dirty="0" err="1"/>
              <a:t>державної</a:t>
            </a:r>
            <a:r>
              <a:rPr lang="ru-RU" sz="3400" dirty="0"/>
              <a:t> </a:t>
            </a:r>
            <a:r>
              <a:rPr lang="ru-RU" sz="3400" dirty="0" err="1"/>
              <a:t>допомоги</a:t>
            </a:r>
            <a:r>
              <a:rPr lang="ru-RU" sz="3400" dirty="0"/>
              <a:t>, </a:t>
            </a:r>
            <a:r>
              <a:rPr lang="ru-RU" sz="3400" dirty="0" err="1"/>
              <a:t>матеріальної</a:t>
            </a:r>
            <a:r>
              <a:rPr lang="ru-RU" sz="3400" dirty="0"/>
              <a:t> </a:t>
            </a:r>
            <a:r>
              <a:rPr lang="ru-RU" sz="3400" dirty="0" err="1"/>
              <a:t>допомоги</a:t>
            </a:r>
            <a:r>
              <a:rPr lang="ru-RU" sz="3400" dirty="0"/>
              <a:t>, </a:t>
            </a:r>
            <a:r>
              <a:rPr lang="ru-RU" sz="3400" dirty="0" err="1"/>
              <a:t>допомоги</a:t>
            </a:r>
            <a:r>
              <a:rPr lang="ru-RU" sz="3400" dirty="0"/>
              <a:t> </a:t>
            </a:r>
            <a:r>
              <a:rPr lang="ru-RU" sz="3400" dirty="0" err="1"/>
              <a:t>родичів</a:t>
            </a:r>
            <a:r>
              <a:rPr lang="ru-RU" sz="3400" dirty="0"/>
              <a:t>, </a:t>
            </a:r>
            <a:r>
              <a:rPr lang="ru-RU" sz="3400" dirty="0" err="1"/>
              <a:t>благодійної</a:t>
            </a:r>
            <a:r>
              <a:rPr lang="ru-RU" sz="3400" dirty="0"/>
              <a:t> та </a:t>
            </a:r>
            <a:r>
              <a:rPr lang="ru-RU" sz="3400" dirty="0" err="1" smtClean="0"/>
              <a:t>гуманітарної</a:t>
            </a:r>
            <a:r>
              <a:rPr lang="ru-RU" sz="3400" dirty="0" smtClean="0"/>
              <a:t> </a:t>
            </a:r>
            <a:r>
              <a:rPr lang="ru-RU" sz="3400" dirty="0" err="1"/>
              <a:t>допомоги</a:t>
            </a:r>
            <a:r>
              <a:rPr lang="ru-RU" sz="3400" dirty="0"/>
              <a:t> </a:t>
            </a:r>
            <a:r>
              <a:rPr lang="ru-RU" sz="3400" dirty="0" err="1"/>
              <a:t>тощо</a:t>
            </a:r>
            <a:r>
              <a:rPr lang="ru-RU" sz="3400" dirty="0"/>
              <a:t>;</a:t>
            </a:r>
          </a:p>
          <a:p>
            <a:pPr marL="0" indent="0">
              <a:buNone/>
            </a:pPr>
            <a:r>
              <a:rPr lang="ru-RU" sz="3400" dirty="0" smtClean="0"/>
              <a:t>– оплата </a:t>
            </a:r>
            <a:r>
              <a:rPr lang="ru-RU" sz="3400" dirty="0" err="1"/>
              <a:t>фізичними</a:t>
            </a:r>
            <a:r>
              <a:rPr lang="ru-RU" sz="3400" dirty="0"/>
              <a:t> особами </a:t>
            </a:r>
            <a:r>
              <a:rPr lang="ru-RU" sz="3400" dirty="0" err="1"/>
              <a:t>лікування</a:t>
            </a:r>
            <a:r>
              <a:rPr lang="ru-RU" sz="3400" dirty="0"/>
              <a:t> в </a:t>
            </a:r>
            <a:r>
              <a:rPr lang="ru-RU" sz="3400" dirty="0" err="1"/>
              <a:t>медичних</a:t>
            </a:r>
            <a:r>
              <a:rPr lang="ru-RU" sz="3400" dirty="0"/>
              <a:t> закладах в </a:t>
            </a:r>
            <a:r>
              <a:rPr lang="ru-RU" sz="3400" dirty="0" err="1"/>
              <a:t>іноземній</a:t>
            </a:r>
            <a:r>
              <a:rPr lang="ru-RU" sz="3400" dirty="0"/>
              <a:t> </a:t>
            </a:r>
            <a:r>
              <a:rPr lang="ru-RU" sz="3400" dirty="0" err="1"/>
              <a:t>державі</a:t>
            </a:r>
            <a:r>
              <a:rPr lang="ru-RU" sz="3400" dirty="0"/>
              <a:t>;</a:t>
            </a:r>
          </a:p>
          <a:p>
            <a:pPr marL="0" indent="0">
              <a:buNone/>
            </a:pPr>
            <a:r>
              <a:rPr lang="ru-RU" sz="3400" dirty="0" smtClean="0"/>
              <a:t>– оплата </a:t>
            </a:r>
            <a:r>
              <a:rPr lang="ru-RU" sz="3400" dirty="0" err="1"/>
              <a:t>фізичними</a:t>
            </a:r>
            <a:r>
              <a:rPr lang="ru-RU" sz="3400" dirty="0"/>
              <a:t> особами </a:t>
            </a:r>
            <a:r>
              <a:rPr lang="ru-RU" sz="3400" dirty="0" err="1"/>
              <a:t>навчання</a:t>
            </a:r>
            <a:r>
              <a:rPr lang="ru-RU" sz="3400" dirty="0"/>
              <a:t> і </a:t>
            </a:r>
            <a:r>
              <a:rPr lang="ru-RU" sz="3400" dirty="0" err="1"/>
              <a:t>стажування</a:t>
            </a:r>
            <a:r>
              <a:rPr lang="ru-RU" sz="3400" dirty="0"/>
              <a:t> в </a:t>
            </a:r>
            <a:r>
              <a:rPr lang="ru-RU" sz="3400" dirty="0" err="1"/>
              <a:t>навчальних</a:t>
            </a:r>
            <a:r>
              <a:rPr lang="ru-RU" sz="3400" dirty="0"/>
              <a:t> закладах в </a:t>
            </a:r>
            <a:r>
              <a:rPr lang="ru-RU" sz="3400" dirty="0" err="1"/>
              <a:t>іноземній</a:t>
            </a:r>
            <a:r>
              <a:rPr lang="ru-RU" sz="3400" dirty="0"/>
              <a:t> </a:t>
            </a:r>
            <a:r>
              <a:rPr lang="ru-RU" sz="3400" dirty="0" err="1"/>
              <a:t>державі</a:t>
            </a:r>
            <a:r>
              <a:rPr lang="ru-RU" sz="3400" dirty="0"/>
              <a:t>, </a:t>
            </a:r>
            <a:r>
              <a:rPr lang="ru-RU" sz="3400" dirty="0" err="1"/>
              <a:t>витрат</a:t>
            </a:r>
            <a:r>
              <a:rPr lang="ru-RU" sz="3400" dirty="0"/>
              <a:t> </a:t>
            </a:r>
            <a:r>
              <a:rPr lang="ru-RU" sz="3400" dirty="0" err="1"/>
              <a:t>пов’язаних</a:t>
            </a:r>
            <a:r>
              <a:rPr lang="ru-RU" sz="3400" dirty="0"/>
              <a:t> </a:t>
            </a:r>
            <a:r>
              <a:rPr lang="ru-RU" sz="3400" dirty="0" err="1"/>
              <a:t>із</a:t>
            </a:r>
            <a:r>
              <a:rPr lang="ru-RU" sz="3400" dirty="0"/>
              <a:t> ними;</a:t>
            </a:r>
          </a:p>
          <a:p>
            <a:pPr marL="0" indent="0">
              <a:buNone/>
            </a:pPr>
            <a:r>
              <a:rPr lang="ru-RU" sz="3400" dirty="0" smtClean="0"/>
              <a:t>– оплата </a:t>
            </a:r>
            <a:r>
              <a:rPr lang="ru-RU" sz="3400" dirty="0" err="1"/>
              <a:t>витрат</a:t>
            </a:r>
            <a:r>
              <a:rPr lang="ru-RU" sz="3400" dirty="0"/>
              <a:t>, </a:t>
            </a:r>
            <a:r>
              <a:rPr lang="ru-RU" sz="3400" dirty="0" err="1"/>
              <a:t>пов’язаних</a:t>
            </a:r>
            <a:r>
              <a:rPr lang="ru-RU" sz="3400" dirty="0"/>
              <a:t> </a:t>
            </a:r>
            <a:r>
              <a:rPr lang="ru-RU" sz="3400" dirty="0" err="1"/>
              <a:t>із</a:t>
            </a:r>
            <a:r>
              <a:rPr lang="ru-RU" sz="3400" dirty="0"/>
              <a:t> </a:t>
            </a:r>
            <a:r>
              <a:rPr lang="ru-RU" sz="3400" dirty="0" err="1"/>
              <a:t>відрядженням</a:t>
            </a:r>
            <a:r>
              <a:rPr lang="ru-RU" sz="3400" dirty="0"/>
              <a:t> за кордон;</a:t>
            </a:r>
          </a:p>
          <a:p>
            <a:pPr marL="0" indent="0">
              <a:buNone/>
            </a:pPr>
            <a:r>
              <a:rPr lang="ru-RU" sz="3400" dirty="0" smtClean="0"/>
              <a:t>– оплата </a:t>
            </a:r>
            <a:r>
              <a:rPr lang="ru-RU" sz="3400" dirty="0" err="1"/>
              <a:t>фізичними</a:t>
            </a:r>
            <a:r>
              <a:rPr lang="ru-RU" sz="3400" dirty="0"/>
              <a:t> особами </a:t>
            </a:r>
            <a:r>
              <a:rPr lang="ru-RU" sz="3400" dirty="0" err="1"/>
              <a:t>продукції</a:t>
            </a:r>
            <a:r>
              <a:rPr lang="ru-RU" sz="3400" dirty="0"/>
              <a:t>, </a:t>
            </a:r>
            <a:r>
              <a:rPr lang="ru-RU" sz="3400" dirty="0" err="1"/>
              <a:t>робіт</a:t>
            </a:r>
            <a:r>
              <a:rPr lang="ru-RU" sz="3400" dirty="0"/>
              <a:t>, </a:t>
            </a:r>
            <a:r>
              <a:rPr lang="ru-RU" sz="3400" dirty="0" err="1"/>
              <a:t>послуг</a:t>
            </a:r>
            <a:r>
              <a:rPr lang="ru-RU" sz="3400" dirty="0"/>
              <a:t>, прав </a:t>
            </a:r>
            <a:r>
              <a:rPr lang="ru-RU" sz="3400" dirty="0" err="1"/>
              <a:t>інтелектуальної</a:t>
            </a:r>
            <a:r>
              <a:rPr lang="ru-RU" sz="3400" dirty="0"/>
              <a:t> </a:t>
            </a:r>
            <a:r>
              <a:rPr lang="ru-RU" sz="3400" dirty="0" err="1"/>
              <a:t>власності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набуваються</a:t>
            </a:r>
            <a:r>
              <a:rPr lang="ru-RU" sz="3400" dirty="0"/>
              <a:t> в </a:t>
            </a:r>
            <a:r>
              <a:rPr lang="ru-RU" sz="3400" dirty="0" err="1"/>
              <a:t>нерезидентів</a:t>
            </a:r>
            <a:r>
              <a:rPr lang="ru-RU" sz="3400" dirty="0"/>
              <a:t> за кордоном для </a:t>
            </a:r>
            <a:r>
              <a:rPr lang="ru-RU" sz="3400" dirty="0" err="1"/>
              <a:t>власного</a:t>
            </a:r>
            <a:r>
              <a:rPr lang="ru-RU" sz="3400" dirty="0"/>
              <a:t> </a:t>
            </a:r>
            <a:r>
              <a:rPr lang="ru-RU" sz="3400" dirty="0" err="1"/>
              <a:t>споживання</a:t>
            </a:r>
            <a:r>
              <a:rPr lang="ru-RU" sz="3400" dirty="0"/>
              <a:t> та </a:t>
            </a:r>
            <a:r>
              <a:rPr lang="ru-RU" sz="3400" dirty="0" err="1"/>
              <a:t>ін</a:t>
            </a:r>
            <a:r>
              <a:rPr lang="ru-RU" sz="3400" dirty="0"/>
              <a:t>.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371975" y="1916832"/>
            <a:ext cx="3657600" cy="47525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 smtClean="0"/>
              <a:t>– операції</a:t>
            </a:r>
            <a:r>
              <a:rPr lang="uk-UA" dirty="0"/>
              <a:t>, пов’язані з наданням та отриманням резидентами позик і кредитів;</a:t>
            </a:r>
          </a:p>
          <a:p>
            <a:pPr marL="0" indent="0">
              <a:buNone/>
            </a:pPr>
            <a:r>
              <a:rPr lang="uk-UA" dirty="0" smtClean="0"/>
              <a:t>– операції</a:t>
            </a:r>
            <a:r>
              <a:rPr lang="uk-UA" dirty="0"/>
              <a:t>, пов’язані з виконанням зобов’язань за гарантіями, поруками та заставою;</a:t>
            </a:r>
          </a:p>
          <a:p>
            <a:pPr marL="0" indent="0">
              <a:buNone/>
            </a:pPr>
            <a:r>
              <a:rPr lang="uk-UA" dirty="0" smtClean="0"/>
              <a:t>– операції</a:t>
            </a:r>
            <a:r>
              <a:rPr lang="uk-UA" dirty="0"/>
              <a:t>, пов’язані з виконанням зобов’язань за договорами оренди, найму, лізингу;</a:t>
            </a:r>
          </a:p>
          <a:p>
            <a:pPr marL="0" indent="0">
              <a:buNone/>
            </a:pPr>
            <a:r>
              <a:rPr lang="uk-UA" dirty="0" smtClean="0"/>
              <a:t>– операції</a:t>
            </a:r>
            <a:r>
              <a:rPr lang="uk-UA" dirty="0"/>
              <a:t>, пов’язані з виконанням зобов’язань за договорами факторингу;</a:t>
            </a:r>
          </a:p>
          <a:p>
            <a:pPr marL="0" indent="0">
              <a:buNone/>
            </a:pPr>
            <a:r>
              <a:rPr lang="uk-UA" dirty="0" smtClean="0"/>
              <a:t>– операції </a:t>
            </a:r>
            <a:r>
              <a:rPr lang="uk-UA" dirty="0"/>
              <a:t>зі здійснення іноземних інвестицій в Україну;</a:t>
            </a:r>
          </a:p>
          <a:p>
            <a:pPr marL="0" indent="0">
              <a:buNone/>
            </a:pPr>
            <a:r>
              <a:rPr lang="uk-UA" dirty="0" smtClean="0"/>
              <a:t>– операції </a:t>
            </a:r>
            <a:r>
              <a:rPr lang="uk-UA" dirty="0"/>
              <a:t>зі здійснення резидентами інвестицій за кордон;</a:t>
            </a:r>
          </a:p>
          <a:p>
            <a:pPr marL="0" indent="0">
              <a:buNone/>
            </a:pPr>
            <a:r>
              <a:rPr lang="uk-UA" dirty="0" smtClean="0"/>
              <a:t>– операції</a:t>
            </a:r>
            <a:r>
              <a:rPr lang="uk-UA" dirty="0"/>
              <a:t>, пов’язані з поверненням іноземних інвестицій / </a:t>
            </a:r>
            <a:r>
              <a:rPr lang="uk-UA" dirty="0" err="1"/>
              <a:t>інвестицій</a:t>
            </a:r>
            <a:r>
              <a:rPr lang="uk-UA" dirty="0"/>
              <a:t> за </a:t>
            </a:r>
            <a:r>
              <a:rPr lang="uk-UA" dirty="0" smtClean="0"/>
              <a:t>кордон</a:t>
            </a:r>
            <a:r>
              <a:rPr lang="uk-UA" dirty="0"/>
              <a:t>, а також інших коштів, одержаних інвестором від інвестиційної діяльності в Україні / за кордоном;</a:t>
            </a:r>
          </a:p>
          <a:p>
            <a:pPr marL="0" indent="0">
              <a:buNone/>
            </a:pPr>
            <a:r>
              <a:rPr lang="uk-UA" dirty="0" smtClean="0"/>
              <a:t>– операції </a:t>
            </a:r>
            <a:r>
              <a:rPr lang="uk-UA" dirty="0"/>
              <a:t>з розміщення коштів на поточних, вкладних (депозитних) рахунках;</a:t>
            </a:r>
          </a:p>
          <a:p>
            <a:pPr marL="0" indent="0">
              <a:buNone/>
            </a:pPr>
            <a:r>
              <a:rPr lang="uk-UA" dirty="0" smtClean="0"/>
              <a:t>– операції</a:t>
            </a:r>
            <a:r>
              <a:rPr lang="uk-UA" dirty="0"/>
              <a:t>, пов’язані з виконанням зобов’язань за договорами страхування життя та ін.</a:t>
            </a:r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196752"/>
            <a:ext cx="3657600" cy="576064"/>
          </a:xfrm>
        </p:spPr>
        <p:txBody>
          <a:bodyPr/>
          <a:lstStyle/>
          <a:p>
            <a:pPr algn="ctr"/>
            <a:r>
              <a:rPr lang="uk-UA" sz="1800" dirty="0"/>
              <a:t>Поточні валютні операції: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196752"/>
            <a:ext cx="3657600" cy="576064"/>
          </a:xfrm>
        </p:spPr>
        <p:txBody>
          <a:bodyPr/>
          <a:lstStyle/>
          <a:p>
            <a:pPr algn="ctr"/>
            <a:r>
              <a:rPr lang="uk-UA" sz="1800" dirty="0"/>
              <a:t>Валютні операції, пов’язані із рухом </a:t>
            </a:r>
            <a:r>
              <a:rPr lang="uk-UA" dirty="0"/>
              <a:t>капіталу:</a:t>
            </a:r>
          </a:p>
        </p:txBody>
      </p:sp>
    </p:spTree>
    <p:extLst>
      <p:ext uri="{BB962C8B-B14F-4D97-AF65-F5344CB8AC3E}">
        <p14:creationId xmlns:p14="http://schemas.microsoft.com/office/powerpoint/2010/main" val="347910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валют: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/>
              <a:t>(</a:t>
            </a:r>
            <a:r>
              <a:rPr lang="ru-RU" dirty="0" err="1"/>
              <a:t>обліковий</a:t>
            </a:r>
            <a:r>
              <a:rPr lang="ru-RU" dirty="0"/>
              <a:t> курс) </a:t>
            </a:r>
            <a:r>
              <a:rPr lang="ru-RU" dirty="0" err="1"/>
              <a:t>гривні</a:t>
            </a:r>
            <a:r>
              <a:rPr lang="ru-RU" dirty="0"/>
              <a:t> до </a:t>
            </a:r>
            <a:r>
              <a:rPr lang="ru-RU" dirty="0" err="1"/>
              <a:t>іноземних</a:t>
            </a:r>
            <a:r>
              <a:rPr lang="ru-RU" dirty="0"/>
              <a:t> валют і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371975" y="2708920"/>
            <a:ext cx="3657600" cy="353948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у торговельних валютних операціях між суб’єктами валютного ринку і суб’єктами ЗЕД (він передбачає встановлення курсу купівлі та курсу продажу іноземної валюти). Величина </a:t>
            </a:r>
            <a:r>
              <a:rPr lang="uk-UA" dirty="0" smtClean="0"/>
              <a:t>ринкового </a:t>
            </a:r>
            <a:r>
              <a:rPr lang="uk-UA" dirty="0"/>
              <a:t>курсу іноземної валюти залежить від готівкової або безготівкової форми торговельної операції.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офіційний </a:t>
            </a:r>
            <a:r>
              <a:rPr lang="uk-UA" dirty="0"/>
              <a:t>курс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995184"/>
          </a:xfrm>
        </p:spPr>
        <p:txBody>
          <a:bodyPr/>
          <a:lstStyle/>
          <a:p>
            <a:pPr algn="ctr"/>
            <a:r>
              <a:rPr lang="ru-RU" i="1" dirty="0" err="1" smtClean="0"/>
              <a:t>ринковий</a:t>
            </a:r>
            <a:r>
              <a:rPr lang="ru-RU" i="1" dirty="0" smtClean="0"/>
              <a:t> </a:t>
            </a:r>
            <a:r>
              <a:rPr lang="ru-RU" i="1" dirty="0"/>
              <a:t>(</a:t>
            </a:r>
            <a:r>
              <a:rPr lang="ru-RU" i="1" dirty="0" err="1"/>
              <a:t>договірний</a:t>
            </a:r>
            <a:r>
              <a:rPr lang="ru-RU" i="1" dirty="0"/>
              <a:t>) курс </a:t>
            </a:r>
            <a:r>
              <a:rPr lang="ru-RU" i="1" dirty="0" err="1"/>
              <a:t>іноземної</a:t>
            </a:r>
            <a:r>
              <a:rPr lang="ru-RU" i="1" dirty="0"/>
              <a:t> </a:t>
            </a:r>
            <a:r>
              <a:rPr lang="ru-RU" i="1" dirty="0" err="1"/>
              <a:t>валюти</a:t>
            </a:r>
            <a:r>
              <a:rPr lang="ru-RU" i="1" dirty="0"/>
              <a:t> 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48714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строковості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торговельної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курс іноземної валюти, який </a:t>
            </a:r>
            <a:r>
              <a:rPr lang="uk-UA" dirty="0" smtClean="0"/>
              <a:t>використовується </a:t>
            </a:r>
            <a:r>
              <a:rPr lang="uk-UA" dirty="0"/>
              <a:t>під час проведення валютних операцій типу «</a:t>
            </a:r>
            <a:r>
              <a:rPr lang="uk-UA" b="1" i="1" dirty="0" err="1"/>
              <a:t>спот</a:t>
            </a:r>
            <a:r>
              <a:rPr lang="uk-UA" dirty="0"/>
              <a:t>» (за поточним курсом </a:t>
            </a:r>
            <a:r>
              <a:rPr lang="uk-UA" dirty="0" smtClean="0"/>
              <a:t>оцінюються </a:t>
            </a:r>
            <a:r>
              <a:rPr lang="uk-UA" dirty="0"/>
              <a:t>статті балансу). Поточний валютний курс також називають </a:t>
            </a:r>
            <a:r>
              <a:rPr lang="uk-UA" dirty="0" smtClean="0"/>
              <a:t>курсом </a:t>
            </a:r>
            <a:r>
              <a:rPr lang="uk-UA" b="1" i="1" dirty="0" smtClean="0"/>
              <a:t>«</a:t>
            </a:r>
            <a:r>
              <a:rPr lang="uk-UA" b="1" i="1" dirty="0" err="1" smtClean="0"/>
              <a:t>спот</a:t>
            </a:r>
            <a:r>
              <a:rPr lang="uk-UA" b="1" i="1" dirty="0"/>
              <a:t>» </a:t>
            </a:r>
            <a:r>
              <a:rPr lang="uk-UA" dirty="0"/>
              <a:t>– за ним регулюються поточні торгові і неторгові операції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курс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</a:t>
            </a:r>
            <a:r>
              <a:rPr lang="ru-RU" dirty="0"/>
              <a:t>- </a:t>
            </a:r>
            <a:r>
              <a:rPr lang="ru-RU" dirty="0" err="1"/>
              <a:t>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типу форвард, </a:t>
            </a:r>
            <a:r>
              <a:rPr lang="ru-RU" dirty="0" err="1"/>
              <a:t>ф’ючерс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опціон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поточний </a:t>
            </a:r>
            <a:r>
              <a:rPr lang="uk-UA" dirty="0"/>
              <a:t>валютний курс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строковий </a:t>
            </a:r>
            <a:r>
              <a:rPr lang="uk-UA" dirty="0"/>
              <a:t>валютний курс </a:t>
            </a:r>
          </a:p>
        </p:txBody>
      </p:sp>
    </p:spTree>
    <p:extLst>
      <p:ext uri="{BB962C8B-B14F-4D97-AF65-F5344CB8AC3E}">
        <p14:creationId xmlns:p14="http://schemas.microsoft.com/office/powerpoint/2010/main" val="346457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Фактори що впливають на формування валютного курсу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19256" cy="513318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dirty="0" smtClean="0"/>
              <a:t>Темп </a:t>
            </a:r>
            <a:r>
              <a:rPr lang="uk-UA" dirty="0"/>
              <a:t>інфляції </a:t>
            </a:r>
            <a:endParaRPr lang="uk-UA" dirty="0" smtClean="0"/>
          </a:p>
          <a:p>
            <a:pPr marL="457200" indent="-457200">
              <a:buAutoNum type="arabicPeriod"/>
            </a:pPr>
            <a:r>
              <a:rPr lang="uk-UA" dirty="0" smtClean="0"/>
              <a:t>Стан </a:t>
            </a:r>
            <a:r>
              <a:rPr lang="uk-UA" dirty="0"/>
              <a:t>платіжного балансу </a:t>
            </a:r>
            <a:endParaRPr lang="uk-UA" dirty="0" smtClean="0"/>
          </a:p>
          <a:p>
            <a:pPr marL="457200" indent="-457200">
              <a:buAutoNum type="arabicPeriod"/>
            </a:pP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/>
              <a:t>(паритет) </a:t>
            </a:r>
            <a:r>
              <a:rPr lang="ru-RU" dirty="0" err="1"/>
              <a:t>процентних</a:t>
            </a:r>
            <a:r>
              <a:rPr lang="ru-RU" dirty="0"/>
              <a:t> ставок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uk-UA" dirty="0" smtClean="0"/>
              <a:t>Функціонування </a:t>
            </a:r>
            <a:r>
              <a:rPr lang="uk-UA" dirty="0"/>
              <a:t>валютних ринків і спекулятивні валютні </a:t>
            </a:r>
            <a:r>
              <a:rPr lang="uk-UA" dirty="0" smtClean="0"/>
              <a:t>операції</a:t>
            </a:r>
          </a:p>
          <a:p>
            <a:pPr marL="457200" indent="-457200">
              <a:buAutoNum type="arabicPeriod"/>
            </a:pP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на </a:t>
            </a:r>
            <a:r>
              <a:rPr lang="ru-RU" dirty="0" err="1"/>
              <a:t>євроринку</a:t>
            </a:r>
            <a:r>
              <a:rPr lang="ru-RU" dirty="0"/>
              <a:t> і у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 smtClean="0"/>
              <a:t>розрахунках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err="1" smtClean="0"/>
              <a:t>Прискорення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затримка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платежів</a:t>
            </a:r>
            <a:r>
              <a:rPr lang="ru-RU" dirty="0"/>
              <a:t>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err="1" smtClean="0"/>
              <a:t>Довіра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валюти</a:t>
            </a:r>
            <a:r>
              <a:rPr lang="ru-RU" dirty="0"/>
              <a:t> на </a:t>
            </a:r>
            <a:r>
              <a:rPr lang="ru-RU" dirty="0" err="1"/>
              <a:t>національному</a:t>
            </a:r>
            <a:r>
              <a:rPr lang="ru-RU" dirty="0"/>
              <a:t> і </a:t>
            </a:r>
            <a:r>
              <a:rPr lang="ru-RU" dirty="0" err="1"/>
              <a:t>світовому</a:t>
            </a:r>
            <a:r>
              <a:rPr lang="ru-RU" dirty="0"/>
              <a:t> ринках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err="1" smtClean="0"/>
              <a:t>Валютна</a:t>
            </a:r>
            <a:r>
              <a:rPr lang="ru-RU" dirty="0" smtClean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endParaRPr lang="ru-RU" dirty="0" smtClean="0"/>
          </a:p>
          <a:p>
            <a:pPr marL="457200" indent="-4572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1801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698</TotalTime>
  <Words>1297</Words>
  <Application>Microsoft Office PowerPoint</Application>
  <PresentationFormat>Экран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ТЕМА 4  «ВАЛЮТНИЙ РИЗИК» </vt:lpstr>
      <vt:lpstr>Презентация PowerPoint</vt:lpstr>
      <vt:lpstr>Презентация PowerPoint</vt:lpstr>
      <vt:lpstr>Презентация PowerPoint</vt:lpstr>
      <vt:lpstr>Відповідно до Закону України «Про валюту та валютні операції» валютна операція – це операція, що має хоча б одну з таких ознак:</vt:lpstr>
      <vt:lpstr>Торговельні операції з іноземною валютою – це операції з купівлі, продажу, обміну іноземної валюти, а також операції з валютними деривативами (обмін, продаж)</vt:lpstr>
      <vt:lpstr>В Україні встановлюються такі курси валют:</vt:lpstr>
      <vt:lpstr>Залежно від ступеня строковості валютної торговельної операції виділяють:</vt:lpstr>
      <vt:lpstr>Фактори що впливають на формування валютного курсу</vt:lpstr>
      <vt:lpstr>Фактори визначення валютного ризику </vt:lpstr>
      <vt:lpstr>За своєю економічною сутністю валютний ризик можна розділити на:</vt:lpstr>
      <vt:lpstr>Вплив зміни валютних курсів і відкритих валютних позицій на потенційні фінансові результати</vt:lpstr>
      <vt:lpstr>До методів управління валютними ризиками належать:</vt:lpstr>
      <vt:lpstr>4.3.Методи управління валютним ризиком, що ґрунтуються на його хеджуванні</vt:lpstr>
      <vt:lpstr>Види хеджування:</vt:lpstr>
      <vt:lpstr>Види хеджування</vt:lpstr>
      <vt:lpstr>Життєвий цикл ф’ючерсного контракту</vt:lpstr>
      <vt:lpstr>Висновки: Як ефективно управляти валютним ризиком?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 «CУТНІСТЬ І ВИДИ ФІНАНСОВИХ РИЗИКІВ КОРПОРАЦІЙ» </dc:title>
  <dc:creator>Ксенія</dc:creator>
  <cp:lastModifiedBy>Ксенія</cp:lastModifiedBy>
  <cp:revision>60</cp:revision>
  <dcterms:created xsi:type="dcterms:W3CDTF">2024-12-10T10:07:16Z</dcterms:created>
  <dcterms:modified xsi:type="dcterms:W3CDTF">2025-01-29T14:01:49Z</dcterms:modified>
</cp:coreProperties>
</file>