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72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9E9"/>
    <a:srgbClr val="3C9770"/>
    <a:srgbClr val="F5F5F5"/>
    <a:srgbClr val="F7F7F7"/>
    <a:srgbClr val="F8F8F8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1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4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94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32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22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687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881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796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128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118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3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11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49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8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1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80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99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55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21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88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7.w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6864" cy="1872208"/>
          </a:xfrm>
        </p:spPr>
        <p:txBody>
          <a:bodyPr>
            <a:noAutofit/>
          </a:bodyPr>
          <a:lstStyle/>
          <a:p>
            <a:pPr indent="363538" algn="just"/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імітаційного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систем.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машин, як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3068960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Оптимізація резервування.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Недоліки резервування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7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71600" y="1196752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Такі двоякі задачі оптимального резервування можна вирішувати різними методами.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2636912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uk-UA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Простого перебору варіантів (він і був вище використаний).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Невизначених множників Лагранжа.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Випуклого програмування.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Лінійного програмування.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Динамічного програмування.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5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71456" y="1124744"/>
            <a:ext cx="46316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Недоліки резервування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2339002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Недоліки пов’язані насамперед із збільшенням ваги, об’єму, вартості систем. Але, крім цього суттєвим є природні обмеження, які заважають нескінченному  збільшенню резервних елементів. Треба оптимізувати кількість резервних елементів тільки з точки зору їх надійності незважаючи на все інше.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обставина, що елемент конструкції може помилково спрацьовувати, пояснює, чому використання великої кількості резервних елементів може бути небажаним з точки зору надійності. Само спрацювання елементів (від вібрації, дії зовнішнього середовища тощо) може призвести до відмови системи і обмежує ступінь резервування в розумних границях. В цілому – це складна проблема.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„неправильного функціонування” включає в себе всі градації від повної відмови до функціонування, яке виходить за межі технічного завдання.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394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7014" y="620688"/>
            <a:ext cx="74888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Необхідність оптимізації резервування можна пояснити наступним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чином,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ми маємо основне з’єднання елементів тобто послідовне, то: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2051720" y="1688232"/>
            <a:ext cx="4752528" cy="588640"/>
            <a:chOff x="2601" y="5274"/>
            <a:chExt cx="4860" cy="360"/>
          </a:xfrm>
        </p:grpSpPr>
        <p:sp>
          <p:nvSpPr>
            <p:cNvPr id="10" name="Line 30"/>
            <p:cNvSpPr>
              <a:spLocks noChangeShapeType="1"/>
            </p:cNvSpPr>
            <p:nvPr/>
          </p:nvSpPr>
          <p:spPr bwMode="auto">
            <a:xfrm>
              <a:off x="2601" y="5454"/>
              <a:ext cx="3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Rectangle 29"/>
            <p:cNvSpPr>
              <a:spLocks noChangeArrowheads="1"/>
            </p:cNvSpPr>
            <p:nvPr/>
          </p:nvSpPr>
          <p:spPr bwMode="auto">
            <a:xfrm>
              <a:off x="2961" y="5274"/>
              <a:ext cx="540" cy="36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1</a:t>
              </a:r>
              <a:endParaRPr kumimoji="0" lang="uk-UA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Line 28"/>
            <p:cNvSpPr>
              <a:spLocks noChangeShapeType="1"/>
            </p:cNvSpPr>
            <p:nvPr/>
          </p:nvSpPr>
          <p:spPr bwMode="auto">
            <a:xfrm>
              <a:off x="3501" y="5454"/>
              <a:ext cx="3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Rectangle 27"/>
            <p:cNvSpPr>
              <a:spLocks noChangeArrowheads="1"/>
            </p:cNvSpPr>
            <p:nvPr/>
          </p:nvSpPr>
          <p:spPr bwMode="auto">
            <a:xfrm>
              <a:off x="3861" y="5274"/>
              <a:ext cx="540" cy="36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2</a:t>
              </a:r>
              <a:endParaRPr kumimoji="0" lang="uk-UA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Line 26"/>
            <p:cNvSpPr>
              <a:spLocks noChangeShapeType="1"/>
            </p:cNvSpPr>
            <p:nvPr/>
          </p:nvSpPr>
          <p:spPr bwMode="auto">
            <a:xfrm>
              <a:off x="4401" y="5454"/>
              <a:ext cx="3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Rectangle 25"/>
            <p:cNvSpPr>
              <a:spLocks noChangeArrowheads="1"/>
            </p:cNvSpPr>
            <p:nvPr/>
          </p:nvSpPr>
          <p:spPr bwMode="auto">
            <a:xfrm>
              <a:off x="4761" y="5274"/>
              <a:ext cx="540" cy="36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3</a:t>
              </a:r>
              <a:endParaRPr kumimoji="0" lang="uk-UA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Line 24"/>
            <p:cNvSpPr>
              <a:spLocks noChangeShapeType="1"/>
            </p:cNvSpPr>
            <p:nvPr/>
          </p:nvSpPr>
          <p:spPr bwMode="auto">
            <a:xfrm>
              <a:off x="5301" y="5454"/>
              <a:ext cx="3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Rectangle 23"/>
            <p:cNvSpPr>
              <a:spLocks noChangeArrowheads="1"/>
            </p:cNvSpPr>
            <p:nvPr/>
          </p:nvSpPr>
          <p:spPr bwMode="auto">
            <a:xfrm>
              <a:off x="5661" y="5274"/>
              <a:ext cx="540" cy="36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ru-RU" sz="1000" b="1" dirty="0">
                  <a:solidFill>
                    <a:schemeClr val="tx1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uk-UA" altLang="ru-RU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 </a:t>
              </a:r>
              <a:r>
                <a:rPr kumimoji="0" lang="uk-UA" alt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. . .</a:t>
              </a:r>
              <a:endParaRPr kumimoji="0" lang="uk-UA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6201" y="5454"/>
              <a:ext cx="3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6561" y="5274"/>
              <a:ext cx="540" cy="36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7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uk-UA" alt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kumimoji="0" lang="uk-UA" alt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7101" y="5454"/>
              <a:ext cx="3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020189"/>
              </p:ext>
            </p:extLst>
          </p:nvPr>
        </p:nvGraphicFramePr>
        <p:xfrm>
          <a:off x="3896229" y="2276872"/>
          <a:ext cx="1330402" cy="94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3" imgW="762023" imgH="542899" progId="Equation.DSMT4">
                  <p:embed/>
                </p:oleObj>
              </mc:Choice>
              <mc:Fallback>
                <p:oleObj name="Equation" r:id="rId3" imgW="762023" imgH="54289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96229" y="2276872"/>
                        <a:ext cx="1330402" cy="947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817014" y="3224784"/>
            <a:ext cx="748883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 </a:t>
            </a:r>
            <a:r>
              <a:rPr lang="uk-UA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ймовірність безвідмовної роботи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-го елементу (підсистеми)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отримана ймовірність безвідмовної роботи системи </a:t>
            </a:r>
            <a:r>
              <a:rPr lang="uk-UA" sz="2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000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задовольняє необхідній </a:t>
            </a: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000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uk-UA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4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&lt;Р</a:t>
            </a:r>
            <a:r>
              <a:rPr lang="uk-UA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ru-RU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 шляхом використання резервування треба підвищити надійність до бажаючого рівня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342900" algn="just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 говорить про неоднозначність можливих рішень і про необхідність пошуку </a:t>
            </a:r>
            <a:r>
              <a:rPr lang="uk-UA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оптимального резервування.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8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6"/>
          <p:cNvSpPr>
            <a:spLocks noChangeArrowheads="1"/>
          </p:cNvSpPr>
          <p:nvPr/>
        </p:nvSpPr>
        <p:spPr bwMode="auto">
          <a:xfrm>
            <a:off x="107504" y="8115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7" name="Rectangle 47"/>
          <p:cNvSpPr>
            <a:spLocks noChangeArrowheads="1"/>
          </p:cNvSpPr>
          <p:nvPr/>
        </p:nvSpPr>
        <p:spPr bwMode="auto">
          <a:xfrm>
            <a:off x="683568" y="646382"/>
            <a:ext cx="7776864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Допустимо, що система складається з трьох послідовно з’єднаних елементів: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кожного з елементів системи справедлива функція </a:t>
            </a:r>
            <a:r>
              <a:rPr kumimoji="0" lang="uk-UA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uk-UA" altLang="ru-RU" sz="20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kumimoji="0" lang="uk-UA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</a:t>
            </a:r>
            <a:r>
              <a:rPr kumimoji="0" lang="uk-UA" altLang="ru-RU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kumimoji="0" lang="uk-UA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яка визначається рівнянням:</a:t>
            </a:r>
            <a:endParaRPr kumimoji="0" lang="uk-UA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3314700" y="1205338"/>
            <a:ext cx="2514600" cy="228600"/>
            <a:chOff x="3501" y="13734"/>
            <a:chExt cx="3960" cy="360"/>
          </a:xfrm>
        </p:grpSpPr>
        <p:sp>
          <p:nvSpPr>
            <p:cNvPr id="10" name="Line 45"/>
            <p:cNvSpPr>
              <a:spLocks noChangeShapeType="1"/>
            </p:cNvSpPr>
            <p:nvPr/>
          </p:nvSpPr>
          <p:spPr bwMode="auto">
            <a:xfrm>
              <a:off x="3501" y="13914"/>
              <a:ext cx="540" cy="0"/>
            </a:xfrm>
            <a:prstGeom prst="line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Rectangle 44"/>
            <p:cNvSpPr>
              <a:spLocks noChangeArrowheads="1"/>
            </p:cNvSpPr>
            <p:nvPr/>
          </p:nvSpPr>
          <p:spPr bwMode="auto">
            <a:xfrm>
              <a:off x="4041" y="13734"/>
              <a:ext cx="720" cy="360"/>
            </a:xfrm>
            <a:prstGeom prst="rect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" name="Line 43"/>
            <p:cNvSpPr>
              <a:spLocks noChangeShapeType="1"/>
            </p:cNvSpPr>
            <p:nvPr/>
          </p:nvSpPr>
          <p:spPr bwMode="auto">
            <a:xfrm>
              <a:off x="4761" y="13914"/>
              <a:ext cx="360" cy="0"/>
            </a:xfrm>
            <a:prstGeom prst="line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Rectangle 42"/>
            <p:cNvSpPr>
              <a:spLocks noChangeArrowheads="1"/>
            </p:cNvSpPr>
            <p:nvPr/>
          </p:nvSpPr>
          <p:spPr bwMode="auto">
            <a:xfrm>
              <a:off x="5121" y="13734"/>
              <a:ext cx="720" cy="360"/>
            </a:xfrm>
            <a:prstGeom prst="rect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41"/>
            <p:cNvSpPr>
              <a:spLocks noChangeShapeType="1"/>
            </p:cNvSpPr>
            <p:nvPr/>
          </p:nvSpPr>
          <p:spPr bwMode="auto">
            <a:xfrm>
              <a:off x="5841" y="13914"/>
              <a:ext cx="360" cy="0"/>
            </a:xfrm>
            <a:prstGeom prst="line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Rectangle 40"/>
            <p:cNvSpPr>
              <a:spLocks noChangeArrowheads="1"/>
            </p:cNvSpPr>
            <p:nvPr/>
          </p:nvSpPr>
          <p:spPr bwMode="auto">
            <a:xfrm>
              <a:off x="6201" y="13734"/>
              <a:ext cx="720" cy="360"/>
            </a:xfrm>
            <a:prstGeom prst="rect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Line 39"/>
            <p:cNvSpPr>
              <a:spLocks noChangeShapeType="1"/>
            </p:cNvSpPr>
            <p:nvPr/>
          </p:nvSpPr>
          <p:spPr bwMode="auto">
            <a:xfrm>
              <a:off x="6921" y="13914"/>
              <a:ext cx="540" cy="0"/>
            </a:xfrm>
            <a:prstGeom prst="line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698571"/>
              </p:ext>
            </p:extLst>
          </p:nvPr>
        </p:nvGraphicFramePr>
        <p:xfrm>
          <a:off x="3657600" y="1827716"/>
          <a:ext cx="2160732" cy="478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Equation" r:id="rId3" imgW="1333271" imgH="295211" progId="Equation.DSMT4">
                  <p:embed/>
                </p:oleObj>
              </mc:Choice>
              <mc:Fallback>
                <p:oleObj name="Equation" r:id="rId3" imgW="1333271" imgH="29521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7600" y="1827716"/>
                        <a:ext cx="2160732" cy="478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672852" y="2544763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 	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ймовірність відмови 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-го елементу.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кількість резервних елементів для </a:t>
            </a: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 елементу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342900" algn="just"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прийняти, що: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076611"/>
              </p:ext>
            </p:extLst>
          </p:nvPr>
        </p:nvGraphicFramePr>
        <p:xfrm>
          <a:off x="2811656" y="3939018"/>
          <a:ext cx="4435087" cy="120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6" name="Equation" r:id="rId5" imgW="2628746" imgH="714266" progId="Equation.DSMT4">
                  <p:embed/>
                </p:oleObj>
              </mc:Choice>
              <mc:Fallback>
                <p:oleObj name="Equation" r:id="rId5" imgW="2628746" imgH="7142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11656" y="3939018"/>
                        <a:ext cx="4435087" cy="1205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672852" y="5390934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=0,95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необхідне значення ймовірності безвідмовної роботи системи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02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82334" y="620688"/>
            <a:ext cx="61233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Складемо таблицю </a:t>
            </a:r>
            <a:r>
              <a:rPr lang="uk-UA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4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від х</a:t>
            </a:r>
            <a:r>
              <a:rPr lang="uk-UA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56063"/>
              </p:ext>
            </p:extLst>
          </p:nvPr>
        </p:nvGraphicFramePr>
        <p:xfrm>
          <a:off x="1259632" y="1052736"/>
          <a:ext cx="6624736" cy="30234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1655665">
                  <a:extLst>
                    <a:ext uri="{9D8B030D-6E8A-4147-A177-3AD203B41FA5}">
                      <a16:colId xmlns:a16="http://schemas.microsoft.com/office/drawing/2014/main" val="275852568"/>
                    </a:ext>
                  </a:extLst>
                </a:gridCol>
                <a:gridCol w="1656357">
                  <a:extLst>
                    <a:ext uri="{9D8B030D-6E8A-4147-A177-3AD203B41FA5}">
                      <a16:colId xmlns:a16="http://schemas.microsoft.com/office/drawing/2014/main" val="2086648229"/>
                    </a:ext>
                  </a:extLst>
                </a:gridCol>
                <a:gridCol w="1656357">
                  <a:extLst>
                    <a:ext uri="{9D8B030D-6E8A-4147-A177-3AD203B41FA5}">
                      <a16:colId xmlns:a16="http://schemas.microsoft.com/office/drawing/2014/main" val="1993709375"/>
                    </a:ext>
                  </a:extLst>
                </a:gridCol>
                <a:gridCol w="1656357">
                  <a:extLst>
                    <a:ext uri="{9D8B030D-6E8A-4147-A177-3AD203B41FA5}">
                      <a16:colId xmlns:a16="http://schemas.microsoft.com/office/drawing/2014/main" val="837779947"/>
                    </a:ext>
                  </a:extLst>
                </a:gridCol>
              </a:tblGrid>
              <a:tr h="816207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Кількість резервних елементів, х</a:t>
                      </a:r>
                      <a:r>
                        <a:rPr lang="uk-UA" sz="2000" baseline="-25000" dirty="0">
                          <a:effectLst/>
                        </a:rPr>
                        <a:t>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</a:t>
                      </a:r>
                      <a:r>
                        <a:rPr lang="uk-UA" sz="2000" baseline="-25000" dirty="0">
                          <a:effectLst/>
                        </a:rPr>
                        <a:t>1</a:t>
                      </a:r>
                      <a:r>
                        <a:rPr lang="uk-UA" sz="2000" dirty="0">
                          <a:effectLst/>
                        </a:rPr>
                        <a:t>(х</a:t>
                      </a:r>
                      <a:r>
                        <a:rPr lang="uk-UA" sz="2000" baseline="-25000" dirty="0">
                          <a:effectLst/>
                        </a:rPr>
                        <a:t>1</a:t>
                      </a:r>
                      <a:r>
                        <a:rPr lang="uk-UA" sz="2000" dirty="0">
                          <a:effectLst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</a:t>
                      </a:r>
                      <a:r>
                        <a:rPr lang="uk-UA" sz="2000" baseline="-25000" dirty="0">
                          <a:effectLst/>
                        </a:rPr>
                        <a:t>2</a:t>
                      </a:r>
                      <a:r>
                        <a:rPr lang="uk-UA" sz="2000" dirty="0">
                          <a:effectLst/>
                        </a:rPr>
                        <a:t>(х</a:t>
                      </a:r>
                      <a:r>
                        <a:rPr lang="uk-UA" sz="2000" baseline="-25000" dirty="0">
                          <a:effectLst/>
                        </a:rPr>
                        <a:t>2</a:t>
                      </a:r>
                      <a:r>
                        <a:rPr lang="uk-UA" sz="2000" dirty="0">
                          <a:effectLst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</a:t>
                      </a:r>
                      <a:r>
                        <a:rPr lang="uk-UA" sz="2000" baseline="-25000" dirty="0">
                          <a:effectLst/>
                        </a:rPr>
                        <a:t>3</a:t>
                      </a:r>
                      <a:r>
                        <a:rPr lang="uk-UA" sz="2000" dirty="0">
                          <a:effectLst/>
                        </a:rPr>
                        <a:t>(х</a:t>
                      </a:r>
                      <a:r>
                        <a:rPr lang="uk-UA" sz="2000" baseline="-25000" dirty="0">
                          <a:effectLst/>
                        </a:rPr>
                        <a:t>3</a:t>
                      </a:r>
                      <a:r>
                        <a:rPr lang="uk-UA" sz="2000" dirty="0">
                          <a:effectLst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5207777"/>
                  </a:ext>
                </a:extLst>
              </a:tr>
              <a:tr h="2720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9215952"/>
                  </a:ext>
                </a:extLst>
              </a:tr>
              <a:tr h="2720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54709"/>
                  </a:ext>
                </a:extLst>
              </a:tr>
              <a:tr h="2720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0,999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0,973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05055460"/>
                  </a:ext>
                </a:extLst>
              </a:tr>
              <a:tr h="2720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0,999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0,9984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0,9919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6231084"/>
                  </a:ext>
                </a:extLst>
              </a:tr>
              <a:tr h="2720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0,99968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0,99757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5774046"/>
                  </a:ext>
                </a:extLst>
              </a:tr>
              <a:tr h="2720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0,999936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0,999271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72933595"/>
                  </a:ext>
                </a:extLst>
              </a:tr>
              <a:tr h="2720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0,999781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3207413"/>
                  </a:ext>
                </a:extLst>
              </a:tr>
              <a:tr h="2720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1390923"/>
                  </a:ext>
                </a:extLst>
              </a:tr>
            </a:tbl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907967"/>
              </p:ext>
            </p:extLst>
          </p:nvPr>
        </p:nvGraphicFramePr>
        <p:xfrm>
          <a:off x="5652120" y="4869160"/>
          <a:ext cx="1679404" cy="709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3" imgW="1167893" imgH="495085" progId="Equation.DSMT4">
                  <p:embed/>
                </p:oleObj>
              </mc:Choice>
              <mc:Fallback>
                <p:oleObj name="Equation" r:id="rId3" imgW="1167893" imgH="495085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869160"/>
                        <a:ext cx="1679404" cy="7099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976146"/>
              </p:ext>
            </p:extLst>
          </p:nvPr>
        </p:nvGraphicFramePr>
        <p:xfrm>
          <a:off x="3707904" y="5603012"/>
          <a:ext cx="2232248" cy="63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5" imgW="1739900" imgH="495300" progId="Equation.DSMT4">
                  <p:embed/>
                </p:oleObj>
              </mc:Choice>
              <mc:Fallback>
                <p:oleObj name="Equation" r:id="rId5" imgW="1739900" imgH="4953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603012"/>
                        <a:ext cx="2232248" cy="634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683568" y="4149080"/>
            <a:ext cx="7776864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Необхідні значення  </a:t>
            </a: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Р(Х)≥Р</a:t>
            </a:r>
            <a:r>
              <a:rPr kumimoji="0" lang="uk-UA" altLang="ru-RU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 отримати наступним чином: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800100" algn="l"/>
              </a:tabLst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Довільно вибираємо </a:t>
            </a: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kumimoji="0" lang="uk-UA" altLang="ru-RU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такою умовою щоб</a:t>
            </a: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</a:t>
            </a:r>
            <a:r>
              <a:rPr kumimoji="0" lang="uk-UA" altLang="ru-RU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</a:t>
            </a:r>
            <a:r>
              <a:rPr kumimoji="0" lang="uk-UA" altLang="ru-RU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)&gt;Р</a:t>
            </a:r>
            <a:r>
              <a:rPr kumimoji="0" lang="uk-UA" altLang="ru-RU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>
                <a:tab pos="800100" algn="l"/>
              </a:tabLst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Потім вибираємо таке значення </a:t>
            </a: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kumimoji="0" lang="uk-UA" altLang="ru-RU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щоб </a:t>
            </a:r>
            <a:endParaRPr kumimoji="0" lang="uk-UA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683568" y="5661248"/>
            <a:ext cx="301108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alt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   Находимо </a:t>
            </a:r>
            <a:r>
              <a:rPr lang="uk-UA" alt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altLang="ru-RU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умови</a:t>
            </a: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86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55576" y="836712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Візьмемо для прикладу, що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=1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 якому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(х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)=0,99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(див. табл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.)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знайдемо: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538841"/>
              </p:ext>
            </p:extLst>
          </p:nvPr>
        </p:nvGraphicFramePr>
        <p:xfrm>
          <a:off x="2895671" y="1484784"/>
          <a:ext cx="3260505" cy="839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3" imgW="1726920" imgH="444240" progId="Equation.DSMT4">
                  <p:embed/>
                </p:oleObj>
              </mc:Choice>
              <mc:Fallback>
                <p:oleObj name="Equation" r:id="rId3" imgW="1726920" imgH="44424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71" y="1484784"/>
                        <a:ext cx="3260505" cy="8398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755576" y="2690336"/>
            <a:ext cx="77048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Тобто і якості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можна вибрати 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≥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так, як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(1)&gt;0,9595 </a:t>
            </a:r>
            <a:endParaRPr lang="uk-UA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табл.. отриманого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розрахунком)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000" b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=0,96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Розрахуємо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287915"/>
              </p:ext>
            </p:extLst>
          </p:nvPr>
        </p:nvGraphicFramePr>
        <p:xfrm>
          <a:off x="2195736" y="3717032"/>
          <a:ext cx="5017126" cy="8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5" imgW="2885754" imgH="495378" progId="Equation.DSMT4">
                  <p:embed/>
                </p:oleObj>
              </mc:Choice>
              <mc:Fallback>
                <p:oleObj name="Equation" r:id="rId5" imgW="2885754" imgH="4953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95736" y="3717032"/>
                        <a:ext cx="5017126" cy="86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043608" y="4759404"/>
            <a:ext cx="52866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 видно з таблиці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може бути не менше 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30514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83004" y="777323"/>
            <a:ext cx="62508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Виходячи з цього маємо: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3129201" y="2413337"/>
            <a:ext cx="3582144" cy="2808312"/>
            <a:chOff x="2555776" y="2492896"/>
            <a:chExt cx="3582144" cy="2808312"/>
          </a:xfrm>
        </p:grpSpPr>
        <p:sp>
          <p:nvSpPr>
            <p:cNvPr id="26" name="Line 44"/>
            <p:cNvSpPr>
              <a:spLocks noChangeShapeType="1"/>
            </p:cNvSpPr>
            <p:nvPr/>
          </p:nvSpPr>
          <p:spPr bwMode="auto">
            <a:xfrm>
              <a:off x="5063277" y="2693490"/>
              <a:ext cx="0" cy="24071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3" name="Line 51"/>
            <p:cNvSpPr>
              <a:spLocks noChangeShapeType="1"/>
            </p:cNvSpPr>
            <p:nvPr/>
          </p:nvSpPr>
          <p:spPr bwMode="auto">
            <a:xfrm>
              <a:off x="5958813" y="2693490"/>
              <a:ext cx="0" cy="24071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grpSp>
          <p:nvGrpSpPr>
            <p:cNvPr id="47" name="Группа 46"/>
            <p:cNvGrpSpPr/>
            <p:nvPr/>
          </p:nvGrpSpPr>
          <p:grpSpPr>
            <a:xfrm>
              <a:off x="2555776" y="2492896"/>
              <a:ext cx="3582144" cy="2808312"/>
              <a:chOff x="2555776" y="2492896"/>
              <a:chExt cx="3582144" cy="2808312"/>
            </a:xfrm>
          </p:grpSpPr>
          <p:sp>
            <p:nvSpPr>
              <p:cNvPr id="7" name="Rectangle 25"/>
              <p:cNvSpPr>
                <a:spLocks noChangeArrowheads="1"/>
              </p:cNvSpPr>
              <p:nvPr/>
            </p:nvSpPr>
            <p:spPr bwMode="auto">
              <a:xfrm>
                <a:off x="2913990" y="3295271"/>
                <a:ext cx="537322" cy="4011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8" name="Line 26"/>
              <p:cNvSpPr>
                <a:spLocks noChangeShapeType="1"/>
              </p:cNvSpPr>
              <p:nvPr/>
            </p:nvSpPr>
            <p:spPr bwMode="auto">
              <a:xfrm flipH="1">
                <a:off x="2555776" y="3495865"/>
                <a:ext cx="35821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9" name="Line 27"/>
              <p:cNvSpPr>
                <a:spLocks noChangeShapeType="1"/>
              </p:cNvSpPr>
              <p:nvPr/>
            </p:nvSpPr>
            <p:spPr bwMode="auto">
              <a:xfrm>
                <a:off x="3451312" y="3495865"/>
                <a:ext cx="71642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0" name="Rectangle 28"/>
              <p:cNvSpPr>
                <a:spLocks noChangeArrowheads="1"/>
              </p:cNvSpPr>
              <p:nvPr/>
            </p:nvSpPr>
            <p:spPr bwMode="auto">
              <a:xfrm>
                <a:off x="4167741" y="3295271"/>
                <a:ext cx="537322" cy="4011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2" name="Rectangle 30"/>
              <p:cNvSpPr>
                <a:spLocks noChangeArrowheads="1"/>
              </p:cNvSpPr>
              <p:nvPr/>
            </p:nvSpPr>
            <p:spPr bwMode="auto">
              <a:xfrm>
                <a:off x="5242384" y="3295271"/>
                <a:ext cx="537322" cy="4011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4" name="Rectangle 32"/>
              <p:cNvSpPr>
                <a:spLocks noChangeArrowheads="1"/>
              </p:cNvSpPr>
              <p:nvPr/>
            </p:nvSpPr>
            <p:spPr bwMode="auto">
              <a:xfrm>
                <a:off x="5242384" y="2894083"/>
                <a:ext cx="537322" cy="40118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5" name="Rectangle 33"/>
              <p:cNvSpPr>
                <a:spLocks noChangeArrowheads="1"/>
              </p:cNvSpPr>
              <p:nvPr/>
            </p:nvSpPr>
            <p:spPr bwMode="auto">
              <a:xfrm>
                <a:off x="5242384" y="2492896"/>
                <a:ext cx="537322" cy="40118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6" name="Rectangle 34"/>
              <p:cNvSpPr>
                <a:spLocks noChangeArrowheads="1"/>
              </p:cNvSpPr>
              <p:nvPr/>
            </p:nvSpPr>
            <p:spPr bwMode="auto">
              <a:xfrm>
                <a:off x="5242384" y="3696458"/>
                <a:ext cx="537322" cy="40118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7" name="Rectangle 35"/>
              <p:cNvSpPr>
                <a:spLocks noChangeArrowheads="1"/>
              </p:cNvSpPr>
              <p:nvPr/>
            </p:nvSpPr>
            <p:spPr bwMode="auto">
              <a:xfrm>
                <a:off x="5242384" y="4097646"/>
                <a:ext cx="537322" cy="40118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8" name="Rectangle 36"/>
              <p:cNvSpPr>
                <a:spLocks noChangeArrowheads="1"/>
              </p:cNvSpPr>
              <p:nvPr/>
            </p:nvSpPr>
            <p:spPr bwMode="auto">
              <a:xfrm>
                <a:off x="5242384" y="4498833"/>
                <a:ext cx="537322" cy="40118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9" name="Rectangle 37"/>
              <p:cNvSpPr>
                <a:spLocks noChangeArrowheads="1"/>
              </p:cNvSpPr>
              <p:nvPr/>
            </p:nvSpPr>
            <p:spPr bwMode="auto">
              <a:xfrm>
                <a:off x="5242384" y="4900021"/>
                <a:ext cx="537322" cy="40118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grpSp>
            <p:nvGrpSpPr>
              <p:cNvPr id="46" name="Группа 45"/>
              <p:cNvGrpSpPr/>
              <p:nvPr/>
            </p:nvGrpSpPr>
            <p:grpSpPr>
              <a:xfrm>
                <a:off x="4705062" y="2693490"/>
                <a:ext cx="1432858" cy="2407124"/>
                <a:chOff x="4705062" y="2693490"/>
                <a:chExt cx="1432858" cy="2407124"/>
              </a:xfrm>
            </p:grpSpPr>
            <p:sp>
              <p:nvSpPr>
                <p:cNvPr id="11" name="Line 29"/>
                <p:cNvSpPr>
                  <a:spLocks noChangeShapeType="1"/>
                </p:cNvSpPr>
                <p:nvPr/>
              </p:nvSpPr>
              <p:spPr bwMode="auto">
                <a:xfrm>
                  <a:off x="4705062" y="3495865"/>
                  <a:ext cx="537322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13" name="Line 31"/>
                <p:cNvSpPr>
                  <a:spLocks noChangeShapeType="1"/>
                </p:cNvSpPr>
                <p:nvPr/>
              </p:nvSpPr>
              <p:spPr bwMode="auto">
                <a:xfrm>
                  <a:off x="5779706" y="3495865"/>
                  <a:ext cx="35821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5063277" y="3897052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5063277" y="4298239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2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5063277" y="4699427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5063277" y="5100614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4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063277" y="3094677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5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5063277" y="2693490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7" name="Line 45"/>
                <p:cNvSpPr>
                  <a:spLocks noChangeShapeType="1"/>
                </p:cNvSpPr>
                <p:nvPr/>
              </p:nvSpPr>
              <p:spPr bwMode="auto">
                <a:xfrm>
                  <a:off x="5779706" y="2693490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8" name="Line 46"/>
                <p:cNvSpPr>
                  <a:spLocks noChangeShapeType="1"/>
                </p:cNvSpPr>
                <p:nvPr/>
              </p:nvSpPr>
              <p:spPr bwMode="auto">
                <a:xfrm>
                  <a:off x="5779706" y="3094677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29" name="Line 47"/>
                <p:cNvSpPr>
                  <a:spLocks noChangeShapeType="1"/>
                </p:cNvSpPr>
                <p:nvPr/>
              </p:nvSpPr>
              <p:spPr bwMode="auto">
                <a:xfrm>
                  <a:off x="5779706" y="3897052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30" name="Line 48"/>
                <p:cNvSpPr>
                  <a:spLocks noChangeShapeType="1"/>
                </p:cNvSpPr>
                <p:nvPr/>
              </p:nvSpPr>
              <p:spPr bwMode="auto">
                <a:xfrm>
                  <a:off x="5779706" y="4298239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31" name="Line 49"/>
                <p:cNvSpPr>
                  <a:spLocks noChangeShapeType="1"/>
                </p:cNvSpPr>
                <p:nvPr/>
              </p:nvSpPr>
              <p:spPr bwMode="auto">
                <a:xfrm>
                  <a:off x="5779706" y="4699427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  <p:sp>
              <p:nvSpPr>
                <p:cNvPr id="32" name="Line 50"/>
                <p:cNvSpPr>
                  <a:spLocks noChangeShapeType="1"/>
                </p:cNvSpPr>
                <p:nvPr/>
              </p:nvSpPr>
              <p:spPr bwMode="auto">
                <a:xfrm>
                  <a:off x="5779706" y="5100614"/>
                  <a:ext cx="179107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/>
                </a:p>
              </p:txBody>
            </p:sp>
          </p:grpSp>
          <p:sp>
            <p:nvSpPr>
              <p:cNvPr id="34" name="Rectangle 52"/>
              <p:cNvSpPr>
                <a:spLocks noChangeArrowheads="1"/>
              </p:cNvSpPr>
              <p:nvPr/>
            </p:nvSpPr>
            <p:spPr bwMode="auto">
              <a:xfrm>
                <a:off x="2913990" y="3696458"/>
                <a:ext cx="537322" cy="40118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5" name="Rectangle 53"/>
              <p:cNvSpPr>
                <a:spLocks noChangeArrowheads="1"/>
              </p:cNvSpPr>
              <p:nvPr/>
            </p:nvSpPr>
            <p:spPr bwMode="auto">
              <a:xfrm>
                <a:off x="4167741" y="3696458"/>
                <a:ext cx="537322" cy="40118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6" name="Line 54"/>
              <p:cNvSpPr>
                <a:spLocks noChangeShapeType="1"/>
              </p:cNvSpPr>
              <p:nvPr/>
            </p:nvSpPr>
            <p:spPr bwMode="auto">
              <a:xfrm>
                <a:off x="3451312" y="3897052"/>
                <a:ext cx="17910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7" name="Line 55"/>
              <p:cNvSpPr>
                <a:spLocks noChangeShapeType="1"/>
              </p:cNvSpPr>
              <p:nvPr/>
            </p:nvSpPr>
            <p:spPr bwMode="auto">
              <a:xfrm flipH="1">
                <a:off x="3988634" y="3897052"/>
                <a:ext cx="17910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8" name="Line 56"/>
              <p:cNvSpPr>
                <a:spLocks noChangeShapeType="1"/>
              </p:cNvSpPr>
              <p:nvPr/>
            </p:nvSpPr>
            <p:spPr bwMode="auto">
              <a:xfrm>
                <a:off x="4705062" y="3897052"/>
                <a:ext cx="17910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9" name="Line 57"/>
              <p:cNvSpPr>
                <a:spLocks noChangeShapeType="1"/>
              </p:cNvSpPr>
              <p:nvPr/>
            </p:nvSpPr>
            <p:spPr bwMode="auto">
              <a:xfrm flipV="1">
                <a:off x="4884170" y="3495865"/>
                <a:ext cx="0" cy="4011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40" name="Line 58"/>
              <p:cNvSpPr>
                <a:spLocks noChangeShapeType="1"/>
              </p:cNvSpPr>
              <p:nvPr/>
            </p:nvSpPr>
            <p:spPr bwMode="auto">
              <a:xfrm flipV="1">
                <a:off x="3988634" y="3495865"/>
                <a:ext cx="0" cy="4011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41" name="Line 59"/>
              <p:cNvSpPr>
                <a:spLocks noChangeShapeType="1"/>
              </p:cNvSpPr>
              <p:nvPr/>
            </p:nvSpPr>
            <p:spPr bwMode="auto">
              <a:xfrm flipV="1">
                <a:off x="3630419" y="3495865"/>
                <a:ext cx="0" cy="4011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42" name="Line 60"/>
              <p:cNvSpPr>
                <a:spLocks noChangeShapeType="1"/>
              </p:cNvSpPr>
              <p:nvPr/>
            </p:nvSpPr>
            <p:spPr bwMode="auto">
              <a:xfrm flipH="1">
                <a:off x="2734883" y="3897052"/>
                <a:ext cx="17910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43" name="Line 61"/>
              <p:cNvSpPr>
                <a:spLocks noChangeShapeType="1"/>
              </p:cNvSpPr>
              <p:nvPr/>
            </p:nvSpPr>
            <p:spPr bwMode="auto">
              <a:xfrm flipV="1">
                <a:off x="2734883" y="3495865"/>
                <a:ext cx="0" cy="4011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</p:grpSp>
      <p:sp>
        <p:nvSpPr>
          <p:cNvPr id="45" name="Прямоугольник 44"/>
          <p:cNvSpPr/>
          <p:nvPr/>
        </p:nvSpPr>
        <p:spPr>
          <a:xfrm>
            <a:off x="980913" y="3215711"/>
            <a:ext cx="1970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=[1, 1, 6]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83569" y="5221649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Така система забезпечує необхідний рівень надійності (ймовірності безвідмовної роботи), але по аналогії можуть бути отримані й інші варіанти систем, які забезпечують необхідний рівень.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71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1"/>
          <p:cNvGrpSpPr>
            <a:grpSpLocks/>
          </p:cNvGrpSpPr>
          <p:nvPr/>
        </p:nvGrpSpPr>
        <p:grpSpPr bwMode="auto">
          <a:xfrm>
            <a:off x="3186887" y="1277520"/>
            <a:ext cx="3519534" cy="1007090"/>
            <a:chOff x="5481" y="2574"/>
            <a:chExt cx="4320" cy="1080"/>
          </a:xfrm>
        </p:grpSpPr>
        <p:sp>
          <p:nvSpPr>
            <p:cNvPr id="8" name="Line 119"/>
            <p:cNvSpPr>
              <a:spLocks noChangeShapeType="1"/>
            </p:cNvSpPr>
            <p:nvPr/>
          </p:nvSpPr>
          <p:spPr bwMode="auto">
            <a:xfrm>
              <a:off x="5481" y="275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Rectangle 118"/>
            <p:cNvSpPr>
              <a:spLocks noChangeArrowheads="1"/>
            </p:cNvSpPr>
            <p:nvPr/>
          </p:nvSpPr>
          <p:spPr bwMode="auto">
            <a:xfrm>
              <a:off x="6021" y="257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Line 117"/>
            <p:cNvSpPr>
              <a:spLocks noChangeShapeType="1"/>
            </p:cNvSpPr>
            <p:nvPr/>
          </p:nvSpPr>
          <p:spPr bwMode="auto">
            <a:xfrm>
              <a:off x="6741" y="275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Rectangle 116"/>
            <p:cNvSpPr>
              <a:spLocks noChangeArrowheads="1"/>
            </p:cNvSpPr>
            <p:nvPr/>
          </p:nvSpPr>
          <p:spPr bwMode="auto">
            <a:xfrm>
              <a:off x="7281" y="257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" name="Line 115"/>
            <p:cNvSpPr>
              <a:spLocks noChangeShapeType="1"/>
            </p:cNvSpPr>
            <p:nvPr/>
          </p:nvSpPr>
          <p:spPr bwMode="auto">
            <a:xfrm>
              <a:off x="8001" y="275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Rectangle 114"/>
            <p:cNvSpPr>
              <a:spLocks noChangeArrowheads="1"/>
            </p:cNvSpPr>
            <p:nvPr/>
          </p:nvSpPr>
          <p:spPr bwMode="auto">
            <a:xfrm>
              <a:off x="8541" y="257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113"/>
            <p:cNvSpPr>
              <a:spLocks noChangeShapeType="1"/>
            </p:cNvSpPr>
            <p:nvPr/>
          </p:nvSpPr>
          <p:spPr bwMode="auto">
            <a:xfrm>
              <a:off x="9261" y="275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Rectangle 112"/>
            <p:cNvSpPr>
              <a:spLocks noChangeArrowheads="1"/>
            </p:cNvSpPr>
            <p:nvPr/>
          </p:nvSpPr>
          <p:spPr bwMode="auto">
            <a:xfrm>
              <a:off x="7281" y="293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Rectangle 111"/>
            <p:cNvSpPr>
              <a:spLocks noChangeArrowheads="1"/>
            </p:cNvSpPr>
            <p:nvPr/>
          </p:nvSpPr>
          <p:spPr bwMode="auto">
            <a:xfrm>
              <a:off x="7281" y="329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Rectangle 110"/>
            <p:cNvSpPr>
              <a:spLocks noChangeArrowheads="1"/>
            </p:cNvSpPr>
            <p:nvPr/>
          </p:nvSpPr>
          <p:spPr bwMode="auto">
            <a:xfrm>
              <a:off x="8541" y="293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8" name="Rectangle 109"/>
            <p:cNvSpPr>
              <a:spLocks noChangeArrowheads="1"/>
            </p:cNvSpPr>
            <p:nvPr/>
          </p:nvSpPr>
          <p:spPr bwMode="auto">
            <a:xfrm>
              <a:off x="8541" y="329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9" name="Rectangle 108"/>
            <p:cNvSpPr>
              <a:spLocks noChangeArrowheads="1"/>
            </p:cNvSpPr>
            <p:nvPr/>
          </p:nvSpPr>
          <p:spPr bwMode="auto">
            <a:xfrm>
              <a:off x="6021" y="293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Line 107"/>
            <p:cNvSpPr>
              <a:spLocks noChangeShapeType="1"/>
            </p:cNvSpPr>
            <p:nvPr/>
          </p:nvSpPr>
          <p:spPr bwMode="auto">
            <a:xfrm flipH="1">
              <a:off x="5841" y="311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Line 106"/>
            <p:cNvSpPr>
              <a:spLocks noChangeShapeType="1"/>
            </p:cNvSpPr>
            <p:nvPr/>
          </p:nvSpPr>
          <p:spPr bwMode="auto">
            <a:xfrm>
              <a:off x="6741" y="311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2" name="Line 105"/>
            <p:cNvSpPr>
              <a:spLocks noChangeShapeType="1"/>
            </p:cNvSpPr>
            <p:nvPr/>
          </p:nvSpPr>
          <p:spPr bwMode="auto">
            <a:xfrm flipH="1">
              <a:off x="7101" y="311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3" name="Line 104"/>
            <p:cNvSpPr>
              <a:spLocks noChangeShapeType="1"/>
            </p:cNvSpPr>
            <p:nvPr/>
          </p:nvSpPr>
          <p:spPr bwMode="auto">
            <a:xfrm flipH="1">
              <a:off x="7101" y="347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" name="Line 103"/>
            <p:cNvSpPr>
              <a:spLocks noChangeShapeType="1"/>
            </p:cNvSpPr>
            <p:nvPr/>
          </p:nvSpPr>
          <p:spPr bwMode="auto">
            <a:xfrm>
              <a:off x="8001" y="311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5" name="Line 102"/>
            <p:cNvSpPr>
              <a:spLocks noChangeShapeType="1"/>
            </p:cNvSpPr>
            <p:nvPr/>
          </p:nvSpPr>
          <p:spPr bwMode="auto">
            <a:xfrm>
              <a:off x="8001" y="347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6" name="Line 101"/>
            <p:cNvSpPr>
              <a:spLocks noChangeShapeType="1"/>
            </p:cNvSpPr>
            <p:nvPr/>
          </p:nvSpPr>
          <p:spPr bwMode="auto">
            <a:xfrm flipH="1">
              <a:off x="8361" y="311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7" name="Line 100"/>
            <p:cNvSpPr>
              <a:spLocks noChangeShapeType="1"/>
            </p:cNvSpPr>
            <p:nvPr/>
          </p:nvSpPr>
          <p:spPr bwMode="auto">
            <a:xfrm flipH="1">
              <a:off x="8361" y="347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8" name="Line 99"/>
            <p:cNvSpPr>
              <a:spLocks noChangeShapeType="1"/>
            </p:cNvSpPr>
            <p:nvPr/>
          </p:nvSpPr>
          <p:spPr bwMode="auto">
            <a:xfrm>
              <a:off x="9261" y="311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9" name="Line 98"/>
            <p:cNvSpPr>
              <a:spLocks noChangeShapeType="1"/>
            </p:cNvSpPr>
            <p:nvPr/>
          </p:nvSpPr>
          <p:spPr bwMode="auto">
            <a:xfrm>
              <a:off x="9261" y="347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0" name="Line 97"/>
            <p:cNvSpPr>
              <a:spLocks noChangeShapeType="1"/>
            </p:cNvSpPr>
            <p:nvPr/>
          </p:nvSpPr>
          <p:spPr bwMode="auto">
            <a:xfrm flipV="1">
              <a:off x="5841" y="275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1" name="Line 96"/>
            <p:cNvSpPr>
              <a:spLocks noChangeShapeType="1"/>
            </p:cNvSpPr>
            <p:nvPr/>
          </p:nvSpPr>
          <p:spPr bwMode="auto">
            <a:xfrm flipV="1">
              <a:off x="6921" y="275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2" name="Line 95"/>
            <p:cNvSpPr>
              <a:spLocks noChangeShapeType="1"/>
            </p:cNvSpPr>
            <p:nvPr/>
          </p:nvSpPr>
          <p:spPr bwMode="auto">
            <a:xfrm flipV="1">
              <a:off x="7101" y="275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3" name="Line 94"/>
            <p:cNvSpPr>
              <a:spLocks noChangeShapeType="1"/>
            </p:cNvSpPr>
            <p:nvPr/>
          </p:nvSpPr>
          <p:spPr bwMode="auto">
            <a:xfrm flipV="1">
              <a:off x="8181" y="275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4" name="Line 93"/>
            <p:cNvSpPr>
              <a:spLocks noChangeShapeType="1"/>
            </p:cNvSpPr>
            <p:nvPr/>
          </p:nvSpPr>
          <p:spPr bwMode="auto">
            <a:xfrm flipV="1">
              <a:off x="8361" y="275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5" name="Line 92"/>
            <p:cNvSpPr>
              <a:spLocks noChangeShapeType="1"/>
            </p:cNvSpPr>
            <p:nvPr/>
          </p:nvSpPr>
          <p:spPr bwMode="auto">
            <a:xfrm flipV="1">
              <a:off x="9441" y="275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36" name="Group 59"/>
          <p:cNvGrpSpPr>
            <a:grpSpLocks/>
          </p:cNvGrpSpPr>
          <p:nvPr/>
        </p:nvGrpSpPr>
        <p:grpSpPr bwMode="auto">
          <a:xfrm>
            <a:off x="3280182" y="2887315"/>
            <a:ext cx="3426239" cy="1369485"/>
            <a:chOff x="5481" y="4194"/>
            <a:chExt cx="4320" cy="1440"/>
          </a:xfrm>
        </p:grpSpPr>
        <p:sp>
          <p:nvSpPr>
            <p:cNvPr id="37" name="Line 90"/>
            <p:cNvSpPr>
              <a:spLocks noChangeShapeType="1"/>
            </p:cNvSpPr>
            <p:nvPr/>
          </p:nvSpPr>
          <p:spPr bwMode="auto">
            <a:xfrm>
              <a:off x="5481" y="437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8" name="Rectangle 89"/>
            <p:cNvSpPr>
              <a:spLocks noChangeArrowheads="1"/>
            </p:cNvSpPr>
            <p:nvPr/>
          </p:nvSpPr>
          <p:spPr bwMode="auto">
            <a:xfrm>
              <a:off x="6021" y="419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9" name="Line 88"/>
            <p:cNvSpPr>
              <a:spLocks noChangeShapeType="1"/>
            </p:cNvSpPr>
            <p:nvPr/>
          </p:nvSpPr>
          <p:spPr bwMode="auto">
            <a:xfrm>
              <a:off x="6741" y="437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0" name="Rectangle 87"/>
            <p:cNvSpPr>
              <a:spLocks noChangeArrowheads="1"/>
            </p:cNvSpPr>
            <p:nvPr/>
          </p:nvSpPr>
          <p:spPr bwMode="auto">
            <a:xfrm>
              <a:off x="7281" y="419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1" name="Line 86"/>
            <p:cNvSpPr>
              <a:spLocks noChangeShapeType="1"/>
            </p:cNvSpPr>
            <p:nvPr/>
          </p:nvSpPr>
          <p:spPr bwMode="auto">
            <a:xfrm>
              <a:off x="8001" y="437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2" name="Rectangle 85"/>
            <p:cNvSpPr>
              <a:spLocks noChangeArrowheads="1"/>
            </p:cNvSpPr>
            <p:nvPr/>
          </p:nvSpPr>
          <p:spPr bwMode="auto">
            <a:xfrm>
              <a:off x="8541" y="419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3" name="Line 84"/>
            <p:cNvSpPr>
              <a:spLocks noChangeShapeType="1"/>
            </p:cNvSpPr>
            <p:nvPr/>
          </p:nvSpPr>
          <p:spPr bwMode="auto">
            <a:xfrm>
              <a:off x="9261" y="437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4" name="Rectangle 83"/>
            <p:cNvSpPr>
              <a:spLocks noChangeArrowheads="1"/>
            </p:cNvSpPr>
            <p:nvPr/>
          </p:nvSpPr>
          <p:spPr bwMode="auto">
            <a:xfrm>
              <a:off x="7281" y="455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5" name="Rectangle 82"/>
            <p:cNvSpPr>
              <a:spLocks noChangeArrowheads="1"/>
            </p:cNvSpPr>
            <p:nvPr/>
          </p:nvSpPr>
          <p:spPr bwMode="auto">
            <a:xfrm>
              <a:off x="6021" y="491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6" name="Rectangle 81"/>
            <p:cNvSpPr>
              <a:spLocks noChangeArrowheads="1"/>
            </p:cNvSpPr>
            <p:nvPr/>
          </p:nvSpPr>
          <p:spPr bwMode="auto">
            <a:xfrm>
              <a:off x="8541" y="455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7" name="Rectangle 80"/>
            <p:cNvSpPr>
              <a:spLocks noChangeArrowheads="1"/>
            </p:cNvSpPr>
            <p:nvPr/>
          </p:nvSpPr>
          <p:spPr bwMode="auto">
            <a:xfrm>
              <a:off x="8541" y="491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8" name="Rectangle 79"/>
            <p:cNvSpPr>
              <a:spLocks noChangeArrowheads="1"/>
            </p:cNvSpPr>
            <p:nvPr/>
          </p:nvSpPr>
          <p:spPr bwMode="auto">
            <a:xfrm>
              <a:off x="6021" y="455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9" name="Line 78"/>
            <p:cNvSpPr>
              <a:spLocks noChangeShapeType="1"/>
            </p:cNvSpPr>
            <p:nvPr/>
          </p:nvSpPr>
          <p:spPr bwMode="auto">
            <a:xfrm flipH="1">
              <a:off x="5841" y="473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0" name="Line 77"/>
            <p:cNvSpPr>
              <a:spLocks noChangeShapeType="1"/>
            </p:cNvSpPr>
            <p:nvPr/>
          </p:nvSpPr>
          <p:spPr bwMode="auto">
            <a:xfrm>
              <a:off x="6741" y="473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1" name="Line 76"/>
            <p:cNvSpPr>
              <a:spLocks noChangeShapeType="1"/>
            </p:cNvSpPr>
            <p:nvPr/>
          </p:nvSpPr>
          <p:spPr bwMode="auto">
            <a:xfrm flipH="1">
              <a:off x="7101" y="473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2" name="Line 75"/>
            <p:cNvSpPr>
              <a:spLocks noChangeShapeType="1"/>
            </p:cNvSpPr>
            <p:nvPr/>
          </p:nvSpPr>
          <p:spPr bwMode="auto">
            <a:xfrm flipH="1">
              <a:off x="5841" y="509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3" name="Line 74"/>
            <p:cNvSpPr>
              <a:spLocks noChangeShapeType="1"/>
            </p:cNvSpPr>
            <p:nvPr/>
          </p:nvSpPr>
          <p:spPr bwMode="auto">
            <a:xfrm>
              <a:off x="8001" y="473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4" name="Line 73"/>
            <p:cNvSpPr>
              <a:spLocks noChangeShapeType="1"/>
            </p:cNvSpPr>
            <p:nvPr/>
          </p:nvSpPr>
          <p:spPr bwMode="auto">
            <a:xfrm>
              <a:off x="6741" y="509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5" name="Line 72"/>
            <p:cNvSpPr>
              <a:spLocks noChangeShapeType="1"/>
            </p:cNvSpPr>
            <p:nvPr/>
          </p:nvSpPr>
          <p:spPr bwMode="auto">
            <a:xfrm flipH="1">
              <a:off x="8361" y="473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6" name="Line 71"/>
            <p:cNvSpPr>
              <a:spLocks noChangeShapeType="1"/>
            </p:cNvSpPr>
            <p:nvPr/>
          </p:nvSpPr>
          <p:spPr bwMode="auto">
            <a:xfrm flipH="1">
              <a:off x="8361" y="509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7" name="Line 70"/>
            <p:cNvSpPr>
              <a:spLocks noChangeShapeType="1"/>
            </p:cNvSpPr>
            <p:nvPr/>
          </p:nvSpPr>
          <p:spPr bwMode="auto">
            <a:xfrm>
              <a:off x="9261" y="473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8" name="Line 69"/>
            <p:cNvSpPr>
              <a:spLocks noChangeShapeType="1"/>
            </p:cNvSpPr>
            <p:nvPr/>
          </p:nvSpPr>
          <p:spPr bwMode="auto">
            <a:xfrm>
              <a:off x="9261" y="509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9" name="Line 68"/>
            <p:cNvSpPr>
              <a:spLocks noChangeShapeType="1"/>
            </p:cNvSpPr>
            <p:nvPr/>
          </p:nvSpPr>
          <p:spPr bwMode="auto">
            <a:xfrm flipV="1">
              <a:off x="5841" y="437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0" name="Line 67"/>
            <p:cNvSpPr>
              <a:spLocks noChangeShapeType="1"/>
            </p:cNvSpPr>
            <p:nvPr/>
          </p:nvSpPr>
          <p:spPr bwMode="auto">
            <a:xfrm flipV="1">
              <a:off x="6921" y="437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1" name="Line 66"/>
            <p:cNvSpPr>
              <a:spLocks noChangeShapeType="1"/>
            </p:cNvSpPr>
            <p:nvPr/>
          </p:nvSpPr>
          <p:spPr bwMode="auto">
            <a:xfrm flipV="1">
              <a:off x="7101" y="437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2" name="Line 65"/>
            <p:cNvSpPr>
              <a:spLocks noChangeShapeType="1"/>
            </p:cNvSpPr>
            <p:nvPr/>
          </p:nvSpPr>
          <p:spPr bwMode="auto">
            <a:xfrm flipV="1">
              <a:off x="8181" y="437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3" name="Line 64"/>
            <p:cNvSpPr>
              <a:spLocks noChangeShapeType="1"/>
            </p:cNvSpPr>
            <p:nvPr/>
          </p:nvSpPr>
          <p:spPr bwMode="auto">
            <a:xfrm flipV="1">
              <a:off x="8361" y="4374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168" name="Line 63"/>
            <p:cNvSpPr>
              <a:spLocks noChangeShapeType="1"/>
            </p:cNvSpPr>
            <p:nvPr/>
          </p:nvSpPr>
          <p:spPr bwMode="auto">
            <a:xfrm flipV="1">
              <a:off x="9441" y="4374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169" name="Rectangle 62"/>
            <p:cNvSpPr>
              <a:spLocks noChangeArrowheads="1"/>
            </p:cNvSpPr>
            <p:nvPr/>
          </p:nvSpPr>
          <p:spPr bwMode="auto">
            <a:xfrm>
              <a:off x="8541" y="5274"/>
              <a:ext cx="720" cy="3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171" name="Line 61"/>
            <p:cNvSpPr>
              <a:spLocks noChangeShapeType="1"/>
            </p:cNvSpPr>
            <p:nvPr/>
          </p:nvSpPr>
          <p:spPr bwMode="auto">
            <a:xfrm flipH="1">
              <a:off x="8361" y="545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172" name="Line 60"/>
            <p:cNvSpPr>
              <a:spLocks noChangeShapeType="1"/>
            </p:cNvSpPr>
            <p:nvPr/>
          </p:nvSpPr>
          <p:spPr bwMode="auto">
            <a:xfrm>
              <a:off x="9261" y="545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7173" name="Rectangle 120"/>
          <p:cNvSpPr>
            <a:spLocks noChangeArrowheads="1"/>
          </p:cNvSpPr>
          <p:nvPr/>
        </p:nvSpPr>
        <p:spPr bwMode="auto">
          <a:xfrm>
            <a:off x="678083" y="568760"/>
            <a:ext cx="22869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Наприклад: 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4" name="Rectangle 121"/>
          <p:cNvSpPr>
            <a:spLocks noChangeArrowheads="1"/>
          </p:cNvSpPr>
          <p:nvPr/>
        </p:nvSpPr>
        <p:spPr bwMode="auto">
          <a:xfrm>
            <a:off x="1148548" y="1030425"/>
            <a:ext cx="150554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kumimoji="0" lang="uk-UA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=[1, 2, 2]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5" name="Rectangle 122"/>
          <p:cNvSpPr>
            <a:spLocks noChangeArrowheads="1"/>
          </p:cNvSpPr>
          <p:nvPr/>
        </p:nvSpPr>
        <p:spPr bwMode="auto">
          <a:xfrm>
            <a:off x="834303" y="4693573"/>
            <a:ext cx="734481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Виникає проблема: якому із рішень надати перевагу? 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 вирішити питання треба встановити відповідний критерій переваги.</a:t>
            </a:r>
            <a:endParaRPr kumimoji="0" lang="uk-UA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6" name="Прямоугольник 7175"/>
          <p:cNvSpPr/>
          <p:nvPr/>
        </p:nvSpPr>
        <p:spPr>
          <a:xfrm>
            <a:off x="970060" y="2915860"/>
            <a:ext cx="18453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altLang="ru-RU" sz="2000" baseline="-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r>
              <a:rPr lang="uk-UA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=[2, 1, 3]</a:t>
            </a:r>
            <a:endParaRPr lang="ru-RU" alt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53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764704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в якості критерія вибрати економічний, пов’язаний з додатковими витратами на резервування, то вибір системи буде залежати від вартісних затрат на елементи. Допустимо, що вартість резервованих елементів буде мати значення: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87924" y="2420888"/>
            <a:ext cx="13681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=1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од.;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sz="2000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=2 од.;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sz="2000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=0,5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од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91580" y="3399964"/>
            <a:ext cx="75608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Тоді, розглядаючи отримані варіанти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ІІІ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маємо, що вартість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86000" y="3953962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– 6 од;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ІІ – 6 од;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ІІІ – 5,5 од.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4075" y="5445224"/>
            <a:ext cx="79083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чином, при економічному критерії найкращим буде варіант 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2000" b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ІІІ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50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39552" y="764704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Отже, аналізуючи вище сказане, можна сформулювати 2 задачі </a:t>
            </a:r>
            <a:r>
              <a:rPr lang="uk-UA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оптимального резервування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1822737"/>
            <a:ext cx="7632848" cy="1938992"/>
          </a:xfrm>
          <a:prstGeom prst="rect">
            <a:avLst/>
          </a:prstGeom>
          <a:solidFill>
            <a:srgbClr val="E9E9E9"/>
          </a:solidFill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  <a:buFont typeface="+mj-lt"/>
              <a:buAutoNum type="arabicPeriod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Забезпечити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необхідний заданий рівень ймовірності безвідмовної роботи системи, яка складається із </a:t>
            </a: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послідовно з’єднаних елементів (підсистем) при умові, що додаткові затрати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будуть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мінімально можливими, тобто знайти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при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</a:rPr>
              <a:t>у</a:t>
            </a:r>
            <a:r>
              <a:rPr lang="uk-UA" sz="2000" dirty="0" smtClean="0">
                <a:latin typeface="Times New Roman" panose="02020603050405020304" pitchFamily="18" charset="0"/>
              </a:rPr>
              <a:t>мові, що </a:t>
            </a:r>
            <a:endParaRPr lang="uk-UA" sz="2000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452885"/>
              </p:ext>
            </p:extLst>
          </p:nvPr>
        </p:nvGraphicFramePr>
        <p:xfrm>
          <a:off x="5110819" y="2699900"/>
          <a:ext cx="2485517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Equation" r:id="rId3" imgW="1733180" imgH="552620" progId="Equation.DSMT4">
                  <p:embed/>
                </p:oleObj>
              </mc:Choice>
              <mc:Fallback>
                <p:oleObj name="Equation" r:id="rId3" imgW="1733180" imgH="5526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10819" y="2699900"/>
                        <a:ext cx="2485517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888133"/>
              </p:ext>
            </p:extLst>
          </p:nvPr>
        </p:nvGraphicFramePr>
        <p:xfrm>
          <a:off x="2173678" y="3220057"/>
          <a:ext cx="2038282" cy="725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Equation" r:id="rId5" imgW="1552483" imgH="552620" progId="Equation.DSMT4">
                  <p:embed/>
                </p:oleObj>
              </mc:Choice>
              <mc:Fallback>
                <p:oleObj name="Equation" r:id="rId5" imgW="1552483" imgH="5526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73678" y="3220057"/>
                        <a:ext cx="2038282" cy="7252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346577"/>
              </p:ext>
            </p:extLst>
          </p:nvPr>
        </p:nvGraphicFramePr>
        <p:xfrm>
          <a:off x="899592" y="5095253"/>
          <a:ext cx="2702767" cy="782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7" imgW="1879600" imgH="546100" progId="Equation.DSMT4">
                  <p:embed/>
                </p:oleObj>
              </mc:Choice>
              <mc:Fallback>
                <p:oleObj name="Equation" r:id="rId7" imgW="1879600" imgH="5461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095253"/>
                        <a:ext cx="2702767" cy="7820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434472"/>
              </p:ext>
            </p:extLst>
          </p:nvPr>
        </p:nvGraphicFramePr>
        <p:xfrm>
          <a:off x="5220742" y="5134570"/>
          <a:ext cx="2015554" cy="71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2" name="Equation" r:id="rId9" imgW="1485900" imgH="520700" progId="Equation.DSMT4">
                  <p:embed/>
                </p:oleObj>
              </mc:Choice>
              <mc:Fallback>
                <p:oleObj name="Equation" r:id="rId9" imgW="1485900" imgH="5207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742" y="5134570"/>
                        <a:ext cx="2015554" cy="710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54"/>
          <p:cNvSpPr>
            <a:spLocks noChangeArrowheads="1"/>
          </p:cNvSpPr>
          <p:nvPr/>
        </p:nvSpPr>
        <p:spPr bwMode="auto">
          <a:xfrm>
            <a:off x="827584" y="3786430"/>
            <a:ext cx="763297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Забезпечити максимально можливе  значення ймовірності безвідмовної роботи системи, яка складається з </a:t>
            </a:r>
            <a:r>
              <a:rPr kumimoji="0" lang="uk-UA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послідовно з’єднаних елементів (підсистем) при умові, що  додаткові затрати не будуть перебільшувати деякого заданого значення, тобто: </a:t>
            </a:r>
            <a:endParaRPr kumimoji="0" lang="uk-UA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767623" y="5287435"/>
            <a:ext cx="14524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умові  </a:t>
            </a:r>
          </a:p>
        </p:txBody>
      </p:sp>
    </p:spTree>
    <p:extLst>
      <p:ext uri="{BB962C8B-B14F-4D97-AF65-F5344CB8AC3E}">
        <p14:creationId xmlns:p14="http://schemas.microsoft.com/office/powerpoint/2010/main" val="28482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295</TotalTime>
  <Words>642</Words>
  <Application>Microsoft Office PowerPoint</Application>
  <PresentationFormat>Экран (4:3)</PresentationFormat>
  <Paragraphs>110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Garamond</vt:lpstr>
      <vt:lpstr>Times New Roman</vt:lpstr>
      <vt:lpstr>Натуральные материалы</vt:lpstr>
      <vt:lpstr>Equation</vt:lpstr>
      <vt:lpstr>Використання імітаційного моделювання для розрахунку показників надійності технічних систем. Забезпечення надійності складних машин, як технічних систем.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№7                             План     Стаціонарні періоди роботи систем.</dc:title>
  <dc:creator>Юрец</dc:creator>
  <cp:lastModifiedBy>Банний Олександр Олександрович</cp:lastModifiedBy>
  <cp:revision>52</cp:revision>
  <dcterms:created xsi:type="dcterms:W3CDTF">2013-08-18T08:15:03Z</dcterms:created>
  <dcterms:modified xsi:type="dcterms:W3CDTF">2020-04-08T18:59:59Z</dcterms:modified>
</cp:coreProperties>
</file>