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80" r:id="rId14"/>
    <p:sldId id="281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83" r:id="rId27"/>
    <p:sldId id="284" r:id="rId28"/>
    <p:sldId id="285" r:id="rId29"/>
    <p:sldId id="28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76A99-BD7F-4C15-B121-D47997FCC415}" type="datetimeFigureOut">
              <a:rPr lang="ru-RU" smtClean="0"/>
              <a:t>04.12.2021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60D5F-EF15-420F-9DCD-5E812004C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7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1DD0-09F7-4378-BA1C-458C2EFB1E72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99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AFAC4-70E9-4F66-A972-6B8A7F241149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75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439B-8202-439B-B37B-C5EE66D9A530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701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4D10-9BD8-4F04-AD32-8027B7E88B4C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476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10ED-805F-4796-B304-50F0541EB615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6603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D23A-2150-4D4D-ADE5-F9C8C8DDBCFD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676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C639B-CE41-42A7-8774-1EE7C5923E9D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40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A61DA-BAC3-46FB-9D22-F7523DD77EC8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39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BFEF-5D8E-4DD3-9880-2A2D1D5273CE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04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5877-8BEF-4291-839C-111058690108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85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5AF13-A1B6-4B97-903E-E9B89F758AB3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12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EC5F-F860-48FC-B2B2-049AD34F5DC8}" type="datetime1">
              <a:rPr lang="ru-RU" smtClean="0"/>
              <a:t>04.12.2021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2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C148-6B04-43B0-8D66-FAA79829C166}" type="datetime1">
              <a:rPr lang="ru-RU" smtClean="0"/>
              <a:t>04.12.2021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00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ACE4-1C70-4B62-ACF9-2391322375D3}" type="datetime1">
              <a:rPr lang="ru-RU" smtClean="0"/>
              <a:t>04.12.2021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90E2-E641-4913-9255-41A349473B41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47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5BE-6606-4B3B-9B2F-3C6A98E18FC6}" type="datetime1">
              <a:rPr lang="ru-RU" smtClean="0"/>
              <a:t>04.12.2021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9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D0901-6837-48D9-A744-91C0F89DE12E}" type="datetime1">
              <a:rPr lang="ru-RU" smtClean="0"/>
              <a:t>04.12.2021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62320C-28E8-4626-9D3B-EB4DE9A5E3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5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E53-4C1A-403E-B23F-39194227BC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Вбудовані системи керування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8F5788-3986-4AA0-A795-08D936E809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к.т.н., доц. Лендєл Т.І.</a:t>
            </a:r>
          </a:p>
        </p:txBody>
      </p:sp>
    </p:spTree>
    <p:extLst>
      <p:ext uri="{BB962C8B-B14F-4D97-AF65-F5344CB8AC3E}">
        <p14:creationId xmlns:p14="http://schemas.microsoft.com/office/powerpoint/2010/main" val="13869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D44575-2C3E-4007-8028-6E2B54D8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Пам’ять</a:t>
            </a:r>
            <a:r>
              <a:rPr lang="ru-RU" dirty="0"/>
              <a:t> та </a:t>
            </a:r>
            <a:r>
              <a:rPr lang="ru-RU" dirty="0" err="1"/>
              <a:t>регістри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( 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запам'ятовувального</a:t>
            </a:r>
            <a:r>
              <a:rPr lang="ru-RU" dirty="0"/>
              <a:t> пристрою МК х51)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C4E69A-EC09-4694-90E0-23D45EE08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452730"/>
            <a:ext cx="8915400" cy="1458492"/>
          </a:xfrm>
        </p:spPr>
        <p:txBody>
          <a:bodyPr>
            <a:normAutofit/>
          </a:bodyPr>
          <a:lstStyle/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регістрів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в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банком. </a:t>
            </a:r>
            <a:r>
              <a:rPr lang="ru-RU" dirty="0" err="1"/>
              <a:t>Існує</a:t>
            </a:r>
            <a:r>
              <a:rPr lang="ru-RU" dirty="0"/>
              <a:t> 4 банки </a:t>
            </a:r>
            <a:r>
              <a:rPr lang="ru-RU" dirty="0" err="1"/>
              <a:t>регістрів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(з номерами 0-3) в </a:t>
            </a:r>
            <a:r>
              <a:rPr lang="ru-RU" dirty="0" err="1"/>
              <a:t>оперативній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 До </a:t>
            </a:r>
            <a:r>
              <a:rPr lang="ru-RU" dirty="0" err="1"/>
              <a:t>якого</a:t>
            </a:r>
            <a:r>
              <a:rPr lang="ru-RU" dirty="0"/>
              <a:t> з них буде </a:t>
            </a:r>
            <a:r>
              <a:rPr lang="ru-RU" dirty="0" err="1"/>
              <a:t>відбуватися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,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битів</a:t>
            </a:r>
            <a:r>
              <a:rPr lang="ru-RU" dirty="0"/>
              <a:t> (</a:t>
            </a:r>
            <a:r>
              <a:rPr lang="ru-RU" dirty="0" err="1"/>
              <a:t>прапорців</a:t>
            </a:r>
            <a:r>
              <a:rPr lang="ru-RU" dirty="0"/>
              <a:t>) </a:t>
            </a:r>
            <a:r>
              <a:rPr lang="en-US" dirty="0"/>
              <a:t>RS0 </a:t>
            </a:r>
            <a:r>
              <a:rPr lang="ru-RU" dirty="0"/>
              <a:t>та </a:t>
            </a:r>
            <a:r>
              <a:rPr lang="en-US" dirty="0"/>
              <a:t>RS1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E207EB-21A0-427B-B147-63980799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10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4E1A828-A7FA-4C54-B465-2D03152B8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103" y="2150165"/>
            <a:ext cx="7483793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22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BEC5C-D7C8-420A-997D-B2F47C21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регістри</a:t>
            </a:r>
            <a:r>
              <a:rPr lang="ru-RU" dirty="0"/>
              <a:t> ( 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запам'ятовувального</a:t>
            </a:r>
            <a:r>
              <a:rPr lang="ru-RU" dirty="0"/>
              <a:t> пристрою МК х51)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C3313A-5469-4433-A4B3-C9014AE3E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регістри</a:t>
            </a:r>
            <a:r>
              <a:rPr lang="ru-RU" dirty="0"/>
              <a:t> (</a:t>
            </a:r>
            <a:r>
              <a:rPr lang="en-US" dirty="0"/>
              <a:t>SFR)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комірки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</a:t>
            </a:r>
            <a:r>
              <a:rPr lang="ru-RU" dirty="0" err="1"/>
              <a:t>мікроконтролера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.</a:t>
            </a:r>
          </a:p>
          <a:p>
            <a:r>
              <a:rPr lang="ru-RU" dirty="0" err="1"/>
              <a:t>Накопичувач</a:t>
            </a:r>
            <a:r>
              <a:rPr lang="ru-RU" dirty="0"/>
              <a:t> (</a:t>
            </a:r>
            <a:r>
              <a:rPr lang="ru-RU" dirty="0" err="1"/>
              <a:t>акумулятор</a:t>
            </a:r>
            <a:r>
              <a:rPr lang="ru-RU" dirty="0"/>
              <a:t>) </a:t>
            </a:r>
            <a:r>
              <a:rPr lang="en-US" dirty="0"/>
              <a:t>A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ACC (0E0h) –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арифметичних</a:t>
            </a:r>
            <a:r>
              <a:rPr lang="ru-RU" dirty="0"/>
              <a:t> і </a:t>
            </a:r>
            <a:r>
              <a:rPr lang="ru-RU" dirty="0" err="1"/>
              <a:t>логічних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регістр</a:t>
            </a:r>
            <a:r>
              <a:rPr lang="ru-RU" dirty="0"/>
              <a:t> В (0</a:t>
            </a:r>
            <a:r>
              <a:rPr lang="en-US" dirty="0" err="1"/>
              <a:t>Fh</a:t>
            </a:r>
            <a:r>
              <a:rPr lang="en-US" dirty="0"/>
              <a:t>) – </a:t>
            </a:r>
            <a:r>
              <a:rPr lang="ru-RU" dirty="0" err="1"/>
              <a:t>використовується</a:t>
            </a:r>
            <a:r>
              <a:rPr lang="ru-RU" dirty="0"/>
              <a:t> разом з А в командах </a:t>
            </a:r>
            <a:r>
              <a:rPr lang="ru-RU" dirty="0" err="1"/>
              <a:t>множення</a:t>
            </a:r>
            <a:r>
              <a:rPr lang="ru-RU" dirty="0"/>
              <a:t> й </a:t>
            </a:r>
            <a:r>
              <a:rPr lang="ru-RU" dirty="0" err="1"/>
              <a:t>ділення</a:t>
            </a:r>
            <a:r>
              <a:rPr lang="ru-RU" dirty="0"/>
              <a:t>;</a:t>
            </a:r>
          </a:p>
          <a:p>
            <a:r>
              <a:rPr lang="ru-RU" dirty="0"/>
              <a:t>слово стану </a:t>
            </a:r>
            <a:r>
              <a:rPr lang="en-US" dirty="0"/>
              <a:t>PSW (0D0h) –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прапорці</a:t>
            </a:r>
            <a:r>
              <a:rPr lang="ru-RU" dirty="0"/>
              <a:t>: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CY (0D7h) </a:t>
            </a:r>
            <a:r>
              <a:rPr lang="ru-RU" dirty="0" err="1"/>
              <a:t>перенесення</a:t>
            </a:r>
            <a:r>
              <a:rPr lang="ru-RU" dirty="0"/>
              <a:t> 7 </a:t>
            </a:r>
            <a:r>
              <a:rPr lang="ru-RU" dirty="0" err="1"/>
              <a:t>із</a:t>
            </a:r>
            <a:r>
              <a:rPr lang="ru-RU" dirty="0"/>
              <a:t> (старшого) </a:t>
            </a:r>
            <a:r>
              <a:rPr lang="ru-RU" dirty="0" err="1"/>
              <a:t>розряду</a:t>
            </a:r>
            <a:endParaRPr lang="ru-RU" dirty="0"/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AC (0D6h)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розряду</a:t>
            </a:r>
            <a:r>
              <a:rPr lang="ru-RU" dirty="0"/>
              <a:t> (середина байта)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F0 (0D5h) </a:t>
            </a:r>
            <a:r>
              <a:rPr lang="ru-RU" dirty="0" err="1"/>
              <a:t>прапорець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програмістом</a:t>
            </a:r>
            <a:endParaRPr lang="ru-RU" dirty="0"/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RS1 (0D4h) </a:t>
            </a:r>
            <a:r>
              <a:rPr lang="ru-RU" dirty="0"/>
              <a:t>старший </a:t>
            </a:r>
            <a:r>
              <a:rPr lang="ru-RU" dirty="0" err="1"/>
              <a:t>розряд</a:t>
            </a:r>
            <a:r>
              <a:rPr lang="ru-RU" dirty="0"/>
              <a:t> номера банка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RS0 (0D3h) </a:t>
            </a:r>
            <a:r>
              <a:rPr lang="ru-RU" dirty="0" err="1"/>
              <a:t>молодший</a:t>
            </a:r>
            <a:r>
              <a:rPr lang="ru-RU" dirty="0"/>
              <a:t> </a:t>
            </a:r>
            <a:r>
              <a:rPr lang="ru-RU" dirty="0" err="1"/>
              <a:t>розряд</a:t>
            </a:r>
            <a:r>
              <a:rPr lang="ru-RU" dirty="0"/>
              <a:t> номера банка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OV (0D2h) </a:t>
            </a:r>
            <a:r>
              <a:rPr lang="ru-RU" dirty="0" err="1"/>
              <a:t>переповнення</a:t>
            </a:r>
            <a:r>
              <a:rPr lang="ru-RU" dirty="0"/>
              <a:t> результату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ru-RU" dirty="0"/>
              <a:t>(0</a:t>
            </a:r>
            <a:r>
              <a:rPr lang="en-US" dirty="0"/>
              <a:t>D1h) </a:t>
            </a:r>
            <a:r>
              <a:rPr lang="ru-RU" dirty="0" err="1"/>
              <a:t>прапорець</a:t>
            </a:r>
            <a:r>
              <a:rPr lang="ru-RU" dirty="0"/>
              <a:t> без </a:t>
            </a:r>
            <a:r>
              <a:rPr lang="ru-RU" dirty="0" err="1"/>
              <a:t>імені</a:t>
            </a:r>
            <a:r>
              <a:rPr lang="ru-RU" dirty="0"/>
              <a:t> (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використовуватисяпрограмістом</a:t>
            </a:r>
            <a:r>
              <a:rPr lang="ru-RU" dirty="0"/>
              <a:t>)</a:t>
            </a:r>
          </a:p>
          <a:p>
            <a:pPr marL="1350963" indent="-366713">
              <a:buFont typeface="Wingdings" panose="05000000000000000000" pitchFamily="2" charset="2"/>
              <a:buChar char="ü"/>
            </a:pPr>
            <a:r>
              <a:rPr lang="en-US" dirty="0"/>
              <a:t>P (0D0h)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парної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у </a:t>
            </a:r>
            <a:r>
              <a:rPr lang="ru-RU" dirty="0" err="1"/>
              <a:t>коді</a:t>
            </a:r>
            <a:r>
              <a:rPr lang="ru-RU" dirty="0"/>
              <a:t> результату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3D524F4-D1D0-4F32-8AD4-B35FDFBFF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90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41E4A-0061-4F91-B594-A6A7B235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743" y="329899"/>
            <a:ext cx="8911687" cy="1280890"/>
          </a:xfrm>
        </p:spPr>
        <p:txBody>
          <a:bodyPr/>
          <a:lstStyle/>
          <a:p>
            <a:r>
              <a:rPr lang="ru-RU" dirty="0"/>
              <a:t>Структурна схема </a:t>
            </a:r>
            <a:r>
              <a:rPr lang="ru-RU" dirty="0" err="1"/>
              <a:t>мікроконтролера</a:t>
            </a:r>
            <a:r>
              <a:rPr lang="ru-RU" dirty="0"/>
              <a:t> 8051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F9FAF9-0697-4C50-B38D-083DCACF5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5FC8A7-AC98-4D63-B068-638950B6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12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754A95-314F-4B20-B3F5-ACE8B36F5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9504" y="1336361"/>
            <a:ext cx="51435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107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12361-BEEA-46DC-AA65-99D9079D2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Блоки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DBE8EF-1F73-4601-B49D-1F4303BE1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579" y="1406769"/>
            <a:ext cx="10193033" cy="5205045"/>
          </a:xfrm>
        </p:spPr>
        <p:txBody>
          <a:bodyPr numCol="2">
            <a:normAutofit fontScale="85000" lnSpcReduction="20000"/>
          </a:bodyPr>
          <a:lstStyle/>
          <a:p>
            <a:r>
              <a:rPr lang="en-US" dirty="0"/>
              <a:t>IR – </a:t>
            </a:r>
            <a:r>
              <a:rPr lang="ru-RU" dirty="0" err="1"/>
              <a:t>регістр</a:t>
            </a:r>
            <a:r>
              <a:rPr lang="ru-RU" dirty="0"/>
              <a:t> команд, </a:t>
            </a:r>
            <a:r>
              <a:rPr lang="ru-RU" dirty="0" err="1"/>
              <a:t>зберігає</a:t>
            </a:r>
            <a:r>
              <a:rPr lang="ru-RU" dirty="0"/>
              <a:t> код </a:t>
            </a:r>
            <a:r>
              <a:rPr lang="ru-RU" dirty="0" err="1"/>
              <a:t>виконуваної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</a:t>
            </a:r>
          </a:p>
          <a:p>
            <a:r>
              <a:rPr lang="en-US" dirty="0"/>
              <a:t>CU –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;</a:t>
            </a:r>
          </a:p>
          <a:p>
            <a:r>
              <a:rPr lang="en-US" dirty="0"/>
              <a:t>OSC – </a:t>
            </a:r>
            <a:r>
              <a:rPr lang="ru-RU" dirty="0" err="1"/>
              <a:t>внутрішній</a:t>
            </a:r>
            <a:r>
              <a:rPr lang="ru-RU" dirty="0"/>
              <a:t> генератор </a:t>
            </a:r>
            <a:r>
              <a:rPr lang="ru-RU" dirty="0" err="1"/>
              <a:t>синхросигналів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en-US" dirty="0"/>
              <a:t>CU </a:t>
            </a:r>
            <a:r>
              <a:rPr lang="ru-RU" dirty="0" err="1"/>
              <a:t>формує</a:t>
            </a:r>
            <a:r>
              <a:rPr lang="ru-RU" dirty="0"/>
              <a:t> </a:t>
            </a:r>
            <a:r>
              <a:rPr lang="ru-RU" dirty="0" err="1"/>
              <a:t>машинні</a:t>
            </a:r>
            <a:r>
              <a:rPr lang="ru-RU" dirty="0"/>
              <a:t> </a:t>
            </a:r>
            <a:r>
              <a:rPr lang="ru-RU" dirty="0" err="1"/>
              <a:t>такти</a:t>
            </a:r>
            <a:r>
              <a:rPr lang="ru-RU" dirty="0"/>
              <a:t> (див. </a:t>
            </a:r>
            <a:r>
              <a:rPr lang="ru-RU" dirty="0" err="1"/>
              <a:t>далі</a:t>
            </a:r>
            <a:r>
              <a:rPr lang="ru-RU" dirty="0"/>
              <a:t>);</a:t>
            </a:r>
          </a:p>
          <a:p>
            <a:r>
              <a:rPr lang="en-US" dirty="0"/>
              <a:t>RAR – </a:t>
            </a:r>
            <a:r>
              <a:rPr lang="ru-RU" dirty="0" err="1"/>
              <a:t>програмно</a:t>
            </a:r>
            <a:r>
              <a:rPr lang="ru-RU" dirty="0"/>
              <a:t> </a:t>
            </a:r>
            <a:r>
              <a:rPr lang="ru-RU" dirty="0" err="1"/>
              <a:t>недоступний</a:t>
            </a:r>
            <a:r>
              <a:rPr lang="ru-RU" dirty="0"/>
              <a:t> </a:t>
            </a:r>
            <a:r>
              <a:rPr lang="ru-RU" dirty="0" err="1"/>
              <a:t>регістр-покажчик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r>
              <a:rPr lang="en-US" dirty="0"/>
              <a:t>RDM – </a:t>
            </a:r>
            <a:r>
              <a:rPr lang="ru-RU" dirty="0" err="1"/>
              <a:t>резидентна</a:t>
            </a:r>
            <a:r>
              <a:rPr lang="ru-RU" dirty="0"/>
              <a:t> (</a:t>
            </a:r>
            <a:r>
              <a:rPr lang="ru-RU" dirty="0" err="1"/>
              <a:t>внутрішня</a:t>
            </a:r>
            <a:r>
              <a:rPr lang="ru-RU" dirty="0"/>
              <a:t>) </a:t>
            </a:r>
            <a:r>
              <a:rPr lang="ru-RU" dirty="0" err="1"/>
              <a:t>пам'ять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(ОЗП, </a:t>
            </a:r>
            <a:r>
              <a:rPr lang="en-US" dirty="0"/>
              <a:t>RAM);</a:t>
            </a:r>
          </a:p>
          <a:p>
            <a:r>
              <a:rPr lang="en-US" dirty="0"/>
              <a:t>RPM – </a:t>
            </a:r>
            <a:r>
              <a:rPr lang="ru-RU" dirty="0" err="1"/>
              <a:t>резидентна</a:t>
            </a:r>
            <a:r>
              <a:rPr lang="ru-RU" dirty="0"/>
              <a:t> (</a:t>
            </a:r>
            <a:r>
              <a:rPr lang="ru-RU" dirty="0" err="1"/>
              <a:t>внутрішня</a:t>
            </a:r>
            <a:r>
              <a:rPr lang="ru-RU" dirty="0"/>
              <a:t>) </a:t>
            </a:r>
            <a:r>
              <a:rPr lang="ru-RU" dirty="0" err="1"/>
              <a:t>пам'ять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(ПЗП, </a:t>
            </a:r>
            <a:r>
              <a:rPr lang="en-US" dirty="0"/>
              <a:t>ROM);</a:t>
            </a:r>
          </a:p>
          <a:p>
            <a:r>
              <a:rPr lang="en-US" dirty="0"/>
              <a:t>· P0, P1, P2, P3 – </a:t>
            </a:r>
            <a:r>
              <a:rPr lang="ru-RU" dirty="0" err="1"/>
              <a:t>паралельні</a:t>
            </a:r>
            <a:r>
              <a:rPr lang="ru-RU" dirty="0"/>
              <a:t> порти вводу-</a:t>
            </a:r>
            <a:r>
              <a:rPr lang="ru-RU" dirty="0" err="1"/>
              <a:t>виводу</a:t>
            </a:r>
            <a:r>
              <a:rPr lang="ru-RU" dirty="0"/>
              <a:t>:</a:t>
            </a:r>
          </a:p>
          <a:p>
            <a:r>
              <a:rPr lang="ru-RU" dirty="0"/>
              <a:t>· </a:t>
            </a:r>
            <a:r>
              <a:rPr lang="en-US" dirty="0"/>
              <a:t>P0 – 8-</a:t>
            </a:r>
            <a:r>
              <a:rPr lang="ru-RU" dirty="0" err="1"/>
              <a:t>бітний</a:t>
            </a:r>
            <a:r>
              <a:rPr lang="ru-RU" dirty="0"/>
              <a:t> </a:t>
            </a:r>
            <a:r>
              <a:rPr lang="ru-RU" dirty="0" err="1"/>
              <a:t>двонаправлений</a:t>
            </a:r>
            <a:r>
              <a:rPr lang="ru-RU" dirty="0"/>
              <a:t> порт вводу-</a:t>
            </a:r>
            <a:r>
              <a:rPr lang="ru-RU" dirty="0" err="1"/>
              <a:t>виводу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: при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зовнішніми</a:t>
            </a:r>
            <a:r>
              <a:rPr lang="ru-RU" dirty="0"/>
              <a:t> ОЗП й ПЗУ по </a:t>
            </a:r>
            <a:r>
              <a:rPr lang="ru-RU" dirty="0" err="1"/>
              <a:t>лініях</a:t>
            </a:r>
            <a:r>
              <a:rPr lang="ru-RU" dirty="0"/>
              <a:t> порту в </a:t>
            </a:r>
            <a:r>
              <a:rPr lang="ru-RU" dirty="0" err="1"/>
              <a:t>режимі</a:t>
            </a:r>
            <a:r>
              <a:rPr lang="ru-RU" dirty="0"/>
              <a:t> часового </a:t>
            </a:r>
            <a:r>
              <a:rPr lang="ru-RU" dirty="0" err="1"/>
              <a:t>мультиплексування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адреса </a:t>
            </a:r>
            <a:r>
              <a:rPr lang="ru-RU" dirty="0" err="1"/>
              <a:t>зовніш-ньої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передача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en-US" dirty="0"/>
              <a:t>P1 – 8-</a:t>
            </a:r>
            <a:r>
              <a:rPr lang="ru-RU" dirty="0" err="1"/>
              <a:t>бітний</a:t>
            </a:r>
            <a:r>
              <a:rPr lang="ru-RU" dirty="0"/>
              <a:t> </a:t>
            </a:r>
            <a:r>
              <a:rPr lang="ru-RU" dirty="0" err="1"/>
              <a:t>квазі-двонаправлений</a:t>
            </a:r>
            <a:r>
              <a:rPr lang="ru-RU" dirty="0"/>
              <a:t> порт вводу-</a:t>
            </a:r>
            <a:r>
              <a:rPr lang="ru-RU" dirty="0" err="1"/>
              <a:t>виводу</a:t>
            </a:r>
            <a:r>
              <a:rPr lang="ru-RU" dirty="0"/>
              <a:t>: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розряд</a:t>
            </a:r>
            <a:r>
              <a:rPr lang="ru-RU" dirty="0"/>
              <a:t> порту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запрограмований</a:t>
            </a:r>
            <a:r>
              <a:rPr lang="ru-RU" dirty="0"/>
              <a:t> як на </a:t>
            </a:r>
            <a:r>
              <a:rPr lang="ru-RU" dirty="0" err="1"/>
              <a:t>ввід</a:t>
            </a:r>
            <a:r>
              <a:rPr lang="ru-RU" dirty="0"/>
              <a:t>, так і на </a:t>
            </a:r>
            <a:r>
              <a:rPr lang="ru-RU" dirty="0" err="1"/>
              <a:t>вивід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стану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розрядів</a:t>
            </a:r>
            <a:r>
              <a:rPr lang="ru-RU" dirty="0"/>
              <a:t>;</a:t>
            </a:r>
          </a:p>
          <a:p>
            <a:r>
              <a:rPr lang="en-US" dirty="0"/>
              <a:t>P2 – 8-</a:t>
            </a:r>
            <a:r>
              <a:rPr lang="ru-RU" dirty="0" err="1"/>
              <a:t>бітний</a:t>
            </a:r>
            <a:r>
              <a:rPr lang="ru-RU" dirty="0"/>
              <a:t> </a:t>
            </a:r>
            <a:r>
              <a:rPr lang="ru-RU" dirty="0" err="1"/>
              <a:t>квазі-двонаправлений</a:t>
            </a:r>
            <a:r>
              <a:rPr lang="ru-RU" dirty="0"/>
              <a:t> порт, </a:t>
            </a:r>
            <a:r>
              <a:rPr lang="ru-RU" dirty="0" err="1"/>
              <a:t>аналогічний</a:t>
            </a:r>
            <a:r>
              <a:rPr lang="ru-RU" dirty="0"/>
              <a:t> Р1;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виводи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порту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адресної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при </a:t>
            </a:r>
            <a:r>
              <a:rPr lang="ru-RU" dirty="0" err="1"/>
              <a:t>звертанні</a:t>
            </a:r>
            <a:r>
              <a:rPr lang="ru-RU" dirty="0"/>
              <a:t> до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16-бітова </a:t>
            </a:r>
            <a:r>
              <a:rPr lang="ru-RU" dirty="0" err="1"/>
              <a:t>адресація</a:t>
            </a:r>
            <a:r>
              <a:rPr lang="ru-RU" dirty="0"/>
              <a:t> </a:t>
            </a:r>
            <a:r>
              <a:rPr lang="ru-RU" dirty="0" err="1"/>
              <a:t>останньої</a:t>
            </a:r>
            <a:r>
              <a:rPr lang="ru-RU" dirty="0"/>
              <a:t>). </a:t>
            </a:r>
            <a:r>
              <a:rPr lang="ru-RU" dirty="0" err="1"/>
              <a:t>Виводи</a:t>
            </a:r>
            <a:r>
              <a:rPr lang="ru-RU" dirty="0"/>
              <a:t> порту </a:t>
            </a:r>
            <a:r>
              <a:rPr lang="ru-RU" dirty="0" err="1"/>
              <a:t>використовуються</a:t>
            </a:r>
            <a:r>
              <a:rPr lang="ru-RU" dirty="0"/>
              <a:t> при </a:t>
            </a:r>
            <a:r>
              <a:rPr lang="ru-RU" dirty="0" err="1"/>
              <a:t>програму-ванні</a:t>
            </a:r>
            <a:r>
              <a:rPr lang="ru-RU" dirty="0"/>
              <a:t> </a:t>
            </a:r>
            <a:r>
              <a:rPr lang="ru-RU" dirty="0" err="1"/>
              <a:t>мікросхеми</a:t>
            </a:r>
            <a:r>
              <a:rPr lang="ru-RU" dirty="0"/>
              <a:t> 8751 для </a:t>
            </a:r>
            <a:r>
              <a:rPr lang="ru-RU" dirty="0" err="1"/>
              <a:t>введення</a:t>
            </a:r>
            <a:r>
              <a:rPr lang="ru-RU" dirty="0"/>
              <a:t> в </a:t>
            </a:r>
            <a:r>
              <a:rPr lang="ru-RU" dirty="0" err="1"/>
              <a:t>мікроконтролер</a:t>
            </a:r>
            <a:r>
              <a:rPr lang="ru-RU" dirty="0"/>
              <a:t> старших </a:t>
            </a:r>
            <a:r>
              <a:rPr lang="ru-RU" dirty="0" err="1"/>
              <a:t>розрядів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;</a:t>
            </a:r>
          </a:p>
          <a:p>
            <a:r>
              <a:rPr lang="ru-RU" dirty="0"/>
              <a:t>РЗ – 8-бітний </a:t>
            </a:r>
            <a:r>
              <a:rPr lang="ru-RU" dirty="0" err="1"/>
              <a:t>квазі-двонаправлений</a:t>
            </a:r>
            <a:r>
              <a:rPr lang="ru-RU" dirty="0"/>
              <a:t> порт, </a:t>
            </a:r>
            <a:r>
              <a:rPr lang="ru-RU" dirty="0" err="1"/>
              <a:t>аналогічний</a:t>
            </a:r>
            <a:r>
              <a:rPr lang="ru-RU" dirty="0"/>
              <a:t> Р1;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виводи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порту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ряд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при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таймеів</a:t>
            </a:r>
            <a:r>
              <a:rPr lang="ru-RU" dirty="0"/>
              <a:t>, порту </a:t>
            </a:r>
            <a:r>
              <a:rPr lang="ru-RU" dirty="0" err="1"/>
              <a:t>послідовного</a:t>
            </a:r>
            <a:r>
              <a:rPr lang="ru-RU" dirty="0"/>
              <a:t> вводу-</a:t>
            </a:r>
            <a:r>
              <a:rPr lang="ru-RU" dirty="0" err="1"/>
              <a:t>висновку</a:t>
            </a:r>
            <a:r>
              <a:rPr lang="ru-RU" dirty="0"/>
              <a:t>, контролера </a:t>
            </a:r>
            <a:r>
              <a:rPr lang="ru-RU" dirty="0" err="1"/>
              <a:t>перери-вань</a:t>
            </a:r>
            <a:r>
              <a:rPr lang="ru-RU" dirty="0"/>
              <a:t>, і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і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r>
              <a:rPr lang="en-US" dirty="0"/>
              <a:t>T1, T2 – </a:t>
            </a:r>
            <a:r>
              <a:rPr lang="ru-RU" dirty="0" err="1"/>
              <a:t>програмно</a:t>
            </a:r>
            <a:r>
              <a:rPr lang="ru-RU" dirty="0"/>
              <a:t> </a:t>
            </a:r>
            <a:r>
              <a:rPr lang="ru-RU" dirty="0" err="1"/>
              <a:t>недоступні</a:t>
            </a:r>
            <a:r>
              <a:rPr lang="ru-RU" dirty="0"/>
              <a:t> </a:t>
            </a:r>
            <a:r>
              <a:rPr lang="ru-RU" dirty="0" err="1"/>
              <a:t>регістри</a:t>
            </a:r>
            <a:r>
              <a:rPr lang="ru-RU" dirty="0"/>
              <a:t> для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операндов;,</a:t>
            </a:r>
          </a:p>
          <a:p>
            <a:r>
              <a:rPr lang="en-US" dirty="0"/>
              <a:t>DCU – </a:t>
            </a:r>
            <a:r>
              <a:rPr lang="ru-RU" dirty="0"/>
              <a:t>схема </a:t>
            </a:r>
            <a:r>
              <a:rPr lang="ru-RU" dirty="0" err="1"/>
              <a:t>десяткової</a:t>
            </a:r>
            <a:r>
              <a:rPr lang="ru-RU" dirty="0"/>
              <a:t> </a:t>
            </a:r>
            <a:r>
              <a:rPr lang="ru-RU" dirty="0" err="1"/>
              <a:t>корекції</a:t>
            </a:r>
            <a:r>
              <a:rPr lang="ru-RU" dirty="0"/>
              <a:t>;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F6B539-F1F2-4645-B3C4-D86D46DC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291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12361-BEEA-46DC-AA65-99D9079D2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58350"/>
            <a:ext cx="8911687" cy="36512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DBE8EF-1F73-4601-B49D-1F4303BE1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52907"/>
            <a:ext cx="8915400" cy="5290096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ru-RU" dirty="0" err="1"/>
              <a:t>Лінії</a:t>
            </a:r>
            <a:r>
              <a:rPr lang="ru-RU" dirty="0"/>
              <a:t> та </a:t>
            </a:r>
            <a:r>
              <a:rPr lang="ru-RU" dirty="0" err="1"/>
              <a:t>сигнали</a:t>
            </a:r>
            <a:r>
              <a:rPr lang="ru-RU" dirty="0"/>
              <a:t>:</a:t>
            </a:r>
          </a:p>
          <a:p>
            <a:r>
              <a:rPr lang="en-US" dirty="0"/>
              <a:t>PSEN – </a:t>
            </a:r>
            <a:r>
              <a:rPr lang="ru-RU" dirty="0" err="1"/>
              <a:t>дозвіл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;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при </a:t>
            </a:r>
            <a:r>
              <a:rPr lang="ru-RU" dirty="0" err="1"/>
              <a:t>звертанні</a:t>
            </a:r>
            <a:r>
              <a:rPr lang="ru-RU" dirty="0"/>
              <a:t> до </a:t>
            </a:r>
            <a:r>
              <a:rPr lang="ru-RU" dirty="0" err="1"/>
              <a:t>зовнішнього</a:t>
            </a:r>
            <a:r>
              <a:rPr lang="ru-RU" dirty="0"/>
              <a:t> ПЗП;</a:t>
            </a:r>
          </a:p>
          <a:p>
            <a:r>
              <a:rPr lang="en-US" dirty="0"/>
              <a:t>ALE – </a:t>
            </a:r>
            <a:r>
              <a:rPr lang="ru-RU" dirty="0"/>
              <a:t>строб </a:t>
            </a:r>
            <a:r>
              <a:rPr lang="ru-RU" dirty="0" err="1"/>
              <a:t>адреси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; на </a:t>
            </a:r>
            <a:r>
              <a:rPr lang="ru-RU" dirty="0" err="1"/>
              <a:t>виході</a:t>
            </a:r>
            <a:r>
              <a:rPr lang="ru-RU" dirty="0"/>
              <a:t> </a:t>
            </a:r>
            <a:r>
              <a:rPr lang="en-US" dirty="0"/>
              <a:t>ALE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безперервна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прямокутних</a:t>
            </a:r>
            <a:r>
              <a:rPr lang="ru-RU" dirty="0"/>
              <a:t> </a:t>
            </a:r>
            <a:r>
              <a:rPr lang="ru-RU" dirty="0" err="1"/>
              <a:t>імпульсів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частотою резонатора Чрез / 6 і </a:t>
            </a:r>
            <a:r>
              <a:rPr lang="ru-RU" dirty="0" err="1"/>
              <a:t>шпаруватістю</a:t>
            </a:r>
            <a:endParaRPr lang="ru-RU" dirty="0"/>
          </a:p>
          <a:p>
            <a:r>
              <a:rPr lang="ru-RU" dirty="0"/>
              <a:t>33 % (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тривалість</a:t>
            </a:r>
            <a:r>
              <a:rPr lang="ru-RU" dirty="0"/>
              <a:t> сигналу «1» </a:t>
            </a:r>
            <a:r>
              <a:rPr lang="ru-RU" dirty="0" err="1"/>
              <a:t>удвічі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«0»)</a:t>
            </a:r>
          </a:p>
          <a:p>
            <a:r>
              <a:rPr lang="en-US" dirty="0"/>
              <a:t>PROG – </a:t>
            </a:r>
            <a:r>
              <a:rPr lang="ru-RU" dirty="0"/>
              <a:t>сигнал </a:t>
            </a:r>
            <a:r>
              <a:rPr lang="ru-RU" dirty="0" err="1"/>
              <a:t>програмування</a:t>
            </a:r>
            <a:r>
              <a:rPr lang="ru-RU" dirty="0"/>
              <a:t>;</a:t>
            </a:r>
          </a:p>
          <a:p>
            <a:r>
              <a:rPr lang="en-US" dirty="0"/>
              <a:t>EA – </a:t>
            </a:r>
            <a:r>
              <a:rPr lang="ru-RU" dirty="0"/>
              <a:t>сигнал </a:t>
            </a:r>
            <a:r>
              <a:rPr lang="ru-RU" dirty="0" err="1"/>
              <a:t>блокування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пам'яттю</a:t>
            </a:r>
            <a:r>
              <a:rPr lang="ru-RU" dirty="0"/>
              <a:t> (</a:t>
            </a:r>
            <a:r>
              <a:rPr lang="ru-RU" dirty="0" err="1"/>
              <a:t>рівень</a:t>
            </a:r>
            <a:r>
              <a:rPr lang="ru-RU" dirty="0"/>
              <a:t> 0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вході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мікроконтролер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ПЗП, </a:t>
            </a:r>
            <a:r>
              <a:rPr lang="ru-RU" dirty="0" err="1"/>
              <a:t>ігноруючи</a:t>
            </a:r>
            <a:r>
              <a:rPr lang="ru-RU" dirty="0"/>
              <a:t> </a:t>
            </a:r>
            <a:r>
              <a:rPr lang="ru-RU" dirty="0" err="1"/>
              <a:t>внутрішнє</a:t>
            </a:r>
            <a:r>
              <a:rPr lang="ru-RU" dirty="0"/>
              <a:t>);</a:t>
            </a:r>
          </a:p>
          <a:p>
            <a:r>
              <a:rPr lang="en-US" dirty="0"/>
              <a:t>VPP - </a:t>
            </a:r>
            <a:r>
              <a:rPr lang="ru-RU" dirty="0" err="1"/>
              <a:t>напруга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;</a:t>
            </a:r>
          </a:p>
          <a:p>
            <a:r>
              <a:rPr lang="en-US" dirty="0"/>
              <a:t>RST - </a:t>
            </a:r>
            <a:r>
              <a:rPr lang="ru-RU" dirty="0" err="1"/>
              <a:t>вхід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скидання</a:t>
            </a:r>
            <a:r>
              <a:rPr lang="ru-RU" dirty="0"/>
              <a:t> </a:t>
            </a:r>
            <a:r>
              <a:rPr lang="ru-RU" dirty="0" err="1"/>
              <a:t>мікроконтролера</a:t>
            </a:r>
            <a:r>
              <a:rPr lang="ru-RU" dirty="0"/>
              <a:t>;</a:t>
            </a:r>
          </a:p>
          <a:p>
            <a:r>
              <a:rPr lang="en-US" dirty="0"/>
              <a:t>VPD - </a:t>
            </a:r>
            <a:r>
              <a:rPr lang="ru-RU" dirty="0" err="1"/>
              <a:t>вивід</a:t>
            </a:r>
            <a:r>
              <a:rPr lang="ru-RU" dirty="0"/>
              <a:t> резервного </a:t>
            </a:r>
            <a:r>
              <a:rPr lang="ru-RU" dirty="0" err="1"/>
              <a:t>живлення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;</a:t>
            </a:r>
          </a:p>
          <a:p>
            <a:r>
              <a:rPr lang="en-US" dirty="0"/>
              <a:t>XTAL1, XTAL2 - </a:t>
            </a:r>
            <a:r>
              <a:rPr lang="ru-RU" dirty="0" err="1"/>
              <a:t>виводи</a:t>
            </a:r>
            <a:r>
              <a:rPr lang="ru-RU" dirty="0"/>
              <a:t> для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ru-RU" dirty="0" err="1"/>
              <a:t>кварцового</a:t>
            </a:r>
            <a:r>
              <a:rPr lang="ru-RU" dirty="0"/>
              <a:t> резонатора до </a:t>
            </a:r>
            <a:r>
              <a:rPr lang="ru-RU" dirty="0" err="1"/>
              <a:t>внутрішнього</a:t>
            </a:r>
            <a:r>
              <a:rPr lang="ru-RU" dirty="0"/>
              <a:t> генератора синхросигналу;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F6B539-F1F2-4645-B3C4-D86D46DC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90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55D72-99A9-4490-85E3-9F4396B7C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781FB3-BAF6-4CB8-ACFA-544B4A7F6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мікроконтролера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зовнішніми</a:t>
            </a:r>
            <a:r>
              <a:rPr lang="ru-RU" dirty="0"/>
              <a:t> </a:t>
            </a:r>
            <a:r>
              <a:rPr lang="ru-RU" dirty="0" err="1"/>
              <a:t>об'єктами</a:t>
            </a:r>
            <a:r>
              <a:rPr lang="ru-RU" dirty="0"/>
              <a:t> в реальному </a:t>
            </a:r>
            <a:r>
              <a:rPr lang="ru-RU" dirty="0" err="1"/>
              <a:t>масштабі</a:t>
            </a:r>
            <a:r>
              <a:rPr lang="ru-RU" dirty="0"/>
              <a:t> часу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 є система </a:t>
            </a:r>
            <a:r>
              <a:rPr lang="ru-RU" dirty="0" err="1"/>
              <a:t>переривань</a:t>
            </a:r>
            <a:r>
              <a:rPr lang="ru-RU" dirty="0"/>
              <a:t>. Для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системою </a:t>
            </a:r>
            <a:r>
              <a:rPr lang="ru-RU" dirty="0" err="1"/>
              <a:t>переривань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:</a:t>
            </a:r>
          </a:p>
          <a:p>
            <a:r>
              <a:rPr lang="ru-RU" dirty="0" err="1"/>
              <a:t>регістр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переривань</a:t>
            </a:r>
            <a:r>
              <a:rPr lang="ru-RU" dirty="0"/>
              <a:t> І</a:t>
            </a:r>
            <a:r>
              <a:rPr lang="en-US" dirty="0"/>
              <a:t>E (</a:t>
            </a:r>
            <a:r>
              <a:rPr lang="ru-RU" dirty="0"/>
              <a:t>І</a:t>
            </a:r>
            <a:r>
              <a:rPr lang="en-US" dirty="0" err="1"/>
              <a:t>nterrupt</a:t>
            </a:r>
            <a:r>
              <a:rPr lang="en-US" dirty="0"/>
              <a:t> Enable) (0A8h);</a:t>
            </a:r>
          </a:p>
          <a:p>
            <a:r>
              <a:rPr lang="ru-RU" dirty="0" err="1"/>
              <a:t>регістр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переривань</a:t>
            </a:r>
            <a:r>
              <a:rPr lang="ru-RU" dirty="0"/>
              <a:t> І</a:t>
            </a:r>
            <a:r>
              <a:rPr lang="en-US" dirty="0"/>
              <a:t>P (</a:t>
            </a:r>
            <a:r>
              <a:rPr lang="ru-RU" dirty="0"/>
              <a:t>І</a:t>
            </a:r>
            <a:r>
              <a:rPr lang="en-US" dirty="0" err="1"/>
              <a:t>nterrupt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ru-RU" dirty="0"/>
              <a:t>і</a:t>
            </a:r>
            <a:r>
              <a:rPr lang="en-US" dirty="0"/>
              <a:t>or</a:t>
            </a:r>
            <a:r>
              <a:rPr lang="ru-RU" dirty="0"/>
              <a:t>і</a:t>
            </a:r>
            <a:r>
              <a:rPr lang="en-US" dirty="0"/>
              <a:t>ty) (0B8h).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6D5FE1-1663-47C8-828A-31733A3FA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797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62235-F9E0-433F-986E-EB8576EE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Відладчики</a:t>
            </a:r>
            <a:r>
              <a:rPr lang="uk-UA" dirty="0"/>
              <a:t> роботи МК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A3341-A22C-445C-8713-4C97C90D3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Відладчики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на:</a:t>
            </a:r>
            <a:endParaRPr lang="ru-RU" b="0" dirty="0">
              <a:effectLst/>
            </a:endParaRP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симулятори</a:t>
            </a:r>
            <a:endParaRPr lang="ru-RU" b="0" dirty="0">
              <a:effectLst/>
            </a:endParaRP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емулятори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ru-RU" b="0" dirty="0">
              <a:effectLst/>
            </a:endParaRPr>
          </a:p>
          <a:p>
            <a:pPr marL="62865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8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Симулятор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моделюють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b="0" dirty="0">
              <a:effectLst/>
            </a:endParaRPr>
          </a:p>
          <a:p>
            <a:pPr marL="62865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800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Емулятори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апаратних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відтворити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b="0" dirty="0">
              <a:effectLst/>
            </a:endParaRPr>
          </a:p>
          <a:p>
            <a:pPr marL="0" indent="0">
              <a:buNone/>
            </a:pP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D89088B-929C-4F9C-9C25-A78919E9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23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61420-A03D-4F7D-96D4-35DDEA68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Цикл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( 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запам'ятовувального</a:t>
            </a:r>
            <a:r>
              <a:rPr lang="ru-RU" dirty="0"/>
              <a:t> пристрою МК х51)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065327-D23C-4A84-A797-5907EE079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Цикл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таких </a:t>
            </a:r>
            <a:r>
              <a:rPr lang="ru-RU" dirty="0" err="1"/>
              <a:t>кроків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Читання</a:t>
            </a:r>
            <a:r>
              <a:rPr lang="ru-RU" dirty="0"/>
              <a:t> коду з ПЗП за </a:t>
            </a:r>
            <a:r>
              <a:rPr lang="ru-RU" dirty="0" err="1"/>
              <a:t>адресою</a:t>
            </a:r>
            <a:r>
              <a:rPr lang="ru-RU" dirty="0"/>
              <a:t> з PC (з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інкрементуванням</a:t>
            </a:r>
            <a:r>
              <a:rPr lang="ru-RU" dirty="0"/>
              <a:t> PC);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Читання</a:t>
            </a:r>
            <a:r>
              <a:rPr lang="ru-RU" dirty="0"/>
              <a:t> </a:t>
            </a:r>
            <a:r>
              <a:rPr lang="ru-RU" dirty="0" err="1"/>
              <a:t>операндів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(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PC </a:t>
            </a:r>
            <a:r>
              <a:rPr lang="ru-RU" dirty="0" err="1"/>
              <a:t>вказує</a:t>
            </a:r>
            <a:r>
              <a:rPr lang="ru-RU" dirty="0"/>
              <a:t> на </a:t>
            </a:r>
            <a:r>
              <a:rPr lang="ru-RU" dirty="0" err="1"/>
              <a:t>наступну</a:t>
            </a:r>
            <a:r>
              <a:rPr lang="ru-RU" dirty="0"/>
              <a:t> команду).</a:t>
            </a:r>
          </a:p>
          <a:p>
            <a:pPr marL="0" indent="0">
              <a:buNone/>
            </a:pPr>
            <a:r>
              <a:rPr lang="ru-RU" dirty="0"/>
              <a:t>Цикл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команд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 до 10 </a:t>
            </a:r>
            <a:r>
              <a:rPr lang="ru-RU" dirty="0" err="1"/>
              <a:t>тактів</a:t>
            </a:r>
            <a:r>
              <a:rPr lang="ru-RU" dirty="0"/>
              <a:t>. </a:t>
            </a:r>
            <a:r>
              <a:rPr lang="ru-RU" dirty="0" err="1"/>
              <a:t>Період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такту </a:t>
            </a:r>
            <a:r>
              <a:rPr lang="ru-RU" dirty="0" err="1"/>
              <a:t>дорівнює</a:t>
            </a:r>
            <a:r>
              <a:rPr lang="ru-RU" dirty="0"/>
              <a:t> 12 </a:t>
            </a:r>
            <a:r>
              <a:rPr lang="ru-RU" dirty="0" err="1"/>
              <a:t>коливанням</a:t>
            </a:r>
            <a:r>
              <a:rPr lang="ru-RU" dirty="0"/>
              <a:t> </a:t>
            </a:r>
            <a:r>
              <a:rPr lang="ru-RU" dirty="0" err="1"/>
              <a:t>кварцового</a:t>
            </a:r>
            <a:r>
              <a:rPr lang="ru-RU" dirty="0"/>
              <a:t> резонатора (при Чрез = 12</a:t>
            </a:r>
          </a:p>
          <a:p>
            <a:pPr marL="0" indent="0">
              <a:buNone/>
            </a:pPr>
            <a:r>
              <a:rPr lang="ru-RU" dirty="0"/>
              <a:t>МГц </a:t>
            </a:r>
            <a:r>
              <a:rPr lang="ru-RU" dirty="0" err="1"/>
              <a:t>період</a:t>
            </a:r>
            <a:r>
              <a:rPr lang="ru-RU" dirty="0"/>
              <a:t> такту </a:t>
            </a:r>
            <a:r>
              <a:rPr lang="ru-RU" dirty="0" err="1"/>
              <a:t>дорівнює</a:t>
            </a:r>
            <a:r>
              <a:rPr lang="ru-RU" dirty="0"/>
              <a:t> 1 мкс).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39DC0FB-3487-40BC-8752-8637FB41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99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3582E-BBE6-42E3-8756-0ED5F6AFC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6512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6274E7-56DB-453D-8F30-5EB2F2864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89235"/>
            <a:ext cx="8915400" cy="492198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Цикл </a:t>
            </a:r>
            <a:r>
              <a:rPr lang="ru-RU" dirty="0" err="1"/>
              <a:t>команди</a:t>
            </a:r>
            <a:r>
              <a:rPr lang="ru-RU" dirty="0"/>
              <a:t> — </a:t>
            </a:r>
            <a:r>
              <a:rPr lang="ru-RU" dirty="0" err="1"/>
              <a:t>інтервал</a:t>
            </a:r>
            <a:r>
              <a:rPr lang="ru-RU" dirty="0"/>
              <a:t> часу,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вибірки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з </a:t>
            </a:r>
            <a:r>
              <a:rPr lang="ru-RU" dirty="0" err="1"/>
              <a:t>пам'яті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машинних</a:t>
            </a:r>
            <a:r>
              <a:rPr lang="ru-RU" dirty="0"/>
              <a:t> </a:t>
            </a:r>
            <a:r>
              <a:rPr lang="ru-RU" dirty="0" err="1"/>
              <a:t>циклів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, як правило,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МП до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одного з ПВВ (</a:t>
            </a:r>
            <a:r>
              <a:rPr lang="ru-RU" dirty="0" err="1"/>
              <a:t>пристрій</a:t>
            </a:r>
            <a:r>
              <a:rPr lang="ru-RU" dirty="0"/>
              <a:t> вводу/</a:t>
            </a:r>
            <a:r>
              <a:rPr lang="ru-RU" dirty="0" err="1"/>
              <a:t>виводу</a:t>
            </a:r>
            <a:r>
              <a:rPr lang="ru-RU" dirty="0"/>
              <a:t> ).</a:t>
            </a:r>
          </a:p>
          <a:p>
            <a:r>
              <a:rPr lang="ru-RU" dirty="0"/>
              <a:t>Цикл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: фаза </a:t>
            </a:r>
            <a:r>
              <a:rPr lang="ru-RU" dirty="0" err="1"/>
              <a:t>вибірки</a:t>
            </a:r>
            <a:r>
              <a:rPr lang="ru-RU" dirty="0"/>
              <a:t> і фаза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</a:p>
          <a:p>
            <a:r>
              <a:rPr lang="ru-RU" dirty="0"/>
              <a:t>Фаза </a:t>
            </a:r>
            <a:r>
              <a:rPr lang="ru-RU" dirty="0" err="1"/>
              <a:t>вибірки</a:t>
            </a:r>
            <a:r>
              <a:rPr lang="ru-RU" dirty="0"/>
              <a:t> —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задає</a:t>
            </a:r>
            <a:r>
              <a:rPr lang="ru-RU" dirty="0"/>
              <a:t> початок </a:t>
            </a:r>
            <a:r>
              <a:rPr lang="ru-RU" dirty="0" err="1"/>
              <a:t>чергового</a:t>
            </a:r>
            <a:r>
              <a:rPr lang="ru-RU" dirty="0"/>
              <a:t> циклу, </a:t>
            </a:r>
            <a:r>
              <a:rPr lang="ru-RU" dirty="0" err="1"/>
              <a:t>надсилає</a:t>
            </a:r>
            <a:r>
              <a:rPr lang="ru-RU" dirty="0"/>
              <a:t> сигнал, за </a:t>
            </a:r>
            <a:r>
              <a:rPr lang="ru-RU" dirty="0" err="1"/>
              <a:t>яким</a:t>
            </a:r>
            <a:r>
              <a:rPr lang="ru-RU" dirty="0"/>
              <a:t> число,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лічильнику</a:t>
            </a:r>
            <a:r>
              <a:rPr lang="ru-RU" dirty="0"/>
              <a:t> команд, </a:t>
            </a:r>
            <a:r>
              <a:rPr lang="ru-RU" dirty="0" err="1"/>
              <a:t>передається</a:t>
            </a:r>
            <a:r>
              <a:rPr lang="ru-RU" dirty="0"/>
              <a:t> в </a:t>
            </a:r>
            <a:r>
              <a:rPr lang="ru-RU" dirty="0" err="1"/>
              <a:t>буферний</a:t>
            </a:r>
            <a:r>
              <a:rPr lang="ru-RU" dirty="0"/>
              <a:t> </a:t>
            </a:r>
            <a:r>
              <a:rPr lang="ru-RU" dirty="0" err="1"/>
              <a:t>регістр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. </a:t>
            </a:r>
          </a:p>
          <a:p>
            <a:r>
              <a:rPr lang="ru-RU" dirty="0"/>
              <a:t>Фаза </a:t>
            </a:r>
            <a:r>
              <a:rPr lang="ru-RU" dirty="0" err="1"/>
              <a:t>виконання</a:t>
            </a:r>
            <a:r>
              <a:rPr lang="ru-RU" dirty="0"/>
              <a:t> —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генерує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, </a:t>
            </a:r>
            <a:r>
              <a:rPr lang="ru-RU" dirty="0" err="1"/>
              <a:t>необхідну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 За </a:t>
            </a:r>
            <a:r>
              <a:rPr lang="ru-RU" dirty="0" err="1"/>
              <a:t>цей</a:t>
            </a:r>
            <a:r>
              <a:rPr lang="ru-RU" dirty="0"/>
              <a:t> час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лічильника</a:t>
            </a:r>
            <a:r>
              <a:rPr lang="ru-RU" dirty="0"/>
              <a:t> </a:t>
            </a:r>
            <a:r>
              <a:rPr lang="ru-RU" dirty="0" err="1"/>
              <a:t>збільшуються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.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адреса </a:t>
            </a:r>
            <a:r>
              <a:rPr lang="ru-RU" dirty="0" err="1"/>
              <a:t>наступної</a:t>
            </a:r>
            <a:r>
              <a:rPr lang="ru-RU" dirty="0"/>
              <a:t> </a:t>
            </a:r>
            <a:r>
              <a:rPr lang="ru-RU" dirty="0" err="1"/>
              <a:t>виконуваної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</a:t>
            </a:r>
          </a:p>
          <a:p>
            <a:r>
              <a:rPr lang="ru-RU" dirty="0" err="1"/>
              <a:t>Зчитування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слова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інтервалу</a:t>
            </a:r>
            <a:r>
              <a:rPr lang="ru-RU" dirty="0"/>
              <a:t> часу,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часом доступу. </a:t>
            </a:r>
            <a:r>
              <a:rPr lang="ru-RU" dirty="0" err="1"/>
              <a:t>Інтервал</a:t>
            </a:r>
            <a:r>
              <a:rPr lang="ru-RU" dirty="0"/>
              <a:t> часу,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 на </a:t>
            </a:r>
            <a:r>
              <a:rPr lang="ru-RU" dirty="0" err="1"/>
              <a:t>звернення</a:t>
            </a:r>
            <a:r>
              <a:rPr lang="ru-RU" dirty="0"/>
              <a:t> до </a:t>
            </a:r>
            <a:r>
              <a:rPr lang="ru-RU" dirty="0" err="1"/>
              <a:t>пам'яті</a:t>
            </a:r>
            <a:r>
              <a:rPr lang="ru-RU" dirty="0"/>
              <a:t> та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сигналу </a:t>
            </a:r>
            <a:r>
              <a:rPr lang="ru-RU" dirty="0" err="1"/>
              <a:t>готовності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 циклом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готовності</a:t>
            </a:r>
            <a:r>
              <a:rPr lang="ru-RU" dirty="0"/>
              <a:t>.</a:t>
            </a:r>
          </a:p>
          <a:p>
            <a:r>
              <a:rPr lang="ru-RU" dirty="0" err="1"/>
              <a:t>Машинний</a:t>
            </a:r>
            <a:r>
              <a:rPr lang="ru-RU" dirty="0"/>
              <a:t> цикл —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(</a:t>
            </a:r>
            <a:r>
              <a:rPr lang="ru-RU" dirty="0" err="1"/>
              <a:t>інколи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команда). З початком кожного машинного циклу на </a:t>
            </a:r>
            <a:r>
              <a:rPr lang="ru-RU" dirty="0" err="1"/>
              <a:t>виводі</a:t>
            </a:r>
            <a:r>
              <a:rPr lang="ru-RU" dirty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МП </a:t>
            </a:r>
            <a:r>
              <a:rPr lang="ru-RU" dirty="0" err="1"/>
              <a:t>виникає</a:t>
            </a:r>
            <a:r>
              <a:rPr lang="ru-RU" dirty="0"/>
              <a:t> сигнал </a:t>
            </a:r>
            <a:r>
              <a:rPr lang="ru-RU" dirty="0" err="1"/>
              <a:t>синхронізації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в </a:t>
            </a:r>
            <a:r>
              <a:rPr lang="ru-RU" dirty="0" err="1"/>
              <a:t>запам'ятовуючий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(ЗП)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вводу/</a:t>
            </a:r>
            <a:r>
              <a:rPr lang="ru-RU" dirty="0" err="1"/>
              <a:t>виводу</a:t>
            </a:r>
            <a:r>
              <a:rPr lang="ru-RU" dirty="0"/>
              <a:t> (ПВВ) і «</a:t>
            </a:r>
            <a:r>
              <a:rPr lang="ru-RU" dirty="0" err="1"/>
              <a:t>сповіщає</a:t>
            </a:r>
            <a:r>
              <a:rPr lang="ru-RU" dirty="0"/>
              <a:t>» про початок нового машинного циклу,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узгодження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з </a:t>
            </a:r>
            <a:r>
              <a:rPr lang="ru-RU" dirty="0" err="1"/>
              <a:t>роботою</a:t>
            </a:r>
            <a:r>
              <a:rPr lang="ru-RU" dirty="0"/>
              <a:t> МП.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FDC82A-6D99-4B95-8AD4-701910D63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529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99544-92E8-4E76-AAB6-BF727602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/>
              <a:t>Система команд МП і </a:t>
            </a:r>
            <a:r>
              <a:rPr lang="ru-RU" sz="2800" dirty="0" err="1"/>
              <a:t>режими</a:t>
            </a:r>
            <a:r>
              <a:rPr lang="ru-RU" sz="2800" dirty="0"/>
              <a:t> </a:t>
            </a:r>
            <a:r>
              <a:rPr lang="ru-RU" sz="2800" dirty="0" err="1"/>
              <a:t>адресації</a:t>
            </a:r>
            <a:endParaRPr lang="ru-RU" sz="2800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61D29B-2248-4CE0-B1E8-5D78A8003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МП  </a:t>
            </a:r>
            <a:r>
              <a:rPr lang="ru-RU" dirty="0" err="1"/>
              <a:t>розроблена</a:t>
            </a:r>
            <a:r>
              <a:rPr lang="ru-RU" dirty="0"/>
              <a:t>  </a:t>
            </a:r>
            <a:r>
              <a:rPr lang="ru-RU" dirty="0" err="1"/>
              <a:t>безліч</a:t>
            </a:r>
            <a:r>
              <a:rPr lang="ru-RU" dirty="0"/>
              <a:t>  </a:t>
            </a:r>
            <a:r>
              <a:rPr lang="ru-RU" dirty="0" err="1"/>
              <a:t>способів</a:t>
            </a:r>
            <a:r>
              <a:rPr lang="ru-RU" dirty="0"/>
              <a:t>  </a:t>
            </a:r>
            <a:r>
              <a:rPr lang="ru-RU" dirty="0" err="1"/>
              <a:t>звертання</a:t>
            </a:r>
            <a:r>
              <a:rPr lang="ru-RU" dirty="0"/>
              <a:t>  до  </a:t>
            </a:r>
            <a:r>
              <a:rPr lang="ru-RU" dirty="0" err="1"/>
              <a:t>пам'яті</a:t>
            </a:r>
            <a:r>
              <a:rPr lang="ru-RU" dirty="0"/>
              <a:t>,  </a:t>
            </a:r>
            <a:r>
              <a:rPr lang="ru-RU" dirty="0" err="1"/>
              <a:t>називаних</a:t>
            </a:r>
            <a:r>
              <a:rPr lang="ru-RU" dirty="0"/>
              <a:t> режимами </a:t>
            </a:r>
            <a:r>
              <a:rPr lang="ru-RU" dirty="0" err="1"/>
              <a:t>адресації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Режим  </a:t>
            </a:r>
            <a:r>
              <a:rPr lang="ru-RU" dirty="0" err="1"/>
              <a:t>адресації</a:t>
            </a:r>
            <a:r>
              <a:rPr lang="ru-RU" dirty="0"/>
              <a:t>  </a:t>
            </a:r>
            <a:r>
              <a:rPr lang="ru-RU" dirty="0" err="1"/>
              <a:t>пам'яті</a:t>
            </a:r>
            <a:r>
              <a:rPr lang="ru-RU" dirty="0"/>
              <a:t>  –  </a:t>
            </a:r>
            <a:r>
              <a:rPr lang="ru-RU" dirty="0" err="1"/>
              <a:t>це</a:t>
            </a:r>
            <a:r>
              <a:rPr lang="ru-RU" dirty="0"/>
              <a:t>  процедура  </a:t>
            </a:r>
            <a:r>
              <a:rPr lang="ru-RU" dirty="0" err="1"/>
              <a:t>або</a:t>
            </a:r>
            <a:r>
              <a:rPr lang="ru-RU" dirty="0"/>
              <a:t>  схема 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адресної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операнда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виконавчу</a:t>
            </a:r>
            <a:r>
              <a:rPr lang="ru-RU" dirty="0"/>
              <a:t> адресу.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91EB4CF-F0F9-42DE-9F5E-BF168C128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19543" y="719719"/>
            <a:ext cx="7292156" cy="5341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7DD6-CA29-4E4F-BF11-18510CF2E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62320C-28E8-4626-9D3B-EB4DE9A5E341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19</a:t>
            </a:fld>
            <a:endParaRPr lang="ru-RU" sz="19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170C74-A212-4514-A126-1F4538BE97FB}"/>
              </a:ext>
            </a:extLst>
          </p:cNvPr>
          <p:cNvSpPr txBox="1"/>
          <p:nvPr/>
        </p:nvSpPr>
        <p:spPr>
          <a:xfrm>
            <a:off x="1811215" y="6028228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*код </a:t>
            </a:r>
            <a:r>
              <a:rPr lang="ru-RU" dirty="0" err="1"/>
              <a:t>операції</a:t>
            </a:r>
            <a:r>
              <a:rPr lang="ru-RU" dirty="0"/>
              <a:t> (</a:t>
            </a:r>
            <a:r>
              <a:rPr lang="ru-RU" dirty="0" err="1"/>
              <a:t>КОп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68783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D22099-B112-4EF0-A581-67031306E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Вбудовані системи керування (ВСК)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9AAAE7-740E-44F1-8EB0-020AA401C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Обов'язковий</a:t>
            </a:r>
            <a:r>
              <a:rPr lang="ru-RU" dirty="0"/>
              <a:t> для </a:t>
            </a:r>
            <a:r>
              <a:rPr lang="ru-RU" dirty="0" err="1"/>
              <a:t>багатьох</a:t>
            </a:r>
            <a:r>
              <a:rPr lang="ru-RU" dirty="0"/>
              <a:t> ВСК компонент –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системою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(</a:t>
            </a:r>
            <a:r>
              <a:rPr lang="ru-RU" dirty="0" err="1"/>
              <a:t>промисловим</a:t>
            </a:r>
            <a:r>
              <a:rPr lang="ru-RU" dirty="0"/>
              <a:t> контролером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промисловим</a:t>
            </a:r>
            <a:r>
              <a:rPr lang="ru-RU" dirty="0"/>
              <a:t> </a:t>
            </a:r>
            <a:r>
              <a:rPr lang="ru-RU" dirty="0" err="1"/>
              <a:t>комп'ютером</a:t>
            </a:r>
            <a:r>
              <a:rPr lang="ru-RU" dirty="0"/>
              <a:t>). </a:t>
            </a:r>
            <a:r>
              <a:rPr lang="ru-RU" dirty="0" err="1"/>
              <a:t>Наявність</a:t>
            </a:r>
            <a:r>
              <a:rPr lang="ru-RU" dirty="0"/>
              <a:t> такого </a:t>
            </a:r>
            <a:r>
              <a:rPr lang="ru-RU" dirty="0" err="1"/>
              <a:t>інтерфейсу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комплексної</a:t>
            </a:r>
            <a:r>
              <a:rPr lang="ru-RU" dirty="0"/>
              <a:t> </a:t>
            </a:r>
            <a:r>
              <a:rPr lang="ru-RU" dirty="0" err="1"/>
              <a:t>автоматизації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іншими</a:t>
            </a:r>
            <a:r>
              <a:rPr lang="ru-RU" dirty="0"/>
              <a:t> словами, </a:t>
            </a:r>
            <a:r>
              <a:rPr lang="ru-RU" dirty="0" err="1"/>
              <a:t>будувати</a:t>
            </a:r>
            <a:r>
              <a:rPr lang="ru-RU" dirty="0"/>
              <a:t> </a:t>
            </a:r>
            <a:r>
              <a:rPr lang="ru-RU" dirty="0" err="1"/>
              <a:t>розподілені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.</a:t>
            </a:r>
          </a:p>
          <a:p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інтерфейсу</a:t>
            </a:r>
            <a:r>
              <a:rPr lang="ru-RU" dirty="0"/>
              <a:t> –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уніфікації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сумісність</a:t>
            </a:r>
            <a:r>
              <a:rPr lang="ru-RU" dirty="0"/>
              <a:t> </a:t>
            </a:r>
            <a:r>
              <a:rPr lang="ru-RU" dirty="0" err="1"/>
              <a:t>апаратних</a:t>
            </a:r>
            <a:r>
              <a:rPr lang="ru-RU" dirty="0"/>
              <a:t> і </a:t>
            </a:r>
            <a:r>
              <a:rPr lang="ru-RU" dirty="0" err="1"/>
              <a:t>конструктивних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зумовлюють</a:t>
            </a:r>
            <a:r>
              <a:rPr lang="ru-RU" dirty="0"/>
              <a:t> </a:t>
            </a:r>
            <a:r>
              <a:rPr lang="ru-RU" dirty="0" err="1"/>
              <a:t>задану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автоматичної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мікропроцесорних</a:t>
            </a:r>
            <a:r>
              <a:rPr lang="ru-RU" dirty="0"/>
              <a:t> системах на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, </a:t>
            </a:r>
            <a:r>
              <a:rPr lang="ru-RU" dirty="0" err="1"/>
              <a:t>перетворення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 та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і </a:t>
            </a:r>
            <a:r>
              <a:rPr lang="ru-RU" dirty="0" err="1"/>
              <a:t>керуючих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вбудовані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· одно-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багатопроцесорні</a:t>
            </a:r>
            <a:r>
              <a:rPr lang="ru-RU" dirty="0"/>
              <a:t>;</a:t>
            </a:r>
          </a:p>
          <a:p>
            <a:r>
              <a:rPr lang="ru-RU" dirty="0"/>
              <a:t>· одно-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багаторівневі</a:t>
            </a:r>
            <a:r>
              <a:rPr lang="ru-RU" dirty="0"/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FEAEA5-66F9-41F6-A057-67C95479D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076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3AF89-D7AF-4FFB-8BF6-172954C89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935" y="147337"/>
            <a:ext cx="9647677" cy="1280890"/>
          </a:xfrm>
        </p:spPr>
        <p:txBody>
          <a:bodyPr/>
          <a:lstStyle/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адресації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на: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EA8289-08EB-4543-9C69-6F8F46867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377" y="1152907"/>
            <a:ext cx="10410093" cy="570509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1 </a:t>
            </a:r>
            <a:r>
              <a:rPr lang="ru-RU" dirty="0" err="1"/>
              <a:t>Неявну</a:t>
            </a:r>
            <a:r>
              <a:rPr lang="ru-RU" dirty="0"/>
              <a:t> </a:t>
            </a:r>
            <a:r>
              <a:rPr lang="ru-RU" dirty="0" err="1"/>
              <a:t>адресацію</a:t>
            </a:r>
            <a:r>
              <a:rPr lang="ru-RU" dirty="0"/>
              <a:t>: адреса </a:t>
            </a:r>
            <a:r>
              <a:rPr lang="ru-RU" dirty="0" err="1"/>
              <a:t>джерела</a:t>
            </a:r>
            <a:r>
              <a:rPr lang="ru-RU" dirty="0"/>
              <a:t> й </a:t>
            </a:r>
            <a:r>
              <a:rPr lang="ru-RU" dirty="0" err="1"/>
              <a:t>приймача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 неявно (вони </a:t>
            </a:r>
            <a:r>
              <a:rPr lang="ru-RU" dirty="0" err="1"/>
              <a:t>убудовані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en-US" dirty="0"/>
              <a:t>MOV A, B).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dirty="0"/>
              <a:t>2  </a:t>
            </a:r>
            <a:r>
              <a:rPr lang="ru-RU" dirty="0" err="1"/>
              <a:t>Безпосередню</a:t>
            </a:r>
            <a:r>
              <a:rPr lang="ru-RU" dirty="0"/>
              <a:t>  </a:t>
            </a:r>
            <a:r>
              <a:rPr lang="ru-RU" dirty="0" err="1"/>
              <a:t>адресацію</a:t>
            </a:r>
            <a:r>
              <a:rPr lang="ru-RU" dirty="0"/>
              <a:t>:  адреса  </a:t>
            </a:r>
            <a:r>
              <a:rPr lang="ru-RU" dirty="0" err="1"/>
              <a:t>команди</a:t>
            </a:r>
            <a:r>
              <a:rPr lang="ru-RU" dirty="0"/>
              <a:t>  є  </a:t>
            </a:r>
            <a:r>
              <a:rPr lang="ru-RU" dirty="0" err="1"/>
              <a:t>безпосередньою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 </a:t>
            </a:r>
            <a:r>
              <a:rPr lang="ru-RU" dirty="0" err="1"/>
              <a:t>самої</a:t>
            </a:r>
            <a:r>
              <a:rPr lang="ru-RU" dirty="0"/>
              <a:t>  </a:t>
            </a:r>
            <a:r>
              <a:rPr lang="ru-RU" dirty="0" err="1"/>
              <a:t>команди</a:t>
            </a:r>
            <a:r>
              <a:rPr lang="ru-RU" dirty="0"/>
              <a:t>,  за  кодом  </a:t>
            </a:r>
            <a:r>
              <a:rPr lang="ru-RU" dirty="0" err="1"/>
              <a:t>операції</a:t>
            </a:r>
            <a:r>
              <a:rPr lang="ru-RU" dirty="0"/>
              <a:t>  </a:t>
            </a:r>
            <a:r>
              <a:rPr lang="ru-RU" dirty="0" err="1"/>
              <a:t>записані</a:t>
            </a:r>
            <a:r>
              <a:rPr lang="ru-RU" dirty="0"/>
              <a:t>  </a:t>
            </a:r>
            <a:r>
              <a:rPr lang="ru-RU" dirty="0" err="1"/>
              <a:t>дані</a:t>
            </a:r>
            <a:r>
              <a:rPr lang="ru-RU" dirty="0"/>
              <a:t>,  </a:t>
            </a:r>
            <a:r>
              <a:rPr lang="ru-RU" dirty="0" err="1"/>
              <a:t>які</a:t>
            </a:r>
            <a:r>
              <a:rPr lang="ru-RU" dirty="0"/>
              <a:t> 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програміст</a:t>
            </a:r>
            <a:r>
              <a:rPr lang="ru-RU" dirty="0"/>
              <a:t> при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3 </a:t>
            </a:r>
            <a:r>
              <a:rPr lang="ru-RU" dirty="0" err="1"/>
              <a:t>Пряму</a:t>
            </a:r>
            <a:r>
              <a:rPr lang="ru-RU" dirty="0"/>
              <a:t> </a:t>
            </a:r>
            <a:r>
              <a:rPr lang="ru-RU" dirty="0" err="1"/>
              <a:t>адресацію</a:t>
            </a:r>
            <a:r>
              <a:rPr lang="ru-RU" dirty="0"/>
              <a:t>: 1-й байт – код </a:t>
            </a:r>
            <a:r>
              <a:rPr lang="ru-RU" dirty="0" err="1"/>
              <a:t>операції</a:t>
            </a:r>
            <a:r>
              <a:rPr lang="ru-RU" dirty="0"/>
              <a:t>, 2-й байт – адреса, </a:t>
            </a:r>
            <a:r>
              <a:rPr lang="ru-RU" dirty="0" err="1"/>
              <a:t>звідки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3-й байт – </a:t>
            </a:r>
            <a:r>
              <a:rPr lang="ru-RU" dirty="0" err="1"/>
              <a:t>куди</a:t>
            </a:r>
            <a:r>
              <a:rPr lang="ru-RU" dirty="0"/>
              <a:t> </a:t>
            </a:r>
            <a:r>
              <a:rPr lang="ru-RU" dirty="0" err="1"/>
              <a:t>записується</a:t>
            </a:r>
            <a:r>
              <a:rPr lang="ru-RU" dirty="0"/>
              <a:t> результат.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4  </a:t>
            </a:r>
            <a:r>
              <a:rPr lang="ru-RU" dirty="0" err="1"/>
              <a:t>Регістрову</a:t>
            </a:r>
            <a:r>
              <a:rPr lang="ru-RU" dirty="0"/>
              <a:t>  </a:t>
            </a:r>
            <a:r>
              <a:rPr lang="ru-RU" dirty="0" err="1"/>
              <a:t>адресацію</a:t>
            </a:r>
            <a:r>
              <a:rPr lang="ru-RU" dirty="0"/>
              <a:t>:  схожа  на  </a:t>
            </a:r>
            <a:r>
              <a:rPr lang="ru-RU" dirty="0" err="1"/>
              <a:t>неявну</a:t>
            </a:r>
            <a:r>
              <a:rPr lang="ru-RU" dirty="0"/>
              <a:t>,  де  </a:t>
            </a:r>
            <a:r>
              <a:rPr lang="ru-RU" dirty="0" err="1"/>
              <a:t>адреси</a:t>
            </a:r>
            <a:r>
              <a:rPr lang="ru-RU" dirty="0"/>
              <a:t>  </a:t>
            </a:r>
            <a:r>
              <a:rPr lang="ru-RU" dirty="0" err="1"/>
              <a:t>регістрів</a:t>
            </a:r>
            <a:r>
              <a:rPr lang="ru-RU" dirty="0"/>
              <a:t> 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5 </a:t>
            </a:r>
            <a:r>
              <a:rPr lang="ru-RU" dirty="0" err="1"/>
              <a:t>Непряму</a:t>
            </a:r>
            <a:r>
              <a:rPr lang="ru-RU" dirty="0"/>
              <a:t> </a:t>
            </a:r>
            <a:r>
              <a:rPr lang="ru-RU" dirty="0" err="1"/>
              <a:t>адресацію</a:t>
            </a:r>
            <a:r>
              <a:rPr lang="ru-RU" dirty="0"/>
              <a:t>: у </a:t>
            </a:r>
            <a:r>
              <a:rPr lang="ru-RU" dirty="0" err="1"/>
              <a:t>комірці</a:t>
            </a:r>
            <a:r>
              <a:rPr lang="ru-RU" dirty="0"/>
              <a:t>, адреса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як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 </a:t>
            </a:r>
            <a:r>
              <a:rPr lang="ru-RU" dirty="0" err="1"/>
              <a:t>визначається</a:t>
            </a:r>
            <a:r>
              <a:rPr lang="ru-RU" dirty="0"/>
              <a:t>  адреса  операнда,  </a:t>
            </a:r>
            <a:r>
              <a:rPr lang="ru-RU" dirty="0" err="1"/>
              <a:t>комірка</a:t>
            </a:r>
            <a:r>
              <a:rPr lang="ru-RU" dirty="0"/>
              <a:t>  </a:t>
            </a:r>
            <a:r>
              <a:rPr lang="ru-RU" dirty="0" err="1"/>
              <a:t>може</a:t>
            </a:r>
            <a:r>
              <a:rPr lang="ru-RU" dirty="0"/>
              <a:t>  бути  </a:t>
            </a:r>
            <a:r>
              <a:rPr lang="ru-RU" dirty="0" err="1"/>
              <a:t>регістром</a:t>
            </a:r>
            <a:r>
              <a:rPr lang="ru-RU" dirty="0"/>
              <a:t>,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регістр</a:t>
            </a:r>
            <a:r>
              <a:rPr lang="ru-RU" dirty="0"/>
              <a:t> </a:t>
            </a:r>
            <a:r>
              <a:rPr lang="ru-RU" dirty="0" err="1"/>
              <a:t>непрямої</a:t>
            </a:r>
            <a:r>
              <a:rPr lang="ru-RU" dirty="0"/>
              <a:t> </a:t>
            </a:r>
            <a:r>
              <a:rPr lang="ru-RU" dirty="0" err="1"/>
              <a:t>адресації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комірка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6 </a:t>
            </a:r>
            <a:r>
              <a:rPr lang="ru-RU" dirty="0" err="1"/>
              <a:t>Базову</a:t>
            </a:r>
            <a:r>
              <a:rPr lang="ru-RU" dirty="0"/>
              <a:t> </a:t>
            </a:r>
            <a:r>
              <a:rPr lang="ru-RU" dirty="0" err="1"/>
              <a:t>адресацію</a:t>
            </a:r>
            <a:r>
              <a:rPr lang="ru-RU" dirty="0"/>
              <a:t>: адреса </a:t>
            </a:r>
            <a:r>
              <a:rPr lang="ru-RU" dirty="0" err="1"/>
              <a:t>утвориться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комірки</a:t>
            </a:r>
            <a:r>
              <a:rPr lang="ru-RU" dirty="0"/>
              <a:t>  </a:t>
            </a:r>
            <a:r>
              <a:rPr lang="ru-RU" dirty="0" err="1"/>
              <a:t>пам'яті</a:t>
            </a:r>
            <a:r>
              <a:rPr lang="ru-RU" dirty="0"/>
              <a:t>  і  </a:t>
            </a:r>
            <a:r>
              <a:rPr lang="ru-RU" dirty="0" err="1"/>
              <a:t>регістра</a:t>
            </a:r>
            <a:r>
              <a:rPr lang="ru-RU" dirty="0"/>
              <a:t>  з  </a:t>
            </a:r>
            <a:r>
              <a:rPr lang="ru-RU" dirty="0" err="1"/>
              <a:t>певним</a:t>
            </a:r>
            <a:r>
              <a:rPr lang="ru-RU" dirty="0"/>
              <a:t>  числом,  </a:t>
            </a:r>
            <a:r>
              <a:rPr lang="ru-RU" dirty="0" err="1"/>
              <a:t>використається</a:t>
            </a:r>
            <a:r>
              <a:rPr lang="ru-RU" dirty="0"/>
              <a:t>  з  непрямою </a:t>
            </a:r>
            <a:r>
              <a:rPr lang="ru-RU" dirty="0" err="1"/>
              <a:t>адресацією</a:t>
            </a:r>
            <a:r>
              <a:rPr lang="ru-RU" dirty="0"/>
              <a:t>, </a:t>
            </a:r>
            <a:r>
              <a:rPr lang="ru-RU" dirty="0" err="1"/>
              <a:t>застосовна</a:t>
            </a:r>
            <a:r>
              <a:rPr lang="ru-RU" dirty="0"/>
              <a:t> до </a:t>
            </a:r>
            <a:r>
              <a:rPr lang="ru-RU" dirty="0" err="1"/>
              <a:t>масивів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в </a:t>
            </a:r>
            <a:r>
              <a:rPr lang="ru-RU" dirty="0" err="1"/>
              <a:t>пам'яті</a:t>
            </a:r>
            <a:r>
              <a:rPr lang="ru-RU" dirty="0"/>
              <a:t>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7  </a:t>
            </a:r>
            <a:r>
              <a:rPr lang="ru-RU" dirty="0" err="1"/>
              <a:t>Індексну</a:t>
            </a:r>
            <a:r>
              <a:rPr lang="ru-RU" dirty="0"/>
              <a:t>  </a:t>
            </a:r>
            <a:r>
              <a:rPr lang="ru-RU" dirty="0" err="1"/>
              <a:t>адресацію</a:t>
            </a:r>
            <a:r>
              <a:rPr lang="ru-RU" dirty="0"/>
              <a:t>:  декремент  </a:t>
            </a:r>
            <a:r>
              <a:rPr lang="ru-RU" dirty="0" err="1"/>
              <a:t>адреси</a:t>
            </a:r>
            <a:r>
              <a:rPr lang="ru-RU" dirty="0"/>
              <a:t>,  коли  МП  </a:t>
            </a:r>
            <a:r>
              <a:rPr lang="ru-RU" dirty="0" err="1"/>
              <a:t>звертається</a:t>
            </a:r>
            <a:r>
              <a:rPr lang="ru-RU" dirty="0"/>
              <a:t>  до </a:t>
            </a:r>
            <a:r>
              <a:rPr lang="ru-RU" dirty="0" err="1"/>
              <a:t>суміжних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рівно</a:t>
            </a:r>
            <a:r>
              <a:rPr lang="ru-RU" dirty="0"/>
              <a:t> </a:t>
            </a:r>
            <a:r>
              <a:rPr lang="ru-RU" dirty="0" err="1"/>
              <a:t>розподілених</a:t>
            </a:r>
            <a:r>
              <a:rPr lang="ru-RU" dirty="0"/>
              <a:t> адрес, </a:t>
            </a:r>
            <a:r>
              <a:rPr lang="ru-RU" dirty="0" err="1"/>
              <a:t>досягається</a:t>
            </a:r>
            <a:r>
              <a:rPr lang="ru-RU" dirty="0"/>
              <a:t> шляхом </a:t>
            </a:r>
            <a:r>
              <a:rPr lang="ru-RU" dirty="0" err="1"/>
              <a:t>послідовного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 </a:t>
            </a:r>
            <a:r>
              <a:rPr lang="ru-RU" dirty="0" err="1"/>
              <a:t>адреси</a:t>
            </a:r>
            <a:r>
              <a:rPr lang="ru-RU" dirty="0"/>
              <a:t>  </a:t>
            </a:r>
            <a:r>
              <a:rPr lang="ru-RU" dirty="0" err="1"/>
              <a:t>або</a:t>
            </a:r>
            <a:r>
              <a:rPr lang="ru-RU" dirty="0"/>
              <a:t>  шляхом  </a:t>
            </a:r>
            <a:r>
              <a:rPr lang="ru-RU" dirty="0" err="1"/>
              <a:t>додатка</a:t>
            </a:r>
            <a:r>
              <a:rPr lang="ru-RU" dirty="0"/>
              <a:t>  до  </a:t>
            </a:r>
            <a:r>
              <a:rPr lang="ru-RU" dirty="0" err="1"/>
              <a:t>фіксованої</a:t>
            </a:r>
            <a:r>
              <a:rPr lang="ru-RU" dirty="0"/>
              <a:t>  </a:t>
            </a:r>
            <a:r>
              <a:rPr lang="ru-RU" dirty="0" err="1"/>
              <a:t>адреси</a:t>
            </a:r>
            <a:r>
              <a:rPr lang="ru-RU" dirty="0"/>
              <a:t>  числа,  на </a:t>
            </a:r>
            <a:r>
              <a:rPr lang="ru-RU" dirty="0" err="1"/>
              <a:t>якому</a:t>
            </a:r>
            <a:r>
              <a:rPr lang="ru-RU" dirty="0"/>
              <a:t>  </a:t>
            </a:r>
            <a:r>
              <a:rPr lang="ru-RU" dirty="0" err="1"/>
              <a:t>відбувається</a:t>
            </a:r>
            <a:r>
              <a:rPr lang="ru-RU" dirty="0"/>
              <a:t>  </a:t>
            </a:r>
            <a:r>
              <a:rPr lang="ru-RU" dirty="0" err="1"/>
              <a:t>інкремент</a:t>
            </a:r>
            <a:r>
              <a:rPr lang="ru-RU" dirty="0"/>
              <a:t>  </a:t>
            </a:r>
            <a:r>
              <a:rPr lang="ru-RU" dirty="0" err="1"/>
              <a:t>або</a:t>
            </a:r>
            <a:r>
              <a:rPr lang="ru-RU" dirty="0"/>
              <a:t>  декремент;  </a:t>
            </a:r>
            <a:r>
              <a:rPr lang="ru-RU" dirty="0" err="1"/>
              <a:t>індексування</a:t>
            </a:r>
            <a:r>
              <a:rPr lang="ru-RU" dirty="0"/>
              <a:t>  в  основному </a:t>
            </a:r>
            <a:r>
              <a:rPr lang="ru-RU" dirty="0" err="1"/>
              <a:t>застосовується</a:t>
            </a:r>
            <a:r>
              <a:rPr lang="ru-RU" dirty="0"/>
              <a:t> для </a:t>
            </a:r>
            <a:r>
              <a:rPr lang="ru-RU" dirty="0" err="1"/>
              <a:t>послідовної</a:t>
            </a:r>
            <a:r>
              <a:rPr lang="ru-RU" dirty="0"/>
              <a:t> </a:t>
            </a:r>
            <a:r>
              <a:rPr lang="ru-RU" dirty="0" err="1"/>
              <a:t>адресації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масиву</a:t>
            </a:r>
            <a:r>
              <a:rPr lang="ru-RU" dirty="0"/>
              <a:t>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8 </a:t>
            </a:r>
            <a:r>
              <a:rPr lang="ru-RU" dirty="0" err="1"/>
              <a:t>Автоінкремент</a:t>
            </a:r>
            <a:r>
              <a:rPr lang="ru-RU" dirty="0"/>
              <a:t>: </a:t>
            </a:r>
            <a:r>
              <a:rPr lang="ru-RU" dirty="0" err="1"/>
              <a:t>автоматичне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 на 1.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9  </a:t>
            </a:r>
            <a:r>
              <a:rPr lang="ru-RU" dirty="0" err="1"/>
              <a:t>Адресацію</a:t>
            </a:r>
            <a:r>
              <a:rPr lang="ru-RU" dirty="0"/>
              <a:t>  </a:t>
            </a:r>
            <a:r>
              <a:rPr lang="ru-RU" dirty="0" err="1"/>
              <a:t>базової</a:t>
            </a:r>
            <a:r>
              <a:rPr lang="ru-RU" dirty="0"/>
              <a:t>  </a:t>
            </a:r>
            <a:r>
              <a:rPr lang="ru-RU" dirty="0" err="1"/>
              <a:t>сторінки</a:t>
            </a:r>
            <a:r>
              <a:rPr lang="ru-RU" dirty="0"/>
              <a:t>:  </a:t>
            </a:r>
            <a:r>
              <a:rPr lang="ru-RU" dirty="0" err="1"/>
              <a:t>різновид</a:t>
            </a:r>
            <a:r>
              <a:rPr lang="ru-RU" dirty="0"/>
              <a:t>  </a:t>
            </a:r>
            <a:r>
              <a:rPr lang="ru-RU" dirty="0" err="1"/>
              <a:t>непрямої</a:t>
            </a:r>
            <a:r>
              <a:rPr lang="ru-RU" dirty="0"/>
              <a:t>  </a:t>
            </a:r>
            <a:r>
              <a:rPr lang="ru-RU" dirty="0" err="1"/>
              <a:t>адресації</a:t>
            </a:r>
            <a:r>
              <a:rPr lang="ru-RU" dirty="0"/>
              <a:t>,  коли </a:t>
            </a:r>
            <a:r>
              <a:rPr lang="ru-RU" dirty="0" err="1"/>
              <a:t>зазначена</a:t>
            </a:r>
            <a:r>
              <a:rPr lang="ru-RU" dirty="0"/>
              <a:t> адреса є </a:t>
            </a:r>
            <a:r>
              <a:rPr lang="ru-RU" dirty="0" err="1"/>
              <a:t>адресою</a:t>
            </a:r>
            <a:r>
              <a:rPr lang="ru-RU" dirty="0"/>
              <a:t> </a:t>
            </a:r>
            <a:r>
              <a:rPr lang="ru-RU" dirty="0" err="1"/>
              <a:t>комірки</a:t>
            </a:r>
            <a:r>
              <a:rPr lang="ru-RU" dirty="0"/>
              <a:t> в </a:t>
            </a:r>
            <a:r>
              <a:rPr lang="ru-RU" dirty="0" err="1"/>
              <a:t>сторінці</a:t>
            </a:r>
            <a:r>
              <a:rPr lang="ru-RU" dirty="0"/>
              <a:t>, а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комірки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потрібну</a:t>
            </a:r>
            <a:r>
              <a:rPr lang="ru-RU" dirty="0"/>
              <a:t> адресу.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ru-RU" dirty="0"/>
              <a:t>10  </a:t>
            </a:r>
            <a:r>
              <a:rPr lang="ru-RU" dirty="0" err="1"/>
              <a:t>Відносну</a:t>
            </a:r>
            <a:r>
              <a:rPr lang="ru-RU" dirty="0"/>
              <a:t>  </a:t>
            </a:r>
            <a:r>
              <a:rPr lang="ru-RU" dirty="0" err="1"/>
              <a:t>адресацію</a:t>
            </a:r>
            <a:r>
              <a:rPr lang="ru-RU" dirty="0"/>
              <a:t>:  адреса  </a:t>
            </a:r>
            <a:r>
              <a:rPr lang="ru-RU" dirty="0" err="1"/>
              <a:t>дорівнює</a:t>
            </a:r>
            <a:r>
              <a:rPr lang="ru-RU" dirty="0"/>
              <a:t>  </a:t>
            </a:r>
            <a:r>
              <a:rPr lang="ru-RU" dirty="0" err="1"/>
              <a:t>сумі</a:t>
            </a:r>
            <a:r>
              <a:rPr lang="ru-RU" dirty="0"/>
              <a:t>  числа  й  поточного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лічильника</a:t>
            </a:r>
            <a:r>
              <a:rPr lang="ru-RU" dirty="0"/>
              <a:t>, число – адреса операнда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й </a:t>
            </a:r>
            <a:r>
              <a:rPr lang="ru-RU" dirty="0" err="1"/>
              <a:t>звичайно</a:t>
            </a:r>
            <a:r>
              <a:rPr lang="ru-RU" dirty="0"/>
              <a:t>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але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втримуватися</a:t>
            </a:r>
            <a:r>
              <a:rPr lang="ru-RU" dirty="0"/>
              <a:t> в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регістрі</a:t>
            </a:r>
            <a:r>
              <a:rPr lang="ru-RU" dirty="0"/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C60447-43F0-4906-848F-A77B8FBDD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639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E08C8-9FC8-4764-A509-05BAA219F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29899"/>
            <a:ext cx="8911687" cy="128089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B2F0F3-BD48-4454-9F2D-31D2C0EFD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5008098"/>
          </a:xfrm>
        </p:spPr>
        <p:txBody>
          <a:bodyPr>
            <a:normAutofit/>
          </a:bodyPr>
          <a:lstStyle/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наступними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ru-RU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характеристиками: </a:t>
            </a:r>
            <a:endParaRPr lang="ru-RU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входів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до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 </a:t>
            </a:r>
            <a:endParaRPr lang="ru-RU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  час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реакції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(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tp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час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появою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й початком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перериваючої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для  того  ж  самого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затримки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у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виконанні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перериваючої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того,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скільки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старшим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пріоритетом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очікує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на 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  тому  час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реакції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найвищим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пріоритетом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 </a:t>
            </a:r>
            <a:endParaRPr lang="ru-RU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на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перемикання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ru-RU" b="0" dirty="0">
                <a:effectLst/>
              </a:rPr>
            </a:b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ru-RU" sz="1800" b="0" i="1" u="none" strike="noStrike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=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ru-RU" sz="1800" b="0" i="1" u="none" strike="noStrike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+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ru-RU" sz="1800" b="0" i="1" u="none" strike="noStrike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,</a:t>
            </a:r>
            <a:endParaRPr lang="ru-RU" b="0" dirty="0">
              <a:effectLst/>
            </a:endParaRPr>
          </a:p>
          <a:p>
            <a:pPr mar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ru-RU" sz="1800" b="0" i="1" u="none" strike="noStrike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час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запам'ятовування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  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ru-RU" sz="1800" b="0" i="1" u="none" strike="noStrike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час </a:t>
            </a:r>
            <a:r>
              <a:rPr lang="ru-RU" sz="18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відновлення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b="0" dirty="0">
              <a:effectLst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398285-014A-44B7-88CB-78BD1A7C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909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0E1368-318B-4872-BCB3-541526AF8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72E759-0887-46CB-9FCB-20A7ED0FF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Практично будь-яка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розвита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мікропроцесорна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система (у тому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числі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комп'ютер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підтримує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три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основних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режими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обміну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магістраллю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dirty="0">
              <a:effectLst/>
            </a:endParaRPr>
          </a:p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програмний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обмін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інформацією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;</a:t>
            </a:r>
            <a:endParaRPr lang="ru-RU" sz="1800" b="0" i="0" u="none" strike="noStrike" dirty="0">
              <a:solidFill>
                <a:srgbClr val="93A29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обмін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використанням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переривань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Interrupts);</a:t>
            </a:r>
            <a:endParaRPr lang="en-US" sz="1800" b="0" i="0" u="none" strike="noStrike" dirty="0">
              <a:solidFill>
                <a:srgbClr val="93A29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обмін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використанням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прямого доступу до </a:t>
            </a:r>
            <a:r>
              <a:rPr lang="ru-RU" sz="1800" b="0" i="0" u="none" strike="noStrike" dirty="0" err="1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пам'яті</a:t>
            </a:r>
            <a:r>
              <a:rPr lang="ru-RU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 (ПДП, </a:t>
            </a:r>
            <a:r>
              <a:rPr lang="en-US" sz="1800" b="0" i="0" u="none" strike="noStrike" dirty="0">
                <a:solidFill>
                  <a:srgbClr val="292934"/>
                </a:solidFill>
                <a:effectLst/>
                <a:latin typeface="Arial" panose="020B0604020202020204" pitchFamily="34" charset="0"/>
              </a:rPr>
              <a:t>DMA - Direct Memory Access).</a:t>
            </a:r>
            <a:endParaRPr lang="en-US" sz="1800" b="0" i="0" u="none" strike="noStrike" dirty="0">
              <a:solidFill>
                <a:srgbClr val="93A299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C3F0296-1FAA-46DF-A1E7-FC5613AE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59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A3993-091C-43F1-AABF-700114200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BB776D-BC7D-409E-BCDB-06105CB23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ru-RU" b="1" i="0" u="none" strike="noStrike" err="1">
                <a:effectLst/>
                <a:latin typeface="Arial" panose="020B0604020202020204" pitchFamily="34" charset="0"/>
              </a:rPr>
              <a:t>Програмний</a:t>
            </a:r>
            <a:r>
              <a:rPr lang="ru-RU" b="1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1" i="0" u="none" strike="noStrike" err="1">
                <a:effectLst/>
                <a:latin typeface="Arial" panose="020B0604020202020204" pitchFamily="34" charset="0"/>
              </a:rPr>
              <a:t>обмін</a:t>
            </a:r>
            <a:r>
              <a:rPr lang="ru-RU" b="1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1" i="0" u="none" strike="noStrike" err="1">
                <a:effectLst/>
                <a:latin typeface="Arial" panose="020B0604020202020204" pitchFamily="34" charset="0"/>
              </a:rPr>
              <a:t>інформацією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є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основним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у будь-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якій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мікропроцесорній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системі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Він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передбачений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завжди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без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нього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неможливі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інші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режими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обміну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 У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цьому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режимі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процесор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є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одноособовим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ведучим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(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або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задатчиком, </a:t>
            </a:r>
            <a:r>
              <a:rPr lang="en-US" b="0" i="0" u="none" strike="noStrike">
                <a:effectLst/>
                <a:latin typeface="Arial" panose="020B0604020202020204" pitchFamily="34" charset="0"/>
              </a:rPr>
              <a:t>Master)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системної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магістралі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Всі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операції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(цикли)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обміну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інформацією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в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даному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випадку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ініціюються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тільки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процесором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усі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вони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виконуються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строго в порядку,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запропонованому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програмою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яка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виконується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</a:t>
            </a:r>
            <a:endParaRPr lang="ru-RU" b="1" i="0" u="none" strike="noStrike"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4FD5BB-5813-4AE9-A9C2-3CECAD003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1817484"/>
            <a:ext cx="5451627" cy="2902990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32026E-8F8D-4346-BC6C-831DB9480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62320C-28E8-4626-9D3B-EB4DE9A5E341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23</a:t>
            </a:fld>
            <a:endParaRPr lang="ru-RU" sz="1900"/>
          </a:p>
        </p:txBody>
      </p:sp>
    </p:spTree>
    <p:extLst>
      <p:ext uri="{BB962C8B-B14F-4D97-AF65-F5344CB8AC3E}">
        <p14:creationId xmlns:p14="http://schemas.microsoft.com/office/powerpoint/2010/main" val="3656569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E7826-956E-4DFA-9631-9FE98159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97B3A-A2E8-4EA9-AD18-7481D3E1E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ru-RU" b="1" i="0" u="none" strike="noStrike" err="1">
                <a:effectLst/>
                <a:latin typeface="Arial" panose="020B0604020202020204" pitchFamily="34" charset="0"/>
              </a:rPr>
              <a:t>Обмін</a:t>
            </a:r>
            <a:r>
              <a:rPr lang="ru-RU" b="1" i="0" u="none" strike="noStrike">
                <a:effectLst/>
                <a:latin typeface="Arial" panose="020B0604020202020204" pitchFamily="34" charset="0"/>
              </a:rPr>
              <a:t> з </a:t>
            </a:r>
            <a:r>
              <a:rPr lang="ru-RU" b="1" i="0" u="none" strike="noStrike" err="1">
                <a:effectLst/>
                <a:latin typeface="Arial" panose="020B0604020202020204" pitchFamily="34" charset="0"/>
              </a:rPr>
              <a:t>використанням</a:t>
            </a:r>
            <a:r>
              <a:rPr lang="ru-RU" b="1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1" i="0" u="none" strike="noStrike" err="1">
                <a:effectLst/>
                <a:latin typeface="Arial" panose="020B0604020202020204" pitchFamily="34" charset="0"/>
              </a:rPr>
              <a:t>переривань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використовується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тоді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коли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необхідна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реакція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мікропроцесорної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системи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на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якусь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зовнішню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подію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на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прихід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зовнішнього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сигналу. У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випадку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комп'ютера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зовнішньою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подією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може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бути,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наприклад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натискання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на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клавіші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клавіатури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або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прихід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локальною мережею пакета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даних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B990809-9485-4814-A7DA-886007926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1701637"/>
            <a:ext cx="5451627" cy="3134685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F4C969-30DA-46D4-8052-47337D4B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62320C-28E8-4626-9D3B-EB4DE9A5E341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24</a:t>
            </a:fld>
            <a:endParaRPr lang="ru-RU" sz="1900"/>
          </a:p>
        </p:txBody>
      </p:sp>
    </p:spTree>
    <p:extLst>
      <p:ext uri="{BB962C8B-B14F-4D97-AF65-F5344CB8AC3E}">
        <p14:creationId xmlns:p14="http://schemas.microsoft.com/office/powerpoint/2010/main" val="11693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30336-0373-444C-8672-726BD5A7F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009297-20CB-43DE-8ED3-292D844FA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i="0" u="none" strike="noStrike" err="1">
                <a:effectLst/>
                <a:latin typeface="Arial" panose="020B0604020202020204" pitchFamily="34" charset="0"/>
              </a:rPr>
              <a:t>Прямий</a:t>
            </a:r>
            <a:r>
              <a:rPr lang="ru-RU" b="1" i="0" u="none" strike="noStrike">
                <a:effectLst/>
                <a:latin typeface="Arial" panose="020B0604020202020204" pitchFamily="34" charset="0"/>
              </a:rPr>
              <a:t> доступ до </a:t>
            </a:r>
            <a:r>
              <a:rPr lang="ru-RU" b="1" i="0" u="none" strike="noStrike" err="1">
                <a:effectLst/>
                <a:latin typeface="Arial" panose="020B0604020202020204" pitchFamily="34" charset="0"/>
              </a:rPr>
              <a:t>пам'яті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 (ПДП, </a:t>
            </a:r>
            <a:r>
              <a:rPr lang="en-US" b="0" i="0" u="none" strike="noStrike">
                <a:effectLst/>
                <a:latin typeface="Arial" panose="020B0604020202020204" pitchFamily="34" charset="0"/>
              </a:rPr>
              <a:t>DMA) -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це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режим,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що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принципово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відрізняється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від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двох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раніше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розглянутих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режимів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тим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що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обмін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системною шиною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йде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без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участі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процесора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</a:t>
            </a:r>
            <a:endParaRPr lang="ru-RU" b="1" i="0" u="none" strike="noStrike">
              <a:effectLst/>
              <a:latin typeface="Arial" panose="020B0604020202020204" pitchFamily="34" charset="0"/>
            </a:endParaRPr>
          </a:p>
          <a:p>
            <a:pPr rtl="0" fontAlgn="base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br>
              <a:rPr lang="ru-RU" b="0">
                <a:effectLst/>
              </a:rPr>
            </a:b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Операція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ПДП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зводиться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до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пересилання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інформації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з пристрою вводу/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виводу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в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пам'ять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або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з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пам'яті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в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пристрій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вводу/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виводу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. Коли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пересилання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інформації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буде завершено,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процесор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знову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повертається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до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перерваної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програми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продовжуючи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її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з того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місця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, де </a:t>
            </a:r>
            <a:r>
              <a:rPr lang="ru-RU" b="0" i="0" u="none" strike="noStrike" err="1">
                <a:effectLst/>
                <a:latin typeface="Arial" panose="020B0604020202020204" pitchFamily="34" charset="0"/>
              </a:rPr>
              <a:t>його</a:t>
            </a:r>
            <a:r>
              <a:rPr lang="ru-RU" b="0" i="0" u="none" strike="noStrike">
                <a:effectLst/>
                <a:latin typeface="Arial" panose="020B0604020202020204" pitchFamily="34" charset="0"/>
              </a:rPr>
              <a:t> перервали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C1F6475-83A3-4F66-8C59-0B7E07790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1628199"/>
            <a:ext cx="5451627" cy="3281561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7BBB47-BB0B-426D-9AB8-CA983F4F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62320C-28E8-4626-9D3B-EB4DE9A5E341}" type="slidenum">
              <a:rPr lang="ru-RU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25</a:t>
            </a:fld>
            <a:endParaRPr lang="ru-RU" sz="1900"/>
          </a:p>
        </p:txBody>
      </p:sp>
    </p:spTree>
    <p:extLst>
      <p:ext uri="{BB962C8B-B14F-4D97-AF65-F5344CB8AC3E}">
        <p14:creationId xmlns:p14="http://schemas.microsoft.com/office/powerpoint/2010/main" val="2545132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7D0C37-6DC8-498A-B919-EFEA2AA8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Схема </a:t>
            </a:r>
            <a:r>
              <a:rPr lang="ru-RU" dirty="0" err="1"/>
              <a:t>послідовного</a:t>
            </a:r>
            <a:r>
              <a:rPr lang="ru-RU" dirty="0"/>
              <a:t> </a:t>
            </a:r>
            <a:r>
              <a:rPr lang="ru-RU" dirty="0" err="1"/>
              <a:t>підсумовувального</a:t>
            </a:r>
            <a:r>
              <a:rPr lang="ru-RU" dirty="0"/>
              <a:t> </a:t>
            </a:r>
            <a:r>
              <a:rPr lang="ru-RU" dirty="0" err="1"/>
              <a:t>лічильника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DC1359-C542-4A6D-A827-532722000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C97642-E306-48A8-90CC-5B54FDD3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26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D06A4B-6F8C-4FB8-B172-39843F447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12" y="1905000"/>
            <a:ext cx="1943100" cy="1143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432D714-2C4E-4D77-A9F5-952051892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567" y="4500340"/>
            <a:ext cx="7572375" cy="173355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9521688-20CF-40DE-B6DF-B3BD2EAFF7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5273" y="2132787"/>
            <a:ext cx="4166961" cy="183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403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7B330E-2F9D-4278-B793-B62462A54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E8B504-1D9C-425B-94B9-B61C99D8D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7262EB-C747-4D2D-B100-EE81C375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0F813DA-0A60-46E5-A017-8FABE218C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850" y="1033462"/>
            <a:ext cx="697230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629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EEF2A-5B24-45F4-863E-EA7CBDC3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317381-5334-4ACA-8825-7B3264F0D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A889FC-0235-4597-8B2E-94C3FE198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28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7D40798-18F1-49DB-97FA-461864C64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737" y="852487"/>
            <a:ext cx="3438525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10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08FB1-C799-4535-9B3E-8DD2D72D0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47337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Чотирирозрядний</a:t>
            </a:r>
            <a:br>
              <a:rPr lang="ru-RU" dirty="0"/>
            </a:br>
            <a:r>
              <a:rPr lang="ru-RU" dirty="0" err="1"/>
              <a:t>однотактового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 </a:t>
            </a:r>
            <a:r>
              <a:rPr lang="ru-RU" dirty="0" err="1"/>
              <a:t>зсуву</a:t>
            </a:r>
            <a:r>
              <a:rPr lang="ru-RU" dirty="0"/>
              <a:t> вправо на D-</a:t>
            </a:r>
            <a:r>
              <a:rPr lang="ru-RU" dirty="0" err="1"/>
              <a:t>тригерах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703C7C-FD13-40C0-8570-A2F637F96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3DAD77-9D2C-4CCF-9156-83C48F3E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29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FA86899-B6B5-432E-85DA-4ADCC0E7C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25" y="1482097"/>
            <a:ext cx="7543800" cy="17145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E7D3AFD-3C57-4C10-9400-A2C48C62E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12" y="3250467"/>
            <a:ext cx="6962775" cy="35718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0DC5726-4DBB-4870-922B-10C2BD36FF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283"/>
          <a:stretch/>
        </p:blipFill>
        <p:spPr>
          <a:xfrm>
            <a:off x="7912325" y="4513943"/>
            <a:ext cx="4010025" cy="184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5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2E499-70A8-4CF6-A1C5-75CC3D81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90DEF7-C19E-4EA1-863D-EF1B444CD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7ED8B4-CBD0-4B1B-9147-70C65BAEE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3</a:t>
            </a:fld>
            <a:endParaRPr lang="ru-RU"/>
          </a:p>
        </p:txBody>
      </p:sp>
      <p:pic>
        <p:nvPicPr>
          <p:cNvPr id="1026" name="Picture 2" descr="Аналоговый сигнал — Википедия">
            <a:extLst>
              <a:ext uri="{FF2B5EF4-FFF2-40B4-BE49-F238E27FC236}">
                <a16:creationId xmlns:a16="http://schemas.microsoft.com/office/drawing/2014/main" id="{D9B8DE29-3F1E-4482-A616-8796D5CA4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293450"/>
            <a:ext cx="8915400" cy="5973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14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E7A7F-6627-48C6-8E32-EABE43E6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64B9C1-93EF-4420-949B-EB77CF649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Нижній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– </a:t>
            </a:r>
            <a:r>
              <a:rPr lang="ru-RU" dirty="0" err="1"/>
              <a:t>багаторівневої</a:t>
            </a:r>
            <a:r>
              <a:rPr lang="ru-RU" dirty="0"/>
              <a:t> СК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компонентами </a:t>
            </a:r>
            <a:r>
              <a:rPr lang="ru-RU" dirty="0" err="1"/>
              <a:t>устаткування</a:t>
            </a:r>
            <a:r>
              <a:rPr lang="ru-RU" dirty="0"/>
              <a:t>, а </a:t>
            </a:r>
            <a:r>
              <a:rPr lang="ru-RU" dirty="0" err="1"/>
              <a:t>верхній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– </a:t>
            </a:r>
            <a:r>
              <a:rPr lang="ru-RU" dirty="0" err="1"/>
              <a:t>завдання</a:t>
            </a:r>
            <a:r>
              <a:rPr lang="ru-RU" dirty="0"/>
              <a:t>: </a:t>
            </a:r>
          </a:p>
          <a:p>
            <a:r>
              <a:rPr lang="ru-RU" dirty="0"/>
              <a:t>1)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в реальному </a:t>
            </a:r>
            <a:r>
              <a:rPr lang="ru-RU" dirty="0" err="1"/>
              <a:t>часі</a:t>
            </a:r>
            <a:r>
              <a:rPr lang="ru-RU" dirty="0"/>
              <a:t>, </a:t>
            </a:r>
          </a:p>
          <a:p>
            <a:r>
              <a:rPr lang="ru-RU" dirty="0"/>
              <a:t>2) </a:t>
            </a:r>
            <a:r>
              <a:rPr lang="ru-RU" dirty="0" err="1"/>
              <a:t>зв'язкуз</a:t>
            </a:r>
            <a:r>
              <a:rPr lang="ru-RU" dirty="0"/>
              <a:t> оператором, </a:t>
            </a:r>
          </a:p>
          <a:p>
            <a:r>
              <a:rPr lang="ru-RU" dirty="0"/>
              <a:t>3)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системою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</a:t>
            </a:r>
            <a:r>
              <a:rPr lang="ru-RU" dirty="0" err="1"/>
              <a:t>мікропроцесорної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завдання,кі</a:t>
            </a:r>
            <a:r>
              <a:rPr lang="ru-RU" dirty="0"/>
              <a:t> </a:t>
            </a:r>
            <a:r>
              <a:rPr lang="ru-RU" dirty="0" err="1"/>
              <a:t>розв'язуються</a:t>
            </a:r>
            <a:r>
              <a:rPr lang="ru-RU" dirty="0"/>
              <a:t> </a:t>
            </a:r>
            <a:r>
              <a:rPr lang="ru-RU" dirty="0" err="1"/>
              <a:t>вбудованими</a:t>
            </a:r>
            <a:r>
              <a:rPr lang="ru-RU" dirty="0"/>
              <a:t> системами, </a:t>
            </a:r>
            <a:r>
              <a:rPr lang="ru-RU" dirty="0" err="1"/>
              <a:t>поділяються</a:t>
            </a:r>
            <a:r>
              <a:rPr lang="ru-RU" dirty="0"/>
              <a:t> на два великих </a:t>
            </a:r>
            <a:r>
              <a:rPr lang="ru-RU" dirty="0" err="1"/>
              <a:t>класи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подіями</a:t>
            </a:r>
            <a:r>
              <a:rPr lang="ru-RU" dirty="0"/>
              <a:t> в реальному </a:t>
            </a:r>
            <a:r>
              <a:rPr lang="ru-RU" dirty="0" err="1"/>
              <a:t>часі</a:t>
            </a:r>
            <a:r>
              <a:rPr lang="ru-RU" dirty="0"/>
              <a:t>;</a:t>
            </a:r>
          </a:p>
          <a:p>
            <a:r>
              <a:rPr lang="ru-RU" dirty="0"/>
              <a:t>2. </a:t>
            </a:r>
            <a:r>
              <a:rPr lang="ru-RU" dirty="0" err="1"/>
              <a:t>Керування</a:t>
            </a:r>
            <a:r>
              <a:rPr lang="ru-RU" dirty="0"/>
              <a:t> потоками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DC81AA-B593-4482-AF15-6E58C579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6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77066-AE8D-4C67-9E2A-C74103BBF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/>
              <a:t>Багаторівнева система керування</a:t>
            </a:r>
            <a:endParaRPr lang="ru-RU" dirty="0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6A4818-640F-4A76-8EFF-1EA04F76B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Підключення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комп'ютерів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нижнього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середнього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здійснюватися</a:t>
            </a:r>
            <a:r>
              <a:rPr lang="ru-RU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ru-RU"/>
              <a:t>через стандартний послідовний або паралельний інтерфейс;</a:t>
            </a:r>
          </a:p>
          <a:p>
            <a:r>
              <a:rPr lang="ru-RU"/>
              <a:t>· шляхом їх приєднання до системної шини як спеціалізованих пристроїв з'єднання з об'єктом керування (модулі керування спеціальними операціями).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B874BB1-A276-45FB-A06D-5AF74CF6C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916" y="1422241"/>
            <a:ext cx="5451627" cy="3693476"/>
          </a:xfrm>
          <a:prstGeom prst="rect">
            <a:avLst/>
          </a:prstGeom>
        </p:spPr>
      </p:pic>
      <p:sp>
        <p:nvSpPr>
          <p:cNvPr id="18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ED5E01-D667-4B55-9BDB-EC65D611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7BD08880-457D-4C62-A3B5-6A9B0878C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FA94DED7-0A28-4AD9-8747-E94113225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6F175609-91A3-416E-BC3D-7548FDE02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A3B0D54-9DF0-4FF8-A0AA-B4234DF35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76676-1BC2-41D3-9BE3-BA659ABAE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1795849"/>
            <a:ext cx="3778870" cy="31148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700" dirty="0" err="1">
                <a:solidFill>
                  <a:srgbClr val="FEFFFF"/>
                </a:solidFill>
              </a:rPr>
              <a:t>Архітектура</a:t>
            </a:r>
            <a:r>
              <a:rPr lang="en-US" sz="3700" dirty="0">
                <a:solidFill>
                  <a:srgbClr val="FEFFFF"/>
                </a:solidFill>
              </a:rPr>
              <a:t> </a:t>
            </a:r>
            <a:r>
              <a:rPr lang="en-US" sz="3700" dirty="0" err="1">
                <a:solidFill>
                  <a:srgbClr val="FEFFFF"/>
                </a:solidFill>
              </a:rPr>
              <a:t>вбудованих</a:t>
            </a:r>
            <a:r>
              <a:rPr lang="en-US" sz="3700" dirty="0">
                <a:solidFill>
                  <a:srgbClr val="FEFFFF"/>
                </a:solidFill>
              </a:rPr>
              <a:t> </a:t>
            </a:r>
            <a:r>
              <a:rPr lang="en-US" sz="3700" dirty="0" err="1">
                <a:solidFill>
                  <a:srgbClr val="FEFFFF"/>
                </a:solidFill>
              </a:rPr>
              <a:t>комп’ютерних</a:t>
            </a:r>
            <a:r>
              <a:rPr lang="en-US" sz="3700" dirty="0">
                <a:solidFill>
                  <a:srgbClr val="FEFFFF"/>
                </a:solidFill>
              </a:rPr>
              <a:t> </a:t>
            </a:r>
            <a:r>
              <a:rPr lang="en-US" sz="3700" dirty="0" err="1">
                <a:solidFill>
                  <a:srgbClr val="FEFFFF"/>
                </a:solidFill>
              </a:rPr>
              <a:t>систем</a:t>
            </a:r>
            <a:r>
              <a:rPr lang="uk-UA" sz="3700" dirty="0">
                <a:solidFill>
                  <a:srgbClr val="FEFFFF"/>
                </a:solidFill>
              </a:rPr>
              <a:t>. Схема комп'ютера загального призначення</a:t>
            </a:r>
            <a:endParaRPr lang="en-US" sz="3700" dirty="0">
              <a:solidFill>
                <a:srgbClr val="FEFFFF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5F976D4-5EF9-4E1C-BF61-6A5D14DD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37146" y="1019413"/>
            <a:ext cx="650510" cy="517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A162320C-28E8-4626-9D3B-EB4DE9A5E341}" type="slidenum">
              <a:rPr lang="en-US" smtClean="0"/>
              <a:pPr defTabSz="914400">
                <a:spcAft>
                  <a:spcPts val="600"/>
                </a:spcAft>
              </a:pPr>
              <a:t>6</a:t>
            </a:fld>
            <a:endParaRPr 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9B9A89-CCFC-43DE-8F78-C84FE57687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214"/>
          <a:stretch/>
        </p:blipFill>
        <p:spPr>
          <a:xfrm>
            <a:off x="4639732" y="10"/>
            <a:ext cx="755226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14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23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5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6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7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8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9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0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1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2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3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4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5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6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39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0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1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2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3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4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5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6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7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8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9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0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52" name="Rectangle 151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4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56" name="Rectangle 155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64CF9-6C84-4CC6-B519-A56729B9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>
                <a:solidFill>
                  <a:srgbClr val="FEFFFF"/>
                </a:solidFill>
              </a:rPr>
              <a:t>Архітектура типової вбудованої системи</a:t>
            </a:r>
          </a:p>
        </p:txBody>
      </p:sp>
      <p:sp>
        <p:nvSpPr>
          <p:cNvPr id="160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94F444-C807-49E3-B1E9-D8DE6E04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2486" y="5202719"/>
            <a:ext cx="650510" cy="517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A162320C-28E8-4626-9D3B-EB4DE9A5E341}" type="slidenum">
              <a:rPr lang="en-US" smtClean="0"/>
              <a:pPr defTabSz="914400">
                <a:spcAft>
                  <a:spcPts val="600"/>
                </a:spcAft>
              </a:pPr>
              <a:t>7</a:t>
            </a:fld>
            <a:endParaRPr 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24A43D-1DA4-4380-88C7-D1C9580C2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089" y="627180"/>
            <a:ext cx="7272303" cy="4236116"/>
          </a:xfrm>
          <a:prstGeom prst="rect">
            <a:avLst/>
          </a:prstGeom>
        </p:spPr>
      </p:pic>
      <p:sp>
        <p:nvSpPr>
          <p:cNvPr id="137" name="TextBox 136">
            <a:extLst>
              <a:ext uri="{FF2B5EF4-FFF2-40B4-BE49-F238E27FC236}">
                <a16:creationId xmlns:a16="http://schemas.microsoft.com/office/drawing/2014/main" id="{79907591-5392-4D87-A10C-E84790D88E5B}"/>
              </a:ext>
            </a:extLst>
          </p:cNvPr>
          <p:cNvSpPr txBox="1"/>
          <p:nvPr/>
        </p:nvSpPr>
        <p:spPr>
          <a:xfrm>
            <a:off x="6028151" y="5243289"/>
            <a:ext cx="54578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 err="1"/>
              <a:t>Найбільш</a:t>
            </a:r>
            <a:r>
              <a:rPr lang="ru-RU" sz="1400" dirty="0"/>
              <a:t> </a:t>
            </a:r>
            <a:r>
              <a:rPr lang="ru-RU" sz="1400" dirty="0" err="1"/>
              <a:t>загальним</a:t>
            </a:r>
            <a:r>
              <a:rPr lang="ru-RU" sz="1400" dirty="0"/>
              <a:t> </a:t>
            </a:r>
            <a:r>
              <a:rPr lang="ru-RU" sz="1400" dirty="0" err="1"/>
              <a:t>інтерфейсом</a:t>
            </a:r>
            <a:r>
              <a:rPr lang="ru-RU" sz="1400" dirty="0"/>
              <a:t> вводу-</a:t>
            </a:r>
            <a:r>
              <a:rPr lang="ru-RU" sz="1400" dirty="0" err="1"/>
              <a:t>виводу</a:t>
            </a:r>
            <a:r>
              <a:rPr lang="ru-RU" sz="1400" dirty="0"/>
              <a:t> є </a:t>
            </a:r>
            <a:r>
              <a:rPr lang="ru-RU" sz="1400" dirty="0" err="1"/>
              <a:t>цифровий</a:t>
            </a:r>
            <a:r>
              <a:rPr lang="ru-RU" sz="1400" dirty="0"/>
              <a:t> </a:t>
            </a:r>
            <a:r>
              <a:rPr lang="ru-RU" sz="1400" dirty="0" err="1"/>
              <a:t>ввід-вивід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називається</a:t>
            </a:r>
            <a:r>
              <a:rPr lang="ru-RU" sz="1400" dirty="0"/>
              <a:t> </a:t>
            </a:r>
            <a:r>
              <a:rPr lang="ru-RU" sz="1400" dirty="0" err="1"/>
              <a:t>також</a:t>
            </a:r>
            <a:r>
              <a:rPr lang="ru-RU" sz="1400" dirty="0"/>
              <a:t> </a:t>
            </a:r>
            <a:r>
              <a:rPr lang="ru-RU" sz="1400" dirty="0" err="1"/>
              <a:t>ввід-вивід</a:t>
            </a:r>
            <a:r>
              <a:rPr lang="ru-RU" sz="1400" dirty="0"/>
              <a:t> </a:t>
            </a:r>
            <a:r>
              <a:rPr lang="ru-RU" sz="1400" dirty="0" err="1"/>
              <a:t>загального</a:t>
            </a:r>
            <a:r>
              <a:rPr lang="ru-RU" sz="1400" dirty="0"/>
              <a:t> </a:t>
            </a:r>
            <a:r>
              <a:rPr lang="ru-RU" sz="1400" dirty="0" err="1"/>
              <a:t>призначення</a:t>
            </a:r>
            <a:r>
              <a:rPr lang="ru-RU" sz="1400" dirty="0"/>
              <a:t> (GPІO – </a:t>
            </a:r>
            <a:r>
              <a:rPr lang="ru-RU" sz="1400" dirty="0" err="1"/>
              <a:t>General</a:t>
            </a:r>
            <a:r>
              <a:rPr lang="ru-RU" sz="1400" dirty="0"/>
              <a:t> </a:t>
            </a:r>
            <a:r>
              <a:rPr lang="ru-RU" sz="1400" dirty="0" err="1"/>
              <a:t>Purpose</a:t>
            </a:r>
            <a:r>
              <a:rPr lang="ru-RU" sz="1400" dirty="0"/>
              <a:t> </a:t>
            </a:r>
            <a:r>
              <a:rPr lang="ru-RU" sz="1400" dirty="0" err="1"/>
              <a:t>Іnput</a:t>
            </a:r>
            <a:r>
              <a:rPr lang="ru-RU" sz="1400" dirty="0"/>
              <a:t>/</a:t>
            </a:r>
            <a:r>
              <a:rPr lang="ru-RU" sz="1400" dirty="0" err="1"/>
              <a:t>Output</a:t>
            </a:r>
            <a:r>
              <a:rPr lang="ru-RU" sz="1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3795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2E173-709A-4389-89B8-72D47A414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9456CA-EA90-4868-8918-E72F2DA91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програмною</a:t>
            </a:r>
            <a:r>
              <a:rPr lang="ru-RU" dirty="0"/>
              <a:t> </a:t>
            </a:r>
            <a:r>
              <a:rPr lang="ru-RU" dirty="0" err="1"/>
              <a:t>архітектурою</a:t>
            </a:r>
            <a:r>
              <a:rPr lang="ru-RU" dirty="0"/>
              <a:t> </a:t>
            </a:r>
            <a:r>
              <a:rPr lang="ru-RU" dirty="0" err="1"/>
              <a:t>мікропроцесорної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і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програмно</a:t>
            </a:r>
            <a:r>
              <a:rPr lang="ru-RU" dirty="0"/>
              <a:t> </a:t>
            </a:r>
            <a:r>
              <a:rPr lang="ru-RU" dirty="0" err="1"/>
              <a:t>доступних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система команд, система </a:t>
            </a:r>
            <a:r>
              <a:rPr lang="ru-RU" dirty="0" err="1"/>
              <a:t>переривань</a:t>
            </a:r>
            <a:r>
              <a:rPr lang="ru-RU" dirty="0"/>
              <a:t>, </a:t>
            </a:r>
            <a:r>
              <a:rPr lang="ru-RU" dirty="0" err="1"/>
              <a:t>функції</a:t>
            </a:r>
            <a:r>
              <a:rPr lang="ru-RU" dirty="0"/>
              <a:t> вводу-</a:t>
            </a:r>
            <a:r>
              <a:rPr lang="ru-RU" dirty="0" err="1"/>
              <a:t>виводу</a:t>
            </a:r>
            <a:r>
              <a:rPr lang="ru-RU" dirty="0"/>
              <a:t>,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по </a:t>
            </a:r>
            <a:r>
              <a:rPr lang="ru-RU" dirty="0" err="1"/>
              <a:t>магістралях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3F49ACE-4D54-47CE-BA2C-B42A24780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33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C6E82-7ABB-4BC1-8191-E199A697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Пам’ять</a:t>
            </a:r>
            <a:r>
              <a:rPr lang="ru-RU" dirty="0"/>
              <a:t> та </a:t>
            </a:r>
            <a:r>
              <a:rPr lang="ru-RU" dirty="0" err="1"/>
              <a:t>регістри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( 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запам'ятовувального</a:t>
            </a:r>
            <a:r>
              <a:rPr lang="ru-RU" dirty="0"/>
              <a:t> пристрою МК х51)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EF21E-A29A-488E-B44B-9C178E4D2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035" y="2133600"/>
            <a:ext cx="9768577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зовнішніми</a:t>
            </a:r>
            <a:r>
              <a:rPr lang="ru-RU" dirty="0"/>
              <a:t> </a:t>
            </a:r>
            <a:r>
              <a:rPr lang="ru-RU" dirty="0" err="1"/>
              <a:t>запам'ятовувальними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 в </a:t>
            </a:r>
            <a:r>
              <a:rPr lang="ru-RU" dirty="0" err="1"/>
              <a:t>мікроконтролері</a:t>
            </a:r>
            <a:r>
              <a:rPr lang="ru-RU" dirty="0"/>
              <a:t> є два 16-розрядних </a:t>
            </a:r>
            <a:r>
              <a:rPr lang="ru-RU" dirty="0" err="1"/>
              <a:t>регістри</a:t>
            </a:r>
            <a:r>
              <a:rPr lang="ru-RU" dirty="0"/>
              <a:t>: </a:t>
            </a:r>
          </a:p>
          <a:p>
            <a:r>
              <a:rPr lang="en-US" dirty="0"/>
              <a:t>PC (Program</a:t>
            </a:r>
            <a:r>
              <a:rPr lang="uk-UA" dirty="0"/>
              <a:t> </a:t>
            </a:r>
            <a:r>
              <a:rPr lang="en-US" dirty="0"/>
              <a:t>Counter – </a:t>
            </a:r>
            <a:r>
              <a:rPr lang="ru-RU" dirty="0" err="1"/>
              <a:t>програмний</a:t>
            </a:r>
            <a:r>
              <a:rPr lang="ru-RU" dirty="0"/>
              <a:t> </a:t>
            </a:r>
            <a:r>
              <a:rPr lang="ru-RU" dirty="0" err="1"/>
              <a:t>лічильник</a:t>
            </a:r>
            <a:r>
              <a:rPr lang="ru-RU" dirty="0"/>
              <a:t>) –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для </a:t>
            </a:r>
            <a:r>
              <a:rPr lang="ru-RU" dirty="0" err="1"/>
              <a:t>читання</a:t>
            </a:r>
            <a:r>
              <a:rPr lang="ru-RU" dirty="0"/>
              <a:t> команд </a:t>
            </a:r>
            <a:r>
              <a:rPr lang="ru-RU" dirty="0" err="1"/>
              <a:t>із</a:t>
            </a:r>
            <a:r>
              <a:rPr lang="ru-RU" dirty="0"/>
              <a:t> ПЗП</a:t>
            </a:r>
          </a:p>
          <a:p>
            <a:r>
              <a:rPr lang="en-US" dirty="0"/>
              <a:t>DPTR (Data Po</a:t>
            </a:r>
            <a:r>
              <a:rPr lang="ru-RU" dirty="0"/>
              <a:t>і</a:t>
            </a:r>
            <a:r>
              <a:rPr lang="en-US" dirty="0" err="1"/>
              <a:t>nTeR</a:t>
            </a:r>
            <a:r>
              <a:rPr lang="en-US" dirty="0"/>
              <a:t> – 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) – для </a:t>
            </a:r>
            <a:r>
              <a:rPr lang="ru-RU" dirty="0" err="1"/>
              <a:t>читання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 ПЗП та ОЗП, а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запису</a:t>
            </a:r>
            <a:r>
              <a:rPr lang="ru-RU" dirty="0"/>
              <a:t> в </a:t>
            </a:r>
            <a:r>
              <a:rPr lang="ru-RU" dirty="0" err="1"/>
              <a:t>останнє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Початкові</a:t>
            </a:r>
            <a:r>
              <a:rPr lang="ru-RU" dirty="0"/>
              <a:t> </a:t>
            </a:r>
            <a:r>
              <a:rPr lang="ru-RU" dirty="0" err="1"/>
              <a:t>осередки</a:t>
            </a:r>
            <a:r>
              <a:rPr lang="ru-RU" dirty="0"/>
              <a:t>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(32 байта)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однобайтові</a:t>
            </a:r>
            <a:r>
              <a:rPr lang="ru-RU" dirty="0"/>
              <a:t> </a:t>
            </a:r>
            <a:r>
              <a:rPr lang="ru-RU" dirty="0" err="1"/>
              <a:t>регістри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(РЗП): </a:t>
            </a:r>
            <a:r>
              <a:rPr lang="en-US" dirty="0"/>
              <a:t>R0, R1, R2,...R7.</a:t>
            </a:r>
          </a:p>
          <a:p>
            <a:pPr marL="0" indent="0">
              <a:buNone/>
            </a:pP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 </a:t>
            </a:r>
            <a:r>
              <a:rPr lang="ru-RU" dirty="0" err="1"/>
              <a:t>регістрів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3-го та 4-го </a:t>
            </a:r>
            <a:r>
              <a:rPr lang="ru-RU" dirty="0" err="1"/>
              <a:t>розрядів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 </a:t>
            </a:r>
            <a:r>
              <a:rPr lang="ru-RU" dirty="0" err="1"/>
              <a:t>прапорців</a:t>
            </a:r>
            <a:r>
              <a:rPr lang="ru-RU" dirty="0"/>
              <a:t> </a:t>
            </a:r>
            <a:r>
              <a:rPr lang="en-US" dirty="0"/>
              <a:t>PSW (Processor Status Word)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E2634D0-D7F1-4A1B-98D0-10A2DCFA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320C-28E8-4626-9D3B-EB4DE9A5E34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0770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228</TotalTime>
  <Words>2112</Words>
  <Application>Microsoft Office PowerPoint</Application>
  <PresentationFormat>Широкоэкранный</PresentationFormat>
  <Paragraphs>157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Вбудовані системи керування</vt:lpstr>
      <vt:lpstr>Вбудовані системи керування (ВСК)</vt:lpstr>
      <vt:lpstr>Презентация PowerPoint</vt:lpstr>
      <vt:lpstr>Презентация PowerPoint</vt:lpstr>
      <vt:lpstr>Багаторівнева система керування</vt:lpstr>
      <vt:lpstr>Архітектура вбудованих комп’ютерних систем. Схема комп'ютера загального призначення</vt:lpstr>
      <vt:lpstr>Архітектура типової вбудованої системи</vt:lpstr>
      <vt:lpstr>Презентация PowerPoint</vt:lpstr>
      <vt:lpstr>Пам’ять та регістри загального призначення ( на прикладі запам'ятовувального пристрою МК х51)</vt:lpstr>
      <vt:lpstr>Пам’ять та регістри загального призначення ( на прикладі запам'ятовувального пристрою МК х51)</vt:lpstr>
      <vt:lpstr>Спеціальні функціональні регістри ( на прикладі запам'ятовувального пристрою МК х51)</vt:lpstr>
      <vt:lpstr>Структурна схема мікроконтролера 8051</vt:lpstr>
      <vt:lpstr>Блоки</vt:lpstr>
      <vt:lpstr>Презентация PowerPoint</vt:lpstr>
      <vt:lpstr>Презентация PowerPoint</vt:lpstr>
      <vt:lpstr>Відладчики роботи МК</vt:lpstr>
      <vt:lpstr>Цикл виконання команди ( на прикладі запам'ятовувального пристрою МК х51)</vt:lpstr>
      <vt:lpstr>Презентация PowerPoint</vt:lpstr>
      <vt:lpstr>Система команд МП і режими адресації</vt:lpstr>
      <vt:lpstr>Усі способи адресації пам'яті можна поділити на: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Схема послідовного підсумовувального лічильника</vt:lpstr>
      <vt:lpstr>Презентация PowerPoint</vt:lpstr>
      <vt:lpstr>Презентация PowerPoint</vt:lpstr>
      <vt:lpstr>Чотирирозрядний однотактового регістра зсуву вправо на D-тригерах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Вбудовані системи керування</dc:title>
  <dc:creator>Лендєл Тарас Іванович</dc:creator>
  <cp:lastModifiedBy>Тарас Іванович Лендєл</cp:lastModifiedBy>
  <cp:revision>14</cp:revision>
  <dcterms:created xsi:type="dcterms:W3CDTF">2021-12-03T20:59:43Z</dcterms:created>
  <dcterms:modified xsi:type="dcterms:W3CDTF">2021-12-04T08:02:38Z</dcterms:modified>
</cp:coreProperties>
</file>