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 rtl="0">
      <a:defRPr lang="uk-ua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84E7219-F07A-44C8-A98F-46796671BF91}" type="datetime1">
              <a:rPr lang="uk-UA" smtClean="0"/>
              <a:t>01.10.2026</a:t>
            </a:fld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38B8688-7032-443B-A932-E8346A356BAA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81436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noProof="0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79DB2-50D7-44E9-AE27-86A015B031B6}" type="datetime1">
              <a:rPr lang="uk-UA" smtClean="0"/>
              <a:pPr/>
              <a:t>01.10.2026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uk-UA" noProof="0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uk-UA" noProof="0" dirty="0"/>
              <a:t>Зразки заголовків</a:t>
            </a:r>
          </a:p>
          <a:p>
            <a:pPr lvl="1" rtl="0"/>
            <a:r>
              <a:rPr lang="uk-UA" noProof="0" dirty="0"/>
              <a:t>Другий рівень</a:t>
            </a:r>
          </a:p>
          <a:p>
            <a:pPr lvl="2" rtl="0"/>
            <a:r>
              <a:rPr lang="uk-UA" noProof="0" dirty="0"/>
              <a:t>Третій рівень</a:t>
            </a:r>
          </a:p>
          <a:p>
            <a:pPr lvl="3" rtl="0"/>
            <a:r>
              <a:rPr lang="uk-UA" noProof="0" dirty="0"/>
              <a:t>Четвертий рівень</a:t>
            </a:r>
          </a:p>
          <a:p>
            <a:pPr lvl="4" rtl="0"/>
            <a:r>
              <a:rPr lang="uk-UA" noProof="0" dirty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7142BC-A7BD-4276-975D-6351998F7C85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344489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17142BC-A7BD-4276-975D-6351998F7C85}" type="slidenum">
              <a:rPr lang="uk-UA" smtClean="0"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4471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17142BC-A7BD-4276-975D-6351998F7C85}" type="slidenum">
              <a:rPr lang="uk-UA" noProof="0" smtClean="0"/>
              <a:t>3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289524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uk-UA" noProof="0"/>
              <a:t>Клацніть, щоб редагувати стиль зразка підзаголовка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215AC12-0B43-4736-8F75-3CA8B9D66485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E7C91B-7FD0-49AC-B6D6-A683A6392B4E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E0C7BC64-BB27-4D38-8C6B-4240627FEB91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елементи вміст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DA66A8-C63D-49A2-BA5C-72BABB44544B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6ADF14E-2049-41BA-A1A9-068B1BF33423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D8EC69-84F3-4D7C-97EA-D586BC637ABA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BE027D-30EF-4A1B-A2C2-858EF6CF2243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 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C907360A-E9C7-463A-8B56-FC3AA0E5C974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зображення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uk-UA" noProof="0"/>
              <a:t>Клацніть піктограму, щоб додати зображення</a:t>
            </a:r>
            <a:endParaRPr lang="uk-UA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6757B0-8E32-4CFC-A0F0-13E462C3BE27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ертикального тексту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491C5D-6F7F-46F2-83BB-656F560CA756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ий заголовок 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9356FB0-DC80-45B0-B8F0-F9339B1727FD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5" name="Місце для нижнього колонтитула 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uk-UA" noProof="0" dirty="0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uk-UA" noProof="0" dirty="0"/>
              <a:t>Зразки заголовків</a:t>
            </a:r>
          </a:p>
          <a:p>
            <a:pPr lvl="1" rtl="0"/>
            <a:r>
              <a:rPr lang="uk-UA" noProof="0" dirty="0"/>
              <a:t>Другий рівень</a:t>
            </a:r>
          </a:p>
          <a:p>
            <a:pPr lvl="2" rtl="0"/>
            <a:r>
              <a:rPr lang="uk-UA" noProof="0" dirty="0"/>
              <a:t>Третій рівень</a:t>
            </a:r>
          </a:p>
          <a:p>
            <a:pPr lvl="3" rtl="0"/>
            <a:r>
              <a:rPr lang="uk-UA" noProof="0" dirty="0"/>
              <a:t>Четвертий рівень</a:t>
            </a:r>
          </a:p>
          <a:p>
            <a:pPr lvl="4" rtl="0"/>
            <a:r>
              <a:rPr lang="uk-UA" noProof="0" dirty="0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FBEFC5EB-B9FC-4651-89B6-2D1BD18B8BD7}" type="datetime1">
              <a:rPr lang="uk-UA" noProof="0" smtClean="0"/>
              <a:t>01.10.2026</a:t>
            </a:fld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uk-UA" noProof="0" smtClean="0"/>
              <a:pPr rtl="0"/>
              <a:t>‹№›</a:t>
            </a:fld>
            <a:endParaRPr lang="uk-UA" noProof="0" dirty="0"/>
          </a:p>
        </p:txBody>
      </p:sp>
      <p:sp>
        <p:nvSpPr>
          <p:cNvPr id="9" name="Прямокутник 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Прямокутник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Прямокутник 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Прямокутник 53">
            <a:extLst>
              <a:ext uri="{FF2B5EF4-FFF2-40B4-BE49-F238E27FC236}">
                <a16:creationId xmlns:a16="http://schemas.microsoft.com/office/drawing/2014/main" id="{683F1FFD-1AA8-4EC2-97B9-FEC7564F4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uk-UA" dirty="0"/>
          </a:p>
        </p:txBody>
      </p:sp>
      <p:pic>
        <p:nvPicPr>
          <p:cNvPr id="37" name="Рисунок 36" descr="Цифрові подання електричної плати з цифрами і рядками">
            <a:extLst>
              <a:ext uri="{FF2B5EF4-FFF2-40B4-BE49-F238E27FC236}">
                <a16:creationId xmlns:a16="http://schemas.microsoft.com/office/drawing/2014/main" id="{1A3477DC-B338-4F74-BC24-AFDF096E5A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9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56" name="Прямокутник 55">
            <a:extLst>
              <a:ext uri="{FF2B5EF4-FFF2-40B4-BE49-F238E27FC236}">
                <a16:creationId xmlns:a16="http://schemas.microsoft.com/office/drawing/2014/main" id="{8FF0F8A7-C9E3-49D9-A67E-09FF582C7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DBA70-3C88-4960-B0D4-84FCD42B1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5"/>
            <a:ext cx="3081576" cy="2085869"/>
          </a:xfrm>
        </p:spPr>
        <p:txBody>
          <a:bodyPr rtlCol="0">
            <a:normAutofit/>
          </a:bodyPr>
          <a:lstStyle/>
          <a:p>
            <a:r>
              <a:rPr lang="uk-UA" dirty="0">
                <a:solidFill>
                  <a:srgbClr val="FFFFFF"/>
                </a:solidFill>
              </a:rPr>
              <a:t>Атрибутивні дані та їх інтеграція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1B3254AA-54D7-42C3-86C1-E80F6DF9C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1733655"/>
          </a:xfrm>
        </p:spPr>
        <p:txBody>
          <a:bodyPr rtlCol="0">
            <a:normAutofit/>
          </a:bodyPr>
          <a:lstStyle/>
          <a:p>
            <a:pPr rtl="0"/>
            <a:r>
              <a:rPr lang="uk-UA" dirty="0">
                <a:solidFill>
                  <a:srgbClr val="EBEBEB"/>
                </a:solidFill>
              </a:rPr>
              <a:t>Лектор: </a:t>
            </a:r>
          </a:p>
          <a:p>
            <a:pPr rtl="0"/>
            <a:r>
              <a:rPr lang="uk-UA" dirty="0">
                <a:solidFill>
                  <a:srgbClr val="EBEBEB"/>
                </a:solidFill>
              </a:rPr>
              <a:t>Антоніна </a:t>
            </a:r>
            <a:r>
              <a:rPr lang="uk-UA" dirty="0" err="1">
                <a:solidFill>
                  <a:srgbClr val="EBEBEB"/>
                </a:solidFill>
              </a:rPr>
              <a:t>МОСкаленко</a:t>
            </a:r>
            <a:endParaRPr lang="uk-UA" dirty="0">
              <a:solidFill>
                <a:srgbClr val="EBEBEB"/>
              </a:solidFill>
            </a:endParaRPr>
          </a:p>
        </p:txBody>
      </p:sp>
      <p:grpSp>
        <p:nvGrpSpPr>
          <p:cNvPr id="58" name="Група 57">
            <a:extLst>
              <a:ext uri="{FF2B5EF4-FFF2-40B4-BE49-F238E27FC236}">
                <a16:creationId xmlns:a16="http://schemas.microsoft.com/office/drawing/2014/main" id="{A4274C20-A98B-4AC3-B16A-B7F41CB58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59" name="Прямокутник 58">
              <a:extLst>
                <a:ext uri="{FF2B5EF4-FFF2-40B4-BE49-F238E27FC236}">
                  <a16:creationId xmlns:a16="http://schemas.microsoft.com/office/drawing/2014/main" id="{43ECC69B-2243-424A-8237-CF490F8B0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0" name="Прямокутник 59">
              <a:extLst>
                <a:ext uri="{FF2B5EF4-FFF2-40B4-BE49-F238E27FC236}">
                  <a16:creationId xmlns:a16="http://schemas.microsoft.com/office/drawing/2014/main" id="{6D2EA3B9-3D17-4510-8464-E74F67267C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Прямокутник 60">
              <a:extLst>
                <a:ext uri="{FF2B5EF4-FFF2-40B4-BE49-F238E27FC236}">
                  <a16:creationId xmlns:a16="http://schemas.microsoft.com/office/drawing/2014/main" id="{AA5DFA43-F31D-4C31-8826-6B40A21C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098341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5624B-B44D-2515-BB4E-5C228B08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Вступ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8C1F4CC-B265-C50F-03F9-CF77D8904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25" y="2089409"/>
            <a:ext cx="11316282" cy="4302497"/>
          </a:xfrm>
        </p:spPr>
        <p:txBody>
          <a:bodyPr/>
          <a:lstStyle/>
          <a:p>
            <a:r>
              <a:rPr lang="uk-UA" dirty="0"/>
              <a:t>Геоінформаційні системи (ГІС) поєднують просторові та атрибутивні дані для комплексного аналізу територій. </a:t>
            </a:r>
          </a:p>
          <a:p>
            <a:r>
              <a:rPr lang="uk-UA" dirty="0"/>
              <a:t>Атрибутивні дані є ключовим елементом, що дозволяє не лише бачити об’єкти на карті, а й розуміти їхні властивості та характеристики. Інтеграція атрибутивної інформації забезпечує можливість прийняття обґрунтованих рішень у сфері екології, землекористування та управління ресурсами.</a:t>
            </a:r>
          </a:p>
        </p:txBody>
      </p:sp>
    </p:spTree>
    <p:extLst>
      <p:ext uri="{BB962C8B-B14F-4D97-AF65-F5344CB8AC3E}">
        <p14:creationId xmlns:p14="http://schemas.microsoft.com/office/powerpoint/2010/main" val="2458061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FF67F7-458A-7585-539A-7BDE84292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Поняття атрибутивних даних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369C6EA-8DCA-345B-A7D6-172A34246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4" y="2975148"/>
            <a:ext cx="11714813" cy="3882852"/>
          </a:xfrm>
        </p:spPr>
        <p:txBody>
          <a:bodyPr>
            <a:normAutofit/>
          </a:bodyPr>
          <a:lstStyle/>
          <a:p>
            <a:r>
              <a:rPr lang="uk-UA" dirty="0"/>
              <a:t>Атрибутивна інформація може бути:</a:t>
            </a:r>
          </a:p>
          <a:p>
            <a:pPr lvl="1"/>
            <a:r>
              <a:rPr lang="uk-UA" b="1" dirty="0"/>
              <a:t>якісною</a:t>
            </a:r>
            <a:r>
              <a:rPr lang="uk-UA" dirty="0"/>
              <a:t> — тип ґрунту, категорія землекористування, власність;</a:t>
            </a:r>
          </a:p>
          <a:p>
            <a:pPr lvl="1"/>
            <a:r>
              <a:rPr lang="uk-UA" b="1" dirty="0"/>
              <a:t>кількісною</a:t>
            </a:r>
            <a:r>
              <a:rPr lang="uk-UA" dirty="0"/>
              <a:t> — площа ділянки, чисельність населення, рівень забруднення.</a:t>
            </a:r>
          </a:p>
          <a:p>
            <a:r>
              <a:rPr lang="uk-UA" dirty="0"/>
              <a:t>Поєднання геометричних і атрибутивних даних забезпечує змістовне відображення територій та можливість їх аналітичного опрацювання у ГІС.</a:t>
            </a:r>
          </a:p>
          <a:p>
            <a:endParaRPr lang="uk-UA" dirty="0"/>
          </a:p>
        </p:txBody>
      </p:sp>
      <p:sp>
        <p:nvSpPr>
          <p:cNvPr id="6" name="Місце для вмісту 2">
            <a:extLst>
              <a:ext uri="{FF2B5EF4-FFF2-40B4-BE49-F238E27FC236}">
                <a16:creationId xmlns:a16="http://schemas.microsoft.com/office/drawing/2014/main" id="{9C4782CD-4BE2-0D1F-1C21-04A67CD15442}"/>
              </a:ext>
            </a:extLst>
          </p:cNvPr>
          <p:cNvSpPr txBox="1">
            <a:spLocks/>
          </p:cNvSpPr>
          <p:nvPr/>
        </p:nvSpPr>
        <p:spPr>
          <a:xfrm>
            <a:off x="380144" y="1793791"/>
            <a:ext cx="7541854" cy="1103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Атрибутивні дані — це описові характеристики просторових об’єктів, що відображають їхні властивості, стан або призначення. Вони доповнюють геометричні дані, які визначають форму та розташування об’єктів на карті. </a:t>
            </a:r>
          </a:p>
        </p:txBody>
      </p:sp>
    </p:spTree>
    <p:extLst>
      <p:ext uri="{BB962C8B-B14F-4D97-AF65-F5344CB8AC3E}">
        <p14:creationId xmlns:p14="http://schemas.microsoft.com/office/powerpoint/2010/main" val="423922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E915F-59C1-E75B-C2F8-8A9E47919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DFDF4-D868-FFE4-5BDC-C7C50C85A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Джерела атрибутивних даних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966B479-C913-1BE7-8517-A85129E13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975348"/>
          </a:xfrm>
        </p:spPr>
        <p:txBody>
          <a:bodyPr/>
          <a:lstStyle/>
          <a:p>
            <a:pPr marL="0" indent="0">
              <a:buNone/>
            </a:pPr>
            <a:r>
              <a:rPr lang="uk-UA" sz="2000" dirty="0"/>
              <a:t>Атрибутивні дані надходять із різних джерел, що забезпечують повноту та достовірність інформації про об’єкти. Основні джерела:</a:t>
            </a:r>
          </a:p>
          <a:p>
            <a:pPr lvl="1"/>
            <a:r>
              <a:rPr lang="uk-UA" sz="1800" b="1" dirty="0"/>
              <a:t>Польові вимірювання</a:t>
            </a:r>
            <a:r>
              <a:rPr lang="uk-UA" sz="1800" dirty="0"/>
              <a:t> — безпосереднє спостереження та фіксація характеристик об’єктів у природних умовах.</a:t>
            </a:r>
          </a:p>
          <a:p>
            <a:pPr lvl="1"/>
            <a:r>
              <a:rPr lang="uk-UA" sz="1800" b="1" dirty="0"/>
              <a:t>Лабораторні аналізи</a:t>
            </a:r>
            <a:r>
              <a:rPr lang="uk-UA" sz="1800" dirty="0"/>
              <a:t> — визначення фізичних і хімічних властивостей матеріалів, ґрунтів, води тощо.</a:t>
            </a:r>
          </a:p>
          <a:p>
            <a:pPr lvl="1"/>
            <a:r>
              <a:rPr lang="uk-UA" sz="1800" b="1" dirty="0"/>
              <a:t>Статистичні звіти</a:t>
            </a:r>
            <a:r>
              <a:rPr lang="uk-UA" sz="1800" dirty="0"/>
              <a:t> — офіційні дані про населення, економіку, землекористування, екологічні показники.</a:t>
            </a:r>
          </a:p>
          <a:p>
            <a:pPr lvl="1"/>
            <a:r>
              <a:rPr lang="uk-UA" sz="1800" b="1" dirty="0"/>
              <a:t>Дистанційне зондування та кадастрові системи</a:t>
            </a:r>
            <a:r>
              <a:rPr lang="uk-UA" sz="1800" dirty="0"/>
              <a:t> — отримання атрибутивної інформації з супутникових знімків, аерофотозйомки та державних реєстрів.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5347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86E54-008A-5CDC-3E77-CFE3F2B8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F3A77D-AFE6-D9EB-0C15-F2C3C6ECD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Інтеграція атрибутивних даних у ГІС</a:t>
            </a:r>
            <a:endParaRPr lang="uk-UA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9818F4B-EFCE-ECAC-C749-8FF28EA3B29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81193" y="2726986"/>
            <a:ext cx="950910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Зв’язок таблиць із просторовими об’єктами</a:t>
            </a:r>
            <a:r>
              <a:rPr kumimoji="0" lang="uk-UA" altLang="uk-UA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Атрибутивні дані зберігаються у таблицях і пов’язуються з геометрією через унікальні ідентифікатори.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Тематичні шари</a:t>
            </a:r>
            <a:r>
              <a:rPr kumimoji="0" lang="uk-UA" altLang="uk-UA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Ґрунти, дороги, землекористування — накладання шарів дозволяє аналізувати взаємозв’язки.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Приклади запитів</a:t>
            </a:r>
            <a:endParaRPr kumimoji="0" lang="uk-UA" alt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Райони з населенням понад 300 000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Ділянки в межах 50 м від дороги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Об’єкти з певним типом ґрунту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501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71CC8-3434-44D4-AA7F-021898A96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735F61-F63A-96D9-18A0-E1D032EC2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Значення інтеграції атрибутивних даних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2349C78-8070-0F6A-3A46-20F8F815D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0496"/>
            <a:ext cx="11259879" cy="4432955"/>
          </a:xfrm>
        </p:spPr>
        <p:txBody>
          <a:bodyPr/>
          <a:lstStyle/>
          <a:p>
            <a:pPr marL="0" indent="0">
              <a:buNone/>
            </a:pPr>
            <a:r>
              <a:rPr lang="uk-UA" sz="2000" dirty="0"/>
              <a:t>Інтеграція атрибутивних даних у геоінформаційних системах забезпечує глибоке розуміння просторових процесів і взаємозв’язків між об’єктами. Вона дозволяє:</a:t>
            </a:r>
          </a:p>
          <a:p>
            <a:pPr lvl="1"/>
            <a:r>
              <a:rPr lang="uk-UA" sz="1800" b="1" dirty="0"/>
              <a:t>Комплексно аналізувати стан територій</a:t>
            </a:r>
            <a:r>
              <a:rPr lang="uk-UA" sz="1800" dirty="0"/>
              <a:t>, поєднуючи різні джерела інформації.</a:t>
            </a:r>
          </a:p>
          <a:p>
            <a:pPr lvl="1"/>
            <a:r>
              <a:rPr lang="uk-UA" sz="1800" b="1" dirty="0"/>
              <a:t>Моделювати ризики та прогнозувати зміни</a:t>
            </a:r>
            <a:r>
              <a:rPr lang="uk-UA" sz="1800" dirty="0"/>
              <a:t>, що важливо для екологічного моніторингу та планування.</a:t>
            </a:r>
          </a:p>
          <a:p>
            <a:pPr lvl="1"/>
            <a:r>
              <a:rPr lang="uk-UA" sz="1800" b="1" dirty="0"/>
              <a:t>Підтримувати управлінські рішення</a:t>
            </a:r>
            <a:r>
              <a:rPr lang="uk-UA" sz="1800" dirty="0"/>
              <a:t>, надаючи наочні дані для оцінки ситуацій і вибору оптимальних дій.</a:t>
            </a:r>
          </a:p>
          <a:p>
            <a:pPr marL="0" indent="0">
              <a:buNone/>
            </a:pPr>
            <a:r>
              <a:rPr lang="uk-UA" sz="2000" dirty="0"/>
              <a:t>Інтеграція атрибутів із просторовими даними робить ГІС ефективним інструментом для науки, управління та сталого розвитку територій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3196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FDE69-31BE-DEC1-ACAB-F08D7E169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4CF779-EE64-5112-BE46-39B862715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Висновки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1F75297-1AEB-F118-E39C-8754830F5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Атрибутивні дані є ключем до розуміння просторових процесів, адже вони надають зміст геометричним об’єктам і дозволяють аналізувати їхні властивості, взаємозв’язки та динаміку. Інтеграція атрибутивної інформації з геометрією забезпечує ефективність геоінформаційних систем у наукових дослідженнях, екологічному моніторингу, урбаністиці та управлінні природними ресурсами.</a:t>
            </a:r>
          </a:p>
          <a:p>
            <a:r>
              <a:rPr lang="uk-UA" dirty="0"/>
              <a:t>Завдяки поєднанню просторових і описових даних ГІС перетворюється на потужний аналітичний інструмент, що сприяє прийняттю обґрунтованих рішень, моделюванню ризиків і прогнозуванню змін у навколишньому середовищі.</a:t>
            </a:r>
          </a:p>
          <a:p>
            <a:r>
              <a:rPr lang="uk-UA"/>
              <a:t>Інтеграція атрибутивних даних — це основа сучасного підходу до дослідження територій, який поєднує точність, наочність і практичну користь для науки та управління.</a:t>
            </a:r>
          </a:p>
        </p:txBody>
      </p:sp>
    </p:spTree>
    <p:extLst>
      <p:ext uri="{BB962C8B-B14F-4D97-AF65-F5344CB8AC3E}">
        <p14:creationId xmlns:p14="http://schemas.microsoft.com/office/powerpoint/2010/main" val="321234159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іденд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7467_TF45205285.potx" id="{57209E39-082A-4A66-A943-2274CFE91868}" vid="{6E1098AC-5A85-4902-99DE-C260102342C0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A32ED2-6DBA-4E14-851E-DE5772C902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7F0652-397B-4F71-B75E-207A80EB278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D1CAB62D-49E5-4271-85C6-1466970BAB6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оформлення Дивіденд</Template>
  <TotalTime>15</TotalTime>
  <Words>465</Words>
  <Application>Microsoft Office PowerPoint</Application>
  <PresentationFormat>Широкий екран</PresentationFormat>
  <Paragraphs>37</Paragraphs>
  <Slides>7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Wingdings 2</vt:lpstr>
      <vt:lpstr>Дивіденд</vt:lpstr>
      <vt:lpstr>Атрибутивні дані та їх інтеграція</vt:lpstr>
      <vt:lpstr>Вступ</vt:lpstr>
      <vt:lpstr>Поняття атрибутивних даних</vt:lpstr>
      <vt:lpstr>Джерела атрибутивних даних</vt:lpstr>
      <vt:lpstr>Інтеграція атрибутивних даних у ГІС</vt:lpstr>
      <vt:lpstr>Значення інтеграції атрибутивних даних</vt:lpstr>
      <vt:lpstr>Висновки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Антоніна Москаленко</dc:creator>
  <cp:lastModifiedBy>Антоніна Москаленко</cp:lastModifiedBy>
  <cp:revision>3</cp:revision>
  <dcterms:created xsi:type="dcterms:W3CDTF">2026-06-24T07:15:30Z</dcterms:created>
  <dcterms:modified xsi:type="dcterms:W3CDTF">2026-10-01T10:32:07Z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