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56"/>
  </p:notesMasterIdLst>
  <p:sldIdLst>
    <p:sldId id="256" r:id="rId3"/>
    <p:sldId id="257" r:id="rId4"/>
    <p:sldId id="260" r:id="rId5"/>
    <p:sldId id="258" r:id="rId6"/>
    <p:sldId id="261" r:id="rId7"/>
    <p:sldId id="263" r:id="rId8"/>
    <p:sldId id="289" r:id="rId9"/>
    <p:sldId id="264" r:id="rId10"/>
    <p:sldId id="336" r:id="rId11"/>
    <p:sldId id="290" r:id="rId12"/>
    <p:sldId id="291" r:id="rId13"/>
    <p:sldId id="297" r:id="rId14"/>
    <p:sldId id="300" r:id="rId15"/>
    <p:sldId id="292" r:id="rId16"/>
    <p:sldId id="298" r:id="rId17"/>
    <p:sldId id="301" r:id="rId18"/>
    <p:sldId id="302" r:id="rId19"/>
    <p:sldId id="303" r:id="rId20"/>
    <p:sldId id="304" r:id="rId21"/>
    <p:sldId id="305" r:id="rId22"/>
    <p:sldId id="306" r:id="rId23"/>
    <p:sldId id="307" r:id="rId24"/>
    <p:sldId id="294" r:id="rId25"/>
    <p:sldId id="283" r:id="rId26"/>
    <p:sldId id="295" r:id="rId27"/>
    <p:sldId id="296" r:id="rId28"/>
    <p:sldId id="308" r:id="rId29"/>
    <p:sldId id="309" r:id="rId30"/>
    <p:sldId id="310" r:id="rId31"/>
    <p:sldId id="311" r:id="rId32"/>
    <p:sldId id="312" r:id="rId33"/>
    <p:sldId id="313" r:id="rId34"/>
    <p:sldId id="314" r:id="rId35"/>
    <p:sldId id="315" r:id="rId36"/>
    <p:sldId id="318" r:id="rId37"/>
    <p:sldId id="319" r:id="rId38"/>
    <p:sldId id="320" r:id="rId39"/>
    <p:sldId id="321" r:id="rId40"/>
    <p:sldId id="337" r:id="rId41"/>
    <p:sldId id="322" r:id="rId42"/>
    <p:sldId id="323" r:id="rId43"/>
    <p:sldId id="324" r:id="rId44"/>
    <p:sldId id="325" r:id="rId45"/>
    <p:sldId id="326" r:id="rId46"/>
    <p:sldId id="327" r:id="rId47"/>
    <p:sldId id="328" r:id="rId48"/>
    <p:sldId id="331" r:id="rId49"/>
    <p:sldId id="278" r:id="rId50"/>
    <p:sldId id="279" r:id="rId51"/>
    <p:sldId id="334" r:id="rId52"/>
    <p:sldId id="281" r:id="rId53"/>
    <p:sldId id="282" r:id="rId54"/>
    <p:sldId id="266" r:id="rId55"/>
  </p:sldIdLst>
  <p:sldSz cx="9144000" cy="6858000" type="screen4x3"/>
  <p:notesSz cx="6858000" cy="9144000"/>
  <p:defaultTextStyle>
    <a:defPPr>
      <a:defRPr lang="u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>
      <p:cViewPr varScale="1">
        <p:scale>
          <a:sx n="54" d="100"/>
          <a:sy n="54" d="100"/>
        </p:scale>
        <p:origin x="72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523C69-9ADC-4536-8EAE-4952A6F1B7F0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uk-UA"/>
        </a:p>
      </dgm:t>
    </dgm:pt>
    <dgm:pt modelId="{DB1FB95D-8DB4-4141-8F10-475B72B5D853}">
      <dgm:prSet phldrT="[Текст]"/>
      <dgm:spPr/>
      <dgm:t>
        <a:bodyPr/>
        <a:lstStyle/>
        <a:p>
          <a:r>
            <a:rPr lang="uk" b="1" i="1" dirty="0"/>
            <a:t>Неявний</a:t>
          </a:r>
          <a:endParaRPr lang="uk-UA" dirty="0"/>
        </a:p>
      </dgm:t>
    </dgm:pt>
    <dgm:pt modelId="{CBCA43E9-0363-4CE8-B6B1-3DBD4FA2127D}" type="parTrans" cxnId="{26996B5C-9C83-4D31-94D4-C9B34300B145}">
      <dgm:prSet/>
      <dgm:spPr/>
      <dgm:t>
        <a:bodyPr/>
        <a:lstStyle/>
        <a:p>
          <a:endParaRPr lang="uk-UA"/>
        </a:p>
      </dgm:t>
    </dgm:pt>
    <dgm:pt modelId="{917103F7-7256-4E52-B47A-A8A39467F665}" type="sibTrans" cxnId="{26996B5C-9C83-4D31-94D4-C9B34300B145}">
      <dgm:prSet/>
      <dgm:spPr/>
      <dgm:t>
        <a:bodyPr/>
        <a:lstStyle/>
        <a:p>
          <a:endParaRPr lang="uk-UA"/>
        </a:p>
      </dgm:t>
    </dgm:pt>
    <dgm:pt modelId="{DD51ACCA-983E-4B4D-9C53-E8A4183A596A}">
      <dgm:prSet/>
      <dgm:spPr/>
      <dgm:t>
        <a:bodyPr/>
        <a:lstStyle/>
        <a:p>
          <a:r>
            <a:rPr lang="uk" b="1" i="1" dirty="0"/>
            <a:t>Підключено</a:t>
          </a:r>
          <a:endParaRPr lang="ru-RU" b="1" i="1" dirty="0"/>
        </a:p>
      </dgm:t>
    </dgm:pt>
    <dgm:pt modelId="{137DB862-572B-4ECC-8ACD-6E26207418F6}" type="parTrans" cxnId="{4B24106F-CF66-4C10-9296-95D5F9F3EC13}">
      <dgm:prSet/>
      <dgm:spPr/>
      <dgm:t>
        <a:bodyPr/>
        <a:lstStyle/>
        <a:p>
          <a:endParaRPr lang="ru-RU"/>
        </a:p>
      </dgm:t>
    </dgm:pt>
    <dgm:pt modelId="{8109AF6B-60F5-43CC-A339-6FFBEAA9193E}" type="sibTrans" cxnId="{4B24106F-CF66-4C10-9296-95D5F9F3EC13}">
      <dgm:prSet/>
      <dgm:spPr/>
      <dgm:t>
        <a:bodyPr/>
        <a:lstStyle/>
        <a:p>
          <a:endParaRPr lang="ru-RU"/>
        </a:p>
      </dgm:t>
    </dgm:pt>
    <dgm:pt modelId="{857A7FF3-4C26-4AB0-9FE4-AD5C96714E1A}">
      <dgm:prSet/>
      <dgm:spPr/>
      <dgm:t>
        <a:bodyPr/>
        <a:lstStyle/>
        <a:p>
          <a:r>
            <a:rPr lang="uk" b="1" i="1" dirty="0"/>
            <a:t>Завершено</a:t>
          </a:r>
          <a:endParaRPr lang="ru-RU" b="1" i="1" dirty="0"/>
        </a:p>
      </dgm:t>
    </dgm:pt>
    <dgm:pt modelId="{B2E4C2BD-72A1-428F-8994-F58DAD54C4D4}" type="parTrans" cxnId="{A142A1D6-A8B9-4674-A170-62C4FC2393AC}">
      <dgm:prSet/>
      <dgm:spPr/>
      <dgm:t>
        <a:bodyPr/>
        <a:lstStyle/>
        <a:p>
          <a:endParaRPr lang="ru-RU"/>
        </a:p>
      </dgm:t>
    </dgm:pt>
    <dgm:pt modelId="{599842A1-BCC0-4895-8588-075D5CFEA139}" type="sibTrans" cxnId="{A142A1D6-A8B9-4674-A170-62C4FC2393AC}">
      <dgm:prSet/>
      <dgm:spPr/>
      <dgm:t>
        <a:bodyPr/>
        <a:lstStyle/>
        <a:p>
          <a:endParaRPr lang="ru-RU"/>
        </a:p>
      </dgm:t>
    </dgm:pt>
    <dgm:pt modelId="{C38CB772-C3AE-42AC-AFF0-B256F8744D04}" type="pres">
      <dgm:prSet presAssocID="{3D523C69-9ADC-4536-8EAE-4952A6F1B7F0}" presName="linear" presStyleCnt="0">
        <dgm:presLayoutVars>
          <dgm:dir/>
          <dgm:animLvl val="lvl"/>
          <dgm:resizeHandles val="exact"/>
        </dgm:presLayoutVars>
      </dgm:prSet>
      <dgm:spPr/>
    </dgm:pt>
    <dgm:pt modelId="{A62D2F1E-E64A-4E25-A9CE-B8C92BB98E0F}" type="pres">
      <dgm:prSet presAssocID="{DB1FB95D-8DB4-4141-8F10-475B72B5D853}" presName="parentLin" presStyleCnt="0"/>
      <dgm:spPr/>
    </dgm:pt>
    <dgm:pt modelId="{AB2387CF-DE18-4F1E-BD92-645D6B01BAF1}" type="pres">
      <dgm:prSet presAssocID="{DB1FB95D-8DB4-4141-8F10-475B72B5D853}" presName="parentLeftMargin" presStyleLbl="node1" presStyleIdx="0" presStyleCnt="3"/>
      <dgm:spPr/>
    </dgm:pt>
    <dgm:pt modelId="{738C1C7D-1D9B-46B2-87EC-14C9DC1B54AA}" type="pres">
      <dgm:prSet presAssocID="{DB1FB95D-8DB4-4141-8F10-475B72B5D853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050D6D0-421C-464B-8B81-249A3F09C24B}" type="pres">
      <dgm:prSet presAssocID="{DB1FB95D-8DB4-4141-8F10-475B72B5D853}" presName="negativeSpace" presStyleCnt="0"/>
      <dgm:spPr/>
    </dgm:pt>
    <dgm:pt modelId="{FE2C2503-4503-42C9-88B1-877D27F3049C}" type="pres">
      <dgm:prSet presAssocID="{DB1FB95D-8DB4-4141-8F10-475B72B5D853}" presName="childText" presStyleLbl="conFgAcc1" presStyleIdx="0" presStyleCnt="3">
        <dgm:presLayoutVars>
          <dgm:bulletEnabled val="1"/>
        </dgm:presLayoutVars>
      </dgm:prSet>
      <dgm:spPr/>
    </dgm:pt>
    <dgm:pt modelId="{F6790438-FBD1-41F3-B9C0-691052E06B1E}" type="pres">
      <dgm:prSet presAssocID="{917103F7-7256-4E52-B47A-A8A39467F665}" presName="spaceBetweenRectangles" presStyleCnt="0"/>
      <dgm:spPr/>
    </dgm:pt>
    <dgm:pt modelId="{34DB35CD-E5EA-4D05-B57F-68F583E88318}" type="pres">
      <dgm:prSet presAssocID="{DD51ACCA-983E-4B4D-9C53-E8A4183A596A}" presName="parentLin" presStyleCnt="0"/>
      <dgm:spPr/>
    </dgm:pt>
    <dgm:pt modelId="{B503791A-2894-4C50-B764-ED34D711392C}" type="pres">
      <dgm:prSet presAssocID="{DD51ACCA-983E-4B4D-9C53-E8A4183A596A}" presName="parentLeftMargin" presStyleLbl="node1" presStyleIdx="0" presStyleCnt="3"/>
      <dgm:spPr/>
    </dgm:pt>
    <dgm:pt modelId="{57B3E951-9FC9-4E38-8A42-077C84019EB6}" type="pres">
      <dgm:prSet presAssocID="{DD51ACCA-983E-4B4D-9C53-E8A4183A596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57376D2E-A2CD-461F-A315-DC91AD5927B2}" type="pres">
      <dgm:prSet presAssocID="{DD51ACCA-983E-4B4D-9C53-E8A4183A596A}" presName="negativeSpace" presStyleCnt="0"/>
      <dgm:spPr/>
    </dgm:pt>
    <dgm:pt modelId="{8428F5A2-4788-48E8-BDEC-F7FDFAB34FB1}" type="pres">
      <dgm:prSet presAssocID="{DD51ACCA-983E-4B4D-9C53-E8A4183A596A}" presName="childText" presStyleLbl="conFgAcc1" presStyleIdx="1" presStyleCnt="3">
        <dgm:presLayoutVars>
          <dgm:bulletEnabled val="1"/>
        </dgm:presLayoutVars>
      </dgm:prSet>
      <dgm:spPr/>
    </dgm:pt>
    <dgm:pt modelId="{78B20C2D-94F7-4F0D-B365-0E36C7FF2DCA}" type="pres">
      <dgm:prSet presAssocID="{8109AF6B-60F5-43CC-A339-6FFBEAA9193E}" presName="spaceBetweenRectangles" presStyleCnt="0"/>
      <dgm:spPr/>
    </dgm:pt>
    <dgm:pt modelId="{E9C3F40A-2C58-4B68-8BE5-CBB2339A69DD}" type="pres">
      <dgm:prSet presAssocID="{857A7FF3-4C26-4AB0-9FE4-AD5C96714E1A}" presName="parentLin" presStyleCnt="0"/>
      <dgm:spPr/>
    </dgm:pt>
    <dgm:pt modelId="{22EF16D7-A258-4BB2-8B1B-3BA37669314A}" type="pres">
      <dgm:prSet presAssocID="{857A7FF3-4C26-4AB0-9FE4-AD5C96714E1A}" presName="parentLeftMargin" presStyleLbl="node1" presStyleIdx="1" presStyleCnt="3"/>
      <dgm:spPr/>
    </dgm:pt>
    <dgm:pt modelId="{C773BAF5-6F83-42F4-8714-7C07F071CD18}" type="pres">
      <dgm:prSet presAssocID="{857A7FF3-4C26-4AB0-9FE4-AD5C96714E1A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1F24B6F1-193F-412A-9449-4C64055CF6E8}" type="pres">
      <dgm:prSet presAssocID="{857A7FF3-4C26-4AB0-9FE4-AD5C96714E1A}" presName="negativeSpace" presStyleCnt="0"/>
      <dgm:spPr/>
    </dgm:pt>
    <dgm:pt modelId="{28B49D52-2B40-479D-A17D-8FB58D1F38CB}" type="pres">
      <dgm:prSet presAssocID="{857A7FF3-4C26-4AB0-9FE4-AD5C96714E1A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5E3FCB09-2D36-4D15-A2DE-1CE2FF779D5B}" type="presOf" srcId="{857A7FF3-4C26-4AB0-9FE4-AD5C96714E1A}" destId="{C773BAF5-6F83-42F4-8714-7C07F071CD18}" srcOrd="1" destOrd="0" presId="urn:microsoft.com/office/officeart/2005/8/layout/list1"/>
    <dgm:cxn modelId="{3BF96A34-6FB5-40C5-95C1-EF7CF1A99D30}" type="presOf" srcId="{DB1FB95D-8DB4-4141-8F10-475B72B5D853}" destId="{AB2387CF-DE18-4F1E-BD92-645D6B01BAF1}" srcOrd="0" destOrd="0" presId="urn:microsoft.com/office/officeart/2005/8/layout/list1"/>
    <dgm:cxn modelId="{26996B5C-9C83-4D31-94D4-C9B34300B145}" srcId="{3D523C69-9ADC-4536-8EAE-4952A6F1B7F0}" destId="{DB1FB95D-8DB4-4141-8F10-475B72B5D853}" srcOrd="0" destOrd="0" parTransId="{CBCA43E9-0363-4CE8-B6B1-3DBD4FA2127D}" sibTransId="{917103F7-7256-4E52-B47A-A8A39467F665}"/>
    <dgm:cxn modelId="{83A29D4A-7745-4779-BF3C-19BF1397C440}" type="presOf" srcId="{DD51ACCA-983E-4B4D-9C53-E8A4183A596A}" destId="{57B3E951-9FC9-4E38-8A42-077C84019EB6}" srcOrd="1" destOrd="0" presId="urn:microsoft.com/office/officeart/2005/8/layout/list1"/>
    <dgm:cxn modelId="{4B24106F-CF66-4C10-9296-95D5F9F3EC13}" srcId="{3D523C69-9ADC-4536-8EAE-4952A6F1B7F0}" destId="{DD51ACCA-983E-4B4D-9C53-E8A4183A596A}" srcOrd="1" destOrd="0" parTransId="{137DB862-572B-4ECC-8ACD-6E26207418F6}" sibTransId="{8109AF6B-60F5-43CC-A339-6FFBEAA9193E}"/>
    <dgm:cxn modelId="{08B4C571-0519-4173-B6BA-29A25EBF31B3}" type="presOf" srcId="{857A7FF3-4C26-4AB0-9FE4-AD5C96714E1A}" destId="{22EF16D7-A258-4BB2-8B1B-3BA37669314A}" srcOrd="0" destOrd="0" presId="urn:microsoft.com/office/officeart/2005/8/layout/list1"/>
    <dgm:cxn modelId="{01DDC156-3D1A-40DF-A9DD-A5A483D6A6E6}" type="presOf" srcId="{3D523C69-9ADC-4536-8EAE-4952A6F1B7F0}" destId="{C38CB772-C3AE-42AC-AFF0-B256F8744D04}" srcOrd="0" destOrd="0" presId="urn:microsoft.com/office/officeart/2005/8/layout/list1"/>
    <dgm:cxn modelId="{80EB79A7-CB3F-4669-A13B-D5E54843167C}" type="presOf" srcId="{DB1FB95D-8DB4-4141-8F10-475B72B5D853}" destId="{738C1C7D-1D9B-46B2-87EC-14C9DC1B54AA}" srcOrd="1" destOrd="0" presId="urn:microsoft.com/office/officeart/2005/8/layout/list1"/>
    <dgm:cxn modelId="{EAAF5CCD-A984-420B-B8FA-17B520D92015}" type="presOf" srcId="{DD51ACCA-983E-4B4D-9C53-E8A4183A596A}" destId="{B503791A-2894-4C50-B764-ED34D711392C}" srcOrd="0" destOrd="0" presId="urn:microsoft.com/office/officeart/2005/8/layout/list1"/>
    <dgm:cxn modelId="{A142A1D6-A8B9-4674-A170-62C4FC2393AC}" srcId="{3D523C69-9ADC-4536-8EAE-4952A6F1B7F0}" destId="{857A7FF3-4C26-4AB0-9FE4-AD5C96714E1A}" srcOrd="2" destOrd="0" parTransId="{B2E4C2BD-72A1-428F-8994-F58DAD54C4D4}" sibTransId="{599842A1-BCC0-4895-8588-075D5CFEA139}"/>
    <dgm:cxn modelId="{AE071014-786C-4D90-B57A-3B7B84EB8342}" type="presParOf" srcId="{C38CB772-C3AE-42AC-AFF0-B256F8744D04}" destId="{A62D2F1E-E64A-4E25-A9CE-B8C92BB98E0F}" srcOrd="0" destOrd="0" presId="urn:microsoft.com/office/officeart/2005/8/layout/list1"/>
    <dgm:cxn modelId="{82B0A4D9-94AE-4BF9-844C-6FCB04AF84F0}" type="presParOf" srcId="{A62D2F1E-E64A-4E25-A9CE-B8C92BB98E0F}" destId="{AB2387CF-DE18-4F1E-BD92-645D6B01BAF1}" srcOrd="0" destOrd="0" presId="urn:microsoft.com/office/officeart/2005/8/layout/list1"/>
    <dgm:cxn modelId="{CC940D2D-716C-4BF9-991A-CDA30C81A752}" type="presParOf" srcId="{A62D2F1E-E64A-4E25-A9CE-B8C92BB98E0F}" destId="{738C1C7D-1D9B-46B2-87EC-14C9DC1B54AA}" srcOrd="1" destOrd="0" presId="urn:microsoft.com/office/officeart/2005/8/layout/list1"/>
    <dgm:cxn modelId="{6DE0E69A-F792-4007-BE7B-78B07E47839B}" type="presParOf" srcId="{C38CB772-C3AE-42AC-AFF0-B256F8744D04}" destId="{B050D6D0-421C-464B-8B81-249A3F09C24B}" srcOrd="1" destOrd="0" presId="urn:microsoft.com/office/officeart/2005/8/layout/list1"/>
    <dgm:cxn modelId="{42C0C76B-2CFA-4505-B875-EBC98B90147B}" type="presParOf" srcId="{C38CB772-C3AE-42AC-AFF0-B256F8744D04}" destId="{FE2C2503-4503-42C9-88B1-877D27F3049C}" srcOrd="2" destOrd="0" presId="urn:microsoft.com/office/officeart/2005/8/layout/list1"/>
    <dgm:cxn modelId="{6DBB0C95-D510-47B0-88F6-854F3B9FF9A1}" type="presParOf" srcId="{C38CB772-C3AE-42AC-AFF0-B256F8744D04}" destId="{F6790438-FBD1-41F3-B9C0-691052E06B1E}" srcOrd="3" destOrd="0" presId="urn:microsoft.com/office/officeart/2005/8/layout/list1"/>
    <dgm:cxn modelId="{D6BF2071-2778-4EA8-A255-7B17144B57D3}" type="presParOf" srcId="{C38CB772-C3AE-42AC-AFF0-B256F8744D04}" destId="{34DB35CD-E5EA-4D05-B57F-68F583E88318}" srcOrd="4" destOrd="0" presId="urn:microsoft.com/office/officeart/2005/8/layout/list1"/>
    <dgm:cxn modelId="{71B98662-339D-4F40-9794-8E772F0B64FF}" type="presParOf" srcId="{34DB35CD-E5EA-4D05-B57F-68F583E88318}" destId="{B503791A-2894-4C50-B764-ED34D711392C}" srcOrd="0" destOrd="0" presId="urn:microsoft.com/office/officeart/2005/8/layout/list1"/>
    <dgm:cxn modelId="{13C1CC4D-0620-48C4-9F51-C30F75821272}" type="presParOf" srcId="{34DB35CD-E5EA-4D05-B57F-68F583E88318}" destId="{57B3E951-9FC9-4E38-8A42-077C84019EB6}" srcOrd="1" destOrd="0" presId="urn:microsoft.com/office/officeart/2005/8/layout/list1"/>
    <dgm:cxn modelId="{B5349B81-FD46-4FCA-96C7-978B99493EC5}" type="presParOf" srcId="{C38CB772-C3AE-42AC-AFF0-B256F8744D04}" destId="{57376D2E-A2CD-461F-A315-DC91AD5927B2}" srcOrd="5" destOrd="0" presId="urn:microsoft.com/office/officeart/2005/8/layout/list1"/>
    <dgm:cxn modelId="{4C75DEB0-9E5E-495D-9AE3-012B1BFDA702}" type="presParOf" srcId="{C38CB772-C3AE-42AC-AFF0-B256F8744D04}" destId="{8428F5A2-4788-48E8-BDEC-F7FDFAB34FB1}" srcOrd="6" destOrd="0" presId="urn:microsoft.com/office/officeart/2005/8/layout/list1"/>
    <dgm:cxn modelId="{9B541E31-8EDA-40BF-9D09-82D7CB5373DF}" type="presParOf" srcId="{C38CB772-C3AE-42AC-AFF0-B256F8744D04}" destId="{78B20C2D-94F7-4F0D-B365-0E36C7FF2DCA}" srcOrd="7" destOrd="0" presId="urn:microsoft.com/office/officeart/2005/8/layout/list1"/>
    <dgm:cxn modelId="{844294CA-A30A-427D-B78A-E6E5D42294DB}" type="presParOf" srcId="{C38CB772-C3AE-42AC-AFF0-B256F8744D04}" destId="{E9C3F40A-2C58-4B68-8BE5-CBB2339A69DD}" srcOrd="8" destOrd="0" presId="urn:microsoft.com/office/officeart/2005/8/layout/list1"/>
    <dgm:cxn modelId="{67F1B722-8910-4E4D-9CC7-675D2AF40284}" type="presParOf" srcId="{E9C3F40A-2C58-4B68-8BE5-CBB2339A69DD}" destId="{22EF16D7-A258-4BB2-8B1B-3BA37669314A}" srcOrd="0" destOrd="0" presId="urn:microsoft.com/office/officeart/2005/8/layout/list1"/>
    <dgm:cxn modelId="{607F1E50-DA14-4305-8A19-2CF8FD2C7FB8}" type="presParOf" srcId="{E9C3F40A-2C58-4B68-8BE5-CBB2339A69DD}" destId="{C773BAF5-6F83-42F4-8714-7C07F071CD18}" srcOrd="1" destOrd="0" presId="urn:microsoft.com/office/officeart/2005/8/layout/list1"/>
    <dgm:cxn modelId="{37E20D6A-0CA4-4F83-8202-E229D8BC0E6A}" type="presParOf" srcId="{C38CB772-C3AE-42AC-AFF0-B256F8744D04}" destId="{1F24B6F1-193F-412A-9449-4C64055CF6E8}" srcOrd="9" destOrd="0" presId="urn:microsoft.com/office/officeart/2005/8/layout/list1"/>
    <dgm:cxn modelId="{BE041EB8-B87D-4466-9D25-2E8A8DA14A75}" type="presParOf" srcId="{C38CB772-C3AE-42AC-AFF0-B256F8744D04}" destId="{28B49D52-2B40-479D-A17D-8FB58D1F38C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2C2503-4503-42C9-88B1-877D27F3049C}">
      <dsp:nvSpPr>
        <dsp:cNvPr id="0" name=""/>
        <dsp:cNvSpPr/>
      </dsp:nvSpPr>
      <dsp:spPr>
        <a:xfrm>
          <a:off x="0" y="464019"/>
          <a:ext cx="6096000" cy="781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8C1C7D-1D9B-46B2-87EC-14C9DC1B54AA}">
      <dsp:nvSpPr>
        <dsp:cNvPr id="0" name=""/>
        <dsp:cNvSpPr/>
      </dsp:nvSpPr>
      <dsp:spPr>
        <a:xfrm>
          <a:off x="304800" y="6459"/>
          <a:ext cx="4267200" cy="91512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3100" b="1" i="1" kern="1200" dirty="0"/>
            <a:t>Неявний</a:t>
          </a:r>
          <a:endParaRPr lang="uk-UA" sz="3100" kern="1200" dirty="0"/>
        </a:p>
      </dsp:txBody>
      <dsp:txXfrm>
        <a:off x="349472" y="51131"/>
        <a:ext cx="4177856" cy="825776"/>
      </dsp:txXfrm>
    </dsp:sp>
    <dsp:sp modelId="{8428F5A2-4788-48E8-BDEC-F7FDFAB34FB1}">
      <dsp:nvSpPr>
        <dsp:cNvPr id="0" name=""/>
        <dsp:cNvSpPr/>
      </dsp:nvSpPr>
      <dsp:spPr>
        <a:xfrm>
          <a:off x="0" y="1870179"/>
          <a:ext cx="6096000" cy="781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B3E951-9FC9-4E38-8A42-077C84019EB6}">
      <dsp:nvSpPr>
        <dsp:cNvPr id="0" name=""/>
        <dsp:cNvSpPr/>
      </dsp:nvSpPr>
      <dsp:spPr>
        <a:xfrm>
          <a:off x="304800" y="1412619"/>
          <a:ext cx="4267200" cy="91512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3100" b="1" i="1" kern="1200" dirty="0"/>
            <a:t>Підключено</a:t>
          </a:r>
          <a:endParaRPr lang="ru-RU" sz="3100" b="1" i="1" kern="1200" dirty="0"/>
        </a:p>
      </dsp:txBody>
      <dsp:txXfrm>
        <a:off x="349472" y="1457291"/>
        <a:ext cx="4177856" cy="825776"/>
      </dsp:txXfrm>
    </dsp:sp>
    <dsp:sp modelId="{28B49D52-2B40-479D-A17D-8FB58D1F38CB}">
      <dsp:nvSpPr>
        <dsp:cNvPr id="0" name=""/>
        <dsp:cNvSpPr/>
      </dsp:nvSpPr>
      <dsp:spPr>
        <a:xfrm>
          <a:off x="0" y="3276340"/>
          <a:ext cx="6096000" cy="781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73BAF5-6F83-42F4-8714-7C07F071CD18}">
      <dsp:nvSpPr>
        <dsp:cNvPr id="0" name=""/>
        <dsp:cNvSpPr/>
      </dsp:nvSpPr>
      <dsp:spPr>
        <a:xfrm>
          <a:off x="304800" y="2818780"/>
          <a:ext cx="4267200" cy="91512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" sz="3100" b="1" i="1" kern="1200" dirty="0"/>
            <a:t>Завершено</a:t>
          </a:r>
          <a:endParaRPr lang="ru-RU" sz="3100" b="1" i="1" kern="1200" dirty="0"/>
        </a:p>
      </dsp:txBody>
      <dsp:txXfrm>
        <a:off x="349472" y="2863452"/>
        <a:ext cx="4177856" cy="8257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E59023-C338-4B38-BB1B-06EF33D3451F}" type="datetimeFigureOut">
              <a:rPr lang="ru-RU" smtClean="0"/>
              <a:t>24.06.2026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E52842-D31D-4546-8780-CEF23F2FD739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9947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8D5F88F1-548D-4A5B-B0F1-AFA5A0AF0416}" type="slidenum">
              <a:rPr lang="de-DE" altLang="uk-UA" sz="1200"/>
              <a:pPr eaLnBrk="1" hangingPunct="1"/>
              <a:t>7</a:t>
            </a:fld>
            <a:endParaRPr lang="de-DE" altLang="uk-UA" sz="1200"/>
          </a:p>
        </p:txBody>
      </p:sp>
      <p:sp>
        <p:nvSpPr>
          <p:cNvPr id="194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uk-UA"/>
          </a:p>
        </p:txBody>
      </p:sp>
    </p:spTree>
    <p:extLst>
      <p:ext uri="{BB962C8B-B14F-4D97-AF65-F5344CB8AC3E}">
        <p14:creationId xmlns:p14="http://schemas.microsoft.com/office/powerpoint/2010/main" val="2109699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F3324035-7FA3-4629-9662-FC07CA11DA05}" type="slidenum">
              <a:rPr lang="de-DE" altLang="uk-UA" sz="1200"/>
              <a:pPr eaLnBrk="1" hangingPunct="1"/>
              <a:t>10</a:t>
            </a:fld>
            <a:endParaRPr lang="de-DE" altLang="uk-UA" sz="1200"/>
          </a:p>
        </p:txBody>
      </p:sp>
      <p:sp>
        <p:nvSpPr>
          <p:cNvPr id="203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uk-UA"/>
          </a:p>
        </p:txBody>
      </p:sp>
    </p:spTree>
    <p:extLst>
      <p:ext uri="{BB962C8B-B14F-4D97-AF65-F5344CB8AC3E}">
        <p14:creationId xmlns:p14="http://schemas.microsoft.com/office/powerpoint/2010/main" val="22533058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3F1CA7D-44C0-4018-8B74-95F9D777449D}" type="slidenum">
              <a:rPr lang="de-DE" altLang="uk-UA" sz="1200"/>
              <a:pPr eaLnBrk="1" hangingPunct="1"/>
              <a:t>12</a:t>
            </a:fld>
            <a:endParaRPr lang="de-DE" altLang="uk-UA" sz="1200"/>
          </a:p>
        </p:txBody>
      </p:sp>
      <p:sp>
        <p:nvSpPr>
          <p:cNvPr id="205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uk-UA"/>
          </a:p>
        </p:txBody>
      </p:sp>
    </p:spTree>
    <p:extLst>
      <p:ext uri="{BB962C8B-B14F-4D97-AF65-F5344CB8AC3E}">
        <p14:creationId xmlns:p14="http://schemas.microsoft.com/office/powerpoint/2010/main" val="7989669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AF4D160A-281C-4AE9-8D43-968E2FBE5A8A}" type="slidenum">
              <a:rPr lang="de-DE" altLang="uk-UA" sz="1200"/>
              <a:pPr eaLnBrk="1" hangingPunct="1"/>
              <a:t>13</a:t>
            </a:fld>
            <a:endParaRPr lang="de-DE" altLang="uk-UA" sz="1200"/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uk-UA"/>
          </a:p>
        </p:txBody>
      </p:sp>
    </p:spTree>
    <p:extLst>
      <p:ext uri="{BB962C8B-B14F-4D97-AF65-F5344CB8AC3E}">
        <p14:creationId xmlns:p14="http://schemas.microsoft.com/office/powerpoint/2010/main" val="31699558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9A2C3DFD-C234-4534-AF31-176FF38C7A92}" type="slidenum">
              <a:rPr lang="de-DE" altLang="uk-UA" sz="1200"/>
              <a:pPr eaLnBrk="1" hangingPunct="1"/>
              <a:t>15</a:t>
            </a:fld>
            <a:endParaRPr lang="de-DE" altLang="uk-UA" sz="1200"/>
          </a:p>
        </p:txBody>
      </p:sp>
      <p:sp>
        <p:nvSpPr>
          <p:cNvPr id="204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uk-UA"/>
          </a:p>
        </p:txBody>
      </p:sp>
    </p:spTree>
    <p:extLst>
      <p:ext uri="{BB962C8B-B14F-4D97-AF65-F5344CB8AC3E}">
        <p14:creationId xmlns:p14="http://schemas.microsoft.com/office/powerpoint/2010/main" val="27846243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D124CB79-FA38-47A2-8F4B-CE8A418547D7}" type="slidenum">
              <a:rPr lang="de-DE" altLang="uk-UA" sz="1200"/>
              <a:pPr eaLnBrk="1" hangingPunct="1"/>
              <a:t>16</a:t>
            </a:fld>
            <a:endParaRPr lang="de-DE" altLang="uk-UA" sz="1200"/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uk-UA"/>
          </a:p>
        </p:txBody>
      </p:sp>
    </p:spTree>
    <p:extLst>
      <p:ext uri="{BB962C8B-B14F-4D97-AF65-F5344CB8AC3E}">
        <p14:creationId xmlns:p14="http://schemas.microsoft.com/office/powerpoint/2010/main" val="23445577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31FD485A-0A2D-40AE-90F0-146DADEC1189}" type="slidenum">
              <a:rPr lang="de-DE" altLang="uk-UA" sz="1200"/>
              <a:pPr eaLnBrk="1" hangingPunct="1"/>
              <a:t>17</a:t>
            </a:fld>
            <a:endParaRPr lang="de-DE" altLang="uk-UA" sz="1200"/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uk-UA"/>
          </a:p>
        </p:txBody>
      </p:sp>
    </p:spTree>
    <p:extLst>
      <p:ext uri="{BB962C8B-B14F-4D97-AF65-F5344CB8AC3E}">
        <p14:creationId xmlns:p14="http://schemas.microsoft.com/office/powerpoint/2010/main" val="36031005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344A32BB-3434-4B7A-84F8-F00A0E8C6903}" type="slidenum">
              <a:rPr lang="de-DE" altLang="uk-UA" sz="1200"/>
              <a:pPr eaLnBrk="1" hangingPunct="1"/>
              <a:t>18</a:t>
            </a:fld>
            <a:endParaRPr lang="de-DE" altLang="uk-UA" sz="1200"/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uk-UA"/>
          </a:p>
        </p:txBody>
      </p:sp>
    </p:spTree>
    <p:extLst>
      <p:ext uri="{BB962C8B-B14F-4D97-AF65-F5344CB8AC3E}">
        <p14:creationId xmlns:p14="http://schemas.microsoft.com/office/powerpoint/2010/main" val="23221022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736C15AF-B975-4E16-94C1-84F908A07505}" type="slidenum">
              <a:rPr lang="de-DE" altLang="uk-UA" sz="1200"/>
              <a:pPr eaLnBrk="1" hangingPunct="1"/>
              <a:t>19</a:t>
            </a:fld>
            <a:endParaRPr lang="de-DE" altLang="uk-UA" sz="1200"/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uk-UA"/>
          </a:p>
        </p:txBody>
      </p:sp>
    </p:spTree>
    <p:extLst>
      <p:ext uri="{BB962C8B-B14F-4D97-AF65-F5344CB8AC3E}">
        <p14:creationId xmlns:p14="http://schemas.microsoft.com/office/powerpoint/2010/main" val="39259048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EF59F1CE-9CC0-42E7-9461-9D9AB8CD0D44}" type="slidenum">
              <a:rPr lang="de-DE" altLang="uk-UA" sz="1200"/>
              <a:pPr eaLnBrk="1" hangingPunct="1"/>
              <a:t>20</a:t>
            </a:fld>
            <a:endParaRPr lang="de-DE" altLang="uk-UA" sz="1200"/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uk-UA"/>
          </a:p>
        </p:txBody>
      </p:sp>
    </p:spTree>
    <p:extLst>
      <p:ext uri="{BB962C8B-B14F-4D97-AF65-F5344CB8AC3E}">
        <p14:creationId xmlns:p14="http://schemas.microsoft.com/office/powerpoint/2010/main" val="13255488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E0CA15A8-EFDF-4AB0-9FCA-D2A16A979613}" type="slidenum">
              <a:rPr lang="de-DE" altLang="uk-UA" sz="1200"/>
              <a:pPr eaLnBrk="1" hangingPunct="1"/>
              <a:t>21</a:t>
            </a:fld>
            <a:endParaRPr lang="de-DE" altLang="uk-UA" sz="1200"/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uk-UA"/>
          </a:p>
        </p:txBody>
      </p:sp>
    </p:spTree>
    <p:extLst>
      <p:ext uri="{BB962C8B-B14F-4D97-AF65-F5344CB8AC3E}">
        <p14:creationId xmlns:p14="http://schemas.microsoft.com/office/powerpoint/2010/main" val="16686358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61C75DCE-3F6D-4F3D-BEA1-AD5331BE7E28}" type="slidenum">
              <a:rPr lang="de-DE" altLang="uk-UA" sz="1200"/>
              <a:pPr eaLnBrk="1" hangingPunct="1"/>
              <a:t>22</a:t>
            </a:fld>
            <a:endParaRPr lang="de-DE" altLang="uk-UA" sz="1200"/>
          </a:p>
        </p:txBody>
      </p:sp>
      <p:sp>
        <p:nvSpPr>
          <p:cNvPr id="231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uk-UA"/>
          </a:p>
        </p:txBody>
      </p:sp>
    </p:spTree>
    <p:extLst>
      <p:ext uri="{BB962C8B-B14F-4D97-AF65-F5344CB8AC3E}">
        <p14:creationId xmlns:p14="http://schemas.microsoft.com/office/powerpoint/2010/main" val="36116719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8B3C3FE7-13E0-4720-9462-461A01A5F7FF}" type="slidenum">
              <a:rPr lang="de-DE" altLang="uk-UA" sz="1200"/>
              <a:pPr eaLnBrk="1" hangingPunct="1"/>
              <a:t>27</a:t>
            </a:fld>
            <a:endParaRPr lang="de-DE" altLang="uk-UA" sz="1200"/>
          </a:p>
        </p:txBody>
      </p:sp>
      <p:sp>
        <p:nvSpPr>
          <p:cNvPr id="208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8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uk-UA"/>
          </a:p>
        </p:txBody>
      </p:sp>
    </p:spTree>
    <p:extLst>
      <p:ext uri="{BB962C8B-B14F-4D97-AF65-F5344CB8AC3E}">
        <p14:creationId xmlns:p14="http://schemas.microsoft.com/office/powerpoint/2010/main" val="24120852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EB2CA1AE-30D2-4DB7-81AE-B38BF848DB65}" type="slidenum">
              <a:rPr lang="de-DE" altLang="uk-UA" sz="1200"/>
              <a:pPr eaLnBrk="1" hangingPunct="1"/>
              <a:t>28</a:t>
            </a:fld>
            <a:endParaRPr lang="de-DE" altLang="uk-UA" sz="1200"/>
          </a:p>
        </p:txBody>
      </p:sp>
      <p:sp>
        <p:nvSpPr>
          <p:cNvPr id="209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uk-UA"/>
          </a:p>
        </p:txBody>
      </p:sp>
    </p:spTree>
    <p:extLst>
      <p:ext uri="{BB962C8B-B14F-4D97-AF65-F5344CB8AC3E}">
        <p14:creationId xmlns:p14="http://schemas.microsoft.com/office/powerpoint/2010/main" val="34773172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33363A81-BE95-4D24-A215-65E129CDBAB1}" type="slidenum">
              <a:rPr lang="de-DE" altLang="uk-UA" sz="1200"/>
              <a:pPr eaLnBrk="1" hangingPunct="1"/>
              <a:t>29</a:t>
            </a:fld>
            <a:endParaRPr lang="de-DE" altLang="uk-UA" sz="1200"/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uk-UA"/>
          </a:p>
        </p:txBody>
      </p:sp>
    </p:spTree>
    <p:extLst>
      <p:ext uri="{BB962C8B-B14F-4D97-AF65-F5344CB8AC3E}">
        <p14:creationId xmlns:p14="http://schemas.microsoft.com/office/powerpoint/2010/main" val="17819952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65E50D91-79F9-473D-95E2-595E9153511C}" type="slidenum">
              <a:rPr lang="de-DE" altLang="uk-UA" sz="1200"/>
              <a:pPr eaLnBrk="1" hangingPunct="1"/>
              <a:t>30</a:t>
            </a:fld>
            <a:endParaRPr lang="de-DE" altLang="uk-UA" sz="1200"/>
          </a:p>
        </p:txBody>
      </p:sp>
      <p:sp>
        <p:nvSpPr>
          <p:cNvPr id="211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uk-UA"/>
          </a:p>
        </p:txBody>
      </p:sp>
    </p:spTree>
    <p:extLst>
      <p:ext uri="{BB962C8B-B14F-4D97-AF65-F5344CB8AC3E}">
        <p14:creationId xmlns:p14="http://schemas.microsoft.com/office/powerpoint/2010/main" val="146949693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81D5FDBB-6887-47A0-B3AF-B5E6871D6672}" type="slidenum">
              <a:rPr lang="de-DE" altLang="uk-UA" sz="1200"/>
              <a:pPr eaLnBrk="1" hangingPunct="1"/>
              <a:t>31</a:t>
            </a:fld>
            <a:endParaRPr lang="de-DE" altLang="uk-UA" sz="1200"/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uk-UA"/>
          </a:p>
        </p:txBody>
      </p:sp>
    </p:spTree>
    <p:extLst>
      <p:ext uri="{BB962C8B-B14F-4D97-AF65-F5344CB8AC3E}">
        <p14:creationId xmlns:p14="http://schemas.microsoft.com/office/powerpoint/2010/main" val="1226886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3E91590A-C8FA-4140-A8C6-056AB6FB4851}" type="slidenum">
              <a:rPr lang="de-DE" altLang="uk-UA" sz="1200"/>
              <a:pPr eaLnBrk="1" hangingPunct="1"/>
              <a:t>32</a:t>
            </a:fld>
            <a:endParaRPr lang="de-DE" altLang="uk-UA" sz="1200"/>
          </a:p>
        </p:txBody>
      </p:sp>
      <p:sp>
        <p:nvSpPr>
          <p:cNvPr id="214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uk-UA"/>
          </a:p>
        </p:txBody>
      </p:sp>
    </p:spTree>
    <p:extLst>
      <p:ext uri="{BB962C8B-B14F-4D97-AF65-F5344CB8AC3E}">
        <p14:creationId xmlns:p14="http://schemas.microsoft.com/office/powerpoint/2010/main" val="14014933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41B16D43-405B-4D0B-9A4F-242F32AE8771}" type="slidenum">
              <a:rPr lang="de-DE" altLang="uk-UA" sz="1200"/>
              <a:pPr eaLnBrk="1" hangingPunct="1"/>
              <a:t>33</a:t>
            </a:fld>
            <a:endParaRPr lang="de-DE" altLang="uk-UA" sz="1200"/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uk-UA"/>
          </a:p>
        </p:txBody>
      </p:sp>
    </p:spTree>
    <p:extLst>
      <p:ext uri="{BB962C8B-B14F-4D97-AF65-F5344CB8AC3E}">
        <p14:creationId xmlns:p14="http://schemas.microsoft.com/office/powerpoint/2010/main" val="27601249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2C633ACE-3440-4765-A1CE-EA43131363C0}" type="slidenum">
              <a:rPr lang="de-DE" altLang="uk-UA" sz="1200"/>
              <a:pPr eaLnBrk="1" hangingPunct="1"/>
              <a:t>34</a:t>
            </a:fld>
            <a:endParaRPr lang="de-DE" altLang="uk-UA" sz="1200"/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uk-UA"/>
          </a:p>
        </p:txBody>
      </p:sp>
    </p:spTree>
    <p:extLst>
      <p:ext uri="{BB962C8B-B14F-4D97-AF65-F5344CB8AC3E}">
        <p14:creationId xmlns:p14="http://schemas.microsoft.com/office/powerpoint/2010/main" val="9031352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68ED9F8D-2CB0-4BDE-815D-CC59F4CE50C9}" type="slidenum">
              <a:rPr lang="de-DE" altLang="uk-UA" sz="1200"/>
              <a:pPr eaLnBrk="1" hangingPunct="1"/>
              <a:t>35</a:t>
            </a:fld>
            <a:endParaRPr lang="de-DE" altLang="uk-UA" sz="1200"/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uk-UA"/>
          </a:p>
        </p:txBody>
      </p:sp>
    </p:spTree>
    <p:extLst>
      <p:ext uri="{BB962C8B-B14F-4D97-AF65-F5344CB8AC3E}">
        <p14:creationId xmlns:p14="http://schemas.microsoft.com/office/powerpoint/2010/main" val="8107942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8BECE10D-9264-425E-9346-07359EDEFC5A}" type="slidenum">
              <a:rPr lang="de-DE" altLang="uk-UA" sz="1200"/>
              <a:pPr eaLnBrk="1" hangingPunct="1"/>
              <a:t>36</a:t>
            </a:fld>
            <a:endParaRPr lang="de-DE" altLang="uk-UA" sz="1200"/>
          </a:p>
        </p:txBody>
      </p:sp>
      <p:sp>
        <p:nvSpPr>
          <p:cNvPr id="193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uk-UA"/>
          </a:p>
        </p:txBody>
      </p:sp>
    </p:spTree>
    <p:extLst>
      <p:ext uri="{BB962C8B-B14F-4D97-AF65-F5344CB8AC3E}">
        <p14:creationId xmlns:p14="http://schemas.microsoft.com/office/powerpoint/2010/main" val="15872748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F7BF0CDF-3426-40F3-B875-1A399FBF4E49}" type="slidenum">
              <a:rPr lang="de-DE" altLang="uk-UA" sz="1200"/>
              <a:pPr eaLnBrk="1" hangingPunct="1"/>
              <a:t>37</a:t>
            </a:fld>
            <a:endParaRPr lang="de-DE" altLang="uk-UA" sz="1200"/>
          </a:p>
        </p:txBody>
      </p:sp>
      <p:sp>
        <p:nvSpPr>
          <p:cNvPr id="191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uk-UA"/>
          </a:p>
        </p:txBody>
      </p:sp>
    </p:spTree>
    <p:extLst>
      <p:ext uri="{BB962C8B-B14F-4D97-AF65-F5344CB8AC3E}">
        <p14:creationId xmlns:p14="http://schemas.microsoft.com/office/powerpoint/2010/main" val="36950157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34FA8DF8-93BB-409B-96D5-2AC16A5C1323}" type="slidenum">
              <a:rPr lang="de-DE" altLang="uk-UA" sz="1200"/>
              <a:pPr eaLnBrk="1" hangingPunct="1"/>
              <a:t>45</a:t>
            </a:fld>
            <a:endParaRPr lang="de-DE" altLang="uk-UA" sz="1200"/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uk-UA"/>
          </a:p>
        </p:txBody>
      </p:sp>
    </p:spTree>
    <p:extLst>
      <p:ext uri="{BB962C8B-B14F-4D97-AF65-F5344CB8AC3E}">
        <p14:creationId xmlns:p14="http://schemas.microsoft.com/office/powerpoint/2010/main" val="14045484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B3C75AC2-5F5F-4751-8821-4240FD4F72FA}" type="slidenum">
              <a:rPr lang="de-DE" altLang="uk-UA" sz="1200"/>
              <a:pPr eaLnBrk="1" hangingPunct="1"/>
              <a:t>46</a:t>
            </a:fld>
            <a:endParaRPr lang="de-DE" altLang="uk-UA" sz="1200"/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uk-UA"/>
          </a:p>
        </p:txBody>
      </p:sp>
    </p:spTree>
    <p:extLst>
      <p:ext uri="{BB962C8B-B14F-4D97-AF65-F5344CB8AC3E}">
        <p14:creationId xmlns:p14="http://schemas.microsoft.com/office/powerpoint/2010/main" val="26576164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4E35111F-2701-44A8-9ED6-B60F81AD14AE}" type="slidenum">
              <a:rPr lang="de-DE" altLang="uk-UA" sz="1200"/>
              <a:pPr eaLnBrk="1" hangingPunct="1"/>
              <a:t>47</a:t>
            </a:fld>
            <a:endParaRPr lang="de-DE" altLang="uk-UA" sz="1200"/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uk-UA"/>
          </a:p>
        </p:txBody>
      </p:sp>
    </p:spTree>
    <p:extLst>
      <p:ext uri="{BB962C8B-B14F-4D97-AF65-F5344CB8AC3E}">
        <p14:creationId xmlns:p14="http://schemas.microsoft.com/office/powerpoint/2010/main" val="1460082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72A553CD-E05E-4743-94BA-78D4C9F1757D}" type="slidenum">
              <a:rPr lang="de-DE" altLang="uk-UA" sz="1200"/>
              <a:pPr eaLnBrk="1" hangingPunct="1"/>
              <a:t>50</a:t>
            </a:fld>
            <a:endParaRPr lang="de-DE" altLang="uk-UA" sz="1200"/>
          </a:p>
        </p:txBody>
      </p:sp>
      <p:sp>
        <p:nvSpPr>
          <p:cNvPr id="202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2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uk-UA"/>
          </a:p>
        </p:txBody>
      </p:sp>
    </p:spTree>
    <p:extLst>
      <p:ext uri="{BB962C8B-B14F-4D97-AF65-F5344CB8AC3E}">
        <p14:creationId xmlns:p14="http://schemas.microsoft.com/office/powerpoint/2010/main" val="32107276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E52842-D31D-4546-8780-CEF23F2FD739}" type="slidenum">
              <a:rPr lang="ru-RU" smtClean="0"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4920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6BFAE-E94B-48D1-BC30-3D3C00174128}" type="datetimeFigureOut">
              <a:rPr lang="ru-RU" smtClean="0"/>
              <a:pPr/>
              <a:t>24.06.2026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86DB2-610E-4113-9868-585D6E9D731F}" type="slidenum">
              <a:rPr lang="ru-RU" smtClean="0"/>
              <a:pPr/>
              <a:t>‹№›</a:t>
            </a:fld>
            <a:endParaRPr lang="ru-RU"/>
          </a:p>
        </p:txBody>
      </p:sp>
      <p:sp>
        <p:nvSpPr>
          <p:cNvPr id="8" name="Line 10"/>
          <p:cNvSpPr>
            <a:spLocks noChangeShapeType="1"/>
          </p:cNvSpPr>
          <p:nvPr userDrawn="1"/>
        </p:nvSpPr>
        <p:spPr bwMode="auto">
          <a:xfrm>
            <a:off x="2706688" y="6654800"/>
            <a:ext cx="6437312" cy="0"/>
          </a:xfrm>
          <a:prstGeom prst="line">
            <a:avLst/>
          </a:prstGeom>
          <a:noFill/>
          <a:ln w="3175">
            <a:solidFill>
              <a:srgbClr val="DA731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pic>
        <p:nvPicPr>
          <p:cNvPr id="9" name="Picture 46" descr="ARTE_pr_PPt_Punt"/>
          <p:cNvPicPr>
            <a:picLocks noChangeAspect="1" noChangeArrowheads="1"/>
          </p:cNvPicPr>
          <p:nvPr userDrawn="1"/>
        </p:nvPicPr>
        <p:blipFill>
          <a:blip r:embed="rId2" cstate="print"/>
          <a:srcRect t="20750"/>
          <a:stretch>
            <a:fillRect/>
          </a:stretch>
        </p:blipFill>
        <p:spPr bwMode="auto">
          <a:xfrm>
            <a:off x="0" y="0"/>
            <a:ext cx="9144000" cy="543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7" descr="graf1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214"/>
          <a:stretch>
            <a:fillRect/>
          </a:stretch>
        </p:blipFill>
        <p:spPr bwMode="auto">
          <a:xfrm>
            <a:off x="0" y="1"/>
            <a:ext cx="1282700" cy="2357430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graf2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10000"/>
          </a:blip>
          <a:srcRect/>
          <a:stretch>
            <a:fillRect/>
          </a:stretch>
        </p:blipFill>
        <p:spPr bwMode="auto">
          <a:xfrm>
            <a:off x="-144000" y="4896000"/>
            <a:ext cx="3000364" cy="1840191"/>
          </a:xfrm>
          <a:prstGeom prst="rect">
            <a:avLst/>
          </a:prstGeom>
          <a:noFill/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158" y="1428736"/>
            <a:ext cx="8401080" cy="4789227"/>
          </a:xfrm>
        </p:spPr>
        <p:txBody>
          <a:bodyPr/>
          <a:lstStyle>
            <a:lvl1pPr algn="just"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algn="just">
              <a:defRPr sz="2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algn="just"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algn="just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algn="just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0"/>
            <a:ext cx="8358246" cy="714356"/>
          </a:xfrm>
        </p:spPr>
        <p:txBody>
          <a:bodyPr>
            <a:noAutofit/>
          </a:bodyPr>
          <a:lstStyle>
            <a:lvl1pPr algn="ctr">
              <a:tabLst>
                <a:tab pos="2514600" algn="l"/>
              </a:tabLst>
              <a:defRPr sz="3000" b="1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innerShdw blurRad="63500" dist="50800">
                    <a:prstClr val="black"/>
                  </a:innerShdw>
                </a:effectLst>
                <a:latin typeface="Arial Black" pitchFamily="34" charset="0"/>
                <a:cs typeface="Arial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6BFAE-E94B-48D1-BC30-3D3C00174128}" type="datetimeFigureOut">
              <a:rPr lang="ru-RU" smtClean="0"/>
              <a:pPr/>
              <a:t>24.06.2026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86DB2-610E-4113-9868-585D6E9D731F}" type="slidenum">
              <a:rPr lang="ru-RU" smtClean="0"/>
              <a:pPr/>
              <a:t>‹№›</a:t>
            </a:fld>
            <a:endParaRPr lang="ru-RU"/>
          </a:p>
        </p:txBody>
      </p:sp>
      <p:pic>
        <p:nvPicPr>
          <p:cNvPr id="7" name="Picture 7" descr="graf1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49214"/>
          <a:stretch>
            <a:fillRect/>
          </a:stretch>
        </p:blipFill>
        <p:spPr bwMode="auto">
          <a:xfrm flipH="1">
            <a:off x="8501058" y="0"/>
            <a:ext cx="642942" cy="1285929"/>
          </a:xfrm>
          <a:prstGeom prst="rect">
            <a:avLst/>
          </a:prstGeom>
          <a:noFill/>
        </p:spPr>
      </p:pic>
      <p:pic>
        <p:nvPicPr>
          <p:cNvPr id="10" name="Picture 2" descr="C:\Documents and Settings\Usuario\Mis documentos\Mis imágenes\planeta tierra\SuperStock_1566-075227.jp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6446" y="-357214"/>
            <a:ext cx="2589233" cy="2071643"/>
          </a:xfrm>
          <a:prstGeom prst="ellipse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9" name="Line 10"/>
          <p:cNvSpPr>
            <a:spLocks noChangeShapeType="1"/>
          </p:cNvSpPr>
          <p:nvPr userDrawn="1"/>
        </p:nvSpPr>
        <p:spPr bwMode="auto">
          <a:xfrm>
            <a:off x="2592000" y="6643710"/>
            <a:ext cx="6516000" cy="0"/>
          </a:xfrm>
          <a:prstGeom prst="line">
            <a:avLst/>
          </a:prstGeom>
          <a:noFill/>
          <a:ln w="3175">
            <a:solidFill>
              <a:srgbClr val="DA731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6BFAE-E94B-48D1-BC30-3D3C00174128}" type="datetimeFigureOut">
              <a:rPr lang="ru-RU" smtClean="0"/>
              <a:pPr/>
              <a:t>24.06.2026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86DB2-610E-4113-9868-585D6E9D731F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6BFAE-E94B-48D1-BC30-3D3C00174128}" type="datetimeFigureOut">
              <a:rPr lang="ru-RU" smtClean="0"/>
              <a:pPr/>
              <a:t>24.06.2026</a:t>
            </a:fld>
            <a:endParaRPr lang="ru-RU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86DB2-610E-4113-9868-585D6E9D731F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6BFAE-E94B-48D1-BC30-3D3C00174128}" type="datetimeFigureOut">
              <a:rPr lang="ru-RU" smtClean="0"/>
              <a:pPr/>
              <a:t>24.06.2026</a:t>
            </a:fld>
            <a:endParaRPr lang="ru-RU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86DB2-610E-4113-9868-585D6E9D731F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6BFAE-E94B-48D1-BC30-3D3C00174128}" type="datetimeFigureOut">
              <a:rPr lang="ru-RU" smtClean="0"/>
              <a:pPr/>
              <a:t>24.06.2026</a:t>
            </a:fld>
            <a:endParaRPr lang="ru-RU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86DB2-610E-4113-9868-585D6E9D731F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6BFAE-E94B-48D1-BC30-3D3C00174128}" type="datetimeFigureOut">
              <a:rPr lang="ru-RU" smtClean="0"/>
              <a:pPr/>
              <a:t>24.06.2026</a:t>
            </a:fld>
            <a:endParaRPr lang="ru-RU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86DB2-610E-4113-9868-585D6E9D731F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6BFAE-E94B-48D1-BC30-3D3C00174128}" type="datetimeFigureOut">
              <a:rPr lang="ru-RU" smtClean="0"/>
              <a:pPr/>
              <a:t>24.06.2026</a:t>
            </a:fld>
            <a:endParaRPr lang="ru-RU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86DB2-610E-4113-9868-585D6E9D731F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6BFAE-E94B-48D1-BC30-3D3C00174128}" type="datetimeFigureOut">
              <a:rPr lang="ru-RU" smtClean="0"/>
              <a:pPr/>
              <a:t>24.06.2026</a:t>
            </a:fld>
            <a:endParaRPr lang="ru-RU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86DB2-610E-4113-9868-585D6E9D731F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6BFAE-E94B-48D1-BC30-3D3C00174128}" type="datetimeFigureOut">
              <a:rPr lang="ru-RU" smtClean="0"/>
              <a:pPr/>
              <a:t>24.06.2026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86DB2-610E-4113-9868-585D6E9D731F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6BFAE-E94B-48D1-BC30-3D3C00174128}" type="datetimeFigureOut">
              <a:rPr lang="ru-RU" smtClean="0"/>
              <a:pPr/>
              <a:t>24.06.2026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86DB2-610E-4113-9868-585D6E9D731F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95513" y="188913"/>
            <a:ext cx="6286500" cy="350837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468313" y="2708275"/>
            <a:ext cx="8229600" cy="3446463"/>
          </a:xfrm>
        </p:spPr>
        <p:txBody>
          <a:bodyPr/>
          <a:lstStyle/>
          <a:p>
            <a:pPr lvl="0"/>
            <a:endParaRPr lang="de-DE" noProof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l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 dirty="0"/>
          </a:p>
          <a:p>
            <a:pPr>
              <a:defRPr/>
            </a:pPr>
            <a:r>
              <a:rPr lang="de-DE" dirty="0"/>
              <a:t>Dietrich Schröder AEG </a:t>
            </a:r>
            <a:r>
              <a:rPr lang="uk-UA" dirty="0"/>
              <a:t>ГІС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CC673A2-9B69-4662-B794-0F62D086D7F1}" type="slidenum">
              <a:rPr lang="de-DE" altLang="uk-UA"/>
              <a:pPr/>
              <a:t>‹№›</a:t>
            </a:fld>
            <a:endParaRPr lang="de-DE" altLang="uk-UA"/>
          </a:p>
        </p:txBody>
      </p:sp>
    </p:spTree>
    <p:extLst>
      <p:ext uri="{BB962C8B-B14F-4D97-AF65-F5344CB8AC3E}">
        <p14:creationId xmlns:p14="http://schemas.microsoft.com/office/powerpoint/2010/main" val="2509906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Haga clic para modificar el estilo de texto del patrón</a:t>
            </a:r>
          </a:p>
          <a:p>
            <a:pPr lvl="1"/>
            <a:r>
              <a:rPr lang="ru-RU"/>
              <a:t>Segundo nivel</a:t>
            </a:r>
          </a:p>
          <a:p>
            <a:pPr lvl="2"/>
            <a:r>
              <a:rPr lang="ru-RU"/>
              <a:t>Tercer nivel</a:t>
            </a:r>
          </a:p>
          <a:p>
            <a:pPr lvl="3"/>
            <a:r>
              <a:rPr lang="ru-RU"/>
              <a:t>Cuarto nivel</a:t>
            </a:r>
          </a:p>
          <a:p>
            <a:pPr lvl="4"/>
            <a:r>
              <a:rPr lang="ru-RU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06BFAE-E94B-48D1-BC30-3D3C00174128}" type="datetimeFigureOut">
              <a:rPr lang="ru-RU" smtClean="0"/>
              <a:pPr/>
              <a:t>24.06.2026</a:t>
            </a:fld>
            <a:endParaRPr lang="ru-RU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586DB2-610E-4113-9868-585D6E9D731F}" type="slidenum">
              <a:rPr lang="ru-RU" smtClean="0"/>
              <a:pPr/>
              <a:t>‹№›</a:t>
            </a:fld>
            <a:endParaRPr lang="ru-RU"/>
          </a:p>
        </p:txBody>
      </p:sp>
      <p:pic>
        <p:nvPicPr>
          <p:cNvPr id="7" name="Picture 46" descr="ARTE_pr_PPt_Punt"/>
          <p:cNvPicPr>
            <a:picLocks noChangeAspect="1" noChangeArrowheads="1"/>
          </p:cNvPicPr>
          <p:nvPr userDrawn="1"/>
        </p:nvPicPr>
        <p:blipFill>
          <a:blip r:embed="rId14" cstate="print"/>
          <a:srcRect t="20750"/>
          <a:stretch>
            <a:fillRect/>
          </a:stretch>
        </p:blipFill>
        <p:spPr bwMode="auto">
          <a:xfrm>
            <a:off x="0" y="1"/>
            <a:ext cx="9144000" cy="1500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learn.nubip.edu.ua/mod/book/view.php?id=166070&amp;chapterid=43922" TargetMode="External"/><Relationship Id="rId2" Type="http://schemas.openxmlformats.org/officeDocument/2006/relationships/hyperlink" Target="https://elearn.nubip.edu.ua/mod/book/view.php?id=166070&amp;chapterid=43921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learn.nubip.edu.ua/mod/book/view.php?id=166070&amp;chapterid=43923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elearn.nubip.edu.ua/mod/book/view.php?id=166070&amp;chapterid=43915" TargetMode="External"/><Relationship Id="rId2" Type="http://schemas.openxmlformats.org/officeDocument/2006/relationships/hyperlink" Target="https://elearn.nubip.edu.ua/mod/book/view.php?id=166070&amp;chapterid=43914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learn.nubip.edu.ua/mod/book/view.php?id=166070&amp;chapterid=43916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tmp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tmp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85786" y="714356"/>
            <a:ext cx="7772400" cy="1470025"/>
          </a:xfrm>
        </p:spPr>
        <p:txBody>
          <a:bodyPr/>
          <a:lstStyle/>
          <a:p>
            <a:r>
              <a:rPr lang="uk-UA" b="1" dirty="0"/>
              <a:t>Моделі просторових даних </a:t>
            </a:r>
            <a:endParaRPr lang="es-E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Documents and Settings\Usuario\Mis documentos\Mis imágenes\planeta tierra\SuperStock_1566-0752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42" y="2357430"/>
            <a:ext cx="3750001" cy="3000372"/>
          </a:xfrm>
          <a:prstGeom prst="ellipse">
            <a:avLst/>
          </a:prstGeom>
          <a:ln>
            <a:noFill/>
          </a:ln>
          <a:effectLst>
            <a:softEdge rad="6350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План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" dirty="0"/>
              <a:t>Векторні та об'єктні моделі даних</a:t>
            </a:r>
          </a:p>
          <a:p>
            <a:r>
              <a:rPr lang="uk" dirty="0"/>
              <a:t>Мозаїчні моделі даних</a:t>
            </a:r>
          </a:p>
          <a:p>
            <a:endParaRPr lang="en-US" dirty="0"/>
          </a:p>
          <a:p>
            <a:endParaRPr lang="es-E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Місце для зображення 7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56" b="1114"/>
          <a:stretch/>
        </p:blipFill>
        <p:spPr>
          <a:xfrm>
            <a:off x="1568685" y="202595"/>
            <a:ext cx="5978843" cy="5184576"/>
          </a:xfr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uk" b="1" dirty="0"/>
              <a:t>Тематичний шаровий підхід дозволяє нам упорядкувати складність реального світу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0" y="6442631"/>
            <a:ext cx="4558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" dirty="0"/>
              <a:t>http://bgis.sanbi.org/GIS-primer/page_13.htm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0232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57158" y="1700808"/>
            <a:ext cx="8401080" cy="4517155"/>
          </a:xfrm>
        </p:spPr>
        <p:txBody>
          <a:bodyPr/>
          <a:lstStyle/>
          <a:p>
            <a:pPr marL="0" indent="0">
              <a:buNone/>
            </a:pPr>
            <a:r>
              <a:rPr lang="uk" dirty="0"/>
              <a:t>Базовий тип даних у ГІС відображає традиційні дані, що знаходяться на карті. Відповідно, ГІС-технологія використовує два основні типи даних. Це: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uk" b="1" dirty="0"/>
              <a:t>Просторові дані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uk" b="1" dirty="0"/>
              <a:t>Атрибутивні дані</a:t>
            </a:r>
            <a:endParaRPr lang="en-US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" dirty="0">
                <a:effectLst/>
              </a:rPr>
              <a:t>ТИПИ ДАНИХ ГІС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8223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uk" b="1" dirty="0"/>
              <a:t>Просторові дані --- </a:t>
            </a:r>
            <a:r>
              <a:rPr lang="uk" dirty="0"/>
              <a:t>описують абсолютне та відносне розташування географічних об'єктів.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uk" dirty="0"/>
              <a:t>Традиційно просторові дані зберігалися та представлялися у вигляді карти. Для цифрового зберігання географічних даних розвинулися два основні типи моделей просторових даних. Вони називаються:</a:t>
            </a:r>
          </a:p>
          <a:p>
            <a:r>
              <a:rPr lang="uk" dirty="0"/>
              <a:t>Вектор;</a:t>
            </a:r>
          </a:p>
          <a:p>
            <a:r>
              <a:rPr lang="uk" dirty="0"/>
              <a:t>Растр.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" dirty="0"/>
              <a:t>Просторові дані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30252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-127970" y="6033558"/>
            <a:ext cx="4776804" cy="1143000"/>
          </a:xfrm>
        </p:spPr>
        <p:txBody>
          <a:bodyPr>
            <a:normAutofit/>
          </a:bodyPr>
          <a:lstStyle/>
          <a:p>
            <a:r>
              <a:rPr lang="uk" sz="1400" b="1" dirty="0"/>
              <a:t>Представлення реального світу та показ відмінностей у тому, як векторна та растрова ГІС відображатимуть цей реальний світ.</a:t>
            </a:r>
            <a:endParaRPr lang="ru-RU" sz="1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80728"/>
            <a:ext cx="4063661" cy="5174395"/>
          </a:xfrm>
        </p:spPr>
      </p:pic>
      <p:sp>
        <p:nvSpPr>
          <p:cNvPr id="8" name="Объект 7"/>
          <p:cNvSpPr>
            <a:spLocks noGrp="1"/>
          </p:cNvSpPr>
          <p:nvPr>
            <p:ph sz="quarter" idx="4"/>
          </p:nvPr>
        </p:nvSpPr>
        <p:spPr>
          <a:xfrm>
            <a:off x="4668284" y="1531631"/>
            <a:ext cx="4498975" cy="507342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uk" dirty="0"/>
              <a:t>Наведена нижче діаграма відображає два основні методи кодування просторових даних.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uk" dirty="0"/>
              <a:t>Це векторні та растрові дані. Дані зображень використовують методи, дуже схожі на растрові дані, проте зазвичай не мають внутрішніх форматів, необхідних для аналізу та моделювання даних.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uk" dirty="0"/>
              <a:t>Зображення відображають </a:t>
            </a:r>
            <a:r>
              <a:rPr lang="uk" i="1" dirty="0"/>
              <a:t>картини </a:t>
            </a:r>
            <a:r>
              <a:rPr lang="uk" dirty="0"/>
              <a:t>або </a:t>
            </a:r>
            <a:r>
              <a:rPr lang="uk" i="1" dirty="0"/>
              <a:t>фотографії </a:t>
            </a:r>
            <a:r>
              <a:rPr lang="uk" dirty="0"/>
              <a:t>пейзажу.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44597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Fußzeilenplatzhalt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de-DE" altLang="uk-UA" sz="1400" dirty="0"/>
          </a:p>
          <a:p>
            <a:pPr eaLnBrk="1" hangingPunct="1"/>
            <a:r>
              <a:rPr lang="uk" altLang="uk-UA" sz="1200" dirty="0">
                <a:latin typeface="Arial" panose="020B0604020202020204" pitchFamily="34" charset="0"/>
              </a:rPr>
              <a:t>Дроздівський О.П.</a:t>
            </a:r>
            <a:endParaRPr lang="de-DE" altLang="uk-UA" sz="1200" dirty="0">
              <a:latin typeface="Arial" panose="020B0604020202020204" pitchFamily="34" charset="0"/>
            </a:endParaRPr>
          </a:p>
        </p:txBody>
      </p:sp>
      <p:sp>
        <p:nvSpPr>
          <p:cNvPr id="931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" altLang="uk-UA" dirty="0">
                <a:solidFill>
                  <a:srgbClr val="000099"/>
                </a:solidFill>
              </a:rPr>
              <a:t>Концептуальні представлення</a:t>
            </a:r>
          </a:p>
        </p:txBody>
      </p:sp>
      <p:pic>
        <p:nvPicPr>
          <p:cNvPr id="93188" name="Picture 3" descr="ortho_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209800"/>
            <a:ext cx="2743200" cy="219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3189" name="Group 4"/>
          <p:cNvGrpSpPr>
            <a:grpSpLocks/>
          </p:cNvGrpSpPr>
          <p:nvPr/>
        </p:nvGrpSpPr>
        <p:grpSpPr bwMode="auto">
          <a:xfrm>
            <a:off x="6477000" y="1143000"/>
            <a:ext cx="2012950" cy="1690688"/>
            <a:chOff x="2835" y="801"/>
            <a:chExt cx="1268" cy="1065"/>
          </a:xfrm>
        </p:grpSpPr>
        <p:grpSp>
          <p:nvGrpSpPr>
            <p:cNvPr id="93199" name="Group 5"/>
            <p:cNvGrpSpPr>
              <a:grpSpLocks/>
            </p:cNvGrpSpPr>
            <p:nvPr/>
          </p:nvGrpSpPr>
          <p:grpSpPr bwMode="auto">
            <a:xfrm>
              <a:off x="2835" y="801"/>
              <a:ext cx="1141" cy="1065"/>
              <a:chOff x="2835" y="801"/>
              <a:chExt cx="1141" cy="1065"/>
            </a:xfrm>
          </p:grpSpPr>
          <p:sp>
            <p:nvSpPr>
              <p:cNvPr id="93253" name="Freeform 6"/>
              <p:cNvSpPr>
                <a:spLocks/>
              </p:cNvSpPr>
              <p:nvPr/>
            </p:nvSpPr>
            <p:spPr bwMode="auto">
              <a:xfrm>
                <a:off x="2900" y="1775"/>
                <a:ext cx="158" cy="86"/>
              </a:xfrm>
              <a:custGeom>
                <a:avLst/>
                <a:gdLst>
                  <a:gd name="T0" fmla="*/ 0 w 158"/>
                  <a:gd name="T1" fmla="*/ 86 h 86"/>
                  <a:gd name="T2" fmla="*/ 122 w 158"/>
                  <a:gd name="T3" fmla="*/ 86 h 86"/>
                  <a:gd name="T4" fmla="*/ 158 w 158"/>
                  <a:gd name="T5" fmla="*/ 0 h 86"/>
                  <a:gd name="T6" fmla="*/ 37 w 158"/>
                  <a:gd name="T7" fmla="*/ 0 h 86"/>
                  <a:gd name="T8" fmla="*/ 0 w 158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"/>
                  <a:gd name="T16" fmla="*/ 0 h 86"/>
                  <a:gd name="T17" fmla="*/ 158 w 158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8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254" name="Freeform 7"/>
              <p:cNvSpPr>
                <a:spLocks/>
              </p:cNvSpPr>
              <p:nvPr/>
            </p:nvSpPr>
            <p:spPr bwMode="auto">
              <a:xfrm>
                <a:off x="2895" y="1770"/>
                <a:ext cx="168" cy="96"/>
              </a:xfrm>
              <a:custGeom>
                <a:avLst/>
                <a:gdLst>
                  <a:gd name="T0" fmla="*/ 0 w 168"/>
                  <a:gd name="T1" fmla="*/ 88 h 96"/>
                  <a:gd name="T2" fmla="*/ 0 w 168"/>
                  <a:gd name="T3" fmla="*/ 92 h 96"/>
                  <a:gd name="T4" fmla="*/ 1 w 168"/>
                  <a:gd name="T5" fmla="*/ 93 h 96"/>
                  <a:gd name="T6" fmla="*/ 1 w 168"/>
                  <a:gd name="T7" fmla="*/ 94 h 96"/>
                  <a:gd name="T8" fmla="*/ 3 w 168"/>
                  <a:gd name="T9" fmla="*/ 96 h 96"/>
                  <a:gd name="T10" fmla="*/ 128 w 168"/>
                  <a:gd name="T11" fmla="*/ 96 h 96"/>
                  <a:gd name="T12" fmla="*/ 129 w 168"/>
                  <a:gd name="T13" fmla="*/ 94 h 96"/>
                  <a:gd name="T14" fmla="*/ 131 w 168"/>
                  <a:gd name="T15" fmla="*/ 94 h 96"/>
                  <a:gd name="T16" fmla="*/ 131 w 168"/>
                  <a:gd name="T17" fmla="*/ 93 h 96"/>
                  <a:gd name="T18" fmla="*/ 132 w 168"/>
                  <a:gd name="T19" fmla="*/ 93 h 96"/>
                  <a:gd name="T20" fmla="*/ 168 w 168"/>
                  <a:gd name="T21" fmla="*/ 7 h 96"/>
                  <a:gd name="T22" fmla="*/ 168 w 168"/>
                  <a:gd name="T23" fmla="*/ 4 h 96"/>
                  <a:gd name="T24" fmla="*/ 167 w 168"/>
                  <a:gd name="T25" fmla="*/ 2 h 96"/>
                  <a:gd name="T26" fmla="*/ 167 w 168"/>
                  <a:gd name="T27" fmla="*/ 1 h 96"/>
                  <a:gd name="T28" fmla="*/ 165 w 168"/>
                  <a:gd name="T29" fmla="*/ 0 h 96"/>
                  <a:gd name="T30" fmla="*/ 41 w 168"/>
                  <a:gd name="T31" fmla="*/ 0 h 96"/>
                  <a:gd name="T32" fmla="*/ 40 w 168"/>
                  <a:gd name="T33" fmla="*/ 1 h 96"/>
                  <a:gd name="T34" fmla="*/ 38 w 168"/>
                  <a:gd name="T35" fmla="*/ 1 h 96"/>
                  <a:gd name="T36" fmla="*/ 38 w 168"/>
                  <a:gd name="T37" fmla="*/ 2 h 96"/>
                  <a:gd name="T38" fmla="*/ 37 w 168"/>
                  <a:gd name="T39" fmla="*/ 2 h 96"/>
                  <a:gd name="T40" fmla="*/ 0 w 168"/>
                  <a:gd name="T41" fmla="*/ 88 h 96"/>
                  <a:gd name="T42" fmla="*/ 9 w 168"/>
                  <a:gd name="T43" fmla="*/ 93 h 96"/>
                  <a:gd name="T44" fmla="*/ 46 w 168"/>
                  <a:gd name="T45" fmla="*/ 7 h 96"/>
                  <a:gd name="T46" fmla="*/ 42 w 168"/>
                  <a:gd name="T47" fmla="*/ 10 h 96"/>
                  <a:gd name="T48" fmla="*/ 163 w 168"/>
                  <a:gd name="T49" fmla="*/ 10 h 96"/>
                  <a:gd name="T50" fmla="*/ 159 w 168"/>
                  <a:gd name="T51" fmla="*/ 2 h 96"/>
                  <a:gd name="T52" fmla="*/ 123 w 168"/>
                  <a:gd name="T53" fmla="*/ 88 h 96"/>
                  <a:gd name="T54" fmla="*/ 127 w 168"/>
                  <a:gd name="T55" fmla="*/ 86 h 96"/>
                  <a:gd name="T56" fmla="*/ 5 w 168"/>
                  <a:gd name="T57" fmla="*/ 86 h 96"/>
                  <a:gd name="T58" fmla="*/ 9 w 168"/>
                  <a:gd name="T59" fmla="*/ 93 h 96"/>
                  <a:gd name="T60" fmla="*/ 0 w 168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8"/>
                  <a:gd name="T94" fmla="*/ 0 h 96"/>
                  <a:gd name="T95" fmla="*/ 168 w 168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8" h="96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4"/>
                    </a:lnTo>
                    <a:lnTo>
                      <a:pt x="3" y="96"/>
                    </a:lnTo>
                    <a:lnTo>
                      <a:pt x="128" y="96"/>
                    </a:lnTo>
                    <a:lnTo>
                      <a:pt x="129" y="94"/>
                    </a:lnTo>
                    <a:lnTo>
                      <a:pt x="131" y="94"/>
                    </a:lnTo>
                    <a:lnTo>
                      <a:pt x="131" y="93"/>
                    </a:lnTo>
                    <a:lnTo>
                      <a:pt x="132" y="93"/>
                    </a:lnTo>
                    <a:lnTo>
                      <a:pt x="168" y="7"/>
                    </a:lnTo>
                    <a:lnTo>
                      <a:pt x="168" y="4"/>
                    </a:lnTo>
                    <a:lnTo>
                      <a:pt x="167" y="2"/>
                    </a:lnTo>
                    <a:lnTo>
                      <a:pt x="167" y="1"/>
                    </a:lnTo>
                    <a:lnTo>
                      <a:pt x="165" y="0"/>
                    </a:lnTo>
                    <a:lnTo>
                      <a:pt x="41" y="0"/>
                    </a:lnTo>
                    <a:lnTo>
                      <a:pt x="40" y="1"/>
                    </a:lnTo>
                    <a:lnTo>
                      <a:pt x="38" y="1"/>
                    </a:lnTo>
                    <a:lnTo>
                      <a:pt x="38" y="2"/>
                    </a:lnTo>
                    <a:lnTo>
                      <a:pt x="37" y="2"/>
                    </a:lnTo>
                    <a:lnTo>
                      <a:pt x="0" y="88"/>
                    </a:lnTo>
                    <a:lnTo>
                      <a:pt x="9" y="93"/>
                    </a:lnTo>
                    <a:lnTo>
                      <a:pt x="46" y="7"/>
                    </a:lnTo>
                    <a:lnTo>
                      <a:pt x="42" y="10"/>
                    </a:lnTo>
                    <a:lnTo>
                      <a:pt x="163" y="10"/>
                    </a:lnTo>
                    <a:lnTo>
                      <a:pt x="159" y="2"/>
                    </a:lnTo>
                    <a:lnTo>
                      <a:pt x="123" y="88"/>
                    </a:lnTo>
                    <a:lnTo>
                      <a:pt x="127" y="86"/>
                    </a:lnTo>
                    <a:lnTo>
                      <a:pt x="5" y="86"/>
                    </a:lnTo>
                    <a:lnTo>
                      <a:pt x="9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255" name="Freeform 8"/>
              <p:cNvSpPr>
                <a:spLocks/>
              </p:cNvSpPr>
              <p:nvPr/>
            </p:nvSpPr>
            <p:spPr bwMode="auto">
              <a:xfrm>
                <a:off x="3637" y="1775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2 w 159"/>
                  <a:gd name="T3" fmla="*/ 86 h 86"/>
                  <a:gd name="T4" fmla="*/ 159 w 159"/>
                  <a:gd name="T5" fmla="*/ 0 h 86"/>
                  <a:gd name="T6" fmla="*/ 37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9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256" name="Freeform 9"/>
              <p:cNvSpPr>
                <a:spLocks/>
              </p:cNvSpPr>
              <p:nvPr/>
            </p:nvSpPr>
            <p:spPr bwMode="auto">
              <a:xfrm>
                <a:off x="3633" y="1770"/>
                <a:ext cx="167" cy="96"/>
              </a:xfrm>
              <a:custGeom>
                <a:avLst/>
                <a:gdLst>
                  <a:gd name="T0" fmla="*/ 0 w 167"/>
                  <a:gd name="T1" fmla="*/ 88 h 96"/>
                  <a:gd name="T2" fmla="*/ 0 w 167"/>
                  <a:gd name="T3" fmla="*/ 92 h 96"/>
                  <a:gd name="T4" fmla="*/ 1 w 167"/>
                  <a:gd name="T5" fmla="*/ 93 h 96"/>
                  <a:gd name="T6" fmla="*/ 1 w 167"/>
                  <a:gd name="T7" fmla="*/ 94 h 96"/>
                  <a:gd name="T8" fmla="*/ 2 w 167"/>
                  <a:gd name="T9" fmla="*/ 96 h 96"/>
                  <a:gd name="T10" fmla="*/ 127 w 167"/>
                  <a:gd name="T11" fmla="*/ 96 h 96"/>
                  <a:gd name="T12" fmla="*/ 128 w 167"/>
                  <a:gd name="T13" fmla="*/ 94 h 96"/>
                  <a:gd name="T14" fmla="*/ 129 w 167"/>
                  <a:gd name="T15" fmla="*/ 94 h 96"/>
                  <a:gd name="T16" fmla="*/ 129 w 167"/>
                  <a:gd name="T17" fmla="*/ 93 h 96"/>
                  <a:gd name="T18" fmla="*/ 130 w 167"/>
                  <a:gd name="T19" fmla="*/ 93 h 96"/>
                  <a:gd name="T20" fmla="*/ 167 w 167"/>
                  <a:gd name="T21" fmla="*/ 7 h 96"/>
                  <a:gd name="T22" fmla="*/ 167 w 167"/>
                  <a:gd name="T23" fmla="*/ 4 h 96"/>
                  <a:gd name="T24" fmla="*/ 166 w 167"/>
                  <a:gd name="T25" fmla="*/ 2 h 96"/>
                  <a:gd name="T26" fmla="*/ 166 w 167"/>
                  <a:gd name="T27" fmla="*/ 1 h 96"/>
                  <a:gd name="T28" fmla="*/ 165 w 167"/>
                  <a:gd name="T29" fmla="*/ 0 h 96"/>
                  <a:gd name="T30" fmla="*/ 40 w 167"/>
                  <a:gd name="T31" fmla="*/ 0 h 96"/>
                  <a:gd name="T32" fmla="*/ 39 w 167"/>
                  <a:gd name="T33" fmla="*/ 1 h 96"/>
                  <a:gd name="T34" fmla="*/ 38 w 167"/>
                  <a:gd name="T35" fmla="*/ 1 h 96"/>
                  <a:gd name="T36" fmla="*/ 38 w 167"/>
                  <a:gd name="T37" fmla="*/ 2 h 96"/>
                  <a:gd name="T38" fmla="*/ 37 w 167"/>
                  <a:gd name="T39" fmla="*/ 2 h 96"/>
                  <a:gd name="T40" fmla="*/ 0 w 167"/>
                  <a:gd name="T41" fmla="*/ 88 h 96"/>
                  <a:gd name="T42" fmla="*/ 8 w 167"/>
                  <a:gd name="T43" fmla="*/ 93 h 96"/>
                  <a:gd name="T44" fmla="*/ 45 w 167"/>
                  <a:gd name="T45" fmla="*/ 7 h 96"/>
                  <a:gd name="T46" fmla="*/ 41 w 167"/>
                  <a:gd name="T47" fmla="*/ 10 h 96"/>
                  <a:gd name="T48" fmla="*/ 163 w 167"/>
                  <a:gd name="T49" fmla="*/ 10 h 96"/>
                  <a:gd name="T50" fmla="*/ 159 w 167"/>
                  <a:gd name="T51" fmla="*/ 2 h 96"/>
                  <a:gd name="T52" fmla="*/ 122 w 167"/>
                  <a:gd name="T53" fmla="*/ 88 h 96"/>
                  <a:gd name="T54" fmla="*/ 126 w 167"/>
                  <a:gd name="T55" fmla="*/ 86 h 96"/>
                  <a:gd name="T56" fmla="*/ 4 w 167"/>
                  <a:gd name="T57" fmla="*/ 86 h 96"/>
                  <a:gd name="T58" fmla="*/ 8 w 167"/>
                  <a:gd name="T59" fmla="*/ 93 h 96"/>
                  <a:gd name="T60" fmla="*/ 0 w 167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4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4"/>
                    </a:lnTo>
                    <a:lnTo>
                      <a:pt x="129" y="94"/>
                    </a:lnTo>
                    <a:lnTo>
                      <a:pt x="129" y="93"/>
                    </a:lnTo>
                    <a:lnTo>
                      <a:pt x="130" y="93"/>
                    </a:lnTo>
                    <a:lnTo>
                      <a:pt x="167" y="7"/>
                    </a:lnTo>
                    <a:lnTo>
                      <a:pt x="167" y="4"/>
                    </a:lnTo>
                    <a:lnTo>
                      <a:pt x="166" y="2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40" y="0"/>
                    </a:lnTo>
                    <a:lnTo>
                      <a:pt x="39" y="1"/>
                    </a:lnTo>
                    <a:lnTo>
                      <a:pt x="38" y="1"/>
                    </a:lnTo>
                    <a:lnTo>
                      <a:pt x="38" y="2"/>
                    </a:lnTo>
                    <a:lnTo>
                      <a:pt x="37" y="2"/>
                    </a:lnTo>
                    <a:lnTo>
                      <a:pt x="0" y="88"/>
                    </a:lnTo>
                    <a:lnTo>
                      <a:pt x="8" y="93"/>
                    </a:lnTo>
                    <a:lnTo>
                      <a:pt x="45" y="7"/>
                    </a:lnTo>
                    <a:lnTo>
                      <a:pt x="41" y="10"/>
                    </a:lnTo>
                    <a:lnTo>
                      <a:pt x="163" y="10"/>
                    </a:lnTo>
                    <a:lnTo>
                      <a:pt x="159" y="2"/>
                    </a:lnTo>
                    <a:lnTo>
                      <a:pt x="122" y="88"/>
                    </a:lnTo>
                    <a:lnTo>
                      <a:pt x="126" y="86"/>
                    </a:lnTo>
                    <a:lnTo>
                      <a:pt x="4" y="86"/>
                    </a:lnTo>
                    <a:lnTo>
                      <a:pt x="8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257" name="Freeform 10"/>
              <p:cNvSpPr>
                <a:spLocks/>
              </p:cNvSpPr>
              <p:nvPr/>
            </p:nvSpPr>
            <p:spPr bwMode="auto">
              <a:xfrm>
                <a:off x="3515" y="1775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3 w 159"/>
                  <a:gd name="T3" fmla="*/ 86 h 86"/>
                  <a:gd name="T4" fmla="*/ 159 w 159"/>
                  <a:gd name="T5" fmla="*/ 0 h 86"/>
                  <a:gd name="T6" fmla="*/ 37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3" y="86"/>
                    </a:lnTo>
                    <a:lnTo>
                      <a:pt x="159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258" name="Freeform 11"/>
              <p:cNvSpPr>
                <a:spLocks/>
              </p:cNvSpPr>
              <p:nvPr/>
            </p:nvSpPr>
            <p:spPr bwMode="auto">
              <a:xfrm>
                <a:off x="3511" y="1770"/>
                <a:ext cx="167" cy="96"/>
              </a:xfrm>
              <a:custGeom>
                <a:avLst/>
                <a:gdLst>
                  <a:gd name="T0" fmla="*/ 0 w 167"/>
                  <a:gd name="T1" fmla="*/ 88 h 96"/>
                  <a:gd name="T2" fmla="*/ 0 w 167"/>
                  <a:gd name="T3" fmla="*/ 92 h 96"/>
                  <a:gd name="T4" fmla="*/ 1 w 167"/>
                  <a:gd name="T5" fmla="*/ 93 h 96"/>
                  <a:gd name="T6" fmla="*/ 1 w 167"/>
                  <a:gd name="T7" fmla="*/ 94 h 96"/>
                  <a:gd name="T8" fmla="*/ 2 w 167"/>
                  <a:gd name="T9" fmla="*/ 96 h 96"/>
                  <a:gd name="T10" fmla="*/ 128 w 167"/>
                  <a:gd name="T11" fmla="*/ 96 h 96"/>
                  <a:gd name="T12" fmla="*/ 129 w 167"/>
                  <a:gd name="T13" fmla="*/ 94 h 96"/>
                  <a:gd name="T14" fmla="*/ 130 w 167"/>
                  <a:gd name="T15" fmla="*/ 94 h 96"/>
                  <a:gd name="T16" fmla="*/ 130 w 167"/>
                  <a:gd name="T17" fmla="*/ 93 h 96"/>
                  <a:gd name="T18" fmla="*/ 131 w 167"/>
                  <a:gd name="T19" fmla="*/ 93 h 96"/>
                  <a:gd name="T20" fmla="*/ 167 w 167"/>
                  <a:gd name="T21" fmla="*/ 7 h 96"/>
                  <a:gd name="T22" fmla="*/ 167 w 167"/>
                  <a:gd name="T23" fmla="*/ 4 h 96"/>
                  <a:gd name="T24" fmla="*/ 166 w 167"/>
                  <a:gd name="T25" fmla="*/ 2 h 96"/>
                  <a:gd name="T26" fmla="*/ 166 w 167"/>
                  <a:gd name="T27" fmla="*/ 1 h 96"/>
                  <a:gd name="T28" fmla="*/ 165 w 167"/>
                  <a:gd name="T29" fmla="*/ 0 h 96"/>
                  <a:gd name="T30" fmla="*/ 40 w 167"/>
                  <a:gd name="T31" fmla="*/ 0 h 96"/>
                  <a:gd name="T32" fmla="*/ 39 w 167"/>
                  <a:gd name="T33" fmla="*/ 1 h 96"/>
                  <a:gd name="T34" fmla="*/ 38 w 167"/>
                  <a:gd name="T35" fmla="*/ 1 h 96"/>
                  <a:gd name="T36" fmla="*/ 38 w 167"/>
                  <a:gd name="T37" fmla="*/ 2 h 96"/>
                  <a:gd name="T38" fmla="*/ 37 w 167"/>
                  <a:gd name="T39" fmla="*/ 2 h 96"/>
                  <a:gd name="T40" fmla="*/ 0 w 167"/>
                  <a:gd name="T41" fmla="*/ 88 h 96"/>
                  <a:gd name="T42" fmla="*/ 9 w 167"/>
                  <a:gd name="T43" fmla="*/ 93 h 96"/>
                  <a:gd name="T44" fmla="*/ 46 w 167"/>
                  <a:gd name="T45" fmla="*/ 7 h 96"/>
                  <a:gd name="T46" fmla="*/ 41 w 167"/>
                  <a:gd name="T47" fmla="*/ 10 h 96"/>
                  <a:gd name="T48" fmla="*/ 163 w 167"/>
                  <a:gd name="T49" fmla="*/ 10 h 96"/>
                  <a:gd name="T50" fmla="*/ 159 w 167"/>
                  <a:gd name="T51" fmla="*/ 2 h 96"/>
                  <a:gd name="T52" fmla="*/ 123 w 167"/>
                  <a:gd name="T53" fmla="*/ 88 h 96"/>
                  <a:gd name="T54" fmla="*/ 127 w 167"/>
                  <a:gd name="T55" fmla="*/ 86 h 96"/>
                  <a:gd name="T56" fmla="*/ 4 w 167"/>
                  <a:gd name="T57" fmla="*/ 86 h 96"/>
                  <a:gd name="T58" fmla="*/ 9 w 167"/>
                  <a:gd name="T59" fmla="*/ 93 h 96"/>
                  <a:gd name="T60" fmla="*/ 0 w 167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4"/>
                    </a:lnTo>
                    <a:lnTo>
                      <a:pt x="2" y="96"/>
                    </a:lnTo>
                    <a:lnTo>
                      <a:pt x="128" y="96"/>
                    </a:lnTo>
                    <a:lnTo>
                      <a:pt x="129" y="94"/>
                    </a:lnTo>
                    <a:lnTo>
                      <a:pt x="130" y="94"/>
                    </a:lnTo>
                    <a:lnTo>
                      <a:pt x="130" y="93"/>
                    </a:lnTo>
                    <a:lnTo>
                      <a:pt x="131" y="93"/>
                    </a:lnTo>
                    <a:lnTo>
                      <a:pt x="167" y="7"/>
                    </a:lnTo>
                    <a:lnTo>
                      <a:pt x="167" y="4"/>
                    </a:lnTo>
                    <a:lnTo>
                      <a:pt x="166" y="2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40" y="0"/>
                    </a:lnTo>
                    <a:lnTo>
                      <a:pt x="39" y="1"/>
                    </a:lnTo>
                    <a:lnTo>
                      <a:pt x="38" y="1"/>
                    </a:lnTo>
                    <a:lnTo>
                      <a:pt x="38" y="2"/>
                    </a:lnTo>
                    <a:lnTo>
                      <a:pt x="37" y="2"/>
                    </a:lnTo>
                    <a:lnTo>
                      <a:pt x="0" y="88"/>
                    </a:lnTo>
                    <a:lnTo>
                      <a:pt x="9" y="93"/>
                    </a:lnTo>
                    <a:lnTo>
                      <a:pt x="46" y="7"/>
                    </a:lnTo>
                    <a:lnTo>
                      <a:pt x="41" y="10"/>
                    </a:lnTo>
                    <a:lnTo>
                      <a:pt x="163" y="10"/>
                    </a:lnTo>
                    <a:lnTo>
                      <a:pt x="159" y="2"/>
                    </a:lnTo>
                    <a:lnTo>
                      <a:pt x="123" y="88"/>
                    </a:lnTo>
                    <a:lnTo>
                      <a:pt x="127" y="86"/>
                    </a:lnTo>
                    <a:lnTo>
                      <a:pt x="4" y="86"/>
                    </a:lnTo>
                    <a:lnTo>
                      <a:pt x="9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259" name="Freeform 12"/>
              <p:cNvSpPr>
                <a:spLocks/>
              </p:cNvSpPr>
              <p:nvPr/>
            </p:nvSpPr>
            <p:spPr bwMode="auto">
              <a:xfrm>
                <a:off x="3393" y="1775"/>
                <a:ext cx="158" cy="86"/>
              </a:xfrm>
              <a:custGeom>
                <a:avLst/>
                <a:gdLst>
                  <a:gd name="T0" fmla="*/ 0 w 158"/>
                  <a:gd name="T1" fmla="*/ 86 h 86"/>
                  <a:gd name="T2" fmla="*/ 121 w 158"/>
                  <a:gd name="T3" fmla="*/ 86 h 86"/>
                  <a:gd name="T4" fmla="*/ 158 w 158"/>
                  <a:gd name="T5" fmla="*/ 0 h 86"/>
                  <a:gd name="T6" fmla="*/ 36 w 158"/>
                  <a:gd name="T7" fmla="*/ 0 h 86"/>
                  <a:gd name="T8" fmla="*/ 0 w 158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"/>
                  <a:gd name="T16" fmla="*/ 0 h 86"/>
                  <a:gd name="T17" fmla="*/ 158 w 158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" h="86">
                    <a:moveTo>
                      <a:pt x="0" y="86"/>
                    </a:moveTo>
                    <a:lnTo>
                      <a:pt x="121" y="86"/>
                    </a:lnTo>
                    <a:lnTo>
                      <a:pt x="158" y="0"/>
                    </a:lnTo>
                    <a:lnTo>
                      <a:pt x="36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260" name="Freeform 13"/>
              <p:cNvSpPr>
                <a:spLocks/>
              </p:cNvSpPr>
              <p:nvPr/>
            </p:nvSpPr>
            <p:spPr bwMode="auto">
              <a:xfrm>
                <a:off x="3388" y="1770"/>
                <a:ext cx="168" cy="96"/>
              </a:xfrm>
              <a:custGeom>
                <a:avLst/>
                <a:gdLst>
                  <a:gd name="T0" fmla="*/ 0 w 168"/>
                  <a:gd name="T1" fmla="*/ 88 h 96"/>
                  <a:gd name="T2" fmla="*/ 0 w 168"/>
                  <a:gd name="T3" fmla="*/ 92 h 96"/>
                  <a:gd name="T4" fmla="*/ 2 w 168"/>
                  <a:gd name="T5" fmla="*/ 93 h 96"/>
                  <a:gd name="T6" fmla="*/ 2 w 168"/>
                  <a:gd name="T7" fmla="*/ 94 h 96"/>
                  <a:gd name="T8" fmla="*/ 3 w 168"/>
                  <a:gd name="T9" fmla="*/ 96 h 96"/>
                  <a:gd name="T10" fmla="*/ 127 w 168"/>
                  <a:gd name="T11" fmla="*/ 96 h 96"/>
                  <a:gd name="T12" fmla="*/ 128 w 168"/>
                  <a:gd name="T13" fmla="*/ 94 h 96"/>
                  <a:gd name="T14" fmla="*/ 130 w 168"/>
                  <a:gd name="T15" fmla="*/ 94 h 96"/>
                  <a:gd name="T16" fmla="*/ 130 w 168"/>
                  <a:gd name="T17" fmla="*/ 93 h 96"/>
                  <a:gd name="T18" fmla="*/ 131 w 168"/>
                  <a:gd name="T19" fmla="*/ 93 h 96"/>
                  <a:gd name="T20" fmla="*/ 168 w 168"/>
                  <a:gd name="T21" fmla="*/ 7 h 96"/>
                  <a:gd name="T22" fmla="*/ 168 w 168"/>
                  <a:gd name="T23" fmla="*/ 4 h 96"/>
                  <a:gd name="T24" fmla="*/ 167 w 168"/>
                  <a:gd name="T25" fmla="*/ 2 h 96"/>
                  <a:gd name="T26" fmla="*/ 167 w 168"/>
                  <a:gd name="T27" fmla="*/ 1 h 96"/>
                  <a:gd name="T28" fmla="*/ 166 w 168"/>
                  <a:gd name="T29" fmla="*/ 0 h 96"/>
                  <a:gd name="T30" fmla="*/ 40 w 168"/>
                  <a:gd name="T31" fmla="*/ 0 h 96"/>
                  <a:gd name="T32" fmla="*/ 39 w 168"/>
                  <a:gd name="T33" fmla="*/ 1 h 96"/>
                  <a:gd name="T34" fmla="*/ 37 w 168"/>
                  <a:gd name="T35" fmla="*/ 1 h 96"/>
                  <a:gd name="T36" fmla="*/ 37 w 168"/>
                  <a:gd name="T37" fmla="*/ 2 h 96"/>
                  <a:gd name="T38" fmla="*/ 36 w 168"/>
                  <a:gd name="T39" fmla="*/ 2 h 96"/>
                  <a:gd name="T40" fmla="*/ 0 w 168"/>
                  <a:gd name="T41" fmla="*/ 88 h 96"/>
                  <a:gd name="T42" fmla="*/ 9 w 168"/>
                  <a:gd name="T43" fmla="*/ 93 h 96"/>
                  <a:gd name="T44" fmla="*/ 45 w 168"/>
                  <a:gd name="T45" fmla="*/ 7 h 96"/>
                  <a:gd name="T46" fmla="*/ 41 w 168"/>
                  <a:gd name="T47" fmla="*/ 10 h 96"/>
                  <a:gd name="T48" fmla="*/ 163 w 168"/>
                  <a:gd name="T49" fmla="*/ 10 h 96"/>
                  <a:gd name="T50" fmla="*/ 159 w 168"/>
                  <a:gd name="T51" fmla="*/ 2 h 96"/>
                  <a:gd name="T52" fmla="*/ 122 w 168"/>
                  <a:gd name="T53" fmla="*/ 88 h 96"/>
                  <a:gd name="T54" fmla="*/ 126 w 168"/>
                  <a:gd name="T55" fmla="*/ 86 h 96"/>
                  <a:gd name="T56" fmla="*/ 5 w 168"/>
                  <a:gd name="T57" fmla="*/ 86 h 96"/>
                  <a:gd name="T58" fmla="*/ 9 w 168"/>
                  <a:gd name="T59" fmla="*/ 93 h 96"/>
                  <a:gd name="T60" fmla="*/ 0 w 168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8"/>
                  <a:gd name="T94" fmla="*/ 0 h 96"/>
                  <a:gd name="T95" fmla="*/ 168 w 168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8" h="96">
                    <a:moveTo>
                      <a:pt x="0" y="88"/>
                    </a:moveTo>
                    <a:lnTo>
                      <a:pt x="0" y="92"/>
                    </a:lnTo>
                    <a:lnTo>
                      <a:pt x="2" y="93"/>
                    </a:lnTo>
                    <a:lnTo>
                      <a:pt x="2" y="94"/>
                    </a:lnTo>
                    <a:lnTo>
                      <a:pt x="3" y="96"/>
                    </a:lnTo>
                    <a:lnTo>
                      <a:pt x="127" y="96"/>
                    </a:lnTo>
                    <a:lnTo>
                      <a:pt x="128" y="94"/>
                    </a:lnTo>
                    <a:lnTo>
                      <a:pt x="130" y="94"/>
                    </a:lnTo>
                    <a:lnTo>
                      <a:pt x="130" y="93"/>
                    </a:lnTo>
                    <a:lnTo>
                      <a:pt x="131" y="93"/>
                    </a:lnTo>
                    <a:lnTo>
                      <a:pt x="168" y="7"/>
                    </a:lnTo>
                    <a:lnTo>
                      <a:pt x="168" y="4"/>
                    </a:lnTo>
                    <a:lnTo>
                      <a:pt x="167" y="2"/>
                    </a:lnTo>
                    <a:lnTo>
                      <a:pt x="167" y="1"/>
                    </a:lnTo>
                    <a:lnTo>
                      <a:pt x="166" y="0"/>
                    </a:lnTo>
                    <a:lnTo>
                      <a:pt x="40" y="0"/>
                    </a:lnTo>
                    <a:lnTo>
                      <a:pt x="39" y="1"/>
                    </a:lnTo>
                    <a:lnTo>
                      <a:pt x="37" y="1"/>
                    </a:lnTo>
                    <a:lnTo>
                      <a:pt x="37" y="2"/>
                    </a:lnTo>
                    <a:lnTo>
                      <a:pt x="36" y="2"/>
                    </a:lnTo>
                    <a:lnTo>
                      <a:pt x="0" y="88"/>
                    </a:lnTo>
                    <a:lnTo>
                      <a:pt x="9" y="93"/>
                    </a:lnTo>
                    <a:lnTo>
                      <a:pt x="45" y="7"/>
                    </a:lnTo>
                    <a:lnTo>
                      <a:pt x="41" y="10"/>
                    </a:lnTo>
                    <a:lnTo>
                      <a:pt x="163" y="10"/>
                    </a:lnTo>
                    <a:lnTo>
                      <a:pt x="159" y="2"/>
                    </a:lnTo>
                    <a:lnTo>
                      <a:pt x="122" y="88"/>
                    </a:lnTo>
                    <a:lnTo>
                      <a:pt x="126" y="86"/>
                    </a:lnTo>
                    <a:lnTo>
                      <a:pt x="5" y="86"/>
                    </a:lnTo>
                    <a:lnTo>
                      <a:pt x="9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261" name="Freeform 14"/>
              <p:cNvSpPr>
                <a:spLocks/>
              </p:cNvSpPr>
              <p:nvPr/>
            </p:nvSpPr>
            <p:spPr bwMode="auto">
              <a:xfrm>
                <a:off x="3270" y="1775"/>
                <a:ext cx="158" cy="86"/>
              </a:xfrm>
              <a:custGeom>
                <a:avLst/>
                <a:gdLst>
                  <a:gd name="T0" fmla="*/ 0 w 158"/>
                  <a:gd name="T1" fmla="*/ 86 h 86"/>
                  <a:gd name="T2" fmla="*/ 122 w 158"/>
                  <a:gd name="T3" fmla="*/ 86 h 86"/>
                  <a:gd name="T4" fmla="*/ 158 w 158"/>
                  <a:gd name="T5" fmla="*/ 0 h 86"/>
                  <a:gd name="T6" fmla="*/ 36 w 158"/>
                  <a:gd name="T7" fmla="*/ 0 h 86"/>
                  <a:gd name="T8" fmla="*/ 0 w 158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"/>
                  <a:gd name="T16" fmla="*/ 0 h 86"/>
                  <a:gd name="T17" fmla="*/ 158 w 158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8" y="0"/>
                    </a:lnTo>
                    <a:lnTo>
                      <a:pt x="36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262" name="Freeform 15"/>
              <p:cNvSpPr>
                <a:spLocks/>
              </p:cNvSpPr>
              <p:nvPr/>
            </p:nvSpPr>
            <p:spPr bwMode="auto">
              <a:xfrm>
                <a:off x="3266" y="1770"/>
                <a:ext cx="166" cy="96"/>
              </a:xfrm>
              <a:custGeom>
                <a:avLst/>
                <a:gdLst>
                  <a:gd name="T0" fmla="*/ 0 w 166"/>
                  <a:gd name="T1" fmla="*/ 88 h 96"/>
                  <a:gd name="T2" fmla="*/ 0 w 166"/>
                  <a:gd name="T3" fmla="*/ 92 h 96"/>
                  <a:gd name="T4" fmla="*/ 1 w 166"/>
                  <a:gd name="T5" fmla="*/ 93 h 96"/>
                  <a:gd name="T6" fmla="*/ 1 w 166"/>
                  <a:gd name="T7" fmla="*/ 94 h 96"/>
                  <a:gd name="T8" fmla="*/ 2 w 166"/>
                  <a:gd name="T9" fmla="*/ 96 h 96"/>
                  <a:gd name="T10" fmla="*/ 127 w 166"/>
                  <a:gd name="T11" fmla="*/ 96 h 96"/>
                  <a:gd name="T12" fmla="*/ 128 w 166"/>
                  <a:gd name="T13" fmla="*/ 94 h 96"/>
                  <a:gd name="T14" fmla="*/ 129 w 166"/>
                  <a:gd name="T15" fmla="*/ 94 h 96"/>
                  <a:gd name="T16" fmla="*/ 129 w 166"/>
                  <a:gd name="T17" fmla="*/ 93 h 96"/>
                  <a:gd name="T18" fmla="*/ 130 w 166"/>
                  <a:gd name="T19" fmla="*/ 93 h 96"/>
                  <a:gd name="T20" fmla="*/ 166 w 166"/>
                  <a:gd name="T21" fmla="*/ 7 h 96"/>
                  <a:gd name="T22" fmla="*/ 166 w 166"/>
                  <a:gd name="T23" fmla="*/ 4 h 96"/>
                  <a:gd name="T24" fmla="*/ 165 w 166"/>
                  <a:gd name="T25" fmla="*/ 2 h 96"/>
                  <a:gd name="T26" fmla="*/ 165 w 166"/>
                  <a:gd name="T27" fmla="*/ 1 h 96"/>
                  <a:gd name="T28" fmla="*/ 164 w 166"/>
                  <a:gd name="T29" fmla="*/ 0 h 96"/>
                  <a:gd name="T30" fmla="*/ 39 w 166"/>
                  <a:gd name="T31" fmla="*/ 0 h 96"/>
                  <a:gd name="T32" fmla="*/ 38 w 166"/>
                  <a:gd name="T33" fmla="*/ 1 h 96"/>
                  <a:gd name="T34" fmla="*/ 37 w 166"/>
                  <a:gd name="T35" fmla="*/ 1 h 96"/>
                  <a:gd name="T36" fmla="*/ 37 w 166"/>
                  <a:gd name="T37" fmla="*/ 2 h 96"/>
                  <a:gd name="T38" fmla="*/ 36 w 166"/>
                  <a:gd name="T39" fmla="*/ 2 h 96"/>
                  <a:gd name="T40" fmla="*/ 0 w 166"/>
                  <a:gd name="T41" fmla="*/ 88 h 96"/>
                  <a:gd name="T42" fmla="*/ 8 w 166"/>
                  <a:gd name="T43" fmla="*/ 93 h 96"/>
                  <a:gd name="T44" fmla="*/ 44 w 166"/>
                  <a:gd name="T45" fmla="*/ 7 h 96"/>
                  <a:gd name="T46" fmla="*/ 40 w 166"/>
                  <a:gd name="T47" fmla="*/ 10 h 96"/>
                  <a:gd name="T48" fmla="*/ 162 w 166"/>
                  <a:gd name="T49" fmla="*/ 10 h 96"/>
                  <a:gd name="T50" fmla="*/ 157 w 166"/>
                  <a:gd name="T51" fmla="*/ 2 h 96"/>
                  <a:gd name="T52" fmla="*/ 121 w 166"/>
                  <a:gd name="T53" fmla="*/ 88 h 96"/>
                  <a:gd name="T54" fmla="*/ 126 w 166"/>
                  <a:gd name="T55" fmla="*/ 86 h 96"/>
                  <a:gd name="T56" fmla="*/ 4 w 166"/>
                  <a:gd name="T57" fmla="*/ 86 h 96"/>
                  <a:gd name="T58" fmla="*/ 8 w 166"/>
                  <a:gd name="T59" fmla="*/ 93 h 96"/>
                  <a:gd name="T60" fmla="*/ 0 w 166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6"/>
                  <a:gd name="T94" fmla="*/ 0 h 96"/>
                  <a:gd name="T95" fmla="*/ 166 w 166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6" h="96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4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4"/>
                    </a:lnTo>
                    <a:lnTo>
                      <a:pt x="129" y="94"/>
                    </a:lnTo>
                    <a:lnTo>
                      <a:pt x="129" y="93"/>
                    </a:lnTo>
                    <a:lnTo>
                      <a:pt x="130" y="93"/>
                    </a:lnTo>
                    <a:lnTo>
                      <a:pt x="166" y="7"/>
                    </a:lnTo>
                    <a:lnTo>
                      <a:pt x="166" y="4"/>
                    </a:lnTo>
                    <a:lnTo>
                      <a:pt x="165" y="2"/>
                    </a:lnTo>
                    <a:lnTo>
                      <a:pt x="165" y="1"/>
                    </a:lnTo>
                    <a:lnTo>
                      <a:pt x="164" y="0"/>
                    </a:lnTo>
                    <a:lnTo>
                      <a:pt x="39" y="0"/>
                    </a:lnTo>
                    <a:lnTo>
                      <a:pt x="38" y="1"/>
                    </a:lnTo>
                    <a:lnTo>
                      <a:pt x="37" y="1"/>
                    </a:lnTo>
                    <a:lnTo>
                      <a:pt x="37" y="2"/>
                    </a:lnTo>
                    <a:lnTo>
                      <a:pt x="36" y="2"/>
                    </a:lnTo>
                    <a:lnTo>
                      <a:pt x="0" y="88"/>
                    </a:lnTo>
                    <a:lnTo>
                      <a:pt x="8" y="93"/>
                    </a:lnTo>
                    <a:lnTo>
                      <a:pt x="44" y="7"/>
                    </a:lnTo>
                    <a:lnTo>
                      <a:pt x="40" y="10"/>
                    </a:lnTo>
                    <a:lnTo>
                      <a:pt x="162" y="10"/>
                    </a:lnTo>
                    <a:lnTo>
                      <a:pt x="157" y="2"/>
                    </a:lnTo>
                    <a:lnTo>
                      <a:pt x="121" y="88"/>
                    </a:lnTo>
                    <a:lnTo>
                      <a:pt x="126" y="86"/>
                    </a:lnTo>
                    <a:lnTo>
                      <a:pt x="4" y="86"/>
                    </a:lnTo>
                    <a:lnTo>
                      <a:pt x="8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263" name="Freeform 16"/>
              <p:cNvSpPr>
                <a:spLocks/>
              </p:cNvSpPr>
              <p:nvPr/>
            </p:nvSpPr>
            <p:spPr bwMode="auto">
              <a:xfrm>
                <a:off x="3146" y="1775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2 w 159"/>
                  <a:gd name="T3" fmla="*/ 86 h 86"/>
                  <a:gd name="T4" fmla="*/ 159 w 159"/>
                  <a:gd name="T5" fmla="*/ 0 h 86"/>
                  <a:gd name="T6" fmla="*/ 37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9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264" name="Freeform 17"/>
              <p:cNvSpPr>
                <a:spLocks/>
              </p:cNvSpPr>
              <p:nvPr/>
            </p:nvSpPr>
            <p:spPr bwMode="auto">
              <a:xfrm>
                <a:off x="3142" y="1770"/>
                <a:ext cx="167" cy="96"/>
              </a:xfrm>
              <a:custGeom>
                <a:avLst/>
                <a:gdLst>
                  <a:gd name="T0" fmla="*/ 0 w 167"/>
                  <a:gd name="T1" fmla="*/ 88 h 96"/>
                  <a:gd name="T2" fmla="*/ 0 w 167"/>
                  <a:gd name="T3" fmla="*/ 92 h 96"/>
                  <a:gd name="T4" fmla="*/ 1 w 167"/>
                  <a:gd name="T5" fmla="*/ 93 h 96"/>
                  <a:gd name="T6" fmla="*/ 1 w 167"/>
                  <a:gd name="T7" fmla="*/ 94 h 96"/>
                  <a:gd name="T8" fmla="*/ 2 w 167"/>
                  <a:gd name="T9" fmla="*/ 96 h 96"/>
                  <a:gd name="T10" fmla="*/ 127 w 167"/>
                  <a:gd name="T11" fmla="*/ 96 h 96"/>
                  <a:gd name="T12" fmla="*/ 128 w 167"/>
                  <a:gd name="T13" fmla="*/ 94 h 96"/>
                  <a:gd name="T14" fmla="*/ 129 w 167"/>
                  <a:gd name="T15" fmla="*/ 94 h 96"/>
                  <a:gd name="T16" fmla="*/ 129 w 167"/>
                  <a:gd name="T17" fmla="*/ 93 h 96"/>
                  <a:gd name="T18" fmla="*/ 130 w 167"/>
                  <a:gd name="T19" fmla="*/ 93 h 96"/>
                  <a:gd name="T20" fmla="*/ 167 w 167"/>
                  <a:gd name="T21" fmla="*/ 7 h 96"/>
                  <a:gd name="T22" fmla="*/ 167 w 167"/>
                  <a:gd name="T23" fmla="*/ 4 h 96"/>
                  <a:gd name="T24" fmla="*/ 166 w 167"/>
                  <a:gd name="T25" fmla="*/ 2 h 96"/>
                  <a:gd name="T26" fmla="*/ 166 w 167"/>
                  <a:gd name="T27" fmla="*/ 1 h 96"/>
                  <a:gd name="T28" fmla="*/ 165 w 167"/>
                  <a:gd name="T29" fmla="*/ 0 h 96"/>
                  <a:gd name="T30" fmla="*/ 40 w 167"/>
                  <a:gd name="T31" fmla="*/ 0 h 96"/>
                  <a:gd name="T32" fmla="*/ 39 w 167"/>
                  <a:gd name="T33" fmla="*/ 1 h 96"/>
                  <a:gd name="T34" fmla="*/ 38 w 167"/>
                  <a:gd name="T35" fmla="*/ 1 h 96"/>
                  <a:gd name="T36" fmla="*/ 38 w 167"/>
                  <a:gd name="T37" fmla="*/ 2 h 96"/>
                  <a:gd name="T38" fmla="*/ 37 w 167"/>
                  <a:gd name="T39" fmla="*/ 2 h 96"/>
                  <a:gd name="T40" fmla="*/ 0 w 167"/>
                  <a:gd name="T41" fmla="*/ 88 h 96"/>
                  <a:gd name="T42" fmla="*/ 8 w 167"/>
                  <a:gd name="T43" fmla="*/ 93 h 96"/>
                  <a:gd name="T44" fmla="*/ 45 w 167"/>
                  <a:gd name="T45" fmla="*/ 7 h 96"/>
                  <a:gd name="T46" fmla="*/ 41 w 167"/>
                  <a:gd name="T47" fmla="*/ 10 h 96"/>
                  <a:gd name="T48" fmla="*/ 163 w 167"/>
                  <a:gd name="T49" fmla="*/ 10 h 96"/>
                  <a:gd name="T50" fmla="*/ 159 w 167"/>
                  <a:gd name="T51" fmla="*/ 2 h 96"/>
                  <a:gd name="T52" fmla="*/ 122 w 167"/>
                  <a:gd name="T53" fmla="*/ 88 h 96"/>
                  <a:gd name="T54" fmla="*/ 126 w 167"/>
                  <a:gd name="T55" fmla="*/ 86 h 96"/>
                  <a:gd name="T56" fmla="*/ 4 w 167"/>
                  <a:gd name="T57" fmla="*/ 86 h 96"/>
                  <a:gd name="T58" fmla="*/ 8 w 167"/>
                  <a:gd name="T59" fmla="*/ 93 h 96"/>
                  <a:gd name="T60" fmla="*/ 0 w 167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4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4"/>
                    </a:lnTo>
                    <a:lnTo>
                      <a:pt x="129" y="94"/>
                    </a:lnTo>
                    <a:lnTo>
                      <a:pt x="129" y="93"/>
                    </a:lnTo>
                    <a:lnTo>
                      <a:pt x="130" y="93"/>
                    </a:lnTo>
                    <a:lnTo>
                      <a:pt x="167" y="7"/>
                    </a:lnTo>
                    <a:lnTo>
                      <a:pt x="167" y="4"/>
                    </a:lnTo>
                    <a:lnTo>
                      <a:pt x="166" y="2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40" y="0"/>
                    </a:lnTo>
                    <a:lnTo>
                      <a:pt x="39" y="1"/>
                    </a:lnTo>
                    <a:lnTo>
                      <a:pt x="38" y="1"/>
                    </a:lnTo>
                    <a:lnTo>
                      <a:pt x="38" y="2"/>
                    </a:lnTo>
                    <a:lnTo>
                      <a:pt x="37" y="2"/>
                    </a:lnTo>
                    <a:lnTo>
                      <a:pt x="0" y="88"/>
                    </a:lnTo>
                    <a:lnTo>
                      <a:pt x="8" y="93"/>
                    </a:lnTo>
                    <a:lnTo>
                      <a:pt x="45" y="7"/>
                    </a:lnTo>
                    <a:lnTo>
                      <a:pt x="41" y="10"/>
                    </a:lnTo>
                    <a:lnTo>
                      <a:pt x="163" y="10"/>
                    </a:lnTo>
                    <a:lnTo>
                      <a:pt x="159" y="2"/>
                    </a:lnTo>
                    <a:lnTo>
                      <a:pt x="122" y="88"/>
                    </a:lnTo>
                    <a:lnTo>
                      <a:pt x="126" y="86"/>
                    </a:lnTo>
                    <a:lnTo>
                      <a:pt x="4" y="86"/>
                    </a:lnTo>
                    <a:lnTo>
                      <a:pt x="8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265" name="Freeform 18"/>
              <p:cNvSpPr>
                <a:spLocks/>
              </p:cNvSpPr>
              <p:nvPr/>
            </p:nvSpPr>
            <p:spPr bwMode="auto">
              <a:xfrm>
                <a:off x="3023" y="1775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2 w 159"/>
                  <a:gd name="T3" fmla="*/ 86 h 86"/>
                  <a:gd name="T4" fmla="*/ 159 w 159"/>
                  <a:gd name="T5" fmla="*/ 0 h 86"/>
                  <a:gd name="T6" fmla="*/ 36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9" y="0"/>
                    </a:lnTo>
                    <a:lnTo>
                      <a:pt x="36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266" name="Freeform 19"/>
              <p:cNvSpPr>
                <a:spLocks/>
              </p:cNvSpPr>
              <p:nvPr/>
            </p:nvSpPr>
            <p:spPr bwMode="auto">
              <a:xfrm>
                <a:off x="3019" y="1770"/>
                <a:ext cx="167" cy="96"/>
              </a:xfrm>
              <a:custGeom>
                <a:avLst/>
                <a:gdLst>
                  <a:gd name="T0" fmla="*/ 0 w 167"/>
                  <a:gd name="T1" fmla="*/ 88 h 96"/>
                  <a:gd name="T2" fmla="*/ 0 w 167"/>
                  <a:gd name="T3" fmla="*/ 92 h 96"/>
                  <a:gd name="T4" fmla="*/ 1 w 167"/>
                  <a:gd name="T5" fmla="*/ 93 h 96"/>
                  <a:gd name="T6" fmla="*/ 1 w 167"/>
                  <a:gd name="T7" fmla="*/ 94 h 96"/>
                  <a:gd name="T8" fmla="*/ 2 w 167"/>
                  <a:gd name="T9" fmla="*/ 96 h 96"/>
                  <a:gd name="T10" fmla="*/ 127 w 167"/>
                  <a:gd name="T11" fmla="*/ 96 h 96"/>
                  <a:gd name="T12" fmla="*/ 128 w 167"/>
                  <a:gd name="T13" fmla="*/ 94 h 96"/>
                  <a:gd name="T14" fmla="*/ 129 w 167"/>
                  <a:gd name="T15" fmla="*/ 94 h 96"/>
                  <a:gd name="T16" fmla="*/ 129 w 167"/>
                  <a:gd name="T17" fmla="*/ 93 h 96"/>
                  <a:gd name="T18" fmla="*/ 130 w 167"/>
                  <a:gd name="T19" fmla="*/ 93 h 96"/>
                  <a:gd name="T20" fmla="*/ 167 w 167"/>
                  <a:gd name="T21" fmla="*/ 7 h 96"/>
                  <a:gd name="T22" fmla="*/ 167 w 167"/>
                  <a:gd name="T23" fmla="*/ 4 h 96"/>
                  <a:gd name="T24" fmla="*/ 166 w 167"/>
                  <a:gd name="T25" fmla="*/ 2 h 96"/>
                  <a:gd name="T26" fmla="*/ 166 w 167"/>
                  <a:gd name="T27" fmla="*/ 1 h 96"/>
                  <a:gd name="T28" fmla="*/ 165 w 167"/>
                  <a:gd name="T29" fmla="*/ 0 h 96"/>
                  <a:gd name="T30" fmla="*/ 39 w 167"/>
                  <a:gd name="T31" fmla="*/ 0 h 96"/>
                  <a:gd name="T32" fmla="*/ 38 w 167"/>
                  <a:gd name="T33" fmla="*/ 1 h 96"/>
                  <a:gd name="T34" fmla="*/ 37 w 167"/>
                  <a:gd name="T35" fmla="*/ 1 h 96"/>
                  <a:gd name="T36" fmla="*/ 37 w 167"/>
                  <a:gd name="T37" fmla="*/ 2 h 96"/>
                  <a:gd name="T38" fmla="*/ 36 w 167"/>
                  <a:gd name="T39" fmla="*/ 2 h 96"/>
                  <a:gd name="T40" fmla="*/ 0 w 167"/>
                  <a:gd name="T41" fmla="*/ 88 h 96"/>
                  <a:gd name="T42" fmla="*/ 9 w 167"/>
                  <a:gd name="T43" fmla="*/ 93 h 96"/>
                  <a:gd name="T44" fmla="*/ 45 w 167"/>
                  <a:gd name="T45" fmla="*/ 7 h 96"/>
                  <a:gd name="T46" fmla="*/ 40 w 167"/>
                  <a:gd name="T47" fmla="*/ 10 h 96"/>
                  <a:gd name="T48" fmla="*/ 163 w 167"/>
                  <a:gd name="T49" fmla="*/ 10 h 96"/>
                  <a:gd name="T50" fmla="*/ 159 w 167"/>
                  <a:gd name="T51" fmla="*/ 2 h 96"/>
                  <a:gd name="T52" fmla="*/ 122 w 167"/>
                  <a:gd name="T53" fmla="*/ 88 h 96"/>
                  <a:gd name="T54" fmla="*/ 126 w 167"/>
                  <a:gd name="T55" fmla="*/ 86 h 96"/>
                  <a:gd name="T56" fmla="*/ 4 w 167"/>
                  <a:gd name="T57" fmla="*/ 86 h 96"/>
                  <a:gd name="T58" fmla="*/ 9 w 167"/>
                  <a:gd name="T59" fmla="*/ 93 h 96"/>
                  <a:gd name="T60" fmla="*/ 0 w 167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4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4"/>
                    </a:lnTo>
                    <a:lnTo>
                      <a:pt x="129" y="94"/>
                    </a:lnTo>
                    <a:lnTo>
                      <a:pt x="129" y="93"/>
                    </a:lnTo>
                    <a:lnTo>
                      <a:pt x="130" y="93"/>
                    </a:lnTo>
                    <a:lnTo>
                      <a:pt x="167" y="7"/>
                    </a:lnTo>
                    <a:lnTo>
                      <a:pt x="167" y="4"/>
                    </a:lnTo>
                    <a:lnTo>
                      <a:pt x="166" y="2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39" y="0"/>
                    </a:lnTo>
                    <a:lnTo>
                      <a:pt x="38" y="1"/>
                    </a:lnTo>
                    <a:lnTo>
                      <a:pt x="37" y="1"/>
                    </a:lnTo>
                    <a:lnTo>
                      <a:pt x="37" y="2"/>
                    </a:lnTo>
                    <a:lnTo>
                      <a:pt x="36" y="2"/>
                    </a:lnTo>
                    <a:lnTo>
                      <a:pt x="0" y="88"/>
                    </a:lnTo>
                    <a:lnTo>
                      <a:pt x="9" y="93"/>
                    </a:lnTo>
                    <a:lnTo>
                      <a:pt x="45" y="7"/>
                    </a:lnTo>
                    <a:lnTo>
                      <a:pt x="40" y="10"/>
                    </a:lnTo>
                    <a:lnTo>
                      <a:pt x="163" y="10"/>
                    </a:lnTo>
                    <a:lnTo>
                      <a:pt x="159" y="2"/>
                    </a:lnTo>
                    <a:lnTo>
                      <a:pt x="122" y="88"/>
                    </a:lnTo>
                    <a:lnTo>
                      <a:pt x="126" y="86"/>
                    </a:lnTo>
                    <a:lnTo>
                      <a:pt x="4" y="86"/>
                    </a:lnTo>
                    <a:lnTo>
                      <a:pt x="9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267" name="Freeform 20"/>
              <p:cNvSpPr>
                <a:spLocks/>
              </p:cNvSpPr>
              <p:nvPr/>
            </p:nvSpPr>
            <p:spPr bwMode="auto">
              <a:xfrm>
                <a:off x="3076" y="1358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2 w 159"/>
                  <a:gd name="T3" fmla="*/ 86 h 86"/>
                  <a:gd name="T4" fmla="*/ 159 w 159"/>
                  <a:gd name="T5" fmla="*/ 0 h 86"/>
                  <a:gd name="T6" fmla="*/ 36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9" y="0"/>
                    </a:lnTo>
                    <a:lnTo>
                      <a:pt x="36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268" name="Freeform 21"/>
              <p:cNvSpPr>
                <a:spLocks/>
              </p:cNvSpPr>
              <p:nvPr/>
            </p:nvSpPr>
            <p:spPr bwMode="auto">
              <a:xfrm>
                <a:off x="3072" y="1353"/>
                <a:ext cx="167" cy="95"/>
              </a:xfrm>
              <a:custGeom>
                <a:avLst/>
                <a:gdLst>
                  <a:gd name="T0" fmla="*/ 0 w 167"/>
                  <a:gd name="T1" fmla="*/ 88 h 95"/>
                  <a:gd name="T2" fmla="*/ 0 w 167"/>
                  <a:gd name="T3" fmla="*/ 92 h 95"/>
                  <a:gd name="T4" fmla="*/ 1 w 167"/>
                  <a:gd name="T5" fmla="*/ 93 h 95"/>
                  <a:gd name="T6" fmla="*/ 1 w 167"/>
                  <a:gd name="T7" fmla="*/ 94 h 95"/>
                  <a:gd name="T8" fmla="*/ 2 w 167"/>
                  <a:gd name="T9" fmla="*/ 95 h 95"/>
                  <a:gd name="T10" fmla="*/ 127 w 167"/>
                  <a:gd name="T11" fmla="*/ 95 h 95"/>
                  <a:gd name="T12" fmla="*/ 128 w 167"/>
                  <a:gd name="T13" fmla="*/ 94 h 95"/>
                  <a:gd name="T14" fmla="*/ 129 w 167"/>
                  <a:gd name="T15" fmla="*/ 94 h 95"/>
                  <a:gd name="T16" fmla="*/ 129 w 167"/>
                  <a:gd name="T17" fmla="*/ 93 h 95"/>
                  <a:gd name="T18" fmla="*/ 130 w 167"/>
                  <a:gd name="T19" fmla="*/ 93 h 95"/>
                  <a:gd name="T20" fmla="*/ 167 w 167"/>
                  <a:gd name="T21" fmla="*/ 7 h 95"/>
                  <a:gd name="T22" fmla="*/ 167 w 167"/>
                  <a:gd name="T23" fmla="*/ 3 h 95"/>
                  <a:gd name="T24" fmla="*/ 166 w 167"/>
                  <a:gd name="T25" fmla="*/ 2 h 95"/>
                  <a:gd name="T26" fmla="*/ 166 w 167"/>
                  <a:gd name="T27" fmla="*/ 1 h 95"/>
                  <a:gd name="T28" fmla="*/ 165 w 167"/>
                  <a:gd name="T29" fmla="*/ 0 h 95"/>
                  <a:gd name="T30" fmla="*/ 39 w 167"/>
                  <a:gd name="T31" fmla="*/ 0 h 95"/>
                  <a:gd name="T32" fmla="*/ 38 w 167"/>
                  <a:gd name="T33" fmla="*/ 1 h 95"/>
                  <a:gd name="T34" fmla="*/ 37 w 167"/>
                  <a:gd name="T35" fmla="*/ 1 h 95"/>
                  <a:gd name="T36" fmla="*/ 37 w 167"/>
                  <a:gd name="T37" fmla="*/ 2 h 95"/>
                  <a:gd name="T38" fmla="*/ 36 w 167"/>
                  <a:gd name="T39" fmla="*/ 2 h 95"/>
                  <a:gd name="T40" fmla="*/ 0 w 167"/>
                  <a:gd name="T41" fmla="*/ 88 h 95"/>
                  <a:gd name="T42" fmla="*/ 9 w 167"/>
                  <a:gd name="T43" fmla="*/ 93 h 95"/>
                  <a:gd name="T44" fmla="*/ 45 w 167"/>
                  <a:gd name="T45" fmla="*/ 7 h 95"/>
                  <a:gd name="T46" fmla="*/ 40 w 167"/>
                  <a:gd name="T47" fmla="*/ 10 h 95"/>
                  <a:gd name="T48" fmla="*/ 163 w 167"/>
                  <a:gd name="T49" fmla="*/ 10 h 95"/>
                  <a:gd name="T50" fmla="*/ 159 w 167"/>
                  <a:gd name="T51" fmla="*/ 2 h 95"/>
                  <a:gd name="T52" fmla="*/ 122 w 167"/>
                  <a:gd name="T53" fmla="*/ 88 h 95"/>
                  <a:gd name="T54" fmla="*/ 126 w 167"/>
                  <a:gd name="T55" fmla="*/ 86 h 95"/>
                  <a:gd name="T56" fmla="*/ 4 w 167"/>
                  <a:gd name="T57" fmla="*/ 86 h 95"/>
                  <a:gd name="T58" fmla="*/ 9 w 167"/>
                  <a:gd name="T59" fmla="*/ 93 h 95"/>
                  <a:gd name="T60" fmla="*/ 0 w 167"/>
                  <a:gd name="T61" fmla="*/ 88 h 9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5"/>
                  <a:gd name="T95" fmla="*/ 167 w 167"/>
                  <a:gd name="T96" fmla="*/ 95 h 95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5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4"/>
                    </a:lnTo>
                    <a:lnTo>
                      <a:pt x="2" y="95"/>
                    </a:lnTo>
                    <a:lnTo>
                      <a:pt x="127" y="95"/>
                    </a:lnTo>
                    <a:lnTo>
                      <a:pt x="128" y="94"/>
                    </a:lnTo>
                    <a:lnTo>
                      <a:pt x="129" y="94"/>
                    </a:lnTo>
                    <a:lnTo>
                      <a:pt x="129" y="93"/>
                    </a:lnTo>
                    <a:lnTo>
                      <a:pt x="130" y="93"/>
                    </a:lnTo>
                    <a:lnTo>
                      <a:pt x="167" y="7"/>
                    </a:lnTo>
                    <a:lnTo>
                      <a:pt x="167" y="3"/>
                    </a:lnTo>
                    <a:lnTo>
                      <a:pt x="166" y="2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39" y="0"/>
                    </a:lnTo>
                    <a:lnTo>
                      <a:pt x="38" y="1"/>
                    </a:lnTo>
                    <a:lnTo>
                      <a:pt x="37" y="1"/>
                    </a:lnTo>
                    <a:lnTo>
                      <a:pt x="37" y="2"/>
                    </a:lnTo>
                    <a:lnTo>
                      <a:pt x="36" y="2"/>
                    </a:lnTo>
                    <a:lnTo>
                      <a:pt x="0" y="88"/>
                    </a:lnTo>
                    <a:lnTo>
                      <a:pt x="9" y="93"/>
                    </a:lnTo>
                    <a:lnTo>
                      <a:pt x="45" y="7"/>
                    </a:lnTo>
                    <a:lnTo>
                      <a:pt x="40" y="10"/>
                    </a:lnTo>
                    <a:lnTo>
                      <a:pt x="163" y="10"/>
                    </a:lnTo>
                    <a:lnTo>
                      <a:pt x="159" y="2"/>
                    </a:lnTo>
                    <a:lnTo>
                      <a:pt x="122" y="88"/>
                    </a:lnTo>
                    <a:lnTo>
                      <a:pt x="126" y="86"/>
                    </a:lnTo>
                    <a:lnTo>
                      <a:pt x="4" y="86"/>
                    </a:lnTo>
                    <a:lnTo>
                      <a:pt x="9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269" name="Freeform 22"/>
              <p:cNvSpPr>
                <a:spLocks/>
              </p:cNvSpPr>
              <p:nvPr/>
            </p:nvSpPr>
            <p:spPr bwMode="auto">
              <a:xfrm>
                <a:off x="3813" y="1358"/>
                <a:ext cx="158" cy="86"/>
              </a:xfrm>
              <a:custGeom>
                <a:avLst/>
                <a:gdLst>
                  <a:gd name="T0" fmla="*/ 0 w 158"/>
                  <a:gd name="T1" fmla="*/ 86 h 86"/>
                  <a:gd name="T2" fmla="*/ 122 w 158"/>
                  <a:gd name="T3" fmla="*/ 86 h 86"/>
                  <a:gd name="T4" fmla="*/ 158 w 158"/>
                  <a:gd name="T5" fmla="*/ 0 h 86"/>
                  <a:gd name="T6" fmla="*/ 37 w 158"/>
                  <a:gd name="T7" fmla="*/ 0 h 86"/>
                  <a:gd name="T8" fmla="*/ 0 w 158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"/>
                  <a:gd name="T16" fmla="*/ 0 h 86"/>
                  <a:gd name="T17" fmla="*/ 158 w 158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8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270" name="Freeform 23"/>
              <p:cNvSpPr>
                <a:spLocks/>
              </p:cNvSpPr>
              <p:nvPr/>
            </p:nvSpPr>
            <p:spPr bwMode="auto">
              <a:xfrm>
                <a:off x="3809" y="1353"/>
                <a:ext cx="167" cy="95"/>
              </a:xfrm>
              <a:custGeom>
                <a:avLst/>
                <a:gdLst>
                  <a:gd name="T0" fmla="*/ 0 w 167"/>
                  <a:gd name="T1" fmla="*/ 88 h 95"/>
                  <a:gd name="T2" fmla="*/ 0 w 167"/>
                  <a:gd name="T3" fmla="*/ 92 h 95"/>
                  <a:gd name="T4" fmla="*/ 1 w 167"/>
                  <a:gd name="T5" fmla="*/ 93 h 95"/>
                  <a:gd name="T6" fmla="*/ 1 w 167"/>
                  <a:gd name="T7" fmla="*/ 94 h 95"/>
                  <a:gd name="T8" fmla="*/ 2 w 167"/>
                  <a:gd name="T9" fmla="*/ 95 h 95"/>
                  <a:gd name="T10" fmla="*/ 128 w 167"/>
                  <a:gd name="T11" fmla="*/ 95 h 95"/>
                  <a:gd name="T12" fmla="*/ 129 w 167"/>
                  <a:gd name="T13" fmla="*/ 94 h 95"/>
                  <a:gd name="T14" fmla="*/ 130 w 167"/>
                  <a:gd name="T15" fmla="*/ 94 h 95"/>
                  <a:gd name="T16" fmla="*/ 130 w 167"/>
                  <a:gd name="T17" fmla="*/ 93 h 95"/>
                  <a:gd name="T18" fmla="*/ 131 w 167"/>
                  <a:gd name="T19" fmla="*/ 93 h 95"/>
                  <a:gd name="T20" fmla="*/ 167 w 167"/>
                  <a:gd name="T21" fmla="*/ 7 h 95"/>
                  <a:gd name="T22" fmla="*/ 167 w 167"/>
                  <a:gd name="T23" fmla="*/ 3 h 95"/>
                  <a:gd name="T24" fmla="*/ 166 w 167"/>
                  <a:gd name="T25" fmla="*/ 2 h 95"/>
                  <a:gd name="T26" fmla="*/ 166 w 167"/>
                  <a:gd name="T27" fmla="*/ 1 h 95"/>
                  <a:gd name="T28" fmla="*/ 165 w 167"/>
                  <a:gd name="T29" fmla="*/ 0 h 95"/>
                  <a:gd name="T30" fmla="*/ 40 w 167"/>
                  <a:gd name="T31" fmla="*/ 0 h 95"/>
                  <a:gd name="T32" fmla="*/ 39 w 167"/>
                  <a:gd name="T33" fmla="*/ 1 h 95"/>
                  <a:gd name="T34" fmla="*/ 38 w 167"/>
                  <a:gd name="T35" fmla="*/ 1 h 95"/>
                  <a:gd name="T36" fmla="*/ 38 w 167"/>
                  <a:gd name="T37" fmla="*/ 2 h 95"/>
                  <a:gd name="T38" fmla="*/ 37 w 167"/>
                  <a:gd name="T39" fmla="*/ 2 h 95"/>
                  <a:gd name="T40" fmla="*/ 0 w 167"/>
                  <a:gd name="T41" fmla="*/ 88 h 95"/>
                  <a:gd name="T42" fmla="*/ 8 w 167"/>
                  <a:gd name="T43" fmla="*/ 93 h 95"/>
                  <a:gd name="T44" fmla="*/ 45 w 167"/>
                  <a:gd name="T45" fmla="*/ 7 h 95"/>
                  <a:gd name="T46" fmla="*/ 41 w 167"/>
                  <a:gd name="T47" fmla="*/ 10 h 95"/>
                  <a:gd name="T48" fmla="*/ 162 w 167"/>
                  <a:gd name="T49" fmla="*/ 10 h 95"/>
                  <a:gd name="T50" fmla="*/ 158 w 167"/>
                  <a:gd name="T51" fmla="*/ 2 h 95"/>
                  <a:gd name="T52" fmla="*/ 122 w 167"/>
                  <a:gd name="T53" fmla="*/ 88 h 95"/>
                  <a:gd name="T54" fmla="*/ 126 w 167"/>
                  <a:gd name="T55" fmla="*/ 86 h 95"/>
                  <a:gd name="T56" fmla="*/ 4 w 167"/>
                  <a:gd name="T57" fmla="*/ 86 h 95"/>
                  <a:gd name="T58" fmla="*/ 8 w 167"/>
                  <a:gd name="T59" fmla="*/ 93 h 95"/>
                  <a:gd name="T60" fmla="*/ 0 w 167"/>
                  <a:gd name="T61" fmla="*/ 88 h 9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5"/>
                  <a:gd name="T95" fmla="*/ 167 w 167"/>
                  <a:gd name="T96" fmla="*/ 95 h 95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5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4"/>
                    </a:lnTo>
                    <a:lnTo>
                      <a:pt x="2" y="95"/>
                    </a:lnTo>
                    <a:lnTo>
                      <a:pt x="128" y="95"/>
                    </a:lnTo>
                    <a:lnTo>
                      <a:pt x="129" y="94"/>
                    </a:lnTo>
                    <a:lnTo>
                      <a:pt x="130" y="94"/>
                    </a:lnTo>
                    <a:lnTo>
                      <a:pt x="130" y="93"/>
                    </a:lnTo>
                    <a:lnTo>
                      <a:pt x="131" y="93"/>
                    </a:lnTo>
                    <a:lnTo>
                      <a:pt x="167" y="7"/>
                    </a:lnTo>
                    <a:lnTo>
                      <a:pt x="167" y="3"/>
                    </a:lnTo>
                    <a:lnTo>
                      <a:pt x="166" y="2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40" y="0"/>
                    </a:lnTo>
                    <a:lnTo>
                      <a:pt x="39" y="1"/>
                    </a:lnTo>
                    <a:lnTo>
                      <a:pt x="38" y="1"/>
                    </a:lnTo>
                    <a:lnTo>
                      <a:pt x="38" y="2"/>
                    </a:lnTo>
                    <a:lnTo>
                      <a:pt x="37" y="2"/>
                    </a:lnTo>
                    <a:lnTo>
                      <a:pt x="0" y="88"/>
                    </a:lnTo>
                    <a:lnTo>
                      <a:pt x="8" y="93"/>
                    </a:lnTo>
                    <a:lnTo>
                      <a:pt x="45" y="7"/>
                    </a:lnTo>
                    <a:lnTo>
                      <a:pt x="41" y="10"/>
                    </a:lnTo>
                    <a:lnTo>
                      <a:pt x="162" y="10"/>
                    </a:lnTo>
                    <a:lnTo>
                      <a:pt x="158" y="2"/>
                    </a:lnTo>
                    <a:lnTo>
                      <a:pt x="122" y="88"/>
                    </a:lnTo>
                    <a:lnTo>
                      <a:pt x="126" y="86"/>
                    </a:lnTo>
                    <a:lnTo>
                      <a:pt x="4" y="86"/>
                    </a:lnTo>
                    <a:lnTo>
                      <a:pt x="8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271" name="Freeform 24"/>
              <p:cNvSpPr>
                <a:spLocks/>
              </p:cNvSpPr>
              <p:nvPr/>
            </p:nvSpPr>
            <p:spPr bwMode="auto">
              <a:xfrm>
                <a:off x="3692" y="1358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2 w 159"/>
                  <a:gd name="T3" fmla="*/ 86 h 86"/>
                  <a:gd name="T4" fmla="*/ 159 w 159"/>
                  <a:gd name="T5" fmla="*/ 0 h 86"/>
                  <a:gd name="T6" fmla="*/ 36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9" y="0"/>
                    </a:lnTo>
                    <a:lnTo>
                      <a:pt x="36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272" name="Freeform 25"/>
              <p:cNvSpPr>
                <a:spLocks/>
              </p:cNvSpPr>
              <p:nvPr/>
            </p:nvSpPr>
            <p:spPr bwMode="auto">
              <a:xfrm>
                <a:off x="3688" y="1353"/>
                <a:ext cx="167" cy="95"/>
              </a:xfrm>
              <a:custGeom>
                <a:avLst/>
                <a:gdLst>
                  <a:gd name="T0" fmla="*/ 0 w 167"/>
                  <a:gd name="T1" fmla="*/ 88 h 95"/>
                  <a:gd name="T2" fmla="*/ 0 w 167"/>
                  <a:gd name="T3" fmla="*/ 92 h 95"/>
                  <a:gd name="T4" fmla="*/ 1 w 167"/>
                  <a:gd name="T5" fmla="*/ 93 h 95"/>
                  <a:gd name="T6" fmla="*/ 1 w 167"/>
                  <a:gd name="T7" fmla="*/ 94 h 95"/>
                  <a:gd name="T8" fmla="*/ 2 w 167"/>
                  <a:gd name="T9" fmla="*/ 95 h 95"/>
                  <a:gd name="T10" fmla="*/ 127 w 167"/>
                  <a:gd name="T11" fmla="*/ 95 h 95"/>
                  <a:gd name="T12" fmla="*/ 128 w 167"/>
                  <a:gd name="T13" fmla="*/ 94 h 95"/>
                  <a:gd name="T14" fmla="*/ 129 w 167"/>
                  <a:gd name="T15" fmla="*/ 94 h 95"/>
                  <a:gd name="T16" fmla="*/ 129 w 167"/>
                  <a:gd name="T17" fmla="*/ 93 h 95"/>
                  <a:gd name="T18" fmla="*/ 130 w 167"/>
                  <a:gd name="T19" fmla="*/ 93 h 95"/>
                  <a:gd name="T20" fmla="*/ 167 w 167"/>
                  <a:gd name="T21" fmla="*/ 7 h 95"/>
                  <a:gd name="T22" fmla="*/ 167 w 167"/>
                  <a:gd name="T23" fmla="*/ 3 h 95"/>
                  <a:gd name="T24" fmla="*/ 166 w 167"/>
                  <a:gd name="T25" fmla="*/ 2 h 95"/>
                  <a:gd name="T26" fmla="*/ 166 w 167"/>
                  <a:gd name="T27" fmla="*/ 1 h 95"/>
                  <a:gd name="T28" fmla="*/ 165 w 167"/>
                  <a:gd name="T29" fmla="*/ 0 h 95"/>
                  <a:gd name="T30" fmla="*/ 39 w 167"/>
                  <a:gd name="T31" fmla="*/ 0 h 95"/>
                  <a:gd name="T32" fmla="*/ 38 w 167"/>
                  <a:gd name="T33" fmla="*/ 1 h 95"/>
                  <a:gd name="T34" fmla="*/ 37 w 167"/>
                  <a:gd name="T35" fmla="*/ 1 h 95"/>
                  <a:gd name="T36" fmla="*/ 37 w 167"/>
                  <a:gd name="T37" fmla="*/ 2 h 95"/>
                  <a:gd name="T38" fmla="*/ 36 w 167"/>
                  <a:gd name="T39" fmla="*/ 2 h 95"/>
                  <a:gd name="T40" fmla="*/ 0 w 167"/>
                  <a:gd name="T41" fmla="*/ 88 h 95"/>
                  <a:gd name="T42" fmla="*/ 8 w 167"/>
                  <a:gd name="T43" fmla="*/ 93 h 95"/>
                  <a:gd name="T44" fmla="*/ 44 w 167"/>
                  <a:gd name="T45" fmla="*/ 7 h 95"/>
                  <a:gd name="T46" fmla="*/ 40 w 167"/>
                  <a:gd name="T47" fmla="*/ 10 h 95"/>
                  <a:gd name="T48" fmla="*/ 163 w 167"/>
                  <a:gd name="T49" fmla="*/ 10 h 95"/>
                  <a:gd name="T50" fmla="*/ 159 w 167"/>
                  <a:gd name="T51" fmla="*/ 2 h 95"/>
                  <a:gd name="T52" fmla="*/ 122 w 167"/>
                  <a:gd name="T53" fmla="*/ 88 h 95"/>
                  <a:gd name="T54" fmla="*/ 126 w 167"/>
                  <a:gd name="T55" fmla="*/ 86 h 95"/>
                  <a:gd name="T56" fmla="*/ 4 w 167"/>
                  <a:gd name="T57" fmla="*/ 86 h 95"/>
                  <a:gd name="T58" fmla="*/ 8 w 167"/>
                  <a:gd name="T59" fmla="*/ 93 h 95"/>
                  <a:gd name="T60" fmla="*/ 0 w 167"/>
                  <a:gd name="T61" fmla="*/ 88 h 9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5"/>
                  <a:gd name="T95" fmla="*/ 167 w 167"/>
                  <a:gd name="T96" fmla="*/ 95 h 95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5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4"/>
                    </a:lnTo>
                    <a:lnTo>
                      <a:pt x="2" y="95"/>
                    </a:lnTo>
                    <a:lnTo>
                      <a:pt x="127" y="95"/>
                    </a:lnTo>
                    <a:lnTo>
                      <a:pt x="128" y="94"/>
                    </a:lnTo>
                    <a:lnTo>
                      <a:pt x="129" y="94"/>
                    </a:lnTo>
                    <a:lnTo>
                      <a:pt x="129" y="93"/>
                    </a:lnTo>
                    <a:lnTo>
                      <a:pt x="130" y="93"/>
                    </a:lnTo>
                    <a:lnTo>
                      <a:pt x="167" y="7"/>
                    </a:lnTo>
                    <a:lnTo>
                      <a:pt x="167" y="3"/>
                    </a:lnTo>
                    <a:lnTo>
                      <a:pt x="166" y="2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39" y="0"/>
                    </a:lnTo>
                    <a:lnTo>
                      <a:pt x="38" y="1"/>
                    </a:lnTo>
                    <a:lnTo>
                      <a:pt x="37" y="1"/>
                    </a:lnTo>
                    <a:lnTo>
                      <a:pt x="37" y="2"/>
                    </a:lnTo>
                    <a:lnTo>
                      <a:pt x="36" y="2"/>
                    </a:lnTo>
                    <a:lnTo>
                      <a:pt x="0" y="88"/>
                    </a:lnTo>
                    <a:lnTo>
                      <a:pt x="8" y="93"/>
                    </a:lnTo>
                    <a:lnTo>
                      <a:pt x="44" y="7"/>
                    </a:lnTo>
                    <a:lnTo>
                      <a:pt x="40" y="10"/>
                    </a:lnTo>
                    <a:lnTo>
                      <a:pt x="163" y="10"/>
                    </a:lnTo>
                    <a:lnTo>
                      <a:pt x="159" y="2"/>
                    </a:lnTo>
                    <a:lnTo>
                      <a:pt x="122" y="88"/>
                    </a:lnTo>
                    <a:lnTo>
                      <a:pt x="126" y="86"/>
                    </a:lnTo>
                    <a:lnTo>
                      <a:pt x="4" y="86"/>
                    </a:lnTo>
                    <a:lnTo>
                      <a:pt x="8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273" name="Freeform 26"/>
              <p:cNvSpPr>
                <a:spLocks/>
              </p:cNvSpPr>
              <p:nvPr/>
            </p:nvSpPr>
            <p:spPr bwMode="auto">
              <a:xfrm>
                <a:off x="3568" y="1358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3 w 159"/>
                  <a:gd name="T3" fmla="*/ 86 h 86"/>
                  <a:gd name="T4" fmla="*/ 159 w 159"/>
                  <a:gd name="T5" fmla="*/ 0 h 86"/>
                  <a:gd name="T6" fmla="*/ 37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3" y="86"/>
                    </a:lnTo>
                    <a:lnTo>
                      <a:pt x="159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274" name="Freeform 27"/>
              <p:cNvSpPr>
                <a:spLocks/>
              </p:cNvSpPr>
              <p:nvPr/>
            </p:nvSpPr>
            <p:spPr bwMode="auto">
              <a:xfrm>
                <a:off x="3564" y="1353"/>
                <a:ext cx="167" cy="95"/>
              </a:xfrm>
              <a:custGeom>
                <a:avLst/>
                <a:gdLst>
                  <a:gd name="T0" fmla="*/ 0 w 167"/>
                  <a:gd name="T1" fmla="*/ 88 h 95"/>
                  <a:gd name="T2" fmla="*/ 0 w 167"/>
                  <a:gd name="T3" fmla="*/ 92 h 95"/>
                  <a:gd name="T4" fmla="*/ 1 w 167"/>
                  <a:gd name="T5" fmla="*/ 93 h 95"/>
                  <a:gd name="T6" fmla="*/ 1 w 167"/>
                  <a:gd name="T7" fmla="*/ 94 h 95"/>
                  <a:gd name="T8" fmla="*/ 2 w 167"/>
                  <a:gd name="T9" fmla="*/ 95 h 95"/>
                  <a:gd name="T10" fmla="*/ 128 w 167"/>
                  <a:gd name="T11" fmla="*/ 95 h 95"/>
                  <a:gd name="T12" fmla="*/ 129 w 167"/>
                  <a:gd name="T13" fmla="*/ 94 h 95"/>
                  <a:gd name="T14" fmla="*/ 130 w 167"/>
                  <a:gd name="T15" fmla="*/ 94 h 95"/>
                  <a:gd name="T16" fmla="*/ 130 w 167"/>
                  <a:gd name="T17" fmla="*/ 93 h 95"/>
                  <a:gd name="T18" fmla="*/ 131 w 167"/>
                  <a:gd name="T19" fmla="*/ 93 h 95"/>
                  <a:gd name="T20" fmla="*/ 167 w 167"/>
                  <a:gd name="T21" fmla="*/ 7 h 95"/>
                  <a:gd name="T22" fmla="*/ 167 w 167"/>
                  <a:gd name="T23" fmla="*/ 3 h 95"/>
                  <a:gd name="T24" fmla="*/ 166 w 167"/>
                  <a:gd name="T25" fmla="*/ 2 h 95"/>
                  <a:gd name="T26" fmla="*/ 166 w 167"/>
                  <a:gd name="T27" fmla="*/ 1 h 95"/>
                  <a:gd name="T28" fmla="*/ 165 w 167"/>
                  <a:gd name="T29" fmla="*/ 0 h 95"/>
                  <a:gd name="T30" fmla="*/ 40 w 167"/>
                  <a:gd name="T31" fmla="*/ 0 h 95"/>
                  <a:gd name="T32" fmla="*/ 39 w 167"/>
                  <a:gd name="T33" fmla="*/ 1 h 95"/>
                  <a:gd name="T34" fmla="*/ 38 w 167"/>
                  <a:gd name="T35" fmla="*/ 1 h 95"/>
                  <a:gd name="T36" fmla="*/ 38 w 167"/>
                  <a:gd name="T37" fmla="*/ 2 h 95"/>
                  <a:gd name="T38" fmla="*/ 37 w 167"/>
                  <a:gd name="T39" fmla="*/ 2 h 95"/>
                  <a:gd name="T40" fmla="*/ 0 w 167"/>
                  <a:gd name="T41" fmla="*/ 88 h 95"/>
                  <a:gd name="T42" fmla="*/ 9 w 167"/>
                  <a:gd name="T43" fmla="*/ 93 h 95"/>
                  <a:gd name="T44" fmla="*/ 46 w 167"/>
                  <a:gd name="T45" fmla="*/ 7 h 95"/>
                  <a:gd name="T46" fmla="*/ 41 w 167"/>
                  <a:gd name="T47" fmla="*/ 10 h 95"/>
                  <a:gd name="T48" fmla="*/ 163 w 167"/>
                  <a:gd name="T49" fmla="*/ 10 h 95"/>
                  <a:gd name="T50" fmla="*/ 159 w 167"/>
                  <a:gd name="T51" fmla="*/ 2 h 95"/>
                  <a:gd name="T52" fmla="*/ 123 w 167"/>
                  <a:gd name="T53" fmla="*/ 88 h 95"/>
                  <a:gd name="T54" fmla="*/ 127 w 167"/>
                  <a:gd name="T55" fmla="*/ 86 h 95"/>
                  <a:gd name="T56" fmla="*/ 4 w 167"/>
                  <a:gd name="T57" fmla="*/ 86 h 95"/>
                  <a:gd name="T58" fmla="*/ 9 w 167"/>
                  <a:gd name="T59" fmla="*/ 93 h 95"/>
                  <a:gd name="T60" fmla="*/ 0 w 167"/>
                  <a:gd name="T61" fmla="*/ 88 h 9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5"/>
                  <a:gd name="T95" fmla="*/ 167 w 167"/>
                  <a:gd name="T96" fmla="*/ 95 h 95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5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4"/>
                    </a:lnTo>
                    <a:lnTo>
                      <a:pt x="2" y="95"/>
                    </a:lnTo>
                    <a:lnTo>
                      <a:pt x="128" y="95"/>
                    </a:lnTo>
                    <a:lnTo>
                      <a:pt x="129" y="94"/>
                    </a:lnTo>
                    <a:lnTo>
                      <a:pt x="130" y="94"/>
                    </a:lnTo>
                    <a:lnTo>
                      <a:pt x="130" y="93"/>
                    </a:lnTo>
                    <a:lnTo>
                      <a:pt x="131" y="93"/>
                    </a:lnTo>
                    <a:lnTo>
                      <a:pt x="167" y="7"/>
                    </a:lnTo>
                    <a:lnTo>
                      <a:pt x="167" y="3"/>
                    </a:lnTo>
                    <a:lnTo>
                      <a:pt x="166" y="2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40" y="0"/>
                    </a:lnTo>
                    <a:lnTo>
                      <a:pt x="39" y="1"/>
                    </a:lnTo>
                    <a:lnTo>
                      <a:pt x="38" y="1"/>
                    </a:lnTo>
                    <a:lnTo>
                      <a:pt x="38" y="2"/>
                    </a:lnTo>
                    <a:lnTo>
                      <a:pt x="37" y="2"/>
                    </a:lnTo>
                    <a:lnTo>
                      <a:pt x="0" y="88"/>
                    </a:lnTo>
                    <a:lnTo>
                      <a:pt x="9" y="93"/>
                    </a:lnTo>
                    <a:lnTo>
                      <a:pt x="46" y="7"/>
                    </a:lnTo>
                    <a:lnTo>
                      <a:pt x="41" y="10"/>
                    </a:lnTo>
                    <a:lnTo>
                      <a:pt x="163" y="10"/>
                    </a:lnTo>
                    <a:lnTo>
                      <a:pt x="159" y="2"/>
                    </a:lnTo>
                    <a:lnTo>
                      <a:pt x="123" y="88"/>
                    </a:lnTo>
                    <a:lnTo>
                      <a:pt x="127" y="86"/>
                    </a:lnTo>
                    <a:lnTo>
                      <a:pt x="4" y="86"/>
                    </a:lnTo>
                    <a:lnTo>
                      <a:pt x="9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275" name="Freeform 28"/>
              <p:cNvSpPr>
                <a:spLocks/>
              </p:cNvSpPr>
              <p:nvPr/>
            </p:nvSpPr>
            <p:spPr bwMode="auto">
              <a:xfrm>
                <a:off x="3446" y="1358"/>
                <a:ext cx="158" cy="86"/>
              </a:xfrm>
              <a:custGeom>
                <a:avLst/>
                <a:gdLst>
                  <a:gd name="T0" fmla="*/ 0 w 158"/>
                  <a:gd name="T1" fmla="*/ 86 h 86"/>
                  <a:gd name="T2" fmla="*/ 121 w 158"/>
                  <a:gd name="T3" fmla="*/ 86 h 86"/>
                  <a:gd name="T4" fmla="*/ 158 w 158"/>
                  <a:gd name="T5" fmla="*/ 0 h 86"/>
                  <a:gd name="T6" fmla="*/ 36 w 158"/>
                  <a:gd name="T7" fmla="*/ 0 h 86"/>
                  <a:gd name="T8" fmla="*/ 0 w 158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"/>
                  <a:gd name="T16" fmla="*/ 0 h 86"/>
                  <a:gd name="T17" fmla="*/ 158 w 158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" h="86">
                    <a:moveTo>
                      <a:pt x="0" y="86"/>
                    </a:moveTo>
                    <a:lnTo>
                      <a:pt x="121" y="86"/>
                    </a:lnTo>
                    <a:lnTo>
                      <a:pt x="158" y="0"/>
                    </a:lnTo>
                    <a:lnTo>
                      <a:pt x="36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276" name="Freeform 29"/>
              <p:cNvSpPr>
                <a:spLocks/>
              </p:cNvSpPr>
              <p:nvPr/>
            </p:nvSpPr>
            <p:spPr bwMode="auto">
              <a:xfrm>
                <a:off x="3441" y="1353"/>
                <a:ext cx="168" cy="95"/>
              </a:xfrm>
              <a:custGeom>
                <a:avLst/>
                <a:gdLst>
                  <a:gd name="T0" fmla="*/ 0 w 168"/>
                  <a:gd name="T1" fmla="*/ 88 h 95"/>
                  <a:gd name="T2" fmla="*/ 0 w 168"/>
                  <a:gd name="T3" fmla="*/ 92 h 95"/>
                  <a:gd name="T4" fmla="*/ 1 w 168"/>
                  <a:gd name="T5" fmla="*/ 93 h 95"/>
                  <a:gd name="T6" fmla="*/ 1 w 168"/>
                  <a:gd name="T7" fmla="*/ 94 h 95"/>
                  <a:gd name="T8" fmla="*/ 2 w 168"/>
                  <a:gd name="T9" fmla="*/ 95 h 95"/>
                  <a:gd name="T10" fmla="*/ 127 w 168"/>
                  <a:gd name="T11" fmla="*/ 95 h 95"/>
                  <a:gd name="T12" fmla="*/ 128 w 168"/>
                  <a:gd name="T13" fmla="*/ 94 h 95"/>
                  <a:gd name="T14" fmla="*/ 129 w 168"/>
                  <a:gd name="T15" fmla="*/ 94 h 95"/>
                  <a:gd name="T16" fmla="*/ 129 w 168"/>
                  <a:gd name="T17" fmla="*/ 93 h 95"/>
                  <a:gd name="T18" fmla="*/ 131 w 168"/>
                  <a:gd name="T19" fmla="*/ 93 h 95"/>
                  <a:gd name="T20" fmla="*/ 168 w 168"/>
                  <a:gd name="T21" fmla="*/ 7 h 95"/>
                  <a:gd name="T22" fmla="*/ 168 w 168"/>
                  <a:gd name="T23" fmla="*/ 3 h 95"/>
                  <a:gd name="T24" fmla="*/ 166 w 168"/>
                  <a:gd name="T25" fmla="*/ 2 h 95"/>
                  <a:gd name="T26" fmla="*/ 166 w 168"/>
                  <a:gd name="T27" fmla="*/ 1 h 95"/>
                  <a:gd name="T28" fmla="*/ 165 w 168"/>
                  <a:gd name="T29" fmla="*/ 0 h 95"/>
                  <a:gd name="T30" fmla="*/ 40 w 168"/>
                  <a:gd name="T31" fmla="*/ 0 h 95"/>
                  <a:gd name="T32" fmla="*/ 38 w 168"/>
                  <a:gd name="T33" fmla="*/ 1 h 95"/>
                  <a:gd name="T34" fmla="*/ 37 w 168"/>
                  <a:gd name="T35" fmla="*/ 1 h 95"/>
                  <a:gd name="T36" fmla="*/ 37 w 168"/>
                  <a:gd name="T37" fmla="*/ 2 h 95"/>
                  <a:gd name="T38" fmla="*/ 36 w 168"/>
                  <a:gd name="T39" fmla="*/ 2 h 95"/>
                  <a:gd name="T40" fmla="*/ 0 w 168"/>
                  <a:gd name="T41" fmla="*/ 88 h 95"/>
                  <a:gd name="T42" fmla="*/ 9 w 168"/>
                  <a:gd name="T43" fmla="*/ 93 h 95"/>
                  <a:gd name="T44" fmla="*/ 45 w 168"/>
                  <a:gd name="T45" fmla="*/ 7 h 95"/>
                  <a:gd name="T46" fmla="*/ 41 w 168"/>
                  <a:gd name="T47" fmla="*/ 10 h 95"/>
                  <a:gd name="T48" fmla="*/ 163 w 168"/>
                  <a:gd name="T49" fmla="*/ 10 h 95"/>
                  <a:gd name="T50" fmla="*/ 159 w 168"/>
                  <a:gd name="T51" fmla="*/ 2 h 95"/>
                  <a:gd name="T52" fmla="*/ 122 w 168"/>
                  <a:gd name="T53" fmla="*/ 88 h 95"/>
                  <a:gd name="T54" fmla="*/ 126 w 168"/>
                  <a:gd name="T55" fmla="*/ 86 h 95"/>
                  <a:gd name="T56" fmla="*/ 5 w 168"/>
                  <a:gd name="T57" fmla="*/ 86 h 95"/>
                  <a:gd name="T58" fmla="*/ 9 w 168"/>
                  <a:gd name="T59" fmla="*/ 93 h 95"/>
                  <a:gd name="T60" fmla="*/ 0 w 168"/>
                  <a:gd name="T61" fmla="*/ 88 h 9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8"/>
                  <a:gd name="T94" fmla="*/ 0 h 95"/>
                  <a:gd name="T95" fmla="*/ 168 w 168"/>
                  <a:gd name="T96" fmla="*/ 95 h 95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8" h="95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4"/>
                    </a:lnTo>
                    <a:lnTo>
                      <a:pt x="2" y="95"/>
                    </a:lnTo>
                    <a:lnTo>
                      <a:pt x="127" y="95"/>
                    </a:lnTo>
                    <a:lnTo>
                      <a:pt x="128" y="94"/>
                    </a:lnTo>
                    <a:lnTo>
                      <a:pt x="129" y="94"/>
                    </a:lnTo>
                    <a:lnTo>
                      <a:pt x="129" y="93"/>
                    </a:lnTo>
                    <a:lnTo>
                      <a:pt x="131" y="93"/>
                    </a:lnTo>
                    <a:lnTo>
                      <a:pt x="168" y="7"/>
                    </a:lnTo>
                    <a:lnTo>
                      <a:pt x="168" y="3"/>
                    </a:lnTo>
                    <a:lnTo>
                      <a:pt x="166" y="2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40" y="0"/>
                    </a:lnTo>
                    <a:lnTo>
                      <a:pt x="38" y="1"/>
                    </a:lnTo>
                    <a:lnTo>
                      <a:pt x="37" y="1"/>
                    </a:lnTo>
                    <a:lnTo>
                      <a:pt x="37" y="2"/>
                    </a:lnTo>
                    <a:lnTo>
                      <a:pt x="36" y="2"/>
                    </a:lnTo>
                    <a:lnTo>
                      <a:pt x="0" y="88"/>
                    </a:lnTo>
                    <a:lnTo>
                      <a:pt x="9" y="93"/>
                    </a:lnTo>
                    <a:lnTo>
                      <a:pt x="45" y="7"/>
                    </a:lnTo>
                    <a:lnTo>
                      <a:pt x="41" y="10"/>
                    </a:lnTo>
                    <a:lnTo>
                      <a:pt x="163" y="10"/>
                    </a:lnTo>
                    <a:lnTo>
                      <a:pt x="159" y="2"/>
                    </a:lnTo>
                    <a:lnTo>
                      <a:pt x="122" y="88"/>
                    </a:lnTo>
                    <a:lnTo>
                      <a:pt x="126" y="86"/>
                    </a:lnTo>
                    <a:lnTo>
                      <a:pt x="5" y="86"/>
                    </a:lnTo>
                    <a:lnTo>
                      <a:pt x="9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277" name="Freeform 30"/>
              <p:cNvSpPr>
                <a:spLocks/>
              </p:cNvSpPr>
              <p:nvPr/>
            </p:nvSpPr>
            <p:spPr bwMode="auto">
              <a:xfrm>
                <a:off x="3322" y="1358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3 w 159"/>
                  <a:gd name="T3" fmla="*/ 86 h 86"/>
                  <a:gd name="T4" fmla="*/ 159 w 159"/>
                  <a:gd name="T5" fmla="*/ 0 h 86"/>
                  <a:gd name="T6" fmla="*/ 37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3" y="86"/>
                    </a:lnTo>
                    <a:lnTo>
                      <a:pt x="159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278" name="Freeform 31"/>
              <p:cNvSpPr>
                <a:spLocks/>
              </p:cNvSpPr>
              <p:nvPr/>
            </p:nvSpPr>
            <p:spPr bwMode="auto">
              <a:xfrm>
                <a:off x="3318" y="1353"/>
                <a:ext cx="167" cy="95"/>
              </a:xfrm>
              <a:custGeom>
                <a:avLst/>
                <a:gdLst>
                  <a:gd name="T0" fmla="*/ 0 w 167"/>
                  <a:gd name="T1" fmla="*/ 88 h 95"/>
                  <a:gd name="T2" fmla="*/ 0 w 167"/>
                  <a:gd name="T3" fmla="*/ 92 h 95"/>
                  <a:gd name="T4" fmla="*/ 1 w 167"/>
                  <a:gd name="T5" fmla="*/ 93 h 95"/>
                  <a:gd name="T6" fmla="*/ 1 w 167"/>
                  <a:gd name="T7" fmla="*/ 94 h 95"/>
                  <a:gd name="T8" fmla="*/ 2 w 167"/>
                  <a:gd name="T9" fmla="*/ 95 h 95"/>
                  <a:gd name="T10" fmla="*/ 128 w 167"/>
                  <a:gd name="T11" fmla="*/ 95 h 95"/>
                  <a:gd name="T12" fmla="*/ 129 w 167"/>
                  <a:gd name="T13" fmla="*/ 94 h 95"/>
                  <a:gd name="T14" fmla="*/ 130 w 167"/>
                  <a:gd name="T15" fmla="*/ 94 h 95"/>
                  <a:gd name="T16" fmla="*/ 130 w 167"/>
                  <a:gd name="T17" fmla="*/ 93 h 95"/>
                  <a:gd name="T18" fmla="*/ 131 w 167"/>
                  <a:gd name="T19" fmla="*/ 93 h 95"/>
                  <a:gd name="T20" fmla="*/ 167 w 167"/>
                  <a:gd name="T21" fmla="*/ 7 h 95"/>
                  <a:gd name="T22" fmla="*/ 167 w 167"/>
                  <a:gd name="T23" fmla="*/ 3 h 95"/>
                  <a:gd name="T24" fmla="*/ 166 w 167"/>
                  <a:gd name="T25" fmla="*/ 2 h 95"/>
                  <a:gd name="T26" fmla="*/ 166 w 167"/>
                  <a:gd name="T27" fmla="*/ 1 h 95"/>
                  <a:gd name="T28" fmla="*/ 165 w 167"/>
                  <a:gd name="T29" fmla="*/ 0 h 95"/>
                  <a:gd name="T30" fmla="*/ 40 w 167"/>
                  <a:gd name="T31" fmla="*/ 0 h 95"/>
                  <a:gd name="T32" fmla="*/ 39 w 167"/>
                  <a:gd name="T33" fmla="*/ 1 h 95"/>
                  <a:gd name="T34" fmla="*/ 38 w 167"/>
                  <a:gd name="T35" fmla="*/ 1 h 95"/>
                  <a:gd name="T36" fmla="*/ 38 w 167"/>
                  <a:gd name="T37" fmla="*/ 2 h 95"/>
                  <a:gd name="T38" fmla="*/ 37 w 167"/>
                  <a:gd name="T39" fmla="*/ 2 h 95"/>
                  <a:gd name="T40" fmla="*/ 0 w 167"/>
                  <a:gd name="T41" fmla="*/ 88 h 95"/>
                  <a:gd name="T42" fmla="*/ 8 w 167"/>
                  <a:gd name="T43" fmla="*/ 93 h 95"/>
                  <a:gd name="T44" fmla="*/ 45 w 167"/>
                  <a:gd name="T45" fmla="*/ 7 h 95"/>
                  <a:gd name="T46" fmla="*/ 41 w 167"/>
                  <a:gd name="T47" fmla="*/ 10 h 95"/>
                  <a:gd name="T48" fmla="*/ 163 w 167"/>
                  <a:gd name="T49" fmla="*/ 10 h 95"/>
                  <a:gd name="T50" fmla="*/ 158 w 167"/>
                  <a:gd name="T51" fmla="*/ 2 h 95"/>
                  <a:gd name="T52" fmla="*/ 122 w 167"/>
                  <a:gd name="T53" fmla="*/ 88 h 95"/>
                  <a:gd name="T54" fmla="*/ 127 w 167"/>
                  <a:gd name="T55" fmla="*/ 86 h 95"/>
                  <a:gd name="T56" fmla="*/ 4 w 167"/>
                  <a:gd name="T57" fmla="*/ 86 h 95"/>
                  <a:gd name="T58" fmla="*/ 8 w 167"/>
                  <a:gd name="T59" fmla="*/ 93 h 95"/>
                  <a:gd name="T60" fmla="*/ 0 w 167"/>
                  <a:gd name="T61" fmla="*/ 88 h 9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5"/>
                  <a:gd name="T95" fmla="*/ 167 w 167"/>
                  <a:gd name="T96" fmla="*/ 95 h 95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5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4"/>
                    </a:lnTo>
                    <a:lnTo>
                      <a:pt x="2" y="95"/>
                    </a:lnTo>
                    <a:lnTo>
                      <a:pt x="128" y="95"/>
                    </a:lnTo>
                    <a:lnTo>
                      <a:pt x="129" y="94"/>
                    </a:lnTo>
                    <a:lnTo>
                      <a:pt x="130" y="94"/>
                    </a:lnTo>
                    <a:lnTo>
                      <a:pt x="130" y="93"/>
                    </a:lnTo>
                    <a:lnTo>
                      <a:pt x="131" y="93"/>
                    </a:lnTo>
                    <a:lnTo>
                      <a:pt x="167" y="7"/>
                    </a:lnTo>
                    <a:lnTo>
                      <a:pt x="167" y="3"/>
                    </a:lnTo>
                    <a:lnTo>
                      <a:pt x="166" y="2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40" y="0"/>
                    </a:lnTo>
                    <a:lnTo>
                      <a:pt x="39" y="1"/>
                    </a:lnTo>
                    <a:lnTo>
                      <a:pt x="38" y="1"/>
                    </a:lnTo>
                    <a:lnTo>
                      <a:pt x="38" y="2"/>
                    </a:lnTo>
                    <a:lnTo>
                      <a:pt x="37" y="2"/>
                    </a:lnTo>
                    <a:lnTo>
                      <a:pt x="0" y="88"/>
                    </a:lnTo>
                    <a:lnTo>
                      <a:pt x="8" y="93"/>
                    </a:lnTo>
                    <a:lnTo>
                      <a:pt x="45" y="7"/>
                    </a:lnTo>
                    <a:lnTo>
                      <a:pt x="41" y="10"/>
                    </a:lnTo>
                    <a:lnTo>
                      <a:pt x="163" y="10"/>
                    </a:lnTo>
                    <a:lnTo>
                      <a:pt x="158" y="2"/>
                    </a:lnTo>
                    <a:lnTo>
                      <a:pt x="122" y="88"/>
                    </a:lnTo>
                    <a:lnTo>
                      <a:pt x="127" y="86"/>
                    </a:lnTo>
                    <a:lnTo>
                      <a:pt x="4" y="86"/>
                    </a:lnTo>
                    <a:lnTo>
                      <a:pt x="8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279" name="Freeform 32"/>
              <p:cNvSpPr>
                <a:spLocks/>
              </p:cNvSpPr>
              <p:nvPr/>
            </p:nvSpPr>
            <p:spPr bwMode="auto">
              <a:xfrm>
                <a:off x="3199" y="1358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2 w 159"/>
                  <a:gd name="T3" fmla="*/ 86 h 86"/>
                  <a:gd name="T4" fmla="*/ 159 w 159"/>
                  <a:gd name="T5" fmla="*/ 0 h 86"/>
                  <a:gd name="T6" fmla="*/ 37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9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280" name="Freeform 33"/>
              <p:cNvSpPr>
                <a:spLocks/>
              </p:cNvSpPr>
              <p:nvPr/>
            </p:nvSpPr>
            <p:spPr bwMode="auto">
              <a:xfrm>
                <a:off x="3195" y="1353"/>
                <a:ext cx="167" cy="95"/>
              </a:xfrm>
              <a:custGeom>
                <a:avLst/>
                <a:gdLst>
                  <a:gd name="T0" fmla="*/ 0 w 167"/>
                  <a:gd name="T1" fmla="*/ 88 h 95"/>
                  <a:gd name="T2" fmla="*/ 0 w 167"/>
                  <a:gd name="T3" fmla="*/ 92 h 95"/>
                  <a:gd name="T4" fmla="*/ 1 w 167"/>
                  <a:gd name="T5" fmla="*/ 93 h 95"/>
                  <a:gd name="T6" fmla="*/ 1 w 167"/>
                  <a:gd name="T7" fmla="*/ 94 h 95"/>
                  <a:gd name="T8" fmla="*/ 2 w 167"/>
                  <a:gd name="T9" fmla="*/ 95 h 95"/>
                  <a:gd name="T10" fmla="*/ 127 w 167"/>
                  <a:gd name="T11" fmla="*/ 95 h 95"/>
                  <a:gd name="T12" fmla="*/ 128 w 167"/>
                  <a:gd name="T13" fmla="*/ 94 h 95"/>
                  <a:gd name="T14" fmla="*/ 129 w 167"/>
                  <a:gd name="T15" fmla="*/ 94 h 95"/>
                  <a:gd name="T16" fmla="*/ 129 w 167"/>
                  <a:gd name="T17" fmla="*/ 93 h 95"/>
                  <a:gd name="T18" fmla="*/ 130 w 167"/>
                  <a:gd name="T19" fmla="*/ 93 h 95"/>
                  <a:gd name="T20" fmla="*/ 167 w 167"/>
                  <a:gd name="T21" fmla="*/ 7 h 95"/>
                  <a:gd name="T22" fmla="*/ 167 w 167"/>
                  <a:gd name="T23" fmla="*/ 3 h 95"/>
                  <a:gd name="T24" fmla="*/ 166 w 167"/>
                  <a:gd name="T25" fmla="*/ 2 h 95"/>
                  <a:gd name="T26" fmla="*/ 166 w 167"/>
                  <a:gd name="T27" fmla="*/ 1 h 95"/>
                  <a:gd name="T28" fmla="*/ 165 w 167"/>
                  <a:gd name="T29" fmla="*/ 0 h 95"/>
                  <a:gd name="T30" fmla="*/ 40 w 167"/>
                  <a:gd name="T31" fmla="*/ 0 h 95"/>
                  <a:gd name="T32" fmla="*/ 39 w 167"/>
                  <a:gd name="T33" fmla="*/ 1 h 95"/>
                  <a:gd name="T34" fmla="*/ 38 w 167"/>
                  <a:gd name="T35" fmla="*/ 1 h 95"/>
                  <a:gd name="T36" fmla="*/ 38 w 167"/>
                  <a:gd name="T37" fmla="*/ 2 h 95"/>
                  <a:gd name="T38" fmla="*/ 37 w 167"/>
                  <a:gd name="T39" fmla="*/ 2 h 95"/>
                  <a:gd name="T40" fmla="*/ 0 w 167"/>
                  <a:gd name="T41" fmla="*/ 88 h 95"/>
                  <a:gd name="T42" fmla="*/ 8 w 167"/>
                  <a:gd name="T43" fmla="*/ 93 h 95"/>
                  <a:gd name="T44" fmla="*/ 45 w 167"/>
                  <a:gd name="T45" fmla="*/ 7 h 95"/>
                  <a:gd name="T46" fmla="*/ 41 w 167"/>
                  <a:gd name="T47" fmla="*/ 10 h 95"/>
                  <a:gd name="T48" fmla="*/ 163 w 167"/>
                  <a:gd name="T49" fmla="*/ 10 h 95"/>
                  <a:gd name="T50" fmla="*/ 159 w 167"/>
                  <a:gd name="T51" fmla="*/ 2 h 95"/>
                  <a:gd name="T52" fmla="*/ 122 w 167"/>
                  <a:gd name="T53" fmla="*/ 88 h 95"/>
                  <a:gd name="T54" fmla="*/ 126 w 167"/>
                  <a:gd name="T55" fmla="*/ 86 h 95"/>
                  <a:gd name="T56" fmla="*/ 4 w 167"/>
                  <a:gd name="T57" fmla="*/ 86 h 95"/>
                  <a:gd name="T58" fmla="*/ 8 w 167"/>
                  <a:gd name="T59" fmla="*/ 93 h 95"/>
                  <a:gd name="T60" fmla="*/ 0 w 167"/>
                  <a:gd name="T61" fmla="*/ 88 h 9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5"/>
                  <a:gd name="T95" fmla="*/ 167 w 167"/>
                  <a:gd name="T96" fmla="*/ 95 h 95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5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4"/>
                    </a:lnTo>
                    <a:lnTo>
                      <a:pt x="2" y="95"/>
                    </a:lnTo>
                    <a:lnTo>
                      <a:pt x="127" y="95"/>
                    </a:lnTo>
                    <a:lnTo>
                      <a:pt x="128" y="94"/>
                    </a:lnTo>
                    <a:lnTo>
                      <a:pt x="129" y="94"/>
                    </a:lnTo>
                    <a:lnTo>
                      <a:pt x="129" y="93"/>
                    </a:lnTo>
                    <a:lnTo>
                      <a:pt x="130" y="93"/>
                    </a:lnTo>
                    <a:lnTo>
                      <a:pt x="167" y="7"/>
                    </a:lnTo>
                    <a:lnTo>
                      <a:pt x="167" y="3"/>
                    </a:lnTo>
                    <a:lnTo>
                      <a:pt x="166" y="2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40" y="0"/>
                    </a:lnTo>
                    <a:lnTo>
                      <a:pt x="39" y="1"/>
                    </a:lnTo>
                    <a:lnTo>
                      <a:pt x="38" y="1"/>
                    </a:lnTo>
                    <a:lnTo>
                      <a:pt x="38" y="2"/>
                    </a:lnTo>
                    <a:lnTo>
                      <a:pt x="37" y="2"/>
                    </a:lnTo>
                    <a:lnTo>
                      <a:pt x="0" y="88"/>
                    </a:lnTo>
                    <a:lnTo>
                      <a:pt x="8" y="93"/>
                    </a:lnTo>
                    <a:lnTo>
                      <a:pt x="45" y="7"/>
                    </a:lnTo>
                    <a:lnTo>
                      <a:pt x="41" y="10"/>
                    </a:lnTo>
                    <a:lnTo>
                      <a:pt x="163" y="10"/>
                    </a:lnTo>
                    <a:lnTo>
                      <a:pt x="159" y="2"/>
                    </a:lnTo>
                    <a:lnTo>
                      <a:pt x="122" y="88"/>
                    </a:lnTo>
                    <a:lnTo>
                      <a:pt x="126" y="86"/>
                    </a:lnTo>
                    <a:lnTo>
                      <a:pt x="4" y="86"/>
                    </a:lnTo>
                    <a:lnTo>
                      <a:pt x="8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281" name="Freeform 34"/>
              <p:cNvSpPr>
                <a:spLocks/>
              </p:cNvSpPr>
              <p:nvPr/>
            </p:nvSpPr>
            <p:spPr bwMode="auto">
              <a:xfrm>
                <a:off x="3044" y="1437"/>
                <a:ext cx="158" cy="86"/>
              </a:xfrm>
              <a:custGeom>
                <a:avLst/>
                <a:gdLst>
                  <a:gd name="T0" fmla="*/ 0 w 158"/>
                  <a:gd name="T1" fmla="*/ 86 h 86"/>
                  <a:gd name="T2" fmla="*/ 121 w 158"/>
                  <a:gd name="T3" fmla="*/ 86 h 86"/>
                  <a:gd name="T4" fmla="*/ 158 w 158"/>
                  <a:gd name="T5" fmla="*/ 0 h 86"/>
                  <a:gd name="T6" fmla="*/ 35 w 158"/>
                  <a:gd name="T7" fmla="*/ 0 h 86"/>
                  <a:gd name="T8" fmla="*/ 0 w 158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"/>
                  <a:gd name="T16" fmla="*/ 0 h 86"/>
                  <a:gd name="T17" fmla="*/ 158 w 158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" h="86">
                    <a:moveTo>
                      <a:pt x="0" y="86"/>
                    </a:moveTo>
                    <a:lnTo>
                      <a:pt x="121" y="86"/>
                    </a:lnTo>
                    <a:lnTo>
                      <a:pt x="158" y="0"/>
                    </a:lnTo>
                    <a:lnTo>
                      <a:pt x="35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282" name="Freeform 35"/>
              <p:cNvSpPr>
                <a:spLocks/>
              </p:cNvSpPr>
              <p:nvPr/>
            </p:nvSpPr>
            <p:spPr bwMode="auto">
              <a:xfrm>
                <a:off x="3039" y="1432"/>
                <a:ext cx="167" cy="96"/>
              </a:xfrm>
              <a:custGeom>
                <a:avLst/>
                <a:gdLst>
                  <a:gd name="T0" fmla="*/ 0 w 167"/>
                  <a:gd name="T1" fmla="*/ 89 h 96"/>
                  <a:gd name="T2" fmla="*/ 0 w 167"/>
                  <a:gd name="T3" fmla="*/ 92 h 96"/>
                  <a:gd name="T4" fmla="*/ 1 w 167"/>
                  <a:gd name="T5" fmla="*/ 94 h 96"/>
                  <a:gd name="T6" fmla="*/ 1 w 167"/>
                  <a:gd name="T7" fmla="*/ 95 h 96"/>
                  <a:gd name="T8" fmla="*/ 2 w 167"/>
                  <a:gd name="T9" fmla="*/ 96 h 96"/>
                  <a:gd name="T10" fmla="*/ 127 w 167"/>
                  <a:gd name="T11" fmla="*/ 96 h 96"/>
                  <a:gd name="T12" fmla="*/ 128 w 167"/>
                  <a:gd name="T13" fmla="*/ 95 h 96"/>
                  <a:gd name="T14" fmla="*/ 129 w 167"/>
                  <a:gd name="T15" fmla="*/ 95 h 96"/>
                  <a:gd name="T16" fmla="*/ 129 w 167"/>
                  <a:gd name="T17" fmla="*/ 94 h 96"/>
                  <a:gd name="T18" fmla="*/ 130 w 167"/>
                  <a:gd name="T19" fmla="*/ 94 h 96"/>
                  <a:gd name="T20" fmla="*/ 167 w 167"/>
                  <a:gd name="T21" fmla="*/ 8 h 96"/>
                  <a:gd name="T22" fmla="*/ 167 w 167"/>
                  <a:gd name="T23" fmla="*/ 4 h 96"/>
                  <a:gd name="T24" fmla="*/ 166 w 167"/>
                  <a:gd name="T25" fmla="*/ 3 h 96"/>
                  <a:gd name="T26" fmla="*/ 166 w 167"/>
                  <a:gd name="T27" fmla="*/ 2 h 96"/>
                  <a:gd name="T28" fmla="*/ 165 w 167"/>
                  <a:gd name="T29" fmla="*/ 0 h 96"/>
                  <a:gd name="T30" fmla="*/ 39 w 167"/>
                  <a:gd name="T31" fmla="*/ 0 h 96"/>
                  <a:gd name="T32" fmla="*/ 38 w 167"/>
                  <a:gd name="T33" fmla="*/ 2 h 96"/>
                  <a:gd name="T34" fmla="*/ 37 w 167"/>
                  <a:gd name="T35" fmla="*/ 2 h 96"/>
                  <a:gd name="T36" fmla="*/ 37 w 167"/>
                  <a:gd name="T37" fmla="*/ 3 h 96"/>
                  <a:gd name="T38" fmla="*/ 36 w 167"/>
                  <a:gd name="T39" fmla="*/ 3 h 96"/>
                  <a:gd name="T40" fmla="*/ 0 w 167"/>
                  <a:gd name="T41" fmla="*/ 89 h 96"/>
                  <a:gd name="T42" fmla="*/ 9 w 167"/>
                  <a:gd name="T43" fmla="*/ 94 h 96"/>
                  <a:gd name="T44" fmla="*/ 45 w 167"/>
                  <a:gd name="T45" fmla="*/ 8 h 96"/>
                  <a:gd name="T46" fmla="*/ 40 w 167"/>
                  <a:gd name="T47" fmla="*/ 10 h 96"/>
                  <a:gd name="T48" fmla="*/ 163 w 167"/>
                  <a:gd name="T49" fmla="*/ 10 h 96"/>
                  <a:gd name="T50" fmla="*/ 159 w 167"/>
                  <a:gd name="T51" fmla="*/ 3 h 96"/>
                  <a:gd name="T52" fmla="*/ 122 w 167"/>
                  <a:gd name="T53" fmla="*/ 89 h 96"/>
                  <a:gd name="T54" fmla="*/ 126 w 167"/>
                  <a:gd name="T55" fmla="*/ 86 h 96"/>
                  <a:gd name="T56" fmla="*/ 5 w 167"/>
                  <a:gd name="T57" fmla="*/ 86 h 96"/>
                  <a:gd name="T58" fmla="*/ 9 w 167"/>
                  <a:gd name="T59" fmla="*/ 94 h 96"/>
                  <a:gd name="T60" fmla="*/ 0 w 167"/>
                  <a:gd name="T61" fmla="*/ 89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9"/>
                    </a:moveTo>
                    <a:lnTo>
                      <a:pt x="0" y="92"/>
                    </a:lnTo>
                    <a:lnTo>
                      <a:pt x="1" y="94"/>
                    </a:lnTo>
                    <a:lnTo>
                      <a:pt x="1" y="95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5"/>
                    </a:lnTo>
                    <a:lnTo>
                      <a:pt x="129" y="95"/>
                    </a:lnTo>
                    <a:lnTo>
                      <a:pt x="129" y="94"/>
                    </a:lnTo>
                    <a:lnTo>
                      <a:pt x="130" y="94"/>
                    </a:lnTo>
                    <a:lnTo>
                      <a:pt x="167" y="8"/>
                    </a:lnTo>
                    <a:lnTo>
                      <a:pt x="167" y="4"/>
                    </a:lnTo>
                    <a:lnTo>
                      <a:pt x="166" y="3"/>
                    </a:lnTo>
                    <a:lnTo>
                      <a:pt x="166" y="2"/>
                    </a:lnTo>
                    <a:lnTo>
                      <a:pt x="165" y="0"/>
                    </a:lnTo>
                    <a:lnTo>
                      <a:pt x="39" y="0"/>
                    </a:lnTo>
                    <a:lnTo>
                      <a:pt x="38" y="2"/>
                    </a:lnTo>
                    <a:lnTo>
                      <a:pt x="37" y="2"/>
                    </a:lnTo>
                    <a:lnTo>
                      <a:pt x="37" y="3"/>
                    </a:lnTo>
                    <a:lnTo>
                      <a:pt x="36" y="3"/>
                    </a:lnTo>
                    <a:lnTo>
                      <a:pt x="0" y="89"/>
                    </a:lnTo>
                    <a:lnTo>
                      <a:pt x="9" y="94"/>
                    </a:lnTo>
                    <a:lnTo>
                      <a:pt x="45" y="8"/>
                    </a:lnTo>
                    <a:lnTo>
                      <a:pt x="40" y="10"/>
                    </a:lnTo>
                    <a:lnTo>
                      <a:pt x="163" y="10"/>
                    </a:lnTo>
                    <a:lnTo>
                      <a:pt x="159" y="3"/>
                    </a:lnTo>
                    <a:lnTo>
                      <a:pt x="122" y="89"/>
                    </a:lnTo>
                    <a:lnTo>
                      <a:pt x="126" y="86"/>
                    </a:lnTo>
                    <a:lnTo>
                      <a:pt x="5" y="86"/>
                    </a:lnTo>
                    <a:lnTo>
                      <a:pt x="9" y="94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283" name="Freeform 36"/>
              <p:cNvSpPr>
                <a:spLocks/>
              </p:cNvSpPr>
              <p:nvPr/>
            </p:nvSpPr>
            <p:spPr bwMode="auto">
              <a:xfrm>
                <a:off x="3781" y="1437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2 w 159"/>
                  <a:gd name="T3" fmla="*/ 86 h 86"/>
                  <a:gd name="T4" fmla="*/ 159 w 159"/>
                  <a:gd name="T5" fmla="*/ 0 h 86"/>
                  <a:gd name="T6" fmla="*/ 36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9" y="0"/>
                    </a:lnTo>
                    <a:lnTo>
                      <a:pt x="36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284" name="Freeform 37"/>
              <p:cNvSpPr>
                <a:spLocks/>
              </p:cNvSpPr>
              <p:nvPr/>
            </p:nvSpPr>
            <p:spPr bwMode="auto">
              <a:xfrm>
                <a:off x="3777" y="1432"/>
                <a:ext cx="167" cy="96"/>
              </a:xfrm>
              <a:custGeom>
                <a:avLst/>
                <a:gdLst>
                  <a:gd name="T0" fmla="*/ 0 w 167"/>
                  <a:gd name="T1" fmla="*/ 89 h 96"/>
                  <a:gd name="T2" fmla="*/ 0 w 167"/>
                  <a:gd name="T3" fmla="*/ 92 h 96"/>
                  <a:gd name="T4" fmla="*/ 1 w 167"/>
                  <a:gd name="T5" fmla="*/ 94 h 96"/>
                  <a:gd name="T6" fmla="*/ 1 w 167"/>
                  <a:gd name="T7" fmla="*/ 95 h 96"/>
                  <a:gd name="T8" fmla="*/ 2 w 167"/>
                  <a:gd name="T9" fmla="*/ 96 h 96"/>
                  <a:gd name="T10" fmla="*/ 127 w 167"/>
                  <a:gd name="T11" fmla="*/ 96 h 96"/>
                  <a:gd name="T12" fmla="*/ 128 w 167"/>
                  <a:gd name="T13" fmla="*/ 95 h 96"/>
                  <a:gd name="T14" fmla="*/ 129 w 167"/>
                  <a:gd name="T15" fmla="*/ 95 h 96"/>
                  <a:gd name="T16" fmla="*/ 129 w 167"/>
                  <a:gd name="T17" fmla="*/ 94 h 96"/>
                  <a:gd name="T18" fmla="*/ 130 w 167"/>
                  <a:gd name="T19" fmla="*/ 94 h 96"/>
                  <a:gd name="T20" fmla="*/ 167 w 167"/>
                  <a:gd name="T21" fmla="*/ 8 h 96"/>
                  <a:gd name="T22" fmla="*/ 167 w 167"/>
                  <a:gd name="T23" fmla="*/ 4 h 96"/>
                  <a:gd name="T24" fmla="*/ 166 w 167"/>
                  <a:gd name="T25" fmla="*/ 3 h 96"/>
                  <a:gd name="T26" fmla="*/ 166 w 167"/>
                  <a:gd name="T27" fmla="*/ 2 h 96"/>
                  <a:gd name="T28" fmla="*/ 165 w 167"/>
                  <a:gd name="T29" fmla="*/ 0 h 96"/>
                  <a:gd name="T30" fmla="*/ 39 w 167"/>
                  <a:gd name="T31" fmla="*/ 0 h 96"/>
                  <a:gd name="T32" fmla="*/ 38 w 167"/>
                  <a:gd name="T33" fmla="*/ 2 h 96"/>
                  <a:gd name="T34" fmla="*/ 37 w 167"/>
                  <a:gd name="T35" fmla="*/ 2 h 96"/>
                  <a:gd name="T36" fmla="*/ 37 w 167"/>
                  <a:gd name="T37" fmla="*/ 3 h 96"/>
                  <a:gd name="T38" fmla="*/ 36 w 167"/>
                  <a:gd name="T39" fmla="*/ 3 h 96"/>
                  <a:gd name="T40" fmla="*/ 0 w 167"/>
                  <a:gd name="T41" fmla="*/ 89 h 96"/>
                  <a:gd name="T42" fmla="*/ 8 w 167"/>
                  <a:gd name="T43" fmla="*/ 94 h 96"/>
                  <a:gd name="T44" fmla="*/ 44 w 167"/>
                  <a:gd name="T45" fmla="*/ 8 h 96"/>
                  <a:gd name="T46" fmla="*/ 40 w 167"/>
                  <a:gd name="T47" fmla="*/ 10 h 96"/>
                  <a:gd name="T48" fmla="*/ 163 w 167"/>
                  <a:gd name="T49" fmla="*/ 10 h 96"/>
                  <a:gd name="T50" fmla="*/ 158 w 167"/>
                  <a:gd name="T51" fmla="*/ 3 h 96"/>
                  <a:gd name="T52" fmla="*/ 121 w 167"/>
                  <a:gd name="T53" fmla="*/ 89 h 96"/>
                  <a:gd name="T54" fmla="*/ 126 w 167"/>
                  <a:gd name="T55" fmla="*/ 86 h 96"/>
                  <a:gd name="T56" fmla="*/ 4 w 167"/>
                  <a:gd name="T57" fmla="*/ 86 h 96"/>
                  <a:gd name="T58" fmla="*/ 8 w 167"/>
                  <a:gd name="T59" fmla="*/ 94 h 96"/>
                  <a:gd name="T60" fmla="*/ 0 w 167"/>
                  <a:gd name="T61" fmla="*/ 89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9"/>
                    </a:moveTo>
                    <a:lnTo>
                      <a:pt x="0" y="92"/>
                    </a:lnTo>
                    <a:lnTo>
                      <a:pt x="1" y="94"/>
                    </a:lnTo>
                    <a:lnTo>
                      <a:pt x="1" y="95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5"/>
                    </a:lnTo>
                    <a:lnTo>
                      <a:pt x="129" y="95"/>
                    </a:lnTo>
                    <a:lnTo>
                      <a:pt x="129" y="94"/>
                    </a:lnTo>
                    <a:lnTo>
                      <a:pt x="130" y="94"/>
                    </a:lnTo>
                    <a:lnTo>
                      <a:pt x="167" y="8"/>
                    </a:lnTo>
                    <a:lnTo>
                      <a:pt x="167" y="4"/>
                    </a:lnTo>
                    <a:lnTo>
                      <a:pt x="166" y="3"/>
                    </a:lnTo>
                    <a:lnTo>
                      <a:pt x="166" y="2"/>
                    </a:lnTo>
                    <a:lnTo>
                      <a:pt x="165" y="0"/>
                    </a:lnTo>
                    <a:lnTo>
                      <a:pt x="39" y="0"/>
                    </a:lnTo>
                    <a:lnTo>
                      <a:pt x="38" y="2"/>
                    </a:lnTo>
                    <a:lnTo>
                      <a:pt x="37" y="2"/>
                    </a:lnTo>
                    <a:lnTo>
                      <a:pt x="37" y="3"/>
                    </a:lnTo>
                    <a:lnTo>
                      <a:pt x="36" y="3"/>
                    </a:lnTo>
                    <a:lnTo>
                      <a:pt x="0" y="89"/>
                    </a:lnTo>
                    <a:lnTo>
                      <a:pt x="8" y="94"/>
                    </a:lnTo>
                    <a:lnTo>
                      <a:pt x="44" y="8"/>
                    </a:lnTo>
                    <a:lnTo>
                      <a:pt x="40" y="10"/>
                    </a:lnTo>
                    <a:lnTo>
                      <a:pt x="163" y="10"/>
                    </a:lnTo>
                    <a:lnTo>
                      <a:pt x="158" y="3"/>
                    </a:lnTo>
                    <a:lnTo>
                      <a:pt x="121" y="89"/>
                    </a:lnTo>
                    <a:lnTo>
                      <a:pt x="126" y="86"/>
                    </a:lnTo>
                    <a:lnTo>
                      <a:pt x="4" y="86"/>
                    </a:lnTo>
                    <a:lnTo>
                      <a:pt x="8" y="94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285" name="Freeform 38"/>
              <p:cNvSpPr>
                <a:spLocks/>
              </p:cNvSpPr>
              <p:nvPr/>
            </p:nvSpPr>
            <p:spPr bwMode="auto">
              <a:xfrm>
                <a:off x="3659" y="1437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2 w 159"/>
                  <a:gd name="T3" fmla="*/ 86 h 86"/>
                  <a:gd name="T4" fmla="*/ 159 w 159"/>
                  <a:gd name="T5" fmla="*/ 0 h 86"/>
                  <a:gd name="T6" fmla="*/ 36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9" y="0"/>
                    </a:lnTo>
                    <a:lnTo>
                      <a:pt x="36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286" name="Freeform 39"/>
              <p:cNvSpPr>
                <a:spLocks/>
              </p:cNvSpPr>
              <p:nvPr/>
            </p:nvSpPr>
            <p:spPr bwMode="auto">
              <a:xfrm>
                <a:off x="3655" y="1432"/>
                <a:ext cx="167" cy="96"/>
              </a:xfrm>
              <a:custGeom>
                <a:avLst/>
                <a:gdLst>
                  <a:gd name="T0" fmla="*/ 0 w 167"/>
                  <a:gd name="T1" fmla="*/ 89 h 96"/>
                  <a:gd name="T2" fmla="*/ 0 w 167"/>
                  <a:gd name="T3" fmla="*/ 92 h 96"/>
                  <a:gd name="T4" fmla="*/ 1 w 167"/>
                  <a:gd name="T5" fmla="*/ 94 h 96"/>
                  <a:gd name="T6" fmla="*/ 1 w 167"/>
                  <a:gd name="T7" fmla="*/ 95 h 96"/>
                  <a:gd name="T8" fmla="*/ 2 w 167"/>
                  <a:gd name="T9" fmla="*/ 96 h 96"/>
                  <a:gd name="T10" fmla="*/ 127 w 167"/>
                  <a:gd name="T11" fmla="*/ 96 h 96"/>
                  <a:gd name="T12" fmla="*/ 128 w 167"/>
                  <a:gd name="T13" fmla="*/ 95 h 96"/>
                  <a:gd name="T14" fmla="*/ 129 w 167"/>
                  <a:gd name="T15" fmla="*/ 95 h 96"/>
                  <a:gd name="T16" fmla="*/ 129 w 167"/>
                  <a:gd name="T17" fmla="*/ 94 h 96"/>
                  <a:gd name="T18" fmla="*/ 130 w 167"/>
                  <a:gd name="T19" fmla="*/ 94 h 96"/>
                  <a:gd name="T20" fmla="*/ 167 w 167"/>
                  <a:gd name="T21" fmla="*/ 8 h 96"/>
                  <a:gd name="T22" fmla="*/ 167 w 167"/>
                  <a:gd name="T23" fmla="*/ 4 h 96"/>
                  <a:gd name="T24" fmla="*/ 166 w 167"/>
                  <a:gd name="T25" fmla="*/ 3 h 96"/>
                  <a:gd name="T26" fmla="*/ 166 w 167"/>
                  <a:gd name="T27" fmla="*/ 2 h 96"/>
                  <a:gd name="T28" fmla="*/ 165 w 167"/>
                  <a:gd name="T29" fmla="*/ 0 h 96"/>
                  <a:gd name="T30" fmla="*/ 39 w 167"/>
                  <a:gd name="T31" fmla="*/ 0 h 96"/>
                  <a:gd name="T32" fmla="*/ 38 w 167"/>
                  <a:gd name="T33" fmla="*/ 2 h 96"/>
                  <a:gd name="T34" fmla="*/ 37 w 167"/>
                  <a:gd name="T35" fmla="*/ 2 h 96"/>
                  <a:gd name="T36" fmla="*/ 37 w 167"/>
                  <a:gd name="T37" fmla="*/ 3 h 96"/>
                  <a:gd name="T38" fmla="*/ 36 w 167"/>
                  <a:gd name="T39" fmla="*/ 3 h 96"/>
                  <a:gd name="T40" fmla="*/ 0 w 167"/>
                  <a:gd name="T41" fmla="*/ 89 h 96"/>
                  <a:gd name="T42" fmla="*/ 9 w 167"/>
                  <a:gd name="T43" fmla="*/ 94 h 96"/>
                  <a:gd name="T44" fmla="*/ 45 w 167"/>
                  <a:gd name="T45" fmla="*/ 8 h 96"/>
                  <a:gd name="T46" fmla="*/ 40 w 167"/>
                  <a:gd name="T47" fmla="*/ 10 h 96"/>
                  <a:gd name="T48" fmla="*/ 163 w 167"/>
                  <a:gd name="T49" fmla="*/ 10 h 96"/>
                  <a:gd name="T50" fmla="*/ 159 w 167"/>
                  <a:gd name="T51" fmla="*/ 3 h 96"/>
                  <a:gd name="T52" fmla="*/ 122 w 167"/>
                  <a:gd name="T53" fmla="*/ 89 h 96"/>
                  <a:gd name="T54" fmla="*/ 126 w 167"/>
                  <a:gd name="T55" fmla="*/ 86 h 96"/>
                  <a:gd name="T56" fmla="*/ 4 w 167"/>
                  <a:gd name="T57" fmla="*/ 86 h 96"/>
                  <a:gd name="T58" fmla="*/ 9 w 167"/>
                  <a:gd name="T59" fmla="*/ 94 h 96"/>
                  <a:gd name="T60" fmla="*/ 0 w 167"/>
                  <a:gd name="T61" fmla="*/ 89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9"/>
                    </a:moveTo>
                    <a:lnTo>
                      <a:pt x="0" y="92"/>
                    </a:lnTo>
                    <a:lnTo>
                      <a:pt x="1" y="94"/>
                    </a:lnTo>
                    <a:lnTo>
                      <a:pt x="1" y="95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5"/>
                    </a:lnTo>
                    <a:lnTo>
                      <a:pt x="129" y="95"/>
                    </a:lnTo>
                    <a:lnTo>
                      <a:pt x="129" y="94"/>
                    </a:lnTo>
                    <a:lnTo>
                      <a:pt x="130" y="94"/>
                    </a:lnTo>
                    <a:lnTo>
                      <a:pt x="167" y="8"/>
                    </a:lnTo>
                    <a:lnTo>
                      <a:pt x="167" y="4"/>
                    </a:lnTo>
                    <a:lnTo>
                      <a:pt x="166" y="3"/>
                    </a:lnTo>
                    <a:lnTo>
                      <a:pt x="166" y="2"/>
                    </a:lnTo>
                    <a:lnTo>
                      <a:pt x="165" y="0"/>
                    </a:lnTo>
                    <a:lnTo>
                      <a:pt x="39" y="0"/>
                    </a:lnTo>
                    <a:lnTo>
                      <a:pt x="38" y="2"/>
                    </a:lnTo>
                    <a:lnTo>
                      <a:pt x="37" y="2"/>
                    </a:lnTo>
                    <a:lnTo>
                      <a:pt x="37" y="3"/>
                    </a:lnTo>
                    <a:lnTo>
                      <a:pt x="36" y="3"/>
                    </a:lnTo>
                    <a:lnTo>
                      <a:pt x="0" y="89"/>
                    </a:lnTo>
                    <a:lnTo>
                      <a:pt x="9" y="94"/>
                    </a:lnTo>
                    <a:lnTo>
                      <a:pt x="45" y="8"/>
                    </a:lnTo>
                    <a:lnTo>
                      <a:pt x="40" y="10"/>
                    </a:lnTo>
                    <a:lnTo>
                      <a:pt x="163" y="10"/>
                    </a:lnTo>
                    <a:lnTo>
                      <a:pt x="159" y="3"/>
                    </a:lnTo>
                    <a:lnTo>
                      <a:pt x="122" y="89"/>
                    </a:lnTo>
                    <a:lnTo>
                      <a:pt x="126" y="86"/>
                    </a:lnTo>
                    <a:lnTo>
                      <a:pt x="4" y="86"/>
                    </a:lnTo>
                    <a:lnTo>
                      <a:pt x="9" y="94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287" name="Freeform 40"/>
              <p:cNvSpPr>
                <a:spLocks/>
              </p:cNvSpPr>
              <p:nvPr/>
            </p:nvSpPr>
            <p:spPr bwMode="auto">
              <a:xfrm>
                <a:off x="3536" y="1437"/>
                <a:ext cx="158" cy="86"/>
              </a:xfrm>
              <a:custGeom>
                <a:avLst/>
                <a:gdLst>
                  <a:gd name="T0" fmla="*/ 0 w 158"/>
                  <a:gd name="T1" fmla="*/ 86 h 86"/>
                  <a:gd name="T2" fmla="*/ 122 w 158"/>
                  <a:gd name="T3" fmla="*/ 86 h 86"/>
                  <a:gd name="T4" fmla="*/ 158 w 158"/>
                  <a:gd name="T5" fmla="*/ 0 h 86"/>
                  <a:gd name="T6" fmla="*/ 37 w 158"/>
                  <a:gd name="T7" fmla="*/ 0 h 86"/>
                  <a:gd name="T8" fmla="*/ 0 w 158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"/>
                  <a:gd name="T16" fmla="*/ 0 h 86"/>
                  <a:gd name="T17" fmla="*/ 158 w 158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8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288" name="Freeform 41"/>
              <p:cNvSpPr>
                <a:spLocks/>
              </p:cNvSpPr>
              <p:nvPr/>
            </p:nvSpPr>
            <p:spPr bwMode="auto">
              <a:xfrm>
                <a:off x="3531" y="1432"/>
                <a:ext cx="167" cy="96"/>
              </a:xfrm>
              <a:custGeom>
                <a:avLst/>
                <a:gdLst>
                  <a:gd name="T0" fmla="*/ 0 w 167"/>
                  <a:gd name="T1" fmla="*/ 89 h 96"/>
                  <a:gd name="T2" fmla="*/ 0 w 167"/>
                  <a:gd name="T3" fmla="*/ 92 h 96"/>
                  <a:gd name="T4" fmla="*/ 1 w 167"/>
                  <a:gd name="T5" fmla="*/ 94 h 96"/>
                  <a:gd name="T6" fmla="*/ 1 w 167"/>
                  <a:gd name="T7" fmla="*/ 95 h 96"/>
                  <a:gd name="T8" fmla="*/ 2 w 167"/>
                  <a:gd name="T9" fmla="*/ 96 h 96"/>
                  <a:gd name="T10" fmla="*/ 128 w 167"/>
                  <a:gd name="T11" fmla="*/ 96 h 96"/>
                  <a:gd name="T12" fmla="*/ 129 w 167"/>
                  <a:gd name="T13" fmla="*/ 95 h 96"/>
                  <a:gd name="T14" fmla="*/ 130 w 167"/>
                  <a:gd name="T15" fmla="*/ 95 h 96"/>
                  <a:gd name="T16" fmla="*/ 130 w 167"/>
                  <a:gd name="T17" fmla="*/ 94 h 96"/>
                  <a:gd name="T18" fmla="*/ 131 w 167"/>
                  <a:gd name="T19" fmla="*/ 94 h 96"/>
                  <a:gd name="T20" fmla="*/ 167 w 167"/>
                  <a:gd name="T21" fmla="*/ 8 h 96"/>
                  <a:gd name="T22" fmla="*/ 167 w 167"/>
                  <a:gd name="T23" fmla="*/ 4 h 96"/>
                  <a:gd name="T24" fmla="*/ 166 w 167"/>
                  <a:gd name="T25" fmla="*/ 3 h 96"/>
                  <a:gd name="T26" fmla="*/ 166 w 167"/>
                  <a:gd name="T27" fmla="*/ 2 h 96"/>
                  <a:gd name="T28" fmla="*/ 165 w 167"/>
                  <a:gd name="T29" fmla="*/ 0 h 96"/>
                  <a:gd name="T30" fmla="*/ 41 w 167"/>
                  <a:gd name="T31" fmla="*/ 0 h 96"/>
                  <a:gd name="T32" fmla="*/ 39 w 167"/>
                  <a:gd name="T33" fmla="*/ 2 h 96"/>
                  <a:gd name="T34" fmla="*/ 38 w 167"/>
                  <a:gd name="T35" fmla="*/ 2 h 96"/>
                  <a:gd name="T36" fmla="*/ 38 w 167"/>
                  <a:gd name="T37" fmla="*/ 3 h 96"/>
                  <a:gd name="T38" fmla="*/ 37 w 167"/>
                  <a:gd name="T39" fmla="*/ 3 h 96"/>
                  <a:gd name="T40" fmla="*/ 0 w 167"/>
                  <a:gd name="T41" fmla="*/ 89 h 96"/>
                  <a:gd name="T42" fmla="*/ 9 w 167"/>
                  <a:gd name="T43" fmla="*/ 94 h 96"/>
                  <a:gd name="T44" fmla="*/ 46 w 167"/>
                  <a:gd name="T45" fmla="*/ 8 h 96"/>
                  <a:gd name="T46" fmla="*/ 42 w 167"/>
                  <a:gd name="T47" fmla="*/ 10 h 96"/>
                  <a:gd name="T48" fmla="*/ 163 w 167"/>
                  <a:gd name="T49" fmla="*/ 10 h 96"/>
                  <a:gd name="T50" fmla="*/ 159 w 167"/>
                  <a:gd name="T51" fmla="*/ 3 h 96"/>
                  <a:gd name="T52" fmla="*/ 123 w 167"/>
                  <a:gd name="T53" fmla="*/ 89 h 96"/>
                  <a:gd name="T54" fmla="*/ 127 w 167"/>
                  <a:gd name="T55" fmla="*/ 86 h 96"/>
                  <a:gd name="T56" fmla="*/ 5 w 167"/>
                  <a:gd name="T57" fmla="*/ 86 h 96"/>
                  <a:gd name="T58" fmla="*/ 9 w 167"/>
                  <a:gd name="T59" fmla="*/ 94 h 96"/>
                  <a:gd name="T60" fmla="*/ 0 w 167"/>
                  <a:gd name="T61" fmla="*/ 89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9"/>
                    </a:moveTo>
                    <a:lnTo>
                      <a:pt x="0" y="92"/>
                    </a:lnTo>
                    <a:lnTo>
                      <a:pt x="1" y="94"/>
                    </a:lnTo>
                    <a:lnTo>
                      <a:pt x="1" y="95"/>
                    </a:lnTo>
                    <a:lnTo>
                      <a:pt x="2" y="96"/>
                    </a:lnTo>
                    <a:lnTo>
                      <a:pt x="128" y="96"/>
                    </a:lnTo>
                    <a:lnTo>
                      <a:pt x="129" y="95"/>
                    </a:lnTo>
                    <a:lnTo>
                      <a:pt x="130" y="95"/>
                    </a:lnTo>
                    <a:lnTo>
                      <a:pt x="130" y="94"/>
                    </a:lnTo>
                    <a:lnTo>
                      <a:pt x="131" y="94"/>
                    </a:lnTo>
                    <a:lnTo>
                      <a:pt x="167" y="8"/>
                    </a:lnTo>
                    <a:lnTo>
                      <a:pt x="167" y="4"/>
                    </a:lnTo>
                    <a:lnTo>
                      <a:pt x="166" y="3"/>
                    </a:lnTo>
                    <a:lnTo>
                      <a:pt x="166" y="2"/>
                    </a:lnTo>
                    <a:lnTo>
                      <a:pt x="165" y="0"/>
                    </a:lnTo>
                    <a:lnTo>
                      <a:pt x="41" y="0"/>
                    </a:lnTo>
                    <a:lnTo>
                      <a:pt x="39" y="2"/>
                    </a:lnTo>
                    <a:lnTo>
                      <a:pt x="38" y="2"/>
                    </a:lnTo>
                    <a:lnTo>
                      <a:pt x="38" y="3"/>
                    </a:lnTo>
                    <a:lnTo>
                      <a:pt x="37" y="3"/>
                    </a:lnTo>
                    <a:lnTo>
                      <a:pt x="0" y="89"/>
                    </a:lnTo>
                    <a:lnTo>
                      <a:pt x="9" y="94"/>
                    </a:lnTo>
                    <a:lnTo>
                      <a:pt x="46" y="8"/>
                    </a:lnTo>
                    <a:lnTo>
                      <a:pt x="42" y="10"/>
                    </a:lnTo>
                    <a:lnTo>
                      <a:pt x="163" y="10"/>
                    </a:lnTo>
                    <a:lnTo>
                      <a:pt x="159" y="3"/>
                    </a:lnTo>
                    <a:lnTo>
                      <a:pt x="123" y="89"/>
                    </a:lnTo>
                    <a:lnTo>
                      <a:pt x="127" y="86"/>
                    </a:lnTo>
                    <a:lnTo>
                      <a:pt x="5" y="86"/>
                    </a:lnTo>
                    <a:lnTo>
                      <a:pt x="9" y="94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289" name="Freeform 42"/>
              <p:cNvSpPr>
                <a:spLocks/>
              </p:cNvSpPr>
              <p:nvPr/>
            </p:nvSpPr>
            <p:spPr bwMode="auto">
              <a:xfrm>
                <a:off x="3413" y="1437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1 w 159"/>
                  <a:gd name="T3" fmla="*/ 86 h 86"/>
                  <a:gd name="T4" fmla="*/ 159 w 159"/>
                  <a:gd name="T5" fmla="*/ 0 h 86"/>
                  <a:gd name="T6" fmla="*/ 37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1" y="86"/>
                    </a:lnTo>
                    <a:lnTo>
                      <a:pt x="159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290" name="Freeform 43"/>
              <p:cNvSpPr>
                <a:spLocks/>
              </p:cNvSpPr>
              <p:nvPr/>
            </p:nvSpPr>
            <p:spPr bwMode="auto">
              <a:xfrm>
                <a:off x="3409" y="1432"/>
                <a:ext cx="167" cy="96"/>
              </a:xfrm>
              <a:custGeom>
                <a:avLst/>
                <a:gdLst>
                  <a:gd name="T0" fmla="*/ 0 w 167"/>
                  <a:gd name="T1" fmla="*/ 89 h 96"/>
                  <a:gd name="T2" fmla="*/ 0 w 167"/>
                  <a:gd name="T3" fmla="*/ 92 h 96"/>
                  <a:gd name="T4" fmla="*/ 1 w 167"/>
                  <a:gd name="T5" fmla="*/ 94 h 96"/>
                  <a:gd name="T6" fmla="*/ 1 w 167"/>
                  <a:gd name="T7" fmla="*/ 95 h 96"/>
                  <a:gd name="T8" fmla="*/ 2 w 167"/>
                  <a:gd name="T9" fmla="*/ 96 h 96"/>
                  <a:gd name="T10" fmla="*/ 127 w 167"/>
                  <a:gd name="T11" fmla="*/ 96 h 96"/>
                  <a:gd name="T12" fmla="*/ 128 w 167"/>
                  <a:gd name="T13" fmla="*/ 95 h 96"/>
                  <a:gd name="T14" fmla="*/ 129 w 167"/>
                  <a:gd name="T15" fmla="*/ 95 h 96"/>
                  <a:gd name="T16" fmla="*/ 129 w 167"/>
                  <a:gd name="T17" fmla="*/ 94 h 96"/>
                  <a:gd name="T18" fmla="*/ 130 w 167"/>
                  <a:gd name="T19" fmla="*/ 94 h 96"/>
                  <a:gd name="T20" fmla="*/ 167 w 167"/>
                  <a:gd name="T21" fmla="*/ 8 h 96"/>
                  <a:gd name="T22" fmla="*/ 167 w 167"/>
                  <a:gd name="T23" fmla="*/ 4 h 96"/>
                  <a:gd name="T24" fmla="*/ 166 w 167"/>
                  <a:gd name="T25" fmla="*/ 3 h 96"/>
                  <a:gd name="T26" fmla="*/ 166 w 167"/>
                  <a:gd name="T27" fmla="*/ 2 h 96"/>
                  <a:gd name="T28" fmla="*/ 165 w 167"/>
                  <a:gd name="T29" fmla="*/ 0 h 96"/>
                  <a:gd name="T30" fmla="*/ 40 w 167"/>
                  <a:gd name="T31" fmla="*/ 0 h 96"/>
                  <a:gd name="T32" fmla="*/ 39 w 167"/>
                  <a:gd name="T33" fmla="*/ 2 h 96"/>
                  <a:gd name="T34" fmla="*/ 38 w 167"/>
                  <a:gd name="T35" fmla="*/ 2 h 96"/>
                  <a:gd name="T36" fmla="*/ 38 w 167"/>
                  <a:gd name="T37" fmla="*/ 3 h 96"/>
                  <a:gd name="T38" fmla="*/ 37 w 167"/>
                  <a:gd name="T39" fmla="*/ 3 h 96"/>
                  <a:gd name="T40" fmla="*/ 0 w 167"/>
                  <a:gd name="T41" fmla="*/ 89 h 96"/>
                  <a:gd name="T42" fmla="*/ 8 w 167"/>
                  <a:gd name="T43" fmla="*/ 94 h 96"/>
                  <a:gd name="T44" fmla="*/ 45 w 167"/>
                  <a:gd name="T45" fmla="*/ 8 h 96"/>
                  <a:gd name="T46" fmla="*/ 41 w 167"/>
                  <a:gd name="T47" fmla="*/ 10 h 96"/>
                  <a:gd name="T48" fmla="*/ 163 w 167"/>
                  <a:gd name="T49" fmla="*/ 10 h 96"/>
                  <a:gd name="T50" fmla="*/ 158 w 167"/>
                  <a:gd name="T51" fmla="*/ 3 h 96"/>
                  <a:gd name="T52" fmla="*/ 121 w 167"/>
                  <a:gd name="T53" fmla="*/ 89 h 96"/>
                  <a:gd name="T54" fmla="*/ 125 w 167"/>
                  <a:gd name="T55" fmla="*/ 86 h 96"/>
                  <a:gd name="T56" fmla="*/ 4 w 167"/>
                  <a:gd name="T57" fmla="*/ 86 h 96"/>
                  <a:gd name="T58" fmla="*/ 8 w 167"/>
                  <a:gd name="T59" fmla="*/ 94 h 96"/>
                  <a:gd name="T60" fmla="*/ 0 w 167"/>
                  <a:gd name="T61" fmla="*/ 89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9"/>
                    </a:moveTo>
                    <a:lnTo>
                      <a:pt x="0" y="92"/>
                    </a:lnTo>
                    <a:lnTo>
                      <a:pt x="1" y="94"/>
                    </a:lnTo>
                    <a:lnTo>
                      <a:pt x="1" y="95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5"/>
                    </a:lnTo>
                    <a:lnTo>
                      <a:pt x="129" y="95"/>
                    </a:lnTo>
                    <a:lnTo>
                      <a:pt x="129" y="94"/>
                    </a:lnTo>
                    <a:lnTo>
                      <a:pt x="130" y="94"/>
                    </a:lnTo>
                    <a:lnTo>
                      <a:pt x="167" y="8"/>
                    </a:lnTo>
                    <a:lnTo>
                      <a:pt x="167" y="4"/>
                    </a:lnTo>
                    <a:lnTo>
                      <a:pt x="166" y="3"/>
                    </a:lnTo>
                    <a:lnTo>
                      <a:pt x="166" y="2"/>
                    </a:lnTo>
                    <a:lnTo>
                      <a:pt x="165" y="0"/>
                    </a:lnTo>
                    <a:lnTo>
                      <a:pt x="40" y="0"/>
                    </a:lnTo>
                    <a:lnTo>
                      <a:pt x="39" y="2"/>
                    </a:lnTo>
                    <a:lnTo>
                      <a:pt x="38" y="2"/>
                    </a:lnTo>
                    <a:lnTo>
                      <a:pt x="38" y="3"/>
                    </a:lnTo>
                    <a:lnTo>
                      <a:pt x="37" y="3"/>
                    </a:lnTo>
                    <a:lnTo>
                      <a:pt x="0" y="89"/>
                    </a:lnTo>
                    <a:lnTo>
                      <a:pt x="8" y="94"/>
                    </a:lnTo>
                    <a:lnTo>
                      <a:pt x="45" y="8"/>
                    </a:lnTo>
                    <a:lnTo>
                      <a:pt x="41" y="10"/>
                    </a:lnTo>
                    <a:lnTo>
                      <a:pt x="163" y="10"/>
                    </a:lnTo>
                    <a:lnTo>
                      <a:pt x="158" y="3"/>
                    </a:lnTo>
                    <a:lnTo>
                      <a:pt x="121" y="89"/>
                    </a:lnTo>
                    <a:lnTo>
                      <a:pt x="125" y="86"/>
                    </a:lnTo>
                    <a:lnTo>
                      <a:pt x="4" y="86"/>
                    </a:lnTo>
                    <a:lnTo>
                      <a:pt x="8" y="94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291" name="Freeform 44"/>
              <p:cNvSpPr>
                <a:spLocks/>
              </p:cNvSpPr>
              <p:nvPr/>
            </p:nvSpPr>
            <p:spPr bwMode="auto">
              <a:xfrm>
                <a:off x="3290" y="1437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2 w 159"/>
                  <a:gd name="T3" fmla="*/ 86 h 86"/>
                  <a:gd name="T4" fmla="*/ 159 w 159"/>
                  <a:gd name="T5" fmla="*/ 0 h 86"/>
                  <a:gd name="T6" fmla="*/ 36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9" y="0"/>
                    </a:lnTo>
                    <a:lnTo>
                      <a:pt x="36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292" name="Freeform 45"/>
              <p:cNvSpPr>
                <a:spLocks/>
              </p:cNvSpPr>
              <p:nvPr/>
            </p:nvSpPr>
            <p:spPr bwMode="auto">
              <a:xfrm>
                <a:off x="3286" y="1432"/>
                <a:ext cx="167" cy="96"/>
              </a:xfrm>
              <a:custGeom>
                <a:avLst/>
                <a:gdLst>
                  <a:gd name="T0" fmla="*/ 0 w 167"/>
                  <a:gd name="T1" fmla="*/ 89 h 96"/>
                  <a:gd name="T2" fmla="*/ 0 w 167"/>
                  <a:gd name="T3" fmla="*/ 92 h 96"/>
                  <a:gd name="T4" fmla="*/ 1 w 167"/>
                  <a:gd name="T5" fmla="*/ 94 h 96"/>
                  <a:gd name="T6" fmla="*/ 1 w 167"/>
                  <a:gd name="T7" fmla="*/ 95 h 96"/>
                  <a:gd name="T8" fmla="*/ 2 w 167"/>
                  <a:gd name="T9" fmla="*/ 96 h 96"/>
                  <a:gd name="T10" fmla="*/ 127 w 167"/>
                  <a:gd name="T11" fmla="*/ 96 h 96"/>
                  <a:gd name="T12" fmla="*/ 128 w 167"/>
                  <a:gd name="T13" fmla="*/ 95 h 96"/>
                  <a:gd name="T14" fmla="*/ 129 w 167"/>
                  <a:gd name="T15" fmla="*/ 95 h 96"/>
                  <a:gd name="T16" fmla="*/ 129 w 167"/>
                  <a:gd name="T17" fmla="*/ 94 h 96"/>
                  <a:gd name="T18" fmla="*/ 130 w 167"/>
                  <a:gd name="T19" fmla="*/ 94 h 96"/>
                  <a:gd name="T20" fmla="*/ 167 w 167"/>
                  <a:gd name="T21" fmla="*/ 8 h 96"/>
                  <a:gd name="T22" fmla="*/ 167 w 167"/>
                  <a:gd name="T23" fmla="*/ 4 h 96"/>
                  <a:gd name="T24" fmla="*/ 166 w 167"/>
                  <a:gd name="T25" fmla="*/ 3 h 96"/>
                  <a:gd name="T26" fmla="*/ 166 w 167"/>
                  <a:gd name="T27" fmla="*/ 2 h 96"/>
                  <a:gd name="T28" fmla="*/ 165 w 167"/>
                  <a:gd name="T29" fmla="*/ 0 h 96"/>
                  <a:gd name="T30" fmla="*/ 39 w 167"/>
                  <a:gd name="T31" fmla="*/ 0 h 96"/>
                  <a:gd name="T32" fmla="*/ 38 w 167"/>
                  <a:gd name="T33" fmla="*/ 2 h 96"/>
                  <a:gd name="T34" fmla="*/ 37 w 167"/>
                  <a:gd name="T35" fmla="*/ 2 h 96"/>
                  <a:gd name="T36" fmla="*/ 37 w 167"/>
                  <a:gd name="T37" fmla="*/ 3 h 96"/>
                  <a:gd name="T38" fmla="*/ 36 w 167"/>
                  <a:gd name="T39" fmla="*/ 3 h 96"/>
                  <a:gd name="T40" fmla="*/ 0 w 167"/>
                  <a:gd name="T41" fmla="*/ 89 h 96"/>
                  <a:gd name="T42" fmla="*/ 8 w 167"/>
                  <a:gd name="T43" fmla="*/ 94 h 96"/>
                  <a:gd name="T44" fmla="*/ 44 w 167"/>
                  <a:gd name="T45" fmla="*/ 8 h 96"/>
                  <a:gd name="T46" fmla="*/ 40 w 167"/>
                  <a:gd name="T47" fmla="*/ 10 h 96"/>
                  <a:gd name="T48" fmla="*/ 163 w 167"/>
                  <a:gd name="T49" fmla="*/ 10 h 96"/>
                  <a:gd name="T50" fmla="*/ 159 w 167"/>
                  <a:gd name="T51" fmla="*/ 3 h 96"/>
                  <a:gd name="T52" fmla="*/ 121 w 167"/>
                  <a:gd name="T53" fmla="*/ 89 h 96"/>
                  <a:gd name="T54" fmla="*/ 126 w 167"/>
                  <a:gd name="T55" fmla="*/ 86 h 96"/>
                  <a:gd name="T56" fmla="*/ 4 w 167"/>
                  <a:gd name="T57" fmla="*/ 86 h 96"/>
                  <a:gd name="T58" fmla="*/ 8 w 167"/>
                  <a:gd name="T59" fmla="*/ 94 h 96"/>
                  <a:gd name="T60" fmla="*/ 0 w 167"/>
                  <a:gd name="T61" fmla="*/ 89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9"/>
                    </a:moveTo>
                    <a:lnTo>
                      <a:pt x="0" y="92"/>
                    </a:lnTo>
                    <a:lnTo>
                      <a:pt x="1" y="94"/>
                    </a:lnTo>
                    <a:lnTo>
                      <a:pt x="1" y="95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5"/>
                    </a:lnTo>
                    <a:lnTo>
                      <a:pt x="129" y="95"/>
                    </a:lnTo>
                    <a:lnTo>
                      <a:pt x="129" y="94"/>
                    </a:lnTo>
                    <a:lnTo>
                      <a:pt x="130" y="94"/>
                    </a:lnTo>
                    <a:lnTo>
                      <a:pt x="167" y="8"/>
                    </a:lnTo>
                    <a:lnTo>
                      <a:pt x="167" y="4"/>
                    </a:lnTo>
                    <a:lnTo>
                      <a:pt x="166" y="3"/>
                    </a:lnTo>
                    <a:lnTo>
                      <a:pt x="166" y="2"/>
                    </a:lnTo>
                    <a:lnTo>
                      <a:pt x="165" y="0"/>
                    </a:lnTo>
                    <a:lnTo>
                      <a:pt x="39" y="0"/>
                    </a:lnTo>
                    <a:lnTo>
                      <a:pt x="38" y="2"/>
                    </a:lnTo>
                    <a:lnTo>
                      <a:pt x="37" y="2"/>
                    </a:lnTo>
                    <a:lnTo>
                      <a:pt x="37" y="3"/>
                    </a:lnTo>
                    <a:lnTo>
                      <a:pt x="36" y="3"/>
                    </a:lnTo>
                    <a:lnTo>
                      <a:pt x="0" y="89"/>
                    </a:lnTo>
                    <a:lnTo>
                      <a:pt x="8" y="94"/>
                    </a:lnTo>
                    <a:lnTo>
                      <a:pt x="44" y="8"/>
                    </a:lnTo>
                    <a:lnTo>
                      <a:pt x="40" y="10"/>
                    </a:lnTo>
                    <a:lnTo>
                      <a:pt x="163" y="10"/>
                    </a:lnTo>
                    <a:lnTo>
                      <a:pt x="159" y="3"/>
                    </a:lnTo>
                    <a:lnTo>
                      <a:pt x="121" y="89"/>
                    </a:lnTo>
                    <a:lnTo>
                      <a:pt x="126" y="86"/>
                    </a:lnTo>
                    <a:lnTo>
                      <a:pt x="4" y="86"/>
                    </a:lnTo>
                    <a:lnTo>
                      <a:pt x="8" y="94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293" name="Freeform 46"/>
              <p:cNvSpPr>
                <a:spLocks/>
              </p:cNvSpPr>
              <p:nvPr/>
            </p:nvSpPr>
            <p:spPr bwMode="auto">
              <a:xfrm>
                <a:off x="3166" y="1437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3 w 159"/>
                  <a:gd name="T3" fmla="*/ 86 h 86"/>
                  <a:gd name="T4" fmla="*/ 159 w 159"/>
                  <a:gd name="T5" fmla="*/ 0 h 86"/>
                  <a:gd name="T6" fmla="*/ 37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3" y="86"/>
                    </a:lnTo>
                    <a:lnTo>
                      <a:pt x="159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294" name="Freeform 47"/>
              <p:cNvSpPr>
                <a:spLocks/>
              </p:cNvSpPr>
              <p:nvPr/>
            </p:nvSpPr>
            <p:spPr bwMode="auto">
              <a:xfrm>
                <a:off x="3162" y="1432"/>
                <a:ext cx="167" cy="96"/>
              </a:xfrm>
              <a:custGeom>
                <a:avLst/>
                <a:gdLst>
                  <a:gd name="T0" fmla="*/ 0 w 167"/>
                  <a:gd name="T1" fmla="*/ 89 h 96"/>
                  <a:gd name="T2" fmla="*/ 0 w 167"/>
                  <a:gd name="T3" fmla="*/ 92 h 96"/>
                  <a:gd name="T4" fmla="*/ 1 w 167"/>
                  <a:gd name="T5" fmla="*/ 94 h 96"/>
                  <a:gd name="T6" fmla="*/ 1 w 167"/>
                  <a:gd name="T7" fmla="*/ 95 h 96"/>
                  <a:gd name="T8" fmla="*/ 2 w 167"/>
                  <a:gd name="T9" fmla="*/ 96 h 96"/>
                  <a:gd name="T10" fmla="*/ 128 w 167"/>
                  <a:gd name="T11" fmla="*/ 96 h 96"/>
                  <a:gd name="T12" fmla="*/ 129 w 167"/>
                  <a:gd name="T13" fmla="*/ 95 h 96"/>
                  <a:gd name="T14" fmla="*/ 130 w 167"/>
                  <a:gd name="T15" fmla="*/ 95 h 96"/>
                  <a:gd name="T16" fmla="*/ 130 w 167"/>
                  <a:gd name="T17" fmla="*/ 94 h 96"/>
                  <a:gd name="T18" fmla="*/ 131 w 167"/>
                  <a:gd name="T19" fmla="*/ 94 h 96"/>
                  <a:gd name="T20" fmla="*/ 167 w 167"/>
                  <a:gd name="T21" fmla="*/ 8 h 96"/>
                  <a:gd name="T22" fmla="*/ 167 w 167"/>
                  <a:gd name="T23" fmla="*/ 4 h 96"/>
                  <a:gd name="T24" fmla="*/ 166 w 167"/>
                  <a:gd name="T25" fmla="*/ 3 h 96"/>
                  <a:gd name="T26" fmla="*/ 166 w 167"/>
                  <a:gd name="T27" fmla="*/ 2 h 96"/>
                  <a:gd name="T28" fmla="*/ 165 w 167"/>
                  <a:gd name="T29" fmla="*/ 0 h 96"/>
                  <a:gd name="T30" fmla="*/ 40 w 167"/>
                  <a:gd name="T31" fmla="*/ 0 h 96"/>
                  <a:gd name="T32" fmla="*/ 39 w 167"/>
                  <a:gd name="T33" fmla="*/ 2 h 96"/>
                  <a:gd name="T34" fmla="*/ 38 w 167"/>
                  <a:gd name="T35" fmla="*/ 2 h 96"/>
                  <a:gd name="T36" fmla="*/ 38 w 167"/>
                  <a:gd name="T37" fmla="*/ 3 h 96"/>
                  <a:gd name="T38" fmla="*/ 37 w 167"/>
                  <a:gd name="T39" fmla="*/ 3 h 96"/>
                  <a:gd name="T40" fmla="*/ 0 w 167"/>
                  <a:gd name="T41" fmla="*/ 89 h 96"/>
                  <a:gd name="T42" fmla="*/ 8 w 167"/>
                  <a:gd name="T43" fmla="*/ 94 h 96"/>
                  <a:gd name="T44" fmla="*/ 46 w 167"/>
                  <a:gd name="T45" fmla="*/ 8 h 96"/>
                  <a:gd name="T46" fmla="*/ 41 w 167"/>
                  <a:gd name="T47" fmla="*/ 10 h 96"/>
                  <a:gd name="T48" fmla="*/ 163 w 167"/>
                  <a:gd name="T49" fmla="*/ 10 h 96"/>
                  <a:gd name="T50" fmla="*/ 159 w 167"/>
                  <a:gd name="T51" fmla="*/ 3 h 96"/>
                  <a:gd name="T52" fmla="*/ 123 w 167"/>
                  <a:gd name="T53" fmla="*/ 89 h 96"/>
                  <a:gd name="T54" fmla="*/ 127 w 167"/>
                  <a:gd name="T55" fmla="*/ 86 h 96"/>
                  <a:gd name="T56" fmla="*/ 4 w 167"/>
                  <a:gd name="T57" fmla="*/ 86 h 96"/>
                  <a:gd name="T58" fmla="*/ 8 w 167"/>
                  <a:gd name="T59" fmla="*/ 94 h 96"/>
                  <a:gd name="T60" fmla="*/ 0 w 167"/>
                  <a:gd name="T61" fmla="*/ 89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9"/>
                    </a:moveTo>
                    <a:lnTo>
                      <a:pt x="0" y="92"/>
                    </a:lnTo>
                    <a:lnTo>
                      <a:pt x="1" y="94"/>
                    </a:lnTo>
                    <a:lnTo>
                      <a:pt x="1" y="95"/>
                    </a:lnTo>
                    <a:lnTo>
                      <a:pt x="2" y="96"/>
                    </a:lnTo>
                    <a:lnTo>
                      <a:pt x="128" y="96"/>
                    </a:lnTo>
                    <a:lnTo>
                      <a:pt x="129" y="95"/>
                    </a:lnTo>
                    <a:lnTo>
                      <a:pt x="130" y="95"/>
                    </a:lnTo>
                    <a:lnTo>
                      <a:pt x="130" y="94"/>
                    </a:lnTo>
                    <a:lnTo>
                      <a:pt x="131" y="94"/>
                    </a:lnTo>
                    <a:lnTo>
                      <a:pt x="167" y="8"/>
                    </a:lnTo>
                    <a:lnTo>
                      <a:pt x="167" y="4"/>
                    </a:lnTo>
                    <a:lnTo>
                      <a:pt x="166" y="3"/>
                    </a:lnTo>
                    <a:lnTo>
                      <a:pt x="166" y="2"/>
                    </a:lnTo>
                    <a:lnTo>
                      <a:pt x="165" y="0"/>
                    </a:lnTo>
                    <a:lnTo>
                      <a:pt x="40" y="0"/>
                    </a:lnTo>
                    <a:lnTo>
                      <a:pt x="39" y="2"/>
                    </a:lnTo>
                    <a:lnTo>
                      <a:pt x="38" y="2"/>
                    </a:lnTo>
                    <a:lnTo>
                      <a:pt x="38" y="3"/>
                    </a:lnTo>
                    <a:lnTo>
                      <a:pt x="37" y="3"/>
                    </a:lnTo>
                    <a:lnTo>
                      <a:pt x="0" y="89"/>
                    </a:lnTo>
                    <a:lnTo>
                      <a:pt x="8" y="94"/>
                    </a:lnTo>
                    <a:lnTo>
                      <a:pt x="46" y="8"/>
                    </a:lnTo>
                    <a:lnTo>
                      <a:pt x="41" y="10"/>
                    </a:lnTo>
                    <a:lnTo>
                      <a:pt x="163" y="10"/>
                    </a:lnTo>
                    <a:lnTo>
                      <a:pt x="159" y="3"/>
                    </a:lnTo>
                    <a:lnTo>
                      <a:pt x="123" y="89"/>
                    </a:lnTo>
                    <a:lnTo>
                      <a:pt x="127" y="86"/>
                    </a:lnTo>
                    <a:lnTo>
                      <a:pt x="4" y="86"/>
                    </a:lnTo>
                    <a:lnTo>
                      <a:pt x="8" y="94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295" name="Freeform 48"/>
              <p:cNvSpPr>
                <a:spLocks/>
              </p:cNvSpPr>
              <p:nvPr/>
            </p:nvSpPr>
            <p:spPr bwMode="auto">
              <a:xfrm>
                <a:off x="3011" y="1521"/>
                <a:ext cx="158" cy="86"/>
              </a:xfrm>
              <a:custGeom>
                <a:avLst/>
                <a:gdLst>
                  <a:gd name="T0" fmla="*/ 0 w 158"/>
                  <a:gd name="T1" fmla="*/ 86 h 86"/>
                  <a:gd name="T2" fmla="*/ 121 w 158"/>
                  <a:gd name="T3" fmla="*/ 86 h 86"/>
                  <a:gd name="T4" fmla="*/ 158 w 158"/>
                  <a:gd name="T5" fmla="*/ 0 h 86"/>
                  <a:gd name="T6" fmla="*/ 37 w 158"/>
                  <a:gd name="T7" fmla="*/ 0 h 86"/>
                  <a:gd name="T8" fmla="*/ 0 w 158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"/>
                  <a:gd name="T16" fmla="*/ 0 h 86"/>
                  <a:gd name="T17" fmla="*/ 158 w 158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" h="86">
                    <a:moveTo>
                      <a:pt x="0" y="86"/>
                    </a:moveTo>
                    <a:lnTo>
                      <a:pt x="121" y="86"/>
                    </a:lnTo>
                    <a:lnTo>
                      <a:pt x="158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296" name="Freeform 49"/>
              <p:cNvSpPr>
                <a:spLocks/>
              </p:cNvSpPr>
              <p:nvPr/>
            </p:nvSpPr>
            <p:spPr bwMode="auto">
              <a:xfrm>
                <a:off x="3006" y="1516"/>
                <a:ext cx="168" cy="96"/>
              </a:xfrm>
              <a:custGeom>
                <a:avLst/>
                <a:gdLst>
                  <a:gd name="T0" fmla="*/ 0 w 168"/>
                  <a:gd name="T1" fmla="*/ 88 h 96"/>
                  <a:gd name="T2" fmla="*/ 0 w 168"/>
                  <a:gd name="T3" fmla="*/ 92 h 96"/>
                  <a:gd name="T4" fmla="*/ 2 w 168"/>
                  <a:gd name="T5" fmla="*/ 93 h 96"/>
                  <a:gd name="T6" fmla="*/ 2 w 168"/>
                  <a:gd name="T7" fmla="*/ 94 h 96"/>
                  <a:gd name="T8" fmla="*/ 3 w 168"/>
                  <a:gd name="T9" fmla="*/ 96 h 96"/>
                  <a:gd name="T10" fmla="*/ 127 w 168"/>
                  <a:gd name="T11" fmla="*/ 96 h 96"/>
                  <a:gd name="T12" fmla="*/ 129 w 168"/>
                  <a:gd name="T13" fmla="*/ 94 h 96"/>
                  <a:gd name="T14" fmla="*/ 130 w 168"/>
                  <a:gd name="T15" fmla="*/ 94 h 96"/>
                  <a:gd name="T16" fmla="*/ 130 w 168"/>
                  <a:gd name="T17" fmla="*/ 93 h 96"/>
                  <a:gd name="T18" fmla="*/ 131 w 168"/>
                  <a:gd name="T19" fmla="*/ 93 h 96"/>
                  <a:gd name="T20" fmla="*/ 168 w 168"/>
                  <a:gd name="T21" fmla="*/ 7 h 96"/>
                  <a:gd name="T22" fmla="*/ 168 w 168"/>
                  <a:gd name="T23" fmla="*/ 3 h 96"/>
                  <a:gd name="T24" fmla="*/ 167 w 168"/>
                  <a:gd name="T25" fmla="*/ 2 h 96"/>
                  <a:gd name="T26" fmla="*/ 167 w 168"/>
                  <a:gd name="T27" fmla="*/ 1 h 96"/>
                  <a:gd name="T28" fmla="*/ 166 w 168"/>
                  <a:gd name="T29" fmla="*/ 0 h 96"/>
                  <a:gd name="T30" fmla="*/ 41 w 168"/>
                  <a:gd name="T31" fmla="*/ 0 h 96"/>
                  <a:gd name="T32" fmla="*/ 40 w 168"/>
                  <a:gd name="T33" fmla="*/ 1 h 96"/>
                  <a:gd name="T34" fmla="*/ 39 w 168"/>
                  <a:gd name="T35" fmla="*/ 1 h 96"/>
                  <a:gd name="T36" fmla="*/ 39 w 168"/>
                  <a:gd name="T37" fmla="*/ 2 h 96"/>
                  <a:gd name="T38" fmla="*/ 38 w 168"/>
                  <a:gd name="T39" fmla="*/ 2 h 96"/>
                  <a:gd name="T40" fmla="*/ 0 w 168"/>
                  <a:gd name="T41" fmla="*/ 88 h 96"/>
                  <a:gd name="T42" fmla="*/ 9 w 168"/>
                  <a:gd name="T43" fmla="*/ 93 h 96"/>
                  <a:gd name="T44" fmla="*/ 46 w 168"/>
                  <a:gd name="T45" fmla="*/ 7 h 96"/>
                  <a:gd name="T46" fmla="*/ 42 w 168"/>
                  <a:gd name="T47" fmla="*/ 10 h 96"/>
                  <a:gd name="T48" fmla="*/ 163 w 168"/>
                  <a:gd name="T49" fmla="*/ 10 h 96"/>
                  <a:gd name="T50" fmla="*/ 159 w 168"/>
                  <a:gd name="T51" fmla="*/ 2 h 96"/>
                  <a:gd name="T52" fmla="*/ 122 w 168"/>
                  <a:gd name="T53" fmla="*/ 88 h 96"/>
                  <a:gd name="T54" fmla="*/ 126 w 168"/>
                  <a:gd name="T55" fmla="*/ 86 h 96"/>
                  <a:gd name="T56" fmla="*/ 5 w 168"/>
                  <a:gd name="T57" fmla="*/ 86 h 96"/>
                  <a:gd name="T58" fmla="*/ 9 w 168"/>
                  <a:gd name="T59" fmla="*/ 93 h 96"/>
                  <a:gd name="T60" fmla="*/ 0 w 168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8"/>
                  <a:gd name="T94" fmla="*/ 0 h 96"/>
                  <a:gd name="T95" fmla="*/ 168 w 168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8" h="96">
                    <a:moveTo>
                      <a:pt x="0" y="88"/>
                    </a:moveTo>
                    <a:lnTo>
                      <a:pt x="0" y="92"/>
                    </a:lnTo>
                    <a:lnTo>
                      <a:pt x="2" y="93"/>
                    </a:lnTo>
                    <a:lnTo>
                      <a:pt x="2" y="94"/>
                    </a:lnTo>
                    <a:lnTo>
                      <a:pt x="3" y="96"/>
                    </a:lnTo>
                    <a:lnTo>
                      <a:pt x="127" y="96"/>
                    </a:lnTo>
                    <a:lnTo>
                      <a:pt x="129" y="94"/>
                    </a:lnTo>
                    <a:lnTo>
                      <a:pt x="130" y="94"/>
                    </a:lnTo>
                    <a:lnTo>
                      <a:pt x="130" y="93"/>
                    </a:lnTo>
                    <a:lnTo>
                      <a:pt x="131" y="93"/>
                    </a:lnTo>
                    <a:lnTo>
                      <a:pt x="168" y="7"/>
                    </a:lnTo>
                    <a:lnTo>
                      <a:pt x="168" y="3"/>
                    </a:lnTo>
                    <a:lnTo>
                      <a:pt x="167" y="2"/>
                    </a:lnTo>
                    <a:lnTo>
                      <a:pt x="167" y="1"/>
                    </a:lnTo>
                    <a:lnTo>
                      <a:pt x="166" y="0"/>
                    </a:lnTo>
                    <a:lnTo>
                      <a:pt x="41" y="0"/>
                    </a:lnTo>
                    <a:lnTo>
                      <a:pt x="40" y="1"/>
                    </a:lnTo>
                    <a:lnTo>
                      <a:pt x="39" y="1"/>
                    </a:lnTo>
                    <a:lnTo>
                      <a:pt x="39" y="2"/>
                    </a:lnTo>
                    <a:lnTo>
                      <a:pt x="38" y="2"/>
                    </a:lnTo>
                    <a:lnTo>
                      <a:pt x="0" y="88"/>
                    </a:lnTo>
                    <a:lnTo>
                      <a:pt x="9" y="93"/>
                    </a:lnTo>
                    <a:lnTo>
                      <a:pt x="46" y="7"/>
                    </a:lnTo>
                    <a:lnTo>
                      <a:pt x="42" y="10"/>
                    </a:lnTo>
                    <a:lnTo>
                      <a:pt x="163" y="10"/>
                    </a:lnTo>
                    <a:lnTo>
                      <a:pt x="159" y="2"/>
                    </a:lnTo>
                    <a:lnTo>
                      <a:pt x="122" y="88"/>
                    </a:lnTo>
                    <a:lnTo>
                      <a:pt x="126" y="86"/>
                    </a:lnTo>
                    <a:lnTo>
                      <a:pt x="5" y="86"/>
                    </a:lnTo>
                    <a:lnTo>
                      <a:pt x="9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297" name="Freeform 50"/>
              <p:cNvSpPr>
                <a:spLocks/>
              </p:cNvSpPr>
              <p:nvPr/>
            </p:nvSpPr>
            <p:spPr bwMode="auto">
              <a:xfrm>
                <a:off x="3748" y="1521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2 w 159"/>
                  <a:gd name="T3" fmla="*/ 86 h 86"/>
                  <a:gd name="T4" fmla="*/ 159 w 159"/>
                  <a:gd name="T5" fmla="*/ 0 h 86"/>
                  <a:gd name="T6" fmla="*/ 36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9" y="0"/>
                    </a:lnTo>
                    <a:lnTo>
                      <a:pt x="36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298" name="Freeform 51"/>
              <p:cNvSpPr>
                <a:spLocks/>
              </p:cNvSpPr>
              <p:nvPr/>
            </p:nvSpPr>
            <p:spPr bwMode="auto">
              <a:xfrm>
                <a:off x="3744" y="1516"/>
                <a:ext cx="167" cy="96"/>
              </a:xfrm>
              <a:custGeom>
                <a:avLst/>
                <a:gdLst>
                  <a:gd name="T0" fmla="*/ 0 w 167"/>
                  <a:gd name="T1" fmla="*/ 88 h 96"/>
                  <a:gd name="T2" fmla="*/ 0 w 167"/>
                  <a:gd name="T3" fmla="*/ 92 h 96"/>
                  <a:gd name="T4" fmla="*/ 1 w 167"/>
                  <a:gd name="T5" fmla="*/ 93 h 96"/>
                  <a:gd name="T6" fmla="*/ 1 w 167"/>
                  <a:gd name="T7" fmla="*/ 94 h 96"/>
                  <a:gd name="T8" fmla="*/ 2 w 167"/>
                  <a:gd name="T9" fmla="*/ 96 h 96"/>
                  <a:gd name="T10" fmla="*/ 127 w 167"/>
                  <a:gd name="T11" fmla="*/ 96 h 96"/>
                  <a:gd name="T12" fmla="*/ 128 w 167"/>
                  <a:gd name="T13" fmla="*/ 94 h 96"/>
                  <a:gd name="T14" fmla="*/ 129 w 167"/>
                  <a:gd name="T15" fmla="*/ 94 h 96"/>
                  <a:gd name="T16" fmla="*/ 129 w 167"/>
                  <a:gd name="T17" fmla="*/ 93 h 96"/>
                  <a:gd name="T18" fmla="*/ 130 w 167"/>
                  <a:gd name="T19" fmla="*/ 93 h 96"/>
                  <a:gd name="T20" fmla="*/ 167 w 167"/>
                  <a:gd name="T21" fmla="*/ 7 h 96"/>
                  <a:gd name="T22" fmla="*/ 167 w 167"/>
                  <a:gd name="T23" fmla="*/ 3 h 96"/>
                  <a:gd name="T24" fmla="*/ 166 w 167"/>
                  <a:gd name="T25" fmla="*/ 2 h 96"/>
                  <a:gd name="T26" fmla="*/ 166 w 167"/>
                  <a:gd name="T27" fmla="*/ 1 h 96"/>
                  <a:gd name="T28" fmla="*/ 165 w 167"/>
                  <a:gd name="T29" fmla="*/ 0 h 96"/>
                  <a:gd name="T30" fmla="*/ 39 w 167"/>
                  <a:gd name="T31" fmla="*/ 0 h 96"/>
                  <a:gd name="T32" fmla="*/ 38 w 167"/>
                  <a:gd name="T33" fmla="*/ 1 h 96"/>
                  <a:gd name="T34" fmla="*/ 37 w 167"/>
                  <a:gd name="T35" fmla="*/ 1 h 96"/>
                  <a:gd name="T36" fmla="*/ 37 w 167"/>
                  <a:gd name="T37" fmla="*/ 2 h 96"/>
                  <a:gd name="T38" fmla="*/ 36 w 167"/>
                  <a:gd name="T39" fmla="*/ 2 h 96"/>
                  <a:gd name="T40" fmla="*/ 0 w 167"/>
                  <a:gd name="T41" fmla="*/ 88 h 96"/>
                  <a:gd name="T42" fmla="*/ 8 w 167"/>
                  <a:gd name="T43" fmla="*/ 93 h 96"/>
                  <a:gd name="T44" fmla="*/ 44 w 167"/>
                  <a:gd name="T45" fmla="*/ 7 h 96"/>
                  <a:gd name="T46" fmla="*/ 40 w 167"/>
                  <a:gd name="T47" fmla="*/ 10 h 96"/>
                  <a:gd name="T48" fmla="*/ 163 w 167"/>
                  <a:gd name="T49" fmla="*/ 10 h 96"/>
                  <a:gd name="T50" fmla="*/ 159 w 167"/>
                  <a:gd name="T51" fmla="*/ 2 h 96"/>
                  <a:gd name="T52" fmla="*/ 122 w 167"/>
                  <a:gd name="T53" fmla="*/ 88 h 96"/>
                  <a:gd name="T54" fmla="*/ 126 w 167"/>
                  <a:gd name="T55" fmla="*/ 86 h 96"/>
                  <a:gd name="T56" fmla="*/ 4 w 167"/>
                  <a:gd name="T57" fmla="*/ 86 h 96"/>
                  <a:gd name="T58" fmla="*/ 8 w 167"/>
                  <a:gd name="T59" fmla="*/ 93 h 96"/>
                  <a:gd name="T60" fmla="*/ 0 w 167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4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4"/>
                    </a:lnTo>
                    <a:lnTo>
                      <a:pt x="129" y="94"/>
                    </a:lnTo>
                    <a:lnTo>
                      <a:pt x="129" y="93"/>
                    </a:lnTo>
                    <a:lnTo>
                      <a:pt x="130" y="93"/>
                    </a:lnTo>
                    <a:lnTo>
                      <a:pt x="167" y="7"/>
                    </a:lnTo>
                    <a:lnTo>
                      <a:pt x="167" y="3"/>
                    </a:lnTo>
                    <a:lnTo>
                      <a:pt x="166" y="2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39" y="0"/>
                    </a:lnTo>
                    <a:lnTo>
                      <a:pt x="38" y="1"/>
                    </a:lnTo>
                    <a:lnTo>
                      <a:pt x="37" y="1"/>
                    </a:lnTo>
                    <a:lnTo>
                      <a:pt x="37" y="2"/>
                    </a:lnTo>
                    <a:lnTo>
                      <a:pt x="36" y="2"/>
                    </a:lnTo>
                    <a:lnTo>
                      <a:pt x="0" y="88"/>
                    </a:lnTo>
                    <a:lnTo>
                      <a:pt x="8" y="93"/>
                    </a:lnTo>
                    <a:lnTo>
                      <a:pt x="44" y="7"/>
                    </a:lnTo>
                    <a:lnTo>
                      <a:pt x="40" y="10"/>
                    </a:lnTo>
                    <a:lnTo>
                      <a:pt x="163" y="10"/>
                    </a:lnTo>
                    <a:lnTo>
                      <a:pt x="159" y="2"/>
                    </a:lnTo>
                    <a:lnTo>
                      <a:pt x="122" y="88"/>
                    </a:lnTo>
                    <a:lnTo>
                      <a:pt x="126" y="86"/>
                    </a:lnTo>
                    <a:lnTo>
                      <a:pt x="4" y="86"/>
                    </a:lnTo>
                    <a:lnTo>
                      <a:pt x="8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299" name="Freeform 52"/>
              <p:cNvSpPr>
                <a:spLocks/>
              </p:cNvSpPr>
              <p:nvPr/>
            </p:nvSpPr>
            <p:spPr bwMode="auto">
              <a:xfrm>
                <a:off x="3627" y="1521"/>
                <a:ext cx="158" cy="86"/>
              </a:xfrm>
              <a:custGeom>
                <a:avLst/>
                <a:gdLst>
                  <a:gd name="T0" fmla="*/ 0 w 158"/>
                  <a:gd name="T1" fmla="*/ 86 h 86"/>
                  <a:gd name="T2" fmla="*/ 121 w 158"/>
                  <a:gd name="T3" fmla="*/ 86 h 86"/>
                  <a:gd name="T4" fmla="*/ 158 w 158"/>
                  <a:gd name="T5" fmla="*/ 0 h 86"/>
                  <a:gd name="T6" fmla="*/ 37 w 158"/>
                  <a:gd name="T7" fmla="*/ 0 h 86"/>
                  <a:gd name="T8" fmla="*/ 0 w 158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"/>
                  <a:gd name="T16" fmla="*/ 0 h 86"/>
                  <a:gd name="T17" fmla="*/ 158 w 158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" h="86">
                    <a:moveTo>
                      <a:pt x="0" y="86"/>
                    </a:moveTo>
                    <a:lnTo>
                      <a:pt x="121" y="86"/>
                    </a:lnTo>
                    <a:lnTo>
                      <a:pt x="158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00" name="Freeform 53"/>
              <p:cNvSpPr>
                <a:spLocks/>
              </p:cNvSpPr>
              <p:nvPr/>
            </p:nvSpPr>
            <p:spPr bwMode="auto">
              <a:xfrm>
                <a:off x="3622" y="1516"/>
                <a:ext cx="167" cy="96"/>
              </a:xfrm>
              <a:custGeom>
                <a:avLst/>
                <a:gdLst>
                  <a:gd name="T0" fmla="*/ 0 w 167"/>
                  <a:gd name="T1" fmla="*/ 88 h 96"/>
                  <a:gd name="T2" fmla="*/ 0 w 167"/>
                  <a:gd name="T3" fmla="*/ 92 h 96"/>
                  <a:gd name="T4" fmla="*/ 1 w 167"/>
                  <a:gd name="T5" fmla="*/ 93 h 96"/>
                  <a:gd name="T6" fmla="*/ 1 w 167"/>
                  <a:gd name="T7" fmla="*/ 94 h 96"/>
                  <a:gd name="T8" fmla="*/ 2 w 167"/>
                  <a:gd name="T9" fmla="*/ 96 h 96"/>
                  <a:gd name="T10" fmla="*/ 127 w 167"/>
                  <a:gd name="T11" fmla="*/ 96 h 96"/>
                  <a:gd name="T12" fmla="*/ 128 w 167"/>
                  <a:gd name="T13" fmla="*/ 94 h 96"/>
                  <a:gd name="T14" fmla="*/ 129 w 167"/>
                  <a:gd name="T15" fmla="*/ 94 h 96"/>
                  <a:gd name="T16" fmla="*/ 129 w 167"/>
                  <a:gd name="T17" fmla="*/ 93 h 96"/>
                  <a:gd name="T18" fmla="*/ 130 w 167"/>
                  <a:gd name="T19" fmla="*/ 93 h 96"/>
                  <a:gd name="T20" fmla="*/ 167 w 167"/>
                  <a:gd name="T21" fmla="*/ 7 h 96"/>
                  <a:gd name="T22" fmla="*/ 167 w 167"/>
                  <a:gd name="T23" fmla="*/ 3 h 96"/>
                  <a:gd name="T24" fmla="*/ 166 w 167"/>
                  <a:gd name="T25" fmla="*/ 2 h 96"/>
                  <a:gd name="T26" fmla="*/ 166 w 167"/>
                  <a:gd name="T27" fmla="*/ 1 h 96"/>
                  <a:gd name="T28" fmla="*/ 165 w 167"/>
                  <a:gd name="T29" fmla="*/ 0 h 96"/>
                  <a:gd name="T30" fmla="*/ 40 w 167"/>
                  <a:gd name="T31" fmla="*/ 0 h 96"/>
                  <a:gd name="T32" fmla="*/ 39 w 167"/>
                  <a:gd name="T33" fmla="*/ 1 h 96"/>
                  <a:gd name="T34" fmla="*/ 38 w 167"/>
                  <a:gd name="T35" fmla="*/ 1 h 96"/>
                  <a:gd name="T36" fmla="*/ 38 w 167"/>
                  <a:gd name="T37" fmla="*/ 2 h 96"/>
                  <a:gd name="T38" fmla="*/ 37 w 167"/>
                  <a:gd name="T39" fmla="*/ 2 h 96"/>
                  <a:gd name="T40" fmla="*/ 0 w 167"/>
                  <a:gd name="T41" fmla="*/ 88 h 96"/>
                  <a:gd name="T42" fmla="*/ 9 w 167"/>
                  <a:gd name="T43" fmla="*/ 93 h 96"/>
                  <a:gd name="T44" fmla="*/ 46 w 167"/>
                  <a:gd name="T45" fmla="*/ 7 h 96"/>
                  <a:gd name="T46" fmla="*/ 42 w 167"/>
                  <a:gd name="T47" fmla="*/ 10 h 96"/>
                  <a:gd name="T48" fmla="*/ 163 w 167"/>
                  <a:gd name="T49" fmla="*/ 10 h 96"/>
                  <a:gd name="T50" fmla="*/ 159 w 167"/>
                  <a:gd name="T51" fmla="*/ 2 h 96"/>
                  <a:gd name="T52" fmla="*/ 122 w 167"/>
                  <a:gd name="T53" fmla="*/ 88 h 96"/>
                  <a:gd name="T54" fmla="*/ 126 w 167"/>
                  <a:gd name="T55" fmla="*/ 86 h 96"/>
                  <a:gd name="T56" fmla="*/ 5 w 167"/>
                  <a:gd name="T57" fmla="*/ 86 h 96"/>
                  <a:gd name="T58" fmla="*/ 9 w 167"/>
                  <a:gd name="T59" fmla="*/ 93 h 96"/>
                  <a:gd name="T60" fmla="*/ 0 w 167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4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4"/>
                    </a:lnTo>
                    <a:lnTo>
                      <a:pt x="129" y="94"/>
                    </a:lnTo>
                    <a:lnTo>
                      <a:pt x="129" y="93"/>
                    </a:lnTo>
                    <a:lnTo>
                      <a:pt x="130" y="93"/>
                    </a:lnTo>
                    <a:lnTo>
                      <a:pt x="167" y="7"/>
                    </a:lnTo>
                    <a:lnTo>
                      <a:pt x="167" y="3"/>
                    </a:lnTo>
                    <a:lnTo>
                      <a:pt x="166" y="2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40" y="0"/>
                    </a:lnTo>
                    <a:lnTo>
                      <a:pt x="39" y="1"/>
                    </a:lnTo>
                    <a:lnTo>
                      <a:pt x="38" y="1"/>
                    </a:lnTo>
                    <a:lnTo>
                      <a:pt x="38" y="2"/>
                    </a:lnTo>
                    <a:lnTo>
                      <a:pt x="37" y="2"/>
                    </a:lnTo>
                    <a:lnTo>
                      <a:pt x="0" y="88"/>
                    </a:lnTo>
                    <a:lnTo>
                      <a:pt x="9" y="93"/>
                    </a:lnTo>
                    <a:lnTo>
                      <a:pt x="46" y="7"/>
                    </a:lnTo>
                    <a:lnTo>
                      <a:pt x="42" y="10"/>
                    </a:lnTo>
                    <a:lnTo>
                      <a:pt x="163" y="10"/>
                    </a:lnTo>
                    <a:lnTo>
                      <a:pt x="159" y="2"/>
                    </a:lnTo>
                    <a:lnTo>
                      <a:pt x="122" y="88"/>
                    </a:lnTo>
                    <a:lnTo>
                      <a:pt x="126" y="86"/>
                    </a:lnTo>
                    <a:lnTo>
                      <a:pt x="5" y="86"/>
                    </a:lnTo>
                    <a:lnTo>
                      <a:pt x="9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01" name="Freeform 54"/>
              <p:cNvSpPr>
                <a:spLocks/>
              </p:cNvSpPr>
              <p:nvPr/>
            </p:nvSpPr>
            <p:spPr bwMode="auto">
              <a:xfrm>
                <a:off x="3504" y="1521"/>
                <a:ext cx="157" cy="86"/>
              </a:xfrm>
              <a:custGeom>
                <a:avLst/>
                <a:gdLst>
                  <a:gd name="T0" fmla="*/ 0 w 157"/>
                  <a:gd name="T1" fmla="*/ 86 h 86"/>
                  <a:gd name="T2" fmla="*/ 121 w 157"/>
                  <a:gd name="T3" fmla="*/ 86 h 86"/>
                  <a:gd name="T4" fmla="*/ 157 w 157"/>
                  <a:gd name="T5" fmla="*/ 0 h 86"/>
                  <a:gd name="T6" fmla="*/ 36 w 157"/>
                  <a:gd name="T7" fmla="*/ 0 h 86"/>
                  <a:gd name="T8" fmla="*/ 0 w 157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7"/>
                  <a:gd name="T16" fmla="*/ 0 h 86"/>
                  <a:gd name="T17" fmla="*/ 157 w 157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7" h="86">
                    <a:moveTo>
                      <a:pt x="0" y="86"/>
                    </a:moveTo>
                    <a:lnTo>
                      <a:pt x="121" y="86"/>
                    </a:lnTo>
                    <a:lnTo>
                      <a:pt x="157" y="0"/>
                    </a:lnTo>
                    <a:lnTo>
                      <a:pt x="36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02" name="Freeform 55"/>
              <p:cNvSpPr>
                <a:spLocks/>
              </p:cNvSpPr>
              <p:nvPr/>
            </p:nvSpPr>
            <p:spPr bwMode="auto">
              <a:xfrm>
                <a:off x="3500" y="1516"/>
                <a:ext cx="166" cy="96"/>
              </a:xfrm>
              <a:custGeom>
                <a:avLst/>
                <a:gdLst>
                  <a:gd name="T0" fmla="*/ 0 w 166"/>
                  <a:gd name="T1" fmla="*/ 88 h 96"/>
                  <a:gd name="T2" fmla="*/ 0 w 166"/>
                  <a:gd name="T3" fmla="*/ 92 h 96"/>
                  <a:gd name="T4" fmla="*/ 1 w 166"/>
                  <a:gd name="T5" fmla="*/ 93 h 96"/>
                  <a:gd name="T6" fmla="*/ 1 w 166"/>
                  <a:gd name="T7" fmla="*/ 94 h 96"/>
                  <a:gd name="T8" fmla="*/ 2 w 166"/>
                  <a:gd name="T9" fmla="*/ 96 h 96"/>
                  <a:gd name="T10" fmla="*/ 127 w 166"/>
                  <a:gd name="T11" fmla="*/ 96 h 96"/>
                  <a:gd name="T12" fmla="*/ 128 w 166"/>
                  <a:gd name="T13" fmla="*/ 94 h 96"/>
                  <a:gd name="T14" fmla="*/ 129 w 166"/>
                  <a:gd name="T15" fmla="*/ 94 h 96"/>
                  <a:gd name="T16" fmla="*/ 129 w 166"/>
                  <a:gd name="T17" fmla="*/ 93 h 96"/>
                  <a:gd name="T18" fmla="*/ 130 w 166"/>
                  <a:gd name="T19" fmla="*/ 93 h 96"/>
                  <a:gd name="T20" fmla="*/ 166 w 166"/>
                  <a:gd name="T21" fmla="*/ 7 h 96"/>
                  <a:gd name="T22" fmla="*/ 166 w 166"/>
                  <a:gd name="T23" fmla="*/ 3 h 96"/>
                  <a:gd name="T24" fmla="*/ 165 w 166"/>
                  <a:gd name="T25" fmla="*/ 2 h 96"/>
                  <a:gd name="T26" fmla="*/ 165 w 166"/>
                  <a:gd name="T27" fmla="*/ 1 h 96"/>
                  <a:gd name="T28" fmla="*/ 164 w 166"/>
                  <a:gd name="T29" fmla="*/ 0 h 96"/>
                  <a:gd name="T30" fmla="*/ 39 w 166"/>
                  <a:gd name="T31" fmla="*/ 0 h 96"/>
                  <a:gd name="T32" fmla="*/ 38 w 166"/>
                  <a:gd name="T33" fmla="*/ 1 h 96"/>
                  <a:gd name="T34" fmla="*/ 37 w 166"/>
                  <a:gd name="T35" fmla="*/ 1 h 96"/>
                  <a:gd name="T36" fmla="*/ 37 w 166"/>
                  <a:gd name="T37" fmla="*/ 2 h 96"/>
                  <a:gd name="T38" fmla="*/ 36 w 166"/>
                  <a:gd name="T39" fmla="*/ 2 h 96"/>
                  <a:gd name="T40" fmla="*/ 0 w 166"/>
                  <a:gd name="T41" fmla="*/ 88 h 96"/>
                  <a:gd name="T42" fmla="*/ 8 w 166"/>
                  <a:gd name="T43" fmla="*/ 93 h 96"/>
                  <a:gd name="T44" fmla="*/ 44 w 166"/>
                  <a:gd name="T45" fmla="*/ 7 h 96"/>
                  <a:gd name="T46" fmla="*/ 40 w 166"/>
                  <a:gd name="T47" fmla="*/ 10 h 96"/>
                  <a:gd name="T48" fmla="*/ 161 w 166"/>
                  <a:gd name="T49" fmla="*/ 10 h 96"/>
                  <a:gd name="T50" fmla="*/ 157 w 166"/>
                  <a:gd name="T51" fmla="*/ 2 h 96"/>
                  <a:gd name="T52" fmla="*/ 121 w 166"/>
                  <a:gd name="T53" fmla="*/ 88 h 96"/>
                  <a:gd name="T54" fmla="*/ 125 w 166"/>
                  <a:gd name="T55" fmla="*/ 86 h 96"/>
                  <a:gd name="T56" fmla="*/ 4 w 166"/>
                  <a:gd name="T57" fmla="*/ 86 h 96"/>
                  <a:gd name="T58" fmla="*/ 8 w 166"/>
                  <a:gd name="T59" fmla="*/ 93 h 96"/>
                  <a:gd name="T60" fmla="*/ 0 w 166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6"/>
                  <a:gd name="T94" fmla="*/ 0 h 96"/>
                  <a:gd name="T95" fmla="*/ 166 w 166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6" h="96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4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4"/>
                    </a:lnTo>
                    <a:lnTo>
                      <a:pt x="129" y="94"/>
                    </a:lnTo>
                    <a:lnTo>
                      <a:pt x="129" y="93"/>
                    </a:lnTo>
                    <a:lnTo>
                      <a:pt x="130" y="93"/>
                    </a:lnTo>
                    <a:lnTo>
                      <a:pt x="166" y="7"/>
                    </a:lnTo>
                    <a:lnTo>
                      <a:pt x="166" y="3"/>
                    </a:lnTo>
                    <a:lnTo>
                      <a:pt x="165" y="2"/>
                    </a:lnTo>
                    <a:lnTo>
                      <a:pt x="165" y="1"/>
                    </a:lnTo>
                    <a:lnTo>
                      <a:pt x="164" y="0"/>
                    </a:lnTo>
                    <a:lnTo>
                      <a:pt x="39" y="0"/>
                    </a:lnTo>
                    <a:lnTo>
                      <a:pt x="38" y="1"/>
                    </a:lnTo>
                    <a:lnTo>
                      <a:pt x="37" y="1"/>
                    </a:lnTo>
                    <a:lnTo>
                      <a:pt x="37" y="2"/>
                    </a:lnTo>
                    <a:lnTo>
                      <a:pt x="36" y="2"/>
                    </a:lnTo>
                    <a:lnTo>
                      <a:pt x="0" y="88"/>
                    </a:lnTo>
                    <a:lnTo>
                      <a:pt x="8" y="93"/>
                    </a:lnTo>
                    <a:lnTo>
                      <a:pt x="44" y="7"/>
                    </a:lnTo>
                    <a:lnTo>
                      <a:pt x="40" y="10"/>
                    </a:lnTo>
                    <a:lnTo>
                      <a:pt x="161" y="10"/>
                    </a:lnTo>
                    <a:lnTo>
                      <a:pt x="157" y="2"/>
                    </a:lnTo>
                    <a:lnTo>
                      <a:pt x="121" y="88"/>
                    </a:lnTo>
                    <a:lnTo>
                      <a:pt x="125" y="86"/>
                    </a:lnTo>
                    <a:lnTo>
                      <a:pt x="4" y="86"/>
                    </a:lnTo>
                    <a:lnTo>
                      <a:pt x="8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03" name="Freeform 56"/>
              <p:cNvSpPr>
                <a:spLocks/>
              </p:cNvSpPr>
              <p:nvPr/>
            </p:nvSpPr>
            <p:spPr bwMode="auto">
              <a:xfrm>
                <a:off x="3380" y="1521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3 w 159"/>
                  <a:gd name="T3" fmla="*/ 86 h 86"/>
                  <a:gd name="T4" fmla="*/ 159 w 159"/>
                  <a:gd name="T5" fmla="*/ 0 h 86"/>
                  <a:gd name="T6" fmla="*/ 37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3" y="86"/>
                    </a:lnTo>
                    <a:lnTo>
                      <a:pt x="159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04" name="Freeform 57"/>
              <p:cNvSpPr>
                <a:spLocks/>
              </p:cNvSpPr>
              <p:nvPr/>
            </p:nvSpPr>
            <p:spPr bwMode="auto">
              <a:xfrm>
                <a:off x="3376" y="1516"/>
                <a:ext cx="167" cy="96"/>
              </a:xfrm>
              <a:custGeom>
                <a:avLst/>
                <a:gdLst>
                  <a:gd name="T0" fmla="*/ 0 w 167"/>
                  <a:gd name="T1" fmla="*/ 88 h 96"/>
                  <a:gd name="T2" fmla="*/ 0 w 167"/>
                  <a:gd name="T3" fmla="*/ 92 h 96"/>
                  <a:gd name="T4" fmla="*/ 1 w 167"/>
                  <a:gd name="T5" fmla="*/ 93 h 96"/>
                  <a:gd name="T6" fmla="*/ 1 w 167"/>
                  <a:gd name="T7" fmla="*/ 94 h 96"/>
                  <a:gd name="T8" fmla="*/ 2 w 167"/>
                  <a:gd name="T9" fmla="*/ 96 h 96"/>
                  <a:gd name="T10" fmla="*/ 128 w 167"/>
                  <a:gd name="T11" fmla="*/ 96 h 96"/>
                  <a:gd name="T12" fmla="*/ 129 w 167"/>
                  <a:gd name="T13" fmla="*/ 94 h 96"/>
                  <a:gd name="T14" fmla="*/ 130 w 167"/>
                  <a:gd name="T15" fmla="*/ 94 h 96"/>
                  <a:gd name="T16" fmla="*/ 130 w 167"/>
                  <a:gd name="T17" fmla="*/ 93 h 96"/>
                  <a:gd name="T18" fmla="*/ 131 w 167"/>
                  <a:gd name="T19" fmla="*/ 93 h 96"/>
                  <a:gd name="T20" fmla="*/ 167 w 167"/>
                  <a:gd name="T21" fmla="*/ 7 h 96"/>
                  <a:gd name="T22" fmla="*/ 167 w 167"/>
                  <a:gd name="T23" fmla="*/ 3 h 96"/>
                  <a:gd name="T24" fmla="*/ 166 w 167"/>
                  <a:gd name="T25" fmla="*/ 2 h 96"/>
                  <a:gd name="T26" fmla="*/ 166 w 167"/>
                  <a:gd name="T27" fmla="*/ 1 h 96"/>
                  <a:gd name="T28" fmla="*/ 165 w 167"/>
                  <a:gd name="T29" fmla="*/ 0 h 96"/>
                  <a:gd name="T30" fmla="*/ 40 w 167"/>
                  <a:gd name="T31" fmla="*/ 0 h 96"/>
                  <a:gd name="T32" fmla="*/ 39 w 167"/>
                  <a:gd name="T33" fmla="*/ 1 h 96"/>
                  <a:gd name="T34" fmla="*/ 38 w 167"/>
                  <a:gd name="T35" fmla="*/ 1 h 96"/>
                  <a:gd name="T36" fmla="*/ 38 w 167"/>
                  <a:gd name="T37" fmla="*/ 2 h 96"/>
                  <a:gd name="T38" fmla="*/ 37 w 167"/>
                  <a:gd name="T39" fmla="*/ 2 h 96"/>
                  <a:gd name="T40" fmla="*/ 0 w 167"/>
                  <a:gd name="T41" fmla="*/ 88 h 96"/>
                  <a:gd name="T42" fmla="*/ 8 w 167"/>
                  <a:gd name="T43" fmla="*/ 93 h 96"/>
                  <a:gd name="T44" fmla="*/ 45 w 167"/>
                  <a:gd name="T45" fmla="*/ 7 h 96"/>
                  <a:gd name="T46" fmla="*/ 41 w 167"/>
                  <a:gd name="T47" fmla="*/ 10 h 96"/>
                  <a:gd name="T48" fmla="*/ 163 w 167"/>
                  <a:gd name="T49" fmla="*/ 10 h 96"/>
                  <a:gd name="T50" fmla="*/ 158 w 167"/>
                  <a:gd name="T51" fmla="*/ 2 h 96"/>
                  <a:gd name="T52" fmla="*/ 122 w 167"/>
                  <a:gd name="T53" fmla="*/ 88 h 96"/>
                  <a:gd name="T54" fmla="*/ 127 w 167"/>
                  <a:gd name="T55" fmla="*/ 86 h 96"/>
                  <a:gd name="T56" fmla="*/ 4 w 167"/>
                  <a:gd name="T57" fmla="*/ 86 h 96"/>
                  <a:gd name="T58" fmla="*/ 8 w 167"/>
                  <a:gd name="T59" fmla="*/ 93 h 96"/>
                  <a:gd name="T60" fmla="*/ 0 w 167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4"/>
                    </a:lnTo>
                    <a:lnTo>
                      <a:pt x="2" y="96"/>
                    </a:lnTo>
                    <a:lnTo>
                      <a:pt x="128" y="96"/>
                    </a:lnTo>
                    <a:lnTo>
                      <a:pt x="129" y="94"/>
                    </a:lnTo>
                    <a:lnTo>
                      <a:pt x="130" y="94"/>
                    </a:lnTo>
                    <a:lnTo>
                      <a:pt x="130" y="93"/>
                    </a:lnTo>
                    <a:lnTo>
                      <a:pt x="131" y="93"/>
                    </a:lnTo>
                    <a:lnTo>
                      <a:pt x="167" y="7"/>
                    </a:lnTo>
                    <a:lnTo>
                      <a:pt x="167" y="3"/>
                    </a:lnTo>
                    <a:lnTo>
                      <a:pt x="166" y="2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40" y="0"/>
                    </a:lnTo>
                    <a:lnTo>
                      <a:pt x="39" y="1"/>
                    </a:lnTo>
                    <a:lnTo>
                      <a:pt x="38" y="1"/>
                    </a:lnTo>
                    <a:lnTo>
                      <a:pt x="38" y="2"/>
                    </a:lnTo>
                    <a:lnTo>
                      <a:pt x="37" y="2"/>
                    </a:lnTo>
                    <a:lnTo>
                      <a:pt x="0" y="88"/>
                    </a:lnTo>
                    <a:lnTo>
                      <a:pt x="8" y="93"/>
                    </a:lnTo>
                    <a:lnTo>
                      <a:pt x="45" y="7"/>
                    </a:lnTo>
                    <a:lnTo>
                      <a:pt x="41" y="10"/>
                    </a:lnTo>
                    <a:lnTo>
                      <a:pt x="163" y="10"/>
                    </a:lnTo>
                    <a:lnTo>
                      <a:pt x="158" y="2"/>
                    </a:lnTo>
                    <a:lnTo>
                      <a:pt x="122" y="88"/>
                    </a:lnTo>
                    <a:lnTo>
                      <a:pt x="127" y="86"/>
                    </a:lnTo>
                    <a:lnTo>
                      <a:pt x="4" y="86"/>
                    </a:lnTo>
                    <a:lnTo>
                      <a:pt x="8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05" name="Freeform 58"/>
              <p:cNvSpPr>
                <a:spLocks/>
              </p:cNvSpPr>
              <p:nvPr/>
            </p:nvSpPr>
            <p:spPr bwMode="auto">
              <a:xfrm>
                <a:off x="3257" y="1521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2 w 159"/>
                  <a:gd name="T3" fmla="*/ 86 h 86"/>
                  <a:gd name="T4" fmla="*/ 159 w 159"/>
                  <a:gd name="T5" fmla="*/ 0 h 86"/>
                  <a:gd name="T6" fmla="*/ 36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9" y="0"/>
                    </a:lnTo>
                    <a:lnTo>
                      <a:pt x="36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06" name="Freeform 59"/>
              <p:cNvSpPr>
                <a:spLocks/>
              </p:cNvSpPr>
              <p:nvPr/>
            </p:nvSpPr>
            <p:spPr bwMode="auto">
              <a:xfrm>
                <a:off x="3253" y="1516"/>
                <a:ext cx="167" cy="96"/>
              </a:xfrm>
              <a:custGeom>
                <a:avLst/>
                <a:gdLst>
                  <a:gd name="T0" fmla="*/ 0 w 167"/>
                  <a:gd name="T1" fmla="*/ 88 h 96"/>
                  <a:gd name="T2" fmla="*/ 0 w 167"/>
                  <a:gd name="T3" fmla="*/ 92 h 96"/>
                  <a:gd name="T4" fmla="*/ 1 w 167"/>
                  <a:gd name="T5" fmla="*/ 93 h 96"/>
                  <a:gd name="T6" fmla="*/ 1 w 167"/>
                  <a:gd name="T7" fmla="*/ 94 h 96"/>
                  <a:gd name="T8" fmla="*/ 2 w 167"/>
                  <a:gd name="T9" fmla="*/ 96 h 96"/>
                  <a:gd name="T10" fmla="*/ 127 w 167"/>
                  <a:gd name="T11" fmla="*/ 96 h 96"/>
                  <a:gd name="T12" fmla="*/ 128 w 167"/>
                  <a:gd name="T13" fmla="*/ 94 h 96"/>
                  <a:gd name="T14" fmla="*/ 129 w 167"/>
                  <a:gd name="T15" fmla="*/ 94 h 96"/>
                  <a:gd name="T16" fmla="*/ 129 w 167"/>
                  <a:gd name="T17" fmla="*/ 93 h 96"/>
                  <a:gd name="T18" fmla="*/ 130 w 167"/>
                  <a:gd name="T19" fmla="*/ 93 h 96"/>
                  <a:gd name="T20" fmla="*/ 167 w 167"/>
                  <a:gd name="T21" fmla="*/ 7 h 96"/>
                  <a:gd name="T22" fmla="*/ 167 w 167"/>
                  <a:gd name="T23" fmla="*/ 3 h 96"/>
                  <a:gd name="T24" fmla="*/ 166 w 167"/>
                  <a:gd name="T25" fmla="*/ 2 h 96"/>
                  <a:gd name="T26" fmla="*/ 166 w 167"/>
                  <a:gd name="T27" fmla="*/ 1 h 96"/>
                  <a:gd name="T28" fmla="*/ 165 w 167"/>
                  <a:gd name="T29" fmla="*/ 0 h 96"/>
                  <a:gd name="T30" fmla="*/ 39 w 167"/>
                  <a:gd name="T31" fmla="*/ 0 h 96"/>
                  <a:gd name="T32" fmla="*/ 38 w 167"/>
                  <a:gd name="T33" fmla="*/ 1 h 96"/>
                  <a:gd name="T34" fmla="*/ 37 w 167"/>
                  <a:gd name="T35" fmla="*/ 1 h 96"/>
                  <a:gd name="T36" fmla="*/ 37 w 167"/>
                  <a:gd name="T37" fmla="*/ 2 h 96"/>
                  <a:gd name="T38" fmla="*/ 36 w 167"/>
                  <a:gd name="T39" fmla="*/ 2 h 96"/>
                  <a:gd name="T40" fmla="*/ 0 w 167"/>
                  <a:gd name="T41" fmla="*/ 88 h 96"/>
                  <a:gd name="T42" fmla="*/ 8 w 167"/>
                  <a:gd name="T43" fmla="*/ 93 h 96"/>
                  <a:gd name="T44" fmla="*/ 44 w 167"/>
                  <a:gd name="T45" fmla="*/ 7 h 96"/>
                  <a:gd name="T46" fmla="*/ 40 w 167"/>
                  <a:gd name="T47" fmla="*/ 10 h 96"/>
                  <a:gd name="T48" fmla="*/ 163 w 167"/>
                  <a:gd name="T49" fmla="*/ 10 h 96"/>
                  <a:gd name="T50" fmla="*/ 159 w 167"/>
                  <a:gd name="T51" fmla="*/ 2 h 96"/>
                  <a:gd name="T52" fmla="*/ 122 w 167"/>
                  <a:gd name="T53" fmla="*/ 88 h 96"/>
                  <a:gd name="T54" fmla="*/ 126 w 167"/>
                  <a:gd name="T55" fmla="*/ 86 h 96"/>
                  <a:gd name="T56" fmla="*/ 4 w 167"/>
                  <a:gd name="T57" fmla="*/ 86 h 96"/>
                  <a:gd name="T58" fmla="*/ 8 w 167"/>
                  <a:gd name="T59" fmla="*/ 93 h 96"/>
                  <a:gd name="T60" fmla="*/ 0 w 167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4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4"/>
                    </a:lnTo>
                    <a:lnTo>
                      <a:pt x="129" y="94"/>
                    </a:lnTo>
                    <a:lnTo>
                      <a:pt x="129" y="93"/>
                    </a:lnTo>
                    <a:lnTo>
                      <a:pt x="130" y="93"/>
                    </a:lnTo>
                    <a:lnTo>
                      <a:pt x="167" y="7"/>
                    </a:lnTo>
                    <a:lnTo>
                      <a:pt x="167" y="3"/>
                    </a:lnTo>
                    <a:lnTo>
                      <a:pt x="166" y="2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39" y="0"/>
                    </a:lnTo>
                    <a:lnTo>
                      <a:pt x="38" y="1"/>
                    </a:lnTo>
                    <a:lnTo>
                      <a:pt x="37" y="1"/>
                    </a:lnTo>
                    <a:lnTo>
                      <a:pt x="37" y="2"/>
                    </a:lnTo>
                    <a:lnTo>
                      <a:pt x="36" y="2"/>
                    </a:lnTo>
                    <a:lnTo>
                      <a:pt x="0" y="88"/>
                    </a:lnTo>
                    <a:lnTo>
                      <a:pt x="8" y="93"/>
                    </a:lnTo>
                    <a:lnTo>
                      <a:pt x="44" y="7"/>
                    </a:lnTo>
                    <a:lnTo>
                      <a:pt x="40" y="10"/>
                    </a:lnTo>
                    <a:lnTo>
                      <a:pt x="163" y="10"/>
                    </a:lnTo>
                    <a:lnTo>
                      <a:pt x="159" y="2"/>
                    </a:lnTo>
                    <a:lnTo>
                      <a:pt x="122" y="88"/>
                    </a:lnTo>
                    <a:lnTo>
                      <a:pt x="126" y="86"/>
                    </a:lnTo>
                    <a:lnTo>
                      <a:pt x="4" y="86"/>
                    </a:lnTo>
                    <a:lnTo>
                      <a:pt x="8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07" name="Freeform 60"/>
              <p:cNvSpPr>
                <a:spLocks/>
              </p:cNvSpPr>
              <p:nvPr/>
            </p:nvSpPr>
            <p:spPr bwMode="auto">
              <a:xfrm>
                <a:off x="3133" y="1521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3 w 159"/>
                  <a:gd name="T3" fmla="*/ 86 h 86"/>
                  <a:gd name="T4" fmla="*/ 159 w 159"/>
                  <a:gd name="T5" fmla="*/ 0 h 86"/>
                  <a:gd name="T6" fmla="*/ 37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3" y="86"/>
                    </a:lnTo>
                    <a:lnTo>
                      <a:pt x="159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08" name="Freeform 61"/>
              <p:cNvSpPr>
                <a:spLocks/>
              </p:cNvSpPr>
              <p:nvPr/>
            </p:nvSpPr>
            <p:spPr bwMode="auto">
              <a:xfrm>
                <a:off x="3129" y="1516"/>
                <a:ext cx="167" cy="96"/>
              </a:xfrm>
              <a:custGeom>
                <a:avLst/>
                <a:gdLst>
                  <a:gd name="T0" fmla="*/ 0 w 167"/>
                  <a:gd name="T1" fmla="*/ 88 h 96"/>
                  <a:gd name="T2" fmla="*/ 0 w 167"/>
                  <a:gd name="T3" fmla="*/ 92 h 96"/>
                  <a:gd name="T4" fmla="*/ 1 w 167"/>
                  <a:gd name="T5" fmla="*/ 93 h 96"/>
                  <a:gd name="T6" fmla="*/ 1 w 167"/>
                  <a:gd name="T7" fmla="*/ 94 h 96"/>
                  <a:gd name="T8" fmla="*/ 2 w 167"/>
                  <a:gd name="T9" fmla="*/ 96 h 96"/>
                  <a:gd name="T10" fmla="*/ 128 w 167"/>
                  <a:gd name="T11" fmla="*/ 96 h 96"/>
                  <a:gd name="T12" fmla="*/ 129 w 167"/>
                  <a:gd name="T13" fmla="*/ 94 h 96"/>
                  <a:gd name="T14" fmla="*/ 130 w 167"/>
                  <a:gd name="T15" fmla="*/ 94 h 96"/>
                  <a:gd name="T16" fmla="*/ 130 w 167"/>
                  <a:gd name="T17" fmla="*/ 93 h 96"/>
                  <a:gd name="T18" fmla="*/ 131 w 167"/>
                  <a:gd name="T19" fmla="*/ 93 h 96"/>
                  <a:gd name="T20" fmla="*/ 167 w 167"/>
                  <a:gd name="T21" fmla="*/ 7 h 96"/>
                  <a:gd name="T22" fmla="*/ 167 w 167"/>
                  <a:gd name="T23" fmla="*/ 3 h 96"/>
                  <a:gd name="T24" fmla="*/ 166 w 167"/>
                  <a:gd name="T25" fmla="*/ 2 h 96"/>
                  <a:gd name="T26" fmla="*/ 166 w 167"/>
                  <a:gd name="T27" fmla="*/ 1 h 96"/>
                  <a:gd name="T28" fmla="*/ 165 w 167"/>
                  <a:gd name="T29" fmla="*/ 0 h 96"/>
                  <a:gd name="T30" fmla="*/ 40 w 167"/>
                  <a:gd name="T31" fmla="*/ 0 h 96"/>
                  <a:gd name="T32" fmla="*/ 39 w 167"/>
                  <a:gd name="T33" fmla="*/ 1 h 96"/>
                  <a:gd name="T34" fmla="*/ 38 w 167"/>
                  <a:gd name="T35" fmla="*/ 1 h 96"/>
                  <a:gd name="T36" fmla="*/ 38 w 167"/>
                  <a:gd name="T37" fmla="*/ 2 h 96"/>
                  <a:gd name="T38" fmla="*/ 37 w 167"/>
                  <a:gd name="T39" fmla="*/ 2 h 96"/>
                  <a:gd name="T40" fmla="*/ 0 w 167"/>
                  <a:gd name="T41" fmla="*/ 88 h 96"/>
                  <a:gd name="T42" fmla="*/ 9 w 167"/>
                  <a:gd name="T43" fmla="*/ 93 h 96"/>
                  <a:gd name="T44" fmla="*/ 46 w 167"/>
                  <a:gd name="T45" fmla="*/ 7 h 96"/>
                  <a:gd name="T46" fmla="*/ 41 w 167"/>
                  <a:gd name="T47" fmla="*/ 10 h 96"/>
                  <a:gd name="T48" fmla="*/ 163 w 167"/>
                  <a:gd name="T49" fmla="*/ 10 h 96"/>
                  <a:gd name="T50" fmla="*/ 159 w 167"/>
                  <a:gd name="T51" fmla="*/ 2 h 96"/>
                  <a:gd name="T52" fmla="*/ 123 w 167"/>
                  <a:gd name="T53" fmla="*/ 88 h 96"/>
                  <a:gd name="T54" fmla="*/ 127 w 167"/>
                  <a:gd name="T55" fmla="*/ 86 h 96"/>
                  <a:gd name="T56" fmla="*/ 4 w 167"/>
                  <a:gd name="T57" fmla="*/ 86 h 96"/>
                  <a:gd name="T58" fmla="*/ 9 w 167"/>
                  <a:gd name="T59" fmla="*/ 93 h 96"/>
                  <a:gd name="T60" fmla="*/ 0 w 167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4"/>
                    </a:lnTo>
                    <a:lnTo>
                      <a:pt x="2" y="96"/>
                    </a:lnTo>
                    <a:lnTo>
                      <a:pt x="128" y="96"/>
                    </a:lnTo>
                    <a:lnTo>
                      <a:pt x="129" y="94"/>
                    </a:lnTo>
                    <a:lnTo>
                      <a:pt x="130" y="94"/>
                    </a:lnTo>
                    <a:lnTo>
                      <a:pt x="130" y="93"/>
                    </a:lnTo>
                    <a:lnTo>
                      <a:pt x="131" y="93"/>
                    </a:lnTo>
                    <a:lnTo>
                      <a:pt x="167" y="7"/>
                    </a:lnTo>
                    <a:lnTo>
                      <a:pt x="167" y="3"/>
                    </a:lnTo>
                    <a:lnTo>
                      <a:pt x="166" y="2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40" y="0"/>
                    </a:lnTo>
                    <a:lnTo>
                      <a:pt x="39" y="1"/>
                    </a:lnTo>
                    <a:lnTo>
                      <a:pt x="38" y="1"/>
                    </a:lnTo>
                    <a:lnTo>
                      <a:pt x="38" y="2"/>
                    </a:lnTo>
                    <a:lnTo>
                      <a:pt x="37" y="2"/>
                    </a:lnTo>
                    <a:lnTo>
                      <a:pt x="0" y="88"/>
                    </a:lnTo>
                    <a:lnTo>
                      <a:pt x="9" y="93"/>
                    </a:lnTo>
                    <a:lnTo>
                      <a:pt x="46" y="7"/>
                    </a:lnTo>
                    <a:lnTo>
                      <a:pt x="41" y="10"/>
                    </a:lnTo>
                    <a:lnTo>
                      <a:pt x="163" y="10"/>
                    </a:lnTo>
                    <a:lnTo>
                      <a:pt x="159" y="2"/>
                    </a:lnTo>
                    <a:lnTo>
                      <a:pt x="123" y="88"/>
                    </a:lnTo>
                    <a:lnTo>
                      <a:pt x="127" y="86"/>
                    </a:lnTo>
                    <a:lnTo>
                      <a:pt x="4" y="86"/>
                    </a:lnTo>
                    <a:lnTo>
                      <a:pt x="9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09" name="Freeform 62"/>
              <p:cNvSpPr>
                <a:spLocks/>
              </p:cNvSpPr>
              <p:nvPr/>
            </p:nvSpPr>
            <p:spPr bwMode="auto">
              <a:xfrm>
                <a:off x="2975" y="1605"/>
                <a:ext cx="158" cy="85"/>
              </a:xfrm>
              <a:custGeom>
                <a:avLst/>
                <a:gdLst>
                  <a:gd name="T0" fmla="*/ 0 w 158"/>
                  <a:gd name="T1" fmla="*/ 85 h 85"/>
                  <a:gd name="T2" fmla="*/ 122 w 158"/>
                  <a:gd name="T3" fmla="*/ 85 h 85"/>
                  <a:gd name="T4" fmla="*/ 158 w 158"/>
                  <a:gd name="T5" fmla="*/ 0 h 85"/>
                  <a:gd name="T6" fmla="*/ 37 w 158"/>
                  <a:gd name="T7" fmla="*/ 0 h 85"/>
                  <a:gd name="T8" fmla="*/ 0 w 158"/>
                  <a:gd name="T9" fmla="*/ 85 h 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"/>
                  <a:gd name="T16" fmla="*/ 0 h 85"/>
                  <a:gd name="T17" fmla="*/ 158 w 158"/>
                  <a:gd name="T18" fmla="*/ 85 h 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" h="85">
                    <a:moveTo>
                      <a:pt x="0" y="85"/>
                    </a:moveTo>
                    <a:lnTo>
                      <a:pt x="122" y="85"/>
                    </a:lnTo>
                    <a:lnTo>
                      <a:pt x="158" y="0"/>
                    </a:lnTo>
                    <a:lnTo>
                      <a:pt x="37" y="0"/>
                    </a:lnTo>
                    <a:lnTo>
                      <a:pt x="0" y="8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10" name="Freeform 63"/>
              <p:cNvSpPr>
                <a:spLocks/>
              </p:cNvSpPr>
              <p:nvPr/>
            </p:nvSpPr>
            <p:spPr bwMode="auto">
              <a:xfrm>
                <a:off x="2971" y="1600"/>
                <a:ext cx="167" cy="95"/>
              </a:xfrm>
              <a:custGeom>
                <a:avLst/>
                <a:gdLst>
                  <a:gd name="T0" fmla="*/ 0 w 167"/>
                  <a:gd name="T1" fmla="*/ 88 h 95"/>
                  <a:gd name="T2" fmla="*/ 0 w 167"/>
                  <a:gd name="T3" fmla="*/ 91 h 95"/>
                  <a:gd name="T4" fmla="*/ 1 w 167"/>
                  <a:gd name="T5" fmla="*/ 93 h 95"/>
                  <a:gd name="T6" fmla="*/ 1 w 167"/>
                  <a:gd name="T7" fmla="*/ 94 h 95"/>
                  <a:gd name="T8" fmla="*/ 2 w 167"/>
                  <a:gd name="T9" fmla="*/ 95 h 95"/>
                  <a:gd name="T10" fmla="*/ 128 w 167"/>
                  <a:gd name="T11" fmla="*/ 95 h 95"/>
                  <a:gd name="T12" fmla="*/ 129 w 167"/>
                  <a:gd name="T13" fmla="*/ 94 h 95"/>
                  <a:gd name="T14" fmla="*/ 130 w 167"/>
                  <a:gd name="T15" fmla="*/ 94 h 95"/>
                  <a:gd name="T16" fmla="*/ 130 w 167"/>
                  <a:gd name="T17" fmla="*/ 93 h 95"/>
                  <a:gd name="T18" fmla="*/ 131 w 167"/>
                  <a:gd name="T19" fmla="*/ 93 h 95"/>
                  <a:gd name="T20" fmla="*/ 167 w 167"/>
                  <a:gd name="T21" fmla="*/ 8 h 95"/>
                  <a:gd name="T22" fmla="*/ 167 w 167"/>
                  <a:gd name="T23" fmla="*/ 4 h 95"/>
                  <a:gd name="T24" fmla="*/ 166 w 167"/>
                  <a:gd name="T25" fmla="*/ 3 h 95"/>
                  <a:gd name="T26" fmla="*/ 166 w 167"/>
                  <a:gd name="T27" fmla="*/ 2 h 95"/>
                  <a:gd name="T28" fmla="*/ 165 w 167"/>
                  <a:gd name="T29" fmla="*/ 0 h 95"/>
                  <a:gd name="T30" fmla="*/ 40 w 167"/>
                  <a:gd name="T31" fmla="*/ 0 h 95"/>
                  <a:gd name="T32" fmla="*/ 39 w 167"/>
                  <a:gd name="T33" fmla="*/ 2 h 95"/>
                  <a:gd name="T34" fmla="*/ 38 w 167"/>
                  <a:gd name="T35" fmla="*/ 2 h 95"/>
                  <a:gd name="T36" fmla="*/ 38 w 167"/>
                  <a:gd name="T37" fmla="*/ 3 h 95"/>
                  <a:gd name="T38" fmla="*/ 37 w 167"/>
                  <a:gd name="T39" fmla="*/ 3 h 95"/>
                  <a:gd name="T40" fmla="*/ 0 w 167"/>
                  <a:gd name="T41" fmla="*/ 88 h 95"/>
                  <a:gd name="T42" fmla="*/ 8 w 167"/>
                  <a:gd name="T43" fmla="*/ 93 h 95"/>
                  <a:gd name="T44" fmla="*/ 45 w 167"/>
                  <a:gd name="T45" fmla="*/ 8 h 95"/>
                  <a:gd name="T46" fmla="*/ 41 w 167"/>
                  <a:gd name="T47" fmla="*/ 10 h 95"/>
                  <a:gd name="T48" fmla="*/ 162 w 167"/>
                  <a:gd name="T49" fmla="*/ 10 h 95"/>
                  <a:gd name="T50" fmla="*/ 158 w 167"/>
                  <a:gd name="T51" fmla="*/ 3 h 95"/>
                  <a:gd name="T52" fmla="*/ 122 w 167"/>
                  <a:gd name="T53" fmla="*/ 88 h 95"/>
                  <a:gd name="T54" fmla="*/ 126 w 167"/>
                  <a:gd name="T55" fmla="*/ 85 h 95"/>
                  <a:gd name="T56" fmla="*/ 4 w 167"/>
                  <a:gd name="T57" fmla="*/ 85 h 95"/>
                  <a:gd name="T58" fmla="*/ 8 w 167"/>
                  <a:gd name="T59" fmla="*/ 93 h 95"/>
                  <a:gd name="T60" fmla="*/ 0 w 167"/>
                  <a:gd name="T61" fmla="*/ 88 h 9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5"/>
                  <a:gd name="T95" fmla="*/ 167 w 167"/>
                  <a:gd name="T96" fmla="*/ 95 h 95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5">
                    <a:moveTo>
                      <a:pt x="0" y="88"/>
                    </a:moveTo>
                    <a:lnTo>
                      <a:pt x="0" y="91"/>
                    </a:lnTo>
                    <a:lnTo>
                      <a:pt x="1" y="93"/>
                    </a:lnTo>
                    <a:lnTo>
                      <a:pt x="1" y="94"/>
                    </a:lnTo>
                    <a:lnTo>
                      <a:pt x="2" y="95"/>
                    </a:lnTo>
                    <a:lnTo>
                      <a:pt x="128" y="95"/>
                    </a:lnTo>
                    <a:lnTo>
                      <a:pt x="129" y="94"/>
                    </a:lnTo>
                    <a:lnTo>
                      <a:pt x="130" y="94"/>
                    </a:lnTo>
                    <a:lnTo>
                      <a:pt x="130" y="93"/>
                    </a:lnTo>
                    <a:lnTo>
                      <a:pt x="131" y="93"/>
                    </a:lnTo>
                    <a:lnTo>
                      <a:pt x="167" y="8"/>
                    </a:lnTo>
                    <a:lnTo>
                      <a:pt x="167" y="4"/>
                    </a:lnTo>
                    <a:lnTo>
                      <a:pt x="166" y="3"/>
                    </a:lnTo>
                    <a:lnTo>
                      <a:pt x="166" y="2"/>
                    </a:lnTo>
                    <a:lnTo>
                      <a:pt x="165" y="0"/>
                    </a:lnTo>
                    <a:lnTo>
                      <a:pt x="40" y="0"/>
                    </a:lnTo>
                    <a:lnTo>
                      <a:pt x="39" y="2"/>
                    </a:lnTo>
                    <a:lnTo>
                      <a:pt x="38" y="2"/>
                    </a:lnTo>
                    <a:lnTo>
                      <a:pt x="38" y="3"/>
                    </a:lnTo>
                    <a:lnTo>
                      <a:pt x="37" y="3"/>
                    </a:lnTo>
                    <a:lnTo>
                      <a:pt x="0" y="88"/>
                    </a:lnTo>
                    <a:lnTo>
                      <a:pt x="8" y="93"/>
                    </a:lnTo>
                    <a:lnTo>
                      <a:pt x="45" y="8"/>
                    </a:lnTo>
                    <a:lnTo>
                      <a:pt x="41" y="10"/>
                    </a:lnTo>
                    <a:lnTo>
                      <a:pt x="162" y="10"/>
                    </a:lnTo>
                    <a:lnTo>
                      <a:pt x="158" y="3"/>
                    </a:lnTo>
                    <a:lnTo>
                      <a:pt x="122" y="88"/>
                    </a:lnTo>
                    <a:lnTo>
                      <a:pt x="126" y="85"/>
                    </a:lnTo>
                    <a:lnTo>
                      <a:pt x="4" y="85"/>
                    </a:lnTo>
                    <a:lnTo>
                      <a:pt x="8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11" name="Freeform 64"/>
              <p:cNvSpPr>
                <a:spLocks/>
              </p:cNvSpPr>
              <p:nvPr/>
            </p:nvSpPr>
            <p:spPr bwMode="auto">
              <a:xfrm>
                <a:off x="3712" y="1605"/>
                <a:ext cx="159" cy="85"/>
              </a:xfrm>
              <a:custGeom>
                <a:avLst/>
                <a:gdLst>
                  <a:gd name="T0" fmla="*/ 0 w 159"/>
                  <a:gd name="T1" fmla="*/ 85 h 85"/>
                  <a:gd name="T2" fmla="*/ 123 w 159"/>
                  <a:gd name="T3" fmla="*/ 85 h 85"/>
                  <a:gd name="T4" fmla="*/ 159 w 159"/>
                  <a:gd name="T5" fmla="*/ 0 h 85"/>
                  <a:gd name="T6" fmla="*/ 37 w 159"/>
                  <a:gd name="T7" fmla="*/ 0 h 85"/>
                  <a:gd name="T8" fmla="*/ 0 w 159"/>
                  <a:gd name="T9" fmla="*/ 85 h 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5"/>
                  <a:gd name="T17" fmla="*/ 159 w 159"/>
                  <a:gd name="T18" fmla="*/ 85 h 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5">
                    <a:moveTo>
                      <a:pt x="0" y="85"/>
                    </a:moveTo>
                    <a:lnTo>
                      <a:pt x="123" y="85"/>
                    </a:lnTo>
                    <a:lnTo>
                      <a:pt x="159" y="0"/>
                    </a:lnTo>
                    <a:lnTo>
                      <a:pt x="37" y="0"/>
                    </a:lnTo>
                    <a:lnTo>
                      <a:pt x="0" y="8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12" name="Freeform 65"/>
              <p:cNvSpPr>
                <a:spLocks/>
              </p:cNvSpPr>
              <p:nvPr/>
            </p:nvSpPr>
            <p:spPr bwMode="auto">
              <a:xfrm>
                <a:off x="3708" y="1600"/>
                <a:ext cx="167" cy="95"/>
              </a:xfrm>
              <a:custGeom>
                <a:avLst/>
                <a:gdLst>
                  <a:gd name="T0" fmla="*/ 0 w 167"/>
                  <a:gd name="T1" fmla="*/ 88 h 95"/>
                  <a:gd name="T2" fmla="*/ 0 w 167"/>
                  <a:gd name="T3" fmla="*/ 91 h 95"/>
                  <a:gd name="T4" fmla="*/ 1 w 167"/>
                  <a:gd name="T5" fmla="*/ 93 h 95"/>
                  <a:gd name="T6" fmla="*/ 1 w 167"/>
                  <a:gd name="T7" fmla="*/ 94 h 95"/>
                  <a:gd name="T8" fmla="*/ 2 w 167"/>
                  <a:gd name="T9" fmla="*/ 95 h 95"/>
                  <a:gd name="T10" fmla="*/ 128 w 167"/>
                  <a:gd name="T11" fmla="*/ 95 h 95"/>
                  <a:gd name="T12" fmla="*/ 129 w 167"/>
                  <a:gd name="T13" fmla="*/ 94 h 95"/>
                  <a:gd name="T14" fmla="*/ 130 w 167"/>
                  <a:gd name="T15" fmla="*/ 94 h 95"/>
                  <a:gd name="T16" fmla="*/ 130 w 167"/>
                  <a:gd name="T17" fmla="*/ 93 h 95"/>
                  <a:gd name="T18" fmla="*/ 131 w 167"/>
                  <a:gd name="T19" fmla="*/ 93 h 95"/>
                  <a:gd name="T20" fmla="*/ 167 w 167"/>
                  <a:gd name="T21" fmla="*/ 8 h 95"/>
                  <a:gd name="T22" fmla="*/ 167 w 167"/>
                  <a:gd name="T23" fmla="*/ 4 h 95"/>
                  <a:gd name="T24" fmla="*/ 166 w 167"/>
                  <a:gd name="T25" fmla="*/ 3 h 95"/>
                  <a:gd name="T26" fmla="*/ 166 w 167"/>
                  <a:gd name="T27" fmla="*/ 2 h 95"/>
                  <a:gd name="T28" fmla="*/ 165 w 167"/>
                  <a:gd name="T29" fmla="*/ 0 h 95"/>
                  <a:gd name="T30" fmla="*/ 40 w 167"/>
                  <a:gd name="T31" fmla="*/ 0 h 95"/>
                  <a:gd name="T32" fmla="*/ 39 w 167"/>
                  <a:gd name="T33" fmla="*/ 2 h 95"/>
                  <a:gd name="T34" fmla="*/ 38 w 167"/>
                  <a:gd name="T35" fmla="*/ 2 h 95"/>
                  <a:gd name="T36" fmla="*/ 38 w 167"/>
                  <a:gd name="T37" fmla="*/ 3 h 95"/>
                  <a:gd name="T38" fmla="*/ 37 w 167"/>
                  <a:gd name="T39" fmla="*/ 3 h 95"/>
                  <a:gd name="T40" fmla="*/ 0 w 167"/>
                  <a:gd name="T41" fmla="*/ 88 h 95"/>
                  <a:gd name="T42" fmla="*/ 8 w 167"/>
                  <a:gd name="T43" fmla="*/ 93 h 95"/>
                  <a:gd name="T44" fmla="*/ 45 w 167"/>
                  <a:gd name="T45" fmla="*/ 8 h 95"/>
                  <a:gd name="T46" fmla="*/ 41 w 167"/>
                  <a:gd name="T47" fmla="*/ 10 h 95"/>
                  <a:gd name="T48" fmla="*/ 163 w 167"/>
                  <a:gd name="T49" fmla="*/ 10 h 95"/>
                  <a:gd name="T50" fmla="*/ 159 w 167"/>
                  <a:gd name="T51" fmla="*/ 3 h 95"/>
                  <a:gd name="T52" fmla="*/ 123 w 167"/>
                  <a:gd name="T53" fmla="*/ 88 h 95"/>
                  <a:gd name="T54" fmla="*/ 127 w 167"/>
                  <a:gd name="T55" fmla="*/ 85 h 95"/>
                  <a:gd name="T56" fmla="*/ 4 w 167"/>
                  <a:gd name="T57" fmla="*/ 85 h 95"/>
                  <a:gd name="T58" fmla="*/ 8 w 167"/>
                  <a:gd name="T59" fmla="*/ 93 h 95"/>
                  <a:gd name="T60" fmla="*/ 0 w 167"/>
                  <a:gd name="T61" fmla="*/ 88 h 9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5"/>
                  <a:gd name="T95" fmla="*/ 167 w 167"/>
                  <a:gd name="T96" fmla="*/ 95 h 95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5">
                    <a:moveTo>
                      <a:pt x="0" y="88"/>
                    </a:moveTo>
                    <a:lnTo>
                      <a:pt x="0" y="91"/>
                    </a:lnTo>
                    <a:lnTo>
                      <a:pt x="1" y="93"/>
                    </a:lnTo>
                    <a:lnTo>
                      <a:pt x="1" y="94"/>
                    </a:lnTo>
                    <a:lnTo>
                      <a:pt x="2" y="95"/>
                    </a:lnTo>
                    <a:lnTo>
                      <a:pt x="128" y="95"/>
                    </a:lnTo>
                    <a:lnTo>
                      <a:pt x="129" y="94"/>
                    </a:lnTo>
                    <a:lnTo>
                      <a:pt x="130" y="94"/>
                    </a:lnTo>
                    <a:lnTo>
                      <a:pt x="130" y="93"/>
                    </a:lnTo>
                    <a:lnTo>
                      <a:pt x="131" y="93"/>
                    </a:lnTo>
                    <a:lnTo>
                      <a:pt x="167" y="8"/>
                    </a:lnTo>
                    <a:lnTo>
                      <a:pt x="167" y="4"/>
                    </a:lnTo>
                    <a:lnTo>
                      <a:pt x="166" y="3"/>
                    </a:lnTo>
                    <a:lnTo>
                      <a:pt x="166" y="2"/>
                    </a:lnTo>
                    <a:lnTo>
                      <a:pt x="165" y="0"/>
                    </a:lnTo>
                    <a:lnTo>
                      <a:pt x="40" y="0"/>
                    </a:lnTo>
                    <a:lnTo>
                      <a:pt x="39" y="2"/>
                    </a:lnTo>
                    <a:lnTo>
                      <a:pt x="38" y="2"/>
                    </a:lnTo>
                    <a:lnTo>
                      <a:pt x="38" y="3"/>
                    </a:lnTo>
                    <a:lnTo>
                      <a:pt x="37" y="3"/>
                    </a:lnTo>
                    <a:lnTo>
                      <a:pt x="0" y="88"/>
                    </a:lnTo>
                    <a:lnTo>
                      <a:pt x="8" y="93"/>
                    </a:lnTo>
                    <a:lnTo>
                      <a:pt x="45" y="8"/>
                    </a:lnTo>
                    <a:lnTo>
                      <a:pt x="41" y="10"/>
                    </a:lnTo>
                    <a:lnTo>
                      <a:pt x="163" y="10"/>
                    </a:lnTo>
                    <a:lnTo>
                      <a:pt x="159" y="3"/>
                    </a:lnTo>
                    <a:lnTo>
                      <a:pt x="123" y="88"/>
                    </a:lnTo>
                    <a:lnTo>
                      <a:pt x="127" y="85"/>
                    </a:lnTo>
                    <a:lnTo>
                      <a:pt x="4" y="85"/>
                    </a:lnTo>
                    <a:lnTo>
                      <a:pt x="8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13" name="Freeform 66"/>
              <p:cNvSpPr>
                <a:spLocks/>
              </p:cNvSpPr>
              <p:nvPr/>
            </p:nvSpPr>
            <p:spPr bwMode="auto">
              <a:xfrm>
                <a:off x="3591" y="1605"/>
                <a:ext cx="158" cy="85"/>
              </a:xfrm>
              <a:custGeom>
                <a:avLst/>
                <a:gdLst>
                  <a:gd name="T0" fmla="*/ 0 w 158"/>
                  <a:gd name="T1" fmla="*/ 85 h 85"/>
                  <a:gd name="T2" fmla="*/ 122 w 158"/>
                  <a:gd name="T3" fmla="*/ 85 h 85"/>
                  <a:gd name="T4" fmla="*/ 158 w 158"/>
                  <a:gd name="T5" fmla="*/ 0 h 85"/>
                  <a:gd name="T6" fmla="*/ 37 w 158"/>
                  <a:gd name="T7" fmla="*/ 0 h 85"/>
                  <a:gd name="T8" fmla="*/ 0 w 158"/>
                  <a:gd name="T9" fmla="*/ 85 h 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"/>
                  <a:gd name="T16" fmla="*/ 0 h 85"/>
                  <a:gd name="T17" fmla="*/ 158 w 158"/>
                  <a:gd name="T18" fmla="*/ 85 h 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" h="85">
                    <a:moveTo>
                      <a:pt x="0" y="85"/>
                    </a:moveTo>
                    <a:lnTo>
                      <a:pt x="122" y="85"/>
                    </a:lnTo>
                    <a:lnTo>
                      <a:pt x="158" y="0"/>
                    </a:lnTo>
                    <a:lnTo>
                      <a:pt x="37" y="0"/>
                    </a:lnTo>
                    <a:lnTo>
                      <a:pt x="0" y="8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14" name="Freeform 67"/>
              <p:cNvSpPr>
                <a:spLocks/>
              </p:cNvSpPr>
              <p:nvPr/>
            </p:nvSpPr>
            <p:spPr bwMode="auto">
              <a:xfrm>
                <a:off x="3586" y="1600"/>
                <a:ext cx="167" cy="95"/>
              </a:xfrm>
              <a:custGeom>
                <a:avLst/>
                <a:gdLst>
                  <a:gd name="T0" fmla="*/ 0 w 167"/>
                  <a:gd name="T1" fmla="*/ 88 h 95"/>
                  <a:gd name="T2" fmla="*/ 0 w 167"/>
                  <a:gd name="T3" fmla="*/ 91 h 95"/>
                  <a:gd name="T4" fmla="*/ 1 w 167"/>
                  <a:gd name="T5" fmla="*/ 93 h 95"/>
                  <a:gd name="T6" fmla="*/ 1 w 167"/>
                  <a:gd name="T7" fmla="*/ 94 h 95"/>
                  <a:gd name="T8" fmla="*/ 2 w 167"/>
                  <a:gd name="T9" fmla="*/ 95 h 95"/>
                  <a:gd name="T10" fmla="*/ 128 w 167"/>
                  <a:gd name="T11" fmla="*/ 95 h 95"/>
                  <a:gd name="T12" fmla="*/ 129 w 167"/>
                  <a:gd name="T13" fmla="*/ 94 h 95"/>
                  <a:gd name="T14" fmla="*/ 130 w 167"/>
                  <a:gd name="T15" fmla="*/ 94 h 95"/>
                  <a:gd name="T16" fmla="*/ 130 w 167"/>
                  <a:gd name="T17" fmla="*/ 93 h 95"/>
                  <a:gd name="T18" fmla="*/ 132 w 167"/>
                  <a:gd name="T19" fmla="*/ 93 h 95"/>
                  <a:gd name="T20" fmla="*/ 167 w 167"/>
                  <a:gd name="T21" fmla="*/ 8 h 95"/>
                  <a:gd name="T22" fmla="*/ 167 w 167"/>
                  <a:gd name="T23" fmla="*/ 4 h 95"/>
                  <a:gd name="T24" fmla="*/ 166 w 167"/>
                  <a:gd name="T25" fmla="*/ 3 h 95"/>
                  <a:gd name="T26" fmla="*/ 166 w 167"/>
                  <a:gd name="T27" fmla="*/ 2 h 95"/>
                  <a:gd name="T28" fmla="*/ 165 w 167"/>
                  <a:gd name="T29" fmla="*/ 0 h 95"/>
                  <a:gd name="T30" fmla="*/ 41 w 167"/>
                  <a:gd name="T31" fmla="*/ 0 h 95"/>
                  <a:gd name="T32" fmla="*/ 39 w 167"/>
                  <a:gd name="T33" fmla="*/ 2 h 95"/>
                  <a:gd name="T34" fmla="*/ 38 w 167"/>
                  <a:gd name="T35" fmla="*/ 2 h 95"/>
                  <a:gd name="T36" fmla="*/ 38 w 167"/>
                  <a:gd name="T37" fmla="*/ 3 h 95"/>
                  <a:gd name="T38" fmla="*/ 37 w 167"/>
                  <a:gd name="T39" fmla="*/ 3 h 95"/>
                  <a:gd name="T40" fmla="*/ 0 w 167"/>
                  <a:gd name="T41" fmla="*/ 88 h 95"/>
                  <a:gd name="T42" fmla="*/ 9 w 167"/>
                  <a:gd name="T43" fmla="*/ 93 h 95"/>
                  <a:gd name="T44" fmla="*/ 46 w 167"/>
                  <a:gd name="T45" fmla="*/ 8 h 95"/>
                  <a:gd name="T46" fmla="*/ 42 w 167"/>
                  <a:gd name="T47" fmla="*/ 10 h 95"/>
                  <a:gd name="T48" fmla="*/ 163 w 167"/>
                  <a:gd name="T49" fmla="*/ 10 h 95"/>
                  <a:gd name="T50" fmla="*/ 159 w 167"/>
                  <a:gd name="T51" fmla="*/ 3 h 95"/>
                  <a:gd name="T52" fmla="*/ 123 w 167"/>
                  <a:gd name="T53" fmla="*/ 88 h 95"/>
                  <a:gd name="T54" fmla="*/ 127 w 167"/>
                  <a:gd name="T55" fmla="*/ 85 h 95"/>
                  <a:gd name="T56" fmla="*/ 5 w 167"/>
                  <a:gd name="T57" fmla="*/ 85 h 95"/>
                  <a:gd name="T58" fmla="*/ 9 w 167"/>
                  <a:gd name="T59" fmla="*/ 93 h 95"/>
                  <a:gd name="T60" fmla="*/ 0 w 167"/>
                  <a:gd name="T61" fmla="*/ 88 h 9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5"/>
                  <a:gd name="T95" fmla="*/ 167 w 167"/>
                  <a:gd name="T96" fmla="*/ 95 h 95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5">
                    <a:moveTo>
                      <a:pt x="0" y="88"/>
                    </a:moveTo>
                    <a:lnTo>
                      <a:pt x="0" y="91"/>
                    </a:lnTo>
                    <a:lnTo>
                      <a:pt x="1" y="93"/>
                    </a:lnTo>
                    <a:lnTo>
                      <a:pt x="1" y="94"/>
                    </a:lnTo>
                    <a:lnTo>
                      <a:pt x="2" y="95"/>
                    </a:lnTo>
                    <a:lnTo>
                      <a:pt x="128" y="95"/>
                    </a:lnTo>
                    <a:lnTo>
                      <a:pt x="129" y="94"/>
                    </a:lnTo>
                    <a:lnTo>
                      <a:pt x="130" y="94"/>
                    </a:lnTo>
                    <a:lnTo>
                      <a:pt x="130" y="93"/>
                    </a:lnTo>
                    <a:lnTo>
                      <a:pt x="132" y="93"/>
                    </a:lnTo>
                    <a:lnTo>
                      <a:pt x="167" y="8"/>
                    </a:lnTo>
                    <a:lnTo>
                      <a:pt x="167" y="4"/>
                    </a:lnTo>
                    <a:lnTo>
                      <a:pt x="166" y="3"/>
                    </a:lnTo>
                    <a:lnTo>
                      <a:pt x="166" y="2"/>
                    </a:lnTo>
                    <a:lnTo>
                      <a:pt x="165" y="0"/>
                    </a:lnTo>
                    <a:lnTo>
                      <a:pt x="41" y="0"/>
                    </a:lnTo>
                    <a:lnTo>
                      <a:pt x="39" y="2"/>
                    </a:lnTo>
                    <a:lnTo>
                      <a:pt x="38" y="2"/>
                    </a:lnTo>
                    <a:lnTo>
                      <a:pt x="38" y="3"/>
                    </a:lnTo>
                    <a:lnTo>
                      <a:pt x="37" y="3"/>
                    </a:lnTo>
                    <a:lnTo>
                      <a:pt x="0" y="88"/>
                    </a:lnTo>
                    <a:lnTo>
                      <a:pt x="9" y="93"/>
                    </a:lnTo>
                    <a:lnTo>
                      <a:pt x="46" y="8"/>
                    </a:lnTo>
                    <a:lnTo>
                      <a:pt x="42" y="10"/>
                    </a:lnTo>
                    <a:lnTo>
                      <a:pt x="163" y="10"/>
                    </a:lnTo>
                    <a:lnTo>
                      <a:pt x="159" y="3"/>
                    </a:lnTo>
                    <a:lnTo>
                      <a:pt x="123" y="88"/>
                    </a:lnTo>
                    <a:lnTo>
                      <a:pt x="127" y="85"/>
                    </a:lnTo>
                    <a:lnTo>
                      <a:pt x="5" y="85"/>
                    </a:lnTo>
                    <a:lnTo>
                      <a:pt x="9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15" name="Freeform 68"/>
              <p:cNvSpPr>
                <a:spLocks/>
              </p:cNvSpPr>
              <p:nvPr/>
            </p:nvSpPr>
            <p:spPr bwMode="auto">
              <a:xfrm>
                <a:off x="3468" y="1605"/>
                <a:ext cx="159" cy="85"/>
              </a:xfrm>
              <a:custGeom>
                <a:avLst/>
                <a:gdLst>
                  <a:gd name="T0" fmla="*/ 0 w 159"/>
                  <a:gd name="T1" fmla="*/ 85 h 85"/>
                  <a:gd name="T2" fmla="*/ 121 w 159"/>
                  <a:gd name="T3" fmla="*/ 85 h 85"/>
                  <a:gd name="T4" fmla="*/ 159 w 159"/>
                  <a:gd name="T5" fmla="*/ 0 h 85"/>
                  <a:gd name="T6" fmla="*/ 37 w 159"/>
                  <a:gd name="T7" fmla="*/ 0 h 85"/>
                  <a:gd name="T8" fmla="*/ 0 w 159"/>
                  <a:gd name="T9" fmla="*/ 85 h 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5"/>
                  <a:gd name="T17" fmla="*/ 159 w 159"/>
                  <a:gd name="T18" fmla="*/ 85 h 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5">
                    <a:moveTo>
                      <a:pt x="0" y="85"/>
                    </a:moveTo>
                    <a:lnTo>
                      <a:pt x="121" y="85"/>
                    </a:lnTo>
                    <a:lnTo>
                      <a:pt x="159" y="0"/>
                    </a:lnTo>
                    <a:lnTo>
                      <a:pt x="37" y="0"/>
                    </a:lnTo>
                    <a:lnTo>
                      <a:pt x="0" y="8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16" name="Freeform 69"/>
              <p:cNvSpPr>
                <a:spLocks/>
              </p:cNvSpPr>
              <p:nvPr/>
            </p:nvSpPr>
            <p:spPr bwMode="auto">
              <a:xfrm>
                <a:off x="3464" y="1600"/>
                <a:ext cx="167" cy="95"/>
              </a:xfrm>
              <a:custGeom>
                <a:avLst/>
                <a:gdLst>
                  <a:gd name="T0" fmla="*/ 0 w 167"/>
                  <a:gd name="T1" fmla="*/ 88 h 95"/>
                  <a:gd name="T2" fmla="*/ 0 w 167"/>
                  <a:gd name="T3" fmla="*/ 91 h 95"/>
                  <a:gd name="T4" fmla="*/ 1 w 167"/>
                  <a:gd name="T5" fmla="*/ 93 h 95"/>
                  <a:gd name="T6" fmla="*/ 1 w 167"/>
                  <a:gd name="T7" fmla="*/ 94 h 95"/>
                  <a:gd name="T8" fmla="*/ 2 w 167"/>
                  <a:gd name="T9" fmla="*/ 95 h 95"/>
                  <a:gd name="T10" fmla="*/ 127 w 167"/>
                  <a:gd name="T11" fmla="*/ 95 h 95"/>
                  <a:gd name="T12" fmla="*/ 128 w 167"/>
                  <a:gd name="T13" fmla="*/ 94 h 95"/>
                  <a:gd name="T14" fmla="*/ 129 w 167"/>
                  <a:gd name="T15" fmla="*/ 94 h 95"/>
                  <a:gd name="T16" fmla="*/ 129 w 167"/>
                  <a:gd name="T17" fmla="*/ 93 h 95"/>
                  <a:gd name="T18" fmla="*/ 130 w 167"/>
                  <a:gd name="T19" fmla="*/ 93 h 95"/>
                  <a:gd name="T20" fmla="*/ 167 w 167"/>
                  <a:gd name="T21" fmla="*/ 8 h 95"/>
                  <a:gd name="T22" fmla="*/ 167 w 167"/>
                  <a:gd name="T23" fmla="*/ 4 h 95"/>
                  <a:gd name="T24" fmla="*/ 166 w 167"/>
                  <a:gd name="T25" fmla="*/ 3 h 95"/>
                  <a:gd name="T26" fmla="*/ 166 w 167"/>
                  <a:gd name="T27" fmla="*/ 2 h 95"/>
                  <a:gd name="T28" fmla="*/ 165 w 167"/>
                  <a:gd name="T29" fmla="*/ 0 h 95"/>
                  <a:gd name="T30" fmla="*/ 40 w 167"/>
                  <a:gd name="T31" fmla="*/ 0 h 95"/>
                  <a:gd name="T32" fmla="*/ 39 w 167"/>
                  <a:gd name="T33" fmla="*/ 2 h 95"/>
                  <a:gd name="T34" fmla="*/ 38 w 167"/>
                  <a:gd name="T35" fmla="*/ 2 h 95"/>
                  <a:gd name="T36" fmla="*/ 38 w 167"/>
                  <a:gd name="T37" fmla="*/ 3 h 95"/>
                  <a:gd name="T38" fmla="*/ 37 w 167"/>
                  <a:gd name="T39" fmla="*/ 3 h 95"/>
                  <a:gd name="T40" fmla="*/ 0 w 167"/>
                  <a:gd name="T41" fmla="*/ 88 h 95"/>
                  <a:gd name="T42" fmla="*/ 8 w 167"/>
                  <a:gd name="T43" fmla="*/ 93 h 95"/>
                  <a:gd name="T44" fmla="*/ 45 w 167"/>
                  <a:gd name="T45" fmla="*/ 8 h 95"/>
                  <a:gd name="T46" fmla="*/ 41 w 167"/>
                  <a:gd name="T47" fmla="*/ 10 h 95"/>
                  <a:gd name="T48" fmla="*/ 163 w 167"/>
                  <a:gd name="T49" fmla="*/ 10 h 95"/>
                  <a:gd name="T50" fmla="*/ 158 w 167"/>
                  <a:gd name="T51" fmla="*/ 3 h 95"/>
                  <a:gd name="T52" fmla="*/ 121 w 167"/>
                  <a:gd name="T53" fmla="*/ 88 h 95"/>
                  <a:gd name="T54" fmla="*/ 125 w 167"/>
                  <a:gd name="T55" fmla="*/ 85 h 95"/>
                  <a:gd name="T56" fmla="*/ 4 w 167"/>
                  <a:gd name="T57" fmla="*/ 85 h 95"/>
                  <a:gd name="T58" fmla="*/ 8 w 167"/>
                  <a:gd name="T59" fmla="*/ 93 h 95"/>
                  <a:gd name="T60" fmla="*/ 0 w 167"/>
                  <a:gd name="T61" fmla="*/ 88 h 9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5"/>
                  <a:gd name="T95" fmla="*/ 167 w 167"/>
                  <a:gd name="T96" fmla="*/ 95 h 95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5">
                    <a:moveTo>
                      <a:pt x="0" y="88"/>
                    </a:moveTo>
                    <a:lnTo>
                      <a:pt x="0" y="91"/>
                    </a:lnTo>
                    <a:lnTo>
                      <a:pt x="1" y="93"/>
                    </a:lnTo>
                    <a:lnTo>
                      <a:pt x="1" y="94"/>
                    </a:lnTo>
                    <a:lnTo>
                      <a:pt x="2" y="95"/>
                    </a:lnTo>
                    <a:lnTo>
                      <a:pt x="127" y="95"/>
                    </a:lnTo>
                    <a:lnTo>
                      <a:pt x="128" y="94"/>
                    </a:lnTo>
                    <a:lnTo>
                      <a:pt x="129" y="94"/>
                    </a:lnTo>
                    <a:lnTo>
                      <a:pt x="129" y="93"/>
                    </a:lnTo>
                    <a:lnTo>
                      <a:pt x="130" y="93"/>
                    </a:lnTo>
                    <a:lnTo>
                      <a:pt x="167" y="8"/>
                    </a:lnTo>
                    <a:lnTo>
                      <a:pt x="167" y="4"/>
                    </a:lnTo>
                    <a:lnTo>
                      <a:pt x="166" y="3"/>
                    </a:lnTo>
                    <a:lnTo>
                      <a:pt x="166" y="2"/>
                    </a:lnTo>
                    <a:lnTo>
                      <a:pt x="165" y="0"/>
                    </a:lnTo>
                    <a:lnTo>
                      <a:pt x="40" y="0"/>
                    </a:lnTo>
                    <a:lnTo>
                      <a:pt x="39" y="2"/>
                    </a:lnTo>
                    <a:lnTo>
                      <a:pt x="38" y="2"/>
                    </a:lnTo>
                    <a:lnTo>
                      <a:pt x="38" y="3"/>
                    </a:lnTo>
                    <a:lnTo>
                      <a:pt x="37" y="3"/>
                    </a:lnTo>
                    <a:lnTo>
                      <a:pt x="0" y="88"/>
                    </a:lnTo>
                    <a:lnTo>
                      <a:pt x="8" y="93"/>
                    </a:lnTo>
                    <a:lnTo>
                      <a:pt x="45" y="8"/>
                    </a:lnTo>
                    <a:lnTo>
                      <a:pt x="41" y="10"/>
                    </a:lnTo>
                    <a:lnTo>
                      <a:pt x="163" y="10"/>
                    </a:lnTo>
                    <a:lnTo>
                      <a:pt x="158" y="3"/>
                    </a:lnTo>
                    <a:lnTo>
                      <a:pt x="121" y="88"/>
                    </a:lnTo>
                    <a:lnTo>
                      <a:pt x="125" y="85"/>
                    </a:lnTo>
                    <a:lnTo>
                      <a:pt x="4" y="85"/>
                    </a:lnTo>
                    <a:lnTo>
                      <a:pt x="8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17" name="Freeform 70"/>
              <p:cNvSpPr>
                <a:spLocks/>
              </p:cNvSpPr>
              <p:nvPr/>
            </p:nvSpPr>
            <p:spPr bwMode="auto">
              <a:xfrm>
                <a:off x="3345" y="1605"/>
                <a:ext cx="158" cy="85"/>
              </a:xfrm>
              <a:custGeom>
                <a:avLst/>
                <a:gdLst>
                  <a:gd name="T0" fmla="*/ 0 w 158"/>
                  <a:gd name="T1" fmla="*/ 85 h 85"/>
                  <a:gd name="T2" fmla="*/ 122 w 158"/>
                  <a:gd name="T3" fmla="*/ 85 h 85"/>
                  <a:gd name="T4" fmla="*/ 158 w 158"/>
                  <a:gd name="T5" fmla="*/ 0 h 85"/>
                  <a:gd name="T6" fmla="*/ 36 w 158"/>
                  <a:gd name="T7" fmla="*/ 0 h 85"/>
                  <a:gd name="T8" fmla="*/ 0 w 158"/>
                  <a:gd name="T9" fmla="*/ 85 h 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"/>
                  <a:gd name="T16" fmla="*/ 0 h 85"/>
                  <a:gd name="T17" fmla="*/ 158 w 158"/>
                  <a:gd name="T18" fmla="*/ 85 h 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" h="85">
                    <a:moveTo>
                      <a:pt x="0" y="85"/>
                    </a:moveTo>
                    <a:lnTo>
                      <a:pt x="122" y="85"/>
                    </a:lnTo>
                    <a:lnTo>
                      <a:pt x="158" y="0"/>
                    </a:lnTo>
                    <a:lnTo>
                      <a:pt x="36" y="0"/>
                    </a:lnTo>
                    <a:lnTo>
                      <a:pt x="0" y="8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18" name="Freeform 71"/>
              <p:cNvSpPr>
                <a:spLocks/>
              </p:cNvSpPr>
              <p:nvPr/>
            </p:nvSpPr>
            <p:spPr bwMode="auto">
              <a:xfrm>
                <a:off x="3341" y="1600"/>
                <a:ext cx="166" cy="95"/>
              </a:xfrm>
              <a:custGeom>
                <a:avLst/>
                <a:gdLst>
                  <a:gd name="T0" fmla="*/ 0 w 166"/>
                  <a:gd name="T1" fmla="*/ 88 h 95"/>
                  <a:gd name="T2" fmla="*/ 0 w 166"/>
                  <a:gd name="T3" fmla="*/ 91 h 95"/>
                  <a:gd name="T4" fmla="*/ 1 w 166"/>
                  <a:gd name="T5" fmla="*/ 93 h 95"/>
                  <a:gd name="T6" fmla="*/ 1 w 166"/>
                  <a:gd name="T7" fmla="*/ 94 h 95"/>
                  <a:gd name="T8" fmla="*/ 2 w 166"/>
                  <a:gd name="T9" fmla="*/ 95 h 95"/>
                  <a:gd name="T10" fmla="*/ 127 w 166"/>
                  <a:gd name="T11" fmla="*/ 95 h 95"/>
                  <a:gd name="T12" fmla="*/ 128 w 166"/>
                  <a:gd name="T13" fmla="*/ 94 h 95"/>
                  <a:gd name="T14" fmla="*/ 129 w 166"/>
                  <a:gd name="T15" fmla="*/ 94 h 95"/>
                  <a:gd name="T16" fmla="*/ 129 w 166"/>
                  <a:gd name="T17" fmla="*/ 93 h 95"/>
                  <a:gd name="T18" fmla="*/ 130 w 166"/>
                  <a:gd name="T19" fmla="*/ 93 h 95"/>
                  <a:gd name="T20" fmla="*/ 166 w 166"/>
                  <a:gd name="T21" fmla="*/ 8 h 95"/>
                  <a:gd name="T22" fmla="*/ 166 w 166"/>
                  <a:gd name="T23" fmla="*/ 4 h 95"/>
                  <a:gd name="T24" fmla="*/ 165 w 166"/>
                  <a:gd name="T25" fmla="*/ 3 h 95"/>
                  <a:gd name="T26" fmla="*/ 165 w 166"/>
                  <a:gd name="T27" fmla="*/ 2 h 95"/>
                  <a:gd name="T28" fmla="*/ 164 w 166"/>
                  <a:gd name="T29" fmla="*/ 0 h 95"/>
                  <a:gd name="T30" fmla="*/ 39 w 166"/>
                  <a:gd name="T31" fmla="*/ 0 h 95"/>
                  <a:gd name="T32" fmla="*/ 38 w 166"/>
                  <a:gd name="T33" fmla="*/ 2 h 95"/>
                  <a:gd name="T34" fmla="*/ 37 w 166"/>
                  <a:gd name="T35" fmla="*/ 2 h 95"/>
                  <a:gd name="T36" fmla="*/ 37 w 166"/>
                  <a:gd name="T37" fmla="*/ 3 h 95"/>
                  <a:gd name="T38" fmla="*/ 36 w 166"/>
                  <a:gd name="T39" fmla="*/ 3 h 95"/>
                  <a:gd name="T40" fmla="*/ 0 w 166"/>
                  <a:gd name="T41" fmla="*/ 88 h 95"/>
                  <a:gd name="T42" fmla="*/ 8 w 166"/>
                  <a:gd name="T43" fmla="*/ 93 h 95"/>
                  <a:gd name="T44" fmla="*/ 44 w 166"/>
                  <a:gd name="T45" fmla="*/ 8 h 95"/>
                  <a:gd name="T46" fmla="*/ 40 w 166"/>
                  <a:gd name="T47" fmla="*/ 10 h 95"/>
                  <a:gd name="T48" fmla="*/ 162 w 166"/>
                  <a:gd name="T49" fmla="*/ 10 h 95"/>
                  <a:gd name="T50" fmla="*/ 157 w 166"/>
                  <a:gd name="T51" fmla="*/ 3 h 95"/>
                  <a:gd name="T52" fmla="*/ 122 w 166"/>
                  <a:gd name="T53" fmla="*/ 88 h 95"/>
                  <a:gd name="T54" fmla="*/ 126 w 166"/>
                  <a:gd name="T55" fmla="*/ 85 h 95"/>
                  <a:gd name="T56" fmla="*/ 4 w 166"/>
                  <a:gd name="T57" fmla="*/ 85 h 95"/>
                  <a:gd name="T58" fmla="*/ 8 w 166"/>
                  <a:gd name="T59" fmla="*/ 93 h 95"/>
                  <a:gd name="T60" fmla="*/ 0 w 166"/>
                  <a:gd name="T61" fmla="*/ 88 h 9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6"/>
                  <a:gd name="T94" fmla="*/ 0 h 95"/>
                  <a:gd name="T95" fmla="*/ 166 w 166"/>
                  <a:gd name="T96" fmla="*/ 95 h 95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6" h="95">
                    <a:moveTo>
                      <a:pt x="0" y="88"/>
                    </a:moveTo>
                    <a:lnTo>
                      <a:pt x="0" y="91"/>
                    </a:lnTo>
                    <a:lnTo>
                      <a:pt x="1" y="93"/>
                    </a:lnTo>
                    <a:lnTo>
                      <a:pt x="1" y="94"/>
                    </a:lnTo>
                    <a:lnTo>
                      <a:pt x="2" y="95"/>
                    </a:lnTo>
                    <a:lnTo>
                      <a:pt x="127" y="95"/>
                    </a:lnTo>
                    <a:lnTo>
                      <a:pt x="128" y="94"/>
                    </a:lnTo>
                    <a:lnTo>
                      <a:pt x="129" y="94"/>
                    </a:lnTo>
                    <a:lnTo>
                      <a:pt x="129" y="93"/>
                    </a:lnTo>
                    <a:lnTo>
                      <a:pt x="130" y="93"/>
                    </a:lnTo>
                    <a:lnTo>
                      <a:pt x="166" y="8"/>
                    </a:lnTo>
                    <a:lnTo>
                      <a:pt x="166" y="4"/>
                    </a:lnTo>
                    <a:lnTo>
                      <a:pt x="165" y="3"/>
                    </a:lnTo>
                    <a:lnTo>
                      <a:pt x="165" y="2"/>
                    </a:lnTo>
                    <a:lnTo>
                      <a:pt x="164" y="0"/>
                    </a:lnTo>
                    <a:lnTo>
                      <a:pt x="39" y="0"/>
                    </a:lnTo>
                    <a:lnTo>
                      <a:pt x="38" y="2"/>
                    </a:lnTo>
                    <a:lnTo>
                      <a:pt x="37" y="2"/>
                    </a:lnTo>
                    <a:lnTo>
                      <a:pt x="37" y="3"/>
                    </a:lnTo>
                    <a:lnTo>
                      <a:pt x="36" y="3"/>
                    </a:lnTo>
                    <a:lnTo>
                      <a:pt x="0" y="88"/>
                    </a:lnTo>
                    <a:lnTo>
                      <a:pt x="8" y="93"/>
                    </a:lnTo>
                    <a:lnTo>
                      <a:pt x="44" y="8"/>
                    </a:lnTo>
                    <a:lnTo>
                      <a:pt x="40" y="10"/>
                    </a:lnTo>
                    <a:lnTo>
                      <a:pt x="162" y="10"/>
                    </a:lnTo>
                    <a:lnTo>
                      <a:pt x="157" y="3"/>
                    </a:lnTo>
                    <a:lnTo>
                      <a:pt x="122" y="88"/>
                    </a:lnTo>
                    <a:lnTo>
                      <a:pt x="126" y="85"/>
                    </a:lnTo>
                    <a:lnTo>
                      <a:pt x="4" y="85"/>
                    </a:lnTo>
                    <a:lnTo>
                      <a:pt x="8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19" name="Freeform 72"/>
              <p:cNvSpPr>
                <a:spLocks/>
              </p:cNvSpPr>
              <p:nvPr/>
            </p:nvSpPr>
            <p:spPr bwMode="auto">
              <a:xfrm>
                <a:off x="3221" y="1605"/>
                <a:ext cx="159" cy="85"/>
              </a:xfrm>
              <a:custGeom>
                <a:avLst/>
                <a:gdLst>
                  <a:gd name="T0" fmla="*/ 0 w 159"/>
                  <a:gd name="T1" fmla="*/ 85 h 85"/>
                  <a:gd name="T2" fmla="*/ 123 w 159"/>
                  <a:gd name="T3" fmla="*/ 85 h 85"/>
                  <a:gd name="T4" fmla="*/ 159 w 159"/>
                  <a:gd name="T5" fmla="*/ 0 h 85"/>
                  <a:gd name="T6" fmla="*/ 37 w 159"/>
                  <a:gd name="T7" fmla="*/ 0 h 85"/>
                  <a:gd name="T8" fmla="*/ 0 w 159"/>
                  <a:gd name="T9" fmla="*/ 85 h 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5"/>
                  <a:gd name="T17" fmla="*/ 159 w 159"/>
                  <a:gd name="T18" fmla="*/ 85 h 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5">
                    <a:moveTo>
                      <a:pt x="0" y="85"/>
                    </a:moveTo>
                    <a:lnTo>
                      <a:pt x="123" y="85"/>
                    </a:lnTo>
                    <a:lnTo>
                      <a:pt x="159" y="0"/>
                    </a:lnTo>
                    <a:lnTo>
                      <a:pt x="37" y="0"/>
                    </a:lnTo>
                    <a:lnTo>
                      <a:pt x="0" y="85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20" name="Freeform 73"/>
              <p:cNvSpPr>
                <a:spLocks/>
              </p:cNvSpPr>
              <p:nvPr/>
            </p:nvSpPr>
            <p:spPr bwMode="auto">
              <a:xfrm>
                <a:off x="3217" y="1600"/>
                <a:ext cx="167" cy="95"/>
              </a:xfrm>
              <a:custGeom>
                <a:avLst/>
                <a:gdLst>
                  <a:gd name="T0" fmla="*/ 0 w 167"/>
                  <a:gd name="T1" fmla="*/ 88 h 95"/>
                  <a:gd name="T2" fmla="*/ 0 w 167"/>
                  <a:gd name="T3" fmla="*/ 91 h 95"/>
                  <a:gd name="T4" fmla="*/ 1 w 167"/>
                  <a:gd name="T5" fmla="*/ 93 h 95"/>
                  <a:gd name="T6" fmla="*/ 1 w 167"/>
                  <a:gd name="T7" fmla="*/ 94 h 95"/>
                  <a:gd name="T8" fmla="*/ 2 w 167"/>
                  <a:gd name="T9" fmla="*/ 95 h 95"/>
                  <a:gd name="T10" fmla="*/ 128 w 167"/>
                  <a:gd name="T11" fmla="*/ 95 h 95"/>
                  <a:gd name="T12" fmla="*/ 129 w 167"/>
                  <a:gd name="T13" fmla="*/ 94 h 95"/>
                  <a:gd name="T14" fmla="*/ 130 w 167"/>
                  <a:gd name="T15" fmla="*/ 94 h 95"/>
                  <a:gd name="T16" fmla="*/ 130 w 167"/>
                  <a:gd name="T17" fmla="*/ 93 h 95"/>
                  <a:gd name="T18" fmla="*/ 131 w 167"/>
                  <a:gd name="T19" fmla="*/ 93 h 95"/>
                  <a:gd name="T20" fmla="*/ 167 w 167"/>
                  <a:gd name="T21" fmla="*/ 8 h 95"/>
                  <a:gd name="T22" fmla="*/ 167 w 167"/>
                  <a:gd name="T23" fmla="*/ 4 h 95"/>
                  <a:gd name="T24" fmla="*/ 166 w 167"/>
                  <a:gd name="T25" fmla="*/ 3 h 95"/>
                  <a:gd name="T26" fmla="*/ 166 w 167"/>
                  <a:gd name="T27" fmla="*/ 2 h 95"/>
                  <a:gd name="T28" fmla="*/ 165 w 167"/>
                  <a:gd name="T29" fmla="*/ 0 h 95"/>
                  <a:gd name="T30" fmla="*/ 40 w 167"/>
                  <a:gd name="T31" fmla="*/ 0 h 95"/>
                  <a:gd name="T32" fmla="*/ 39 w 167"/>
                  <a:gd name="T33" fmla="*/ 2 h 95"/>
                  <a:gd name="T34" fmla="*/ 38 w 167"/>
                  <a:gd name="T35" fmla="*/ 2 h 95"/>
                  <a:gd name="T36" fmla="*/ 38 w 167"/>
                  <a:gd name="T37" fmla="*/ 3 h 95"/>
                  <a:gd name="T38" fmla="*/ 37 w 167"/>
                  <a:gd name="T39" fmla="*/ 3 h 95"/>
                  <a:gd name="T40" fmla="*/ 0 w 167"/>
                  <a:gd name="T41" fmla="*/ 88 h 95"/>
                  <a:gd name="T42" fmla="*/ 9 w 167"/>
                  <a:gd name="T43" fmla="*/ 93 h 95"/>
                  <a:gd name="T44" fmla="*/ 46 w 167"/>
                  <a:gd name="T45" fmla="*/ 8 h 95"/>
                  <a:gd name="T46" fmla="*/ 41 w 167"/>
                  <a:gd name="T47" fmla="*/ 10 h 95"/>
                  <a:gd name="T48" fmla="*/ 163 w 167"/>
                  <a:gd name="T49" fmla="*/ 10 h 95"/>
                  <a:gd name="T50" fmla="*/ 159 w 167"/>
                  <a:gd name="T51" fmla="*/ 3 h 95"/>
                  <a:gd name="T52" fmla="*/ 123 w 167"/>
                  <a:gd name="T53" fmla="*/ 88 h 95"/>
                  <a:gd name="T54" fmla="*/ 127 w 167"/>
                  <a:gd name="T55" fmla="*/ 85 h 95"/>
                  <a:gd name="T56" fmla="*/ 4 w 167"/>
                  <a:gd name="T57" fmla="*/ 85 h 95"/>
                  <a:gd name="T58" fmla="*/ 9 w 167"/>
                  <a:gd name="T59" fmla="*/ 93 h 95"/>
                  <a:gd name="T60" fmla="*/ 0 w 167"/>
                  <a:gd name="T61" fmla="*/ 88 h 9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5"/>
                  <a:gd name="T95" fmla="*/ 167 w 167"/>
                  <a:gd name="T96" fmla="*/ 95 h 95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5">
                    <a:moveTo>
                      <a:pt x="0" y="88"/>
                    </a:moveTo>
                    <a:lnTo>
                      <a:pt x="0" y="91"/>
                    </a:lnTo>
                    <a:lnTo>
                      <a:pt x="1" y="93"/>
                    </a:lnTo>
                    <a:lnTo>
                      <a:pt x="1" y="94"/>
                    </a:lnTo>
                    <a:lnTo>
                      <a:pt x="2" y="95"/>
                    </a:lnTo>
                    <a:lnTo>
                      <a:pt x="128" y="95"/>
                    </a:lnTo>
                    <a:lnTo>
                      <a:pt x="129" y="94"/>
                    </a:lnTo>
                    <a:lnTo>
                      <a:pt x="130" y="94"/>
                    </a:lnTo>
                    <a:lnTo>
                      <a:pt x="130" y="93"/>
                    </a:lnTo>
                    <a:lnTo>
                      <a:pt x="131" y="93"/>
                    </a:lnTo>
                    <a:lnTo>
                      <a:pt x="167" y="8"/>
                    </a:lnTo>
                    <a:lnTo>
                      <a:pt x="167" y="4"/>
                    </a:lnTo>
                    <a:lnTo>
                      <a:pt x="166" y="3"/>
                    </a:lnTo>
                    <a:lnTo>
                      <a:pt x="166" y="2"/>
                    </a:lnTo>
                    <a:lnTo>
                      <a:pt x="165" y="0"/>
                    </a:lnTo>
                    <a:lnTo>
                      <a:pt x="40" y="0"/>
                    </a:lnTo>
                    <a:lnTo>
                      <a:pt x="39" y="2"/>
                    </a:lnTo>
                    <a:lnTo>
                      <a:pt x="38" y="2"/>
                    </a:lnTo>
                    <a:lnTo>
                      <a:pt x="38" y="3"/>
                    </a:lnTo>
                    <a:lnTo>
                      <a:pt x="37" y="3"/>
                    </a:lnTo>
                    <a:lnTo>
                      <a:pt x="0" y="88"/>
                    </a:lnTo>
                    <a:lnTo>
                      <a:pt x="9" y="93"/>
                    </a:lnTo>
                    <a:lnTo>
                      <a:pt x="46" y="8"/>
                    </a:lnTo>
                    <a:lnTo>
                      <a:pt x="41" y="10"/>
                    </a:lnTo>
                    <a:lnTo>
                      <a:pt x="163" y="10"/>
                    </a:lnTo>
                    <a:lnTo>
                      <a:pt x="159" y="3"/>
                    </a:lnTo>
                    <a:lnTo>
                      <a:pt x="123" y="88"/>
                    </a:lnTo>
                    <a:lnTo>
                      <a:pt x="127" y="85"/>
                    </a:lnTo>
                    <a:lnTo>
                      <a:pt x="4" y="85"/>
                    </a:lnTo>
                    <a:lnTo>
                      <a:pt x="9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21" name="Freeform 74"/>
              <p:cNvSpPr>
                <a:spLocks/>
              </p:cNvSpPr>
              <p:nvPr/>
            </p:nvSpPr>
            <p:spPr bwMode="auto">
              <a:xfrm>
                <a:off x="3099" y="1605"/>
                <a:ext cx="158" cy="85"/>
              </a:xfrm>
              <a:custGeom>
                <a:avLst/>
                <a:gdLst>
                  <a:gd name="T0" fmla="*/ 0 w 158"/>
                  <a:gd name="T1" fmla="*/ 85 h 85"/>
                  <a:gd name="T2" fmla="*/ 121 w 158"/>
                  <a:gd name="T3" fmla="*/ 85 h 85"/>
                  <a:gd name="T4" fmla="*/ 158 w 158"/>
                  <a:gd name="T5" fmla="*/ 0 h 85"/>
                  <a:gd name="T6" fmla="*/ 36 w 158"/>
                  <a:gd name="T7" fmla="*/ 0 h 85"/>
                  <a:gd name="T8" fmla="*/ 0 w 158"/>
                  <a:gd name="T9" fmla="*/ 85 h 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"/>
                  <a:gd name="T16" fmla="*/ 0 h 85"/>
                  <a:gd name="T17" fmla="*/ 158 w 158"/>
                  <a:gd name="T18" fmla="*/ 85 h 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" h="85">
                    <a:moveTo>
                      <a:pt x="0" y="85"/>
                    </a:moveTo>
                    <a:lnTo>
                      <a:pt x="121" y="85"/>
                    </a:lnTo>
                    <a:lnTo>
                      <a:pt x="158" y="0"/>
                    </a:lnTo>
                    <a:lnTo>
                      <a:pt x="36" y="0"/>
                    </a:lnTo>
                    <a:lnTo>
                      <a:pt x="0" y="8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22" name="Freeform 75"/>
              <p:cNvSpPr>
                <a:spLocks/>
              </p:cNvSpPr>
              <p:nvPr/>
            </p:nvSpPr>
            <p:spPr bwMode="auto">
              <a:xfrm>
                <a:off x="3094" y="1600"/>
                <a:ext cx="167" cy="95"/>
              </a:xfrm>
              <a:custGeom>
                <a:avLst/>
                <a:gdLst>
                  <a:gd name="T0" fmla="*/ 0 w 167"/>
                  <a:gd name="T1" fmla="*/ 88 h 95"/>
                  <a:gd name="T2" fmla="*/ 0 w 167"/>
                  <a:gd name="T3" fmla="*/ 91 h 95"/>
                  <a:gd name="T4" fmla="*/ 1 w 167"/>
                  <a:gd name="T5" fmla="*/ 93 h 95"/>
                  <a:gd name="T6" fmla="*/ 1 w 167"/>
                  <a:gd name="T7" fmla="*/ 94 h 95"/>
                  <a:gd name="T8" fmla="*/ 2 w 167"/>
                  <a:gd name="T9" fmla="*/ 95 h 95"/>
                  <a:gd name="T10" fmla="*/ 127 w 167"/>
                  <a:gd name="T11" fmla="*/ 95 h 95"/>
                  <a:gd name="T12" fmla="*/ 128 w 167"/>
                  <a:gd name="T13" fmla="*/ 94 h 95"/>
                  <a:gd name="T14" fmla="*/ 129 w 167"/>
                  <a:gd name="T15" fmla="*/ 94 h 95"/>
                  <a:gd name="T16" fmla="*/ 129 w 167"/>
                  <a:gd name="T17" fmla="*/ 93 h 95"/>
                  <a:gd name="T18" fmla="*/ 130 w 167"/>
                  <a:gd name="T19" fmla="*/ 93 h 95"/>
                  <a:gd name="T20" fmla="*/ 167 w 167"/>
                  <a:gd name="T21" fmla="*/ 8 h 95"/>
                  <a:gd name="T22" fmla="*/ 167 w 167"/>
                  <a:gd name="T23" fmla="*/ 4 h 95"/>
                  <a:gd name="T24" fmla="*/ 166 w 167"/>
                  <a:gd name="T25" fmla="*/ 3 h 95"/>
                  <a:gd name="T26" fmla="*/ 166 w 167"/>
                  <a:gd name="T27" fmla="*/ 2 h 95"/>
                  <a:gd name="T28" fmla="*/ 165 w 167"/>
                  <a:gd name="T29" fmla="*/ 0 h 95"/>
                  <a:gd name="T30" fmla="*/ 39 w 167"/>
                  <a:gd name="T31" fmla="*/ 0 h 95"/>
                  <a:gd name="T32" fmla="*/ 38 w 167"/>
                  <a:gd name="T33" fmla="*/ 2 h 95"/>
                  <a:gd name="T34" fmla="*/ 37 w 167"/>
                  <a:gd name="T35" fmla="*/ 2 h 95"/>
                  <a:gd name="T36" fmla="*/ 37 w 167"/>
                  <a:gd name="T37" fmla="*/ 3 h 95"/>
                  <a:gd name="T38" fmla="*/ 36 w 167"/>
                  <a:gd name="T39" fmla="*/ 3 h 95"/>
                  <a:gd name="T40" fmla="*/ 0 w 167"/>
                  <a:gd name="T41" fmla="*/ 88 h 95"/>
                  <a:gd name="T42" fmla="*/ 9 w 167"/>
                  <a:gd name="T43" fmla="*/ 93 h 95"/>
                  <a:gd name="T44" fmla="*/ 45 w 167"/>
                  <a:gd name="T45" fmla="*/ 8 h 95"/>
                  <a:gd name="T46" fmla="*/ 41 w 167"/>
                  <a:gd name="T47" fmla="*/ 10 h 95"/>
                  <a:gd name="T48" fmla="*/ 163 w 167"/>
                  <a:gd name="T49" fmla="*/ 10 h 95"/>
                  <a:gd name="T50" fmla="*/ 159 w 167"/>
                  <a:gd name="T51" fmla="*/ 3 h 95"/>
                  <a:gd name="T52" fmla="*/ 122 w 167"/>
                  <a:gd name="T53" fmla="*/ 88 h 95"/>
                  <a:gd name="T54" fmla="*/ 126 w 167"/>
                  <a:gd name="T55" fmla="*/ 85 h 95"/>
                  <a:gd name="T56" fmla="*/ 5 w 167"/>
                  <a:gd name="T57" fmla="*/ 85 h 95"/>
                  <a:gd name="T58" fmla="*/ 9 w 167"/>
                  <a:gd name="T59" fmla="*/ 93 h 95"/>
                  <a:gd name="T60" fmla="*/ 0 w 167"/>
                  <a:gd name="T61" fmla="*/ 88 h 9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5"/>
                  <a:gd name="T95" fmla="*/ 167 w 167"/>
                  <a:gd name="T96" fmla="*/ 95 h 95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5">
                    <a:moveTo>
                      <a:pt x="0" y="88"/>
                    </a:moveTo>
                    <a:lnTo>
                      <a:pt x="0" y="91"/>
                    </a:lnTo>
                    <a:lnTo>
                      <a:pt x="1" y="93"/>
                    </a:lnTo>
                    <a:lnTo>
                      <a:pt x="1" y="94"/>
                    </a:lnTo>
                    <a:lnTo>
                      <a:pt x="2" y="95"/>
                    </a:lnTo>
                    <a:lnTo>
                      <a:pt x="127" y="95"/>
                    </a:lnTo>
                    <a:lnTo>
                      <a:pt x="128" y="94"/>
                    </a:lnTo>
                    <a:lnTo>
                      <a:pt x="129" y="94"/>
                    </a:lnTo>
                    <a:lnTo>
                      <a:pt x="129" y="93"/>
                    </a:lnTo>
                    <a:lnTo>
                      <a:pt x="130" y="93"/>
                    </a:lnTo>
                    <a:lnTo>
                      <a:pt x="167" y="8"/>
                    </a:lnTo>
                    <a:lnTo>
                      <a:pt x="167" y="4"/>
                    </a:lnTo>
                    <a:lnTo>
                      <a:pt x="166" y="3"/>
                    </a:lnTo>
                    <a:lnTo>
                      <a:pt x="166" y="2"/>
                    </a:lnTo>
                    <a:lnTo>
                      <a:pt x="165" y="0"/>
                    </a:lnTo>
                    <a:lnTo>
                      <a:pt x="39" y="0"/>
                    </a:lnTo>
                    <a:lnTo>
                      <a:pt x="38" y="2"/>
                    </a:lnTo>
                    <a:lnTo>
                      <a:pt x="37" y="2"/>
                    </a:lnTo>
                    <a:lnTo>
                      <a:pt x="37" y="3"/>
                    </a:lnTo>
                    <a:lnTo>
                      <a:pt x="36" y="3"/>
                    </a:lnTo>
                    <a:lnTo>
                      <a:pt x="0" y="88"/>
                    </a:lnTo>
                    <a:lnTo>
                      <a:pt x="9" y="93"/>
                    </a:lnTo>
                    <a:lnTo>
                      <a:pt x="45" y="8"/>
                    </a:lnTo>
                    <a:lnTo>
                      <a:pt x="41" y="10"/>
                    </a:lnTo>
                    <a:lnTo>
                      <a:pt x="163" y="10"/>
                    </a:lnTo>
                    <a:lnTo>
                      <a:pt x="159" y="3"/>
                    </a:lnTo>
                    <a:lnTo>
                      <a:pt x="122" y="88"/>
                    </a:lnTo>
                    <a:lnTo>
                      <a:pt x="126" y="85"/>
                    </a:lnTo>
                    <a:lnTo>
                      <a:pt x="5" y="85"/>
                    </a:lnTo>
                    <a:lnTo>
                      <a:pt x="9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23" name="Freeform 76"/>
              <p:cNvSpPr>
                <a:spLocks/>
              </p:cNvSpPr>
              <p:nvPr/>
            </p:nvSpPr>
            <p:spPr bwMode="auto">
              <a:xfrm>
                <a:off x="2937" y="1689"/>
                <a:ext cx="158" cy="86"/>
              </a:xfrm>
              <a:custGeom>
                <a:avLst/>
                <a:gdLst>
                  <a:gd name="T0" fmla="*/ 0 w 158"/>
                  <a:gd name="T1" fmla="*/ 86 h 86"/>
                  <a:gd name="T2" fmla="*/ 121 w 158"/>
                  <a:gd name="T3" fmla="*/ 86 h 86"/>
                  <a:gd name="T4" fmla="*/ 158 w 158"/>
                  <a:gd name="T5" fmla="*/ 0 h 86"/>
                  <a:gd name="T6" fmla="*/ 37 w 158"/>
                  <a:gd name="T7" fmla="*/ 0 h 86"/>
                  <a:gd name="T8" fmla="*/ 0 w 158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"/>
                  <a:gd name="T16" fmla="*/ 0 h 86"/>
                  <a:gd name="T17" fmla="*/ 158 w 158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" h="86">
                    <a:moveTo>
                      <a:pt x="0" y="86"/>
                    </a:moveTo>
                    <a:lnTo>
                      <a:pt x="121" y="86"/>
                    </a:lnTo>
                    <a:lnTo>
                      <a:pt x="158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24" name="Freeform 77"/>
              <p:cNvSpPr>
                <a:spLocks/>
              </p:cNvSpPr>
              <p:nvPr/>
            </p:nvSpPr>
            <p:spPr bwMode="auto">
              <a:xfrm>
                <a:off x="2932" y="1684"/>
                <a:ext cx="168" cy="96"/>
              </a:xfrm>
              <a:custGeom>
                <a:avLst/>
                <a:gdLst>
                  <a:gd name="T0" fmla="*/ 0 w 168"/>
                  <a:gd name="T1" fmla="*/ 88 h 96"/>
                  <a:gd name="T2" fmla="*/ 0 w 168"/>
                  <a:gd name="T3" fmla="*/ 92 h 96"/>
                  <a:gd name="T4" fmla="*/ 1 w 168"/>
                  <a:gd name="T5" fmla="*/ 93 h 96"/>
                  <a:gd name="T6" fmla="*/ 1 w 168"/>
                  <a:gd name="T7" fmla="*/ 94 h 96"/>
                  <a:gd name="T8" fmla="*/ 3 w 168"/>
                  <a:gd name="T9" fmla="*/ 96 h 96"/>
                  <a:gd name="T10" fmla="*/ 127 w 168"/>
                  <a:gd name="T11" fmla="*/ 96 h 96"/>
                  <a:gd name="T12" fmla="*/ 128 w 168"/>
                  <a:gd name="T13" fmla="*/ 94 h 96"/>
                  <a:gd name="T14" fmla="*/ 130 w 168"/>
                  <a:gd name="T15" fmla="*/ 94 h 96"/>
                  <a:gd name="T16" fmla="*/ 130 w 168"/>
                  <a:gd name="T17" fmla="*/ 93 h 96"/>
                  <a:gd name="T18" fmla="*/ 131 w 168"/>
                  <a:gd name="T19" fmla="*/ 93 h 96"/>
                  <a:gd name="T20" fmla="*/ 168 w 168"/>
                  <a:gd name="T21" fmla="*/ 7 h 96"/>
                  <a:gd name="T22" fmla="*/ 168 w 168"/>
                  <a:gd name="T23" fmla="*/ 4 h 96"/>
                  <a:gd name="T24" fmla="*/ 167 w 168"/>
                  <a:gd name="T25" fmla="*/ 2 h 96"/>
                  <a:gd name="T26" fmla="*/ 167 w 168"/>
                  <a:gd name="T27" fmla="*/ 1 h 96"/>
                  <a:gd name="T28" fmla="*/ 165 w 168"/>
                  <a:gd name="T29" fmla="*/ 0 h 96"/>
                  <a:gd name="T30" fmla="*/ 41 w 168"/>
                  <a:gd name="T31" fmla="*/ 0 h 96"/>
                  <a:gd name="T32" fmla="*/ 40 w 168"/>
                  <a:gd name="T33" fmla="*/ 1 h 96"/>
                  <a:gd name="T34" fmla="*/ 39 w 168"/>
                  <a:gd name="T35" fmla="*/ 1 h 96"/>
                  <a:gd name="T36" fmla="*/ 39 w 168"/>
                  <a:gd name="T37" fmla="*/ 2 h 96"/>
                  <a:gd name="T38" fmla="*/ 37 w 168"/>
                  <a:gd name="T39" fmla="*/ 2 h 96"/>
                  <a:gd name="T40" fmla="*/ 0 w 168"/>
                  <a:gd name="T41" fmla="*/ 88 h 96"/>
                  <a:gd name="T42" fmla="*/ 9 w 168"/>
                  <a:gd name="T43" fmla="*/ 93 h 96"/>
                  <a:gd name="T44" fmla="*/ 46 w 168"/>
                  <a:gd name="T45" fmla="*/ 7 h 96"/>
                  <a:gd name="T46" fmla="*/ 42 w 168"/>
                  <a:gd name="T47" fmla="*/ 10 h 96"/>
                  <a:gd name="T48" fmla="*/ 163 w 168"/>
                  <a:gd name="T49" fmla="*/ 10 h 96"/>
                  <a:gd name="T50" fmla="*/ 159 w 168"/>
                  <a:gd name="T51" fmla="*/ 2 h 96"/>
                  <a:gd name="T52" fmla="*/ 122 w 168"/>
                  <a:gd name="T53" fmla="*/ 88 h 96"/>
                  <a:gd name="T54" fmla="*/ 126 w 168"/>
                  <a:gd name="T55" fmla="*/ 86 h 96"/>
                  <a:gd name="T56" fmla="*/ 5 w 168"/>
                  <a:gd name="T57" fmla="*/ 86 h 96"/>
                  <a:gd name="T58" fmla="*/ 9 w 168"/>
                  <a:gd name="T59" fmla="*/ 93 h 96"/>
                  <a:gd name="T60" fmla="*/ 0 w 168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8"/>
                  <a:gd name="T94" fmla="*/ 0 h 96"/>
                  <a:gd name="T95" fmla="*/ 168 w 168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8" h="96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4"/>
                    </a:lnTo>
                    <a:lnTo>
                      <a:pt x="3" y="96"/>
                    </a:lnTo>
                    <a:lnTo>
                      <a:pt x="127" y="96"/>
                    </a:lnTo>
                    <a:lnTo>
                      <a:pt x="128" y="94"/>
                    </a:lnTo>
                    <a:lnTo>
                      <a:pt x="130" y="94"/>
                    </a:lnTo>
                    <a:lnTo>
                      <a:pt x="130" y="93"/>
                    </a:lnTo>
                    <a:lnTo>
                      <a:pt x="131" y="93"/>
                    </a:lnTo>
                    <a:lnTo>
                      <a:pt x="168" y="7"/>
                    </a:lnTo>
                    <a:lnTo>
                      <a:pt x="168" y="4"/>
                    </a:lnTo>
                    <a:lnTo>
                      <a:pt x="167" y="2"/>
                    </a:lnTo>
                    <a:lnTo>
                      <a:pt x="167" y="1"/>
                    </a:lnTo>
                    <a:lnTo>
                      <a:pt x="165" y="0"/>
                    </a:lnTo>
                    <a:lnTo>
                      <a:pt x="41" y="0"/>
                    </a:lnTo>
                    <a:lnTo>
                      <a:pt x="40" y="1"/>
                    </a:lnTo>
                    <a:lnTo>
                      <a:pt x="39" y="1"/>
                    </a:lnTo>
                    <a:lnTo>
                      <a:pt x="39" y="2"/>
                    </a:lnTo>
                    <a:lnTo>
                      <a:pt x="37" y="2"/>
                    </a:lnTo>
                    <a:lnTo>
                      <a:pt x="0" y="88"/>
                    </a:lnTo>
                    <a:lnTo>
                      <a:pt x="9" y="93"/>
                    </a:lnTo>
                    <a:lnTo>
                      <a:pt x="46" y="7"/>
                    </a:lnTo>
                    <a:lnTo>
                      <a:pt x="42" y="10"/>
                    </a:lnTo>
                    <a:lnTo>
                      <a:pt x="163" y="10"/>
                    </a:lnTo>
                    <a:lnTo>
                      <a:pt x="159" y="2"/>
                    </a:lnTo>
                    <a:lnTo>
                      <a:pt x="122" y="88"/>
                    </a:lnTo>
                    <a:lnTo>
                      <a:pt x="126" y="86"/>
                    </a:lnTo>
                    <a:lnTo>
                      <a:pt x="5" y="86"/>
                    </a:lnTo>
                    <a:lnTo>
                      <a:pt x="9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25" name="Freeform 78"/>
              <p:cNvSpPr>
                <a:spLocks/>
              </p:cNvSpPr>
              <p:nvPr/>
            </p:nvSpPr>
            <p:spPr bwMode="auto">
              <a:xfrm>
                <a:off x="3674" y="1689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2 w 159"/>
                  <a:gd name="T3" fmla="*/ 86 h 86"/>
                  <a:gd name="T4" fmla="*/ 159 w 159"/>
                  <a:gd name="T5" fmla="*/ 0 h 86"/>
                  <a:gd name="T6" fmla="*/ 36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9" y="0"/>
                    </a:lnTo>
                    <a:lnTo>
                      <a:pt x="36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26" name="Freeform 79"/>
              <p:cNvSpPr>
                <a:spLocks/>
              </p:cNvSpPr>
              <p:nvPr/>
            </p:nvSpPr>
            <p:spPr bwMode="auto">
              <a:xfrm>
                <a:off x="3670" y="1684"/>
                <a:ext cx="167" cy="96"/>
              </a:xfrm>
              <a:custGeom>
                <a:avLst/>
                <a:gdLst>
                  <a:gd name="T0" fmla="*/ 0 w 167"/>
                  <a:gd name="T1" fmla="*/ 88 h 96"/>
                  <a:gd name="T2" fmla="*/ 0 w 167"/>
                  <a:gd name="T3" fmla="*/ 92 h 96"/>
                  <a:gd name="T4" fmla="*/ 1 w 167"/>
                  <a:gd name="T5" fmla="*/ 93 h 96"/>
                  <a:gd name="T6" fmla="*/ 1 w 167"/>
                  <a:gd name="T7" fmla="*/ 94 h 96"/>
                  <a:gd name="T8" fmla="*/ 2 w 167"/>
                  <a:gd name="T9" fmla="*/ 96 h 96"/>
                  <a:gd name="T10" fmla="*/ 127 w 167"/>
                  <a:gd name="T11" fmla="*/ 96 h 96"/>
                  <a:gd name="T12" fmla="*/ 128 w 167"/>
                  <a:gd name="T13" fmla="*/ 94 h 96"/>
                  <a:gd name="T14" fmla="*/ 129 w 167"/>
                  <a:gd name="T15" fmla="*/ 94 h 96"/>
                  <a:gd name="T16" fmla="*/ 129 w 167"/>
                  <a:gd name="T17" fmla="*/ 93 h 96"/>
                  <a:gd name="T18" fmla="*/ 130 w 167"/>
                  <a:gd name="T19" fmla="*/ 93 h 96"/>
                  <a:gd name="T20" fmla="*/ 167 w 167"/>
                  <a:gd name="T21" fmla="*/ 7 h 96"/>
                  <a:gd name="T22" fmla="*/ 167 w 167"/>
                  <a:gd name="T23" fmla="*/ 4 h 96"/>
                  <a:gd name="T24" fmla="*/ 166 w 167"/>
                  <a:gd name="T25" fmla="*/ 2 h 96"/>
                  <a:gd name="T26" fmla="*/ 166 w 167"/>
                  <a:gd name="T27" fmla="*/ 1 h 96"/>
                  <a:gd name="T28" fmla="*/ 165 w 167"/>
                  <a:gd name="T29" fmla="*/ 0 h 96"/>
                  <a:gd name="T30" fmla="*/ 39 w 167"/>
                  <a:gd name="T31" fmla="*/ 0 h 96"/>
                  <a:gd name="T32" fmla="*/ 38 w 167"/>
                  <a:gd name="T33" fmla="*/ 1 h 96"/>
                  <a:gd name="T34" fmla="*/ 37 w 167"/>
                  <a:gd name="T35" fmla="*/ 1 h 96"/>
                  <a:gd name="T36" fmla="*/ 37 w 167"/>
                  <a:gd name="T37" fmla="*/ 2 h 96"/>
                  <a:gd name="T38" fmla="*/ 36 w 167"/>
                  <a:gd name="T39" fmla="*/ 2 h 96"/>
                  <a:gd name="T40" fmla="*/ 0 w 167"/>
                  <a:gd name="T41" fmla="*/ 88 h 96"/>
                  <a:gd name="T42" fmla="*/ 8 w 167"/>
                  <a:gd name="T43" fmla="*/ 93 h 96"/>
                  <a:gd name="T44" fmla="*/ 44 w 167"/>
                  <a:gd name="T45" fmla="*/ 7 h 96"/>
                  <a:gd name="T46" fmla="*/ 40 w 167"/>
                  <a:gd name="T47" fmla="*/ 10 h 96"/>
                  <a:gd name="T48" fmla="*/ 163 w 167"/>
                  <a:gd name="T49" fmla="*/ 10 h 96"/>
                  <a:gd name="T50" fmla="*/ 159 w 167"/>
                  <a:gd name="T51" fmla="*/ 2 h 96"/>
                  <a:gd name="T52" fmla="*/ 122 w 167"/>
                  <a:gd name="T53" fmla="*/ 88 h 96"/>
                  <a:gd name="T54" fmla="*/ 126 w 167"/>
                  <a:gd name="T55" fmla="*/ 86 h 96"/>
                  <a:gd name="T56" fmla="*/ 4 w 167"/>
                  <a:gd name="T57" fmla="*/ 86 h 96"/>
                  <a:gd name="T58" fmla="*/ 8 w 167"/>
                  <a:gd name="T59" fmla="*/ 93 h 96"/>
                  <a:gd name="T60" fmla="*/ 0 w 167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4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4"/>
                    </a:lnTo>
                    <a:lnTo>
                      <a:pt x="129" y="94"/>
                    </a:lnTo>
                    <a:lnTo>
                      <a:pt x="129" y="93"/>
                    </a:lnTo>
                    <a:lnTo>
                      <a:pt x="130" y="93"/>
                    </a:lnTo>
                    <a:lnTo>
                      <a:pt x="167" y="7"/>
                    </a:lnTo>
                    <a:lnTo>
                      <a:pt x="167" y="4"/>
                    </a:lnTo>
                    <a:lnTo>
                      <a:pt x="166" y="2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39" y="0"/>
                    </a:lnTo>
                    <a:lnTo>
                      <a:pt x="38" y="1"/>
                    </a:lnTo>
                    <a:lnTo>
                      <a:pt x="37" y="1"/>
                    </a:lnTo>
                    <a:lnTo>
                      <a:pt x="37" y="2"/>
                    </a:lnTo>
                    <a:lnTo>
                      <a:pt x="36" y="2"/>
                    </a:lnTo>
                    <a:lnTo>
                      <a:pt x="0" y="88"/>
                    </a:lnTo>
                    <a:lnTo>
                      <a:pt x="8" y="93"/>
                    </a:lnTo>
                    <a:lnTo>
                      <a:pt x="44" y="7"/>
                    </a:lnTo>
                    <a:lnTo>
                      <a:pt x="40" y="10"/>
                    </a:lnTo>
                    <a:lnTo>
                      <a:pt x="163" y="10"/>
                    </a:lnTo>
                    <a:lnTo>
                      <a:pt x="159" y="2"/>
                    </a:lnTo>
                    <a:lnTo>
                      <a:pt x="122" y="88"/>
                    </a:lnTo>
                    <a:lnTo>
                      <a:pt x="126" y="86"/>
                    </a:lnTo>
                    <a:lnTo>
                      <a:pt x="4" y="86"/>
                    </a:lnTo>
                    <a:lnTo>
                      <a:pt x="8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27" name="Freeform 80"/>
              <p:cNvSpPr>
                <a:spLocks/>
              </p:cNvSpPr>
              <p:nvPr/>
            </p:nvSpPr>
            <p:spPr bwMode="auto">
              <a:xfrm>
                <a:off x="3552" y="1689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2 w 159"/>
                  <a:gd name="T3" fmla="*/ 86 h 86"/>
                  <a:gd name="T4" fmla="*/ 159 w 159"/>
                  <a:gd name="T5" fmla="*/ 0 h 86"/>
                  <a:gd name="T6" fmla="*/ 37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9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28" name="Freeform 81"/>
              <p:cNvSpPr>
                <a:spLocks/>
              </p:cNvSpPr>
              <p:nvPr/>
            </p:nvSpPr>
            <p:spPr bwMode="auto">
              <a:xfrm>
                <a:off x="3548" y="1684"/>
                <a:ext cx="167" cy="96"/>
              </a:xfrm>
              <a:custGeom>
                <a:avLst/>
                <a:gdLst>
                  <a:gd name="T0" fmla="*/ 0 w 167"/>
                  <a:gd name="T1" fmla="*/ 88 h 96"/>
                  <a:gd name="T2" fmla="*/ 0 w 167"/>
                  <a:gd name="T3" fmla="*/ 92 h 96"/>
                  <a:gd name="T4" fmla="*/ 1 w 167"/>
                  <a:gd name="T5" fmla="*/ 93 h 96"/>
                  <a:gd name="T6" fmla="*/ 1 w 167"/>
                  <a:gd name="T7" fmla="*/ 94 h 96"/>
                  <a:gd name="T8" fmla="*/ 2 w 167"/>
                  <a:gd name="T9" fmla="*/ 96 h 96"/>
                  <a:gd name="T10" fmla="*/ 127 w 167"/>
                  <a:gd name="T11" fmla="*/ 96 h 96"/>
                  <a:gd name="T12" fmla="*/ 128 w 167"/>
                  <a:gd name="T13" fmla="*/ 94 h 96"/>
                  <a:gd name="T14" fmla="*/ 129 w 167"/>
                  <a:gd name="T15" fmla="*/ 94 h 96"/>
                  <a:gd name="T16" fmla="*/ 129 w 167"/>
                  <a:gd name="T17" fmla="*/ 93 h 96"/>
                  <a:gd name="T18" fmla="*/ 130 w 167"/>
                  <a:gd name="T19" fmla="*/ 93 h 96"/>
                  <a:gd name="T20" fmla="*/ 167 w 167"/>
                  <a:gd name="T21" fmla="*/ 7 h 96"/>
                  <a:gd name="T22" fmla="*/ 167 w 167"/>
                  <a:gd name="T23" fmla="*/ 4 h 96"/>
                  <a:gd name="T24" fmla="*/ 166 w 167"/>
                  <a:gd name="T25" fmla="*/ 2 h 96"/>
                  <a:gd name="T26" fmla="*/ 166 w 167"/>
                  <a:gd name="T27" fmla="*/ 1 h 96"/>
                  <a:gd name="T28" fmla="*/ 165 w 167"/>
                  <a:gd name="T29" fmla="*/ 0 h 96"/>
                  <a:gd name="T30" fmla="*/ 40 w 167"/>
                  <a:gd name="T31" fmla="*/ 0 h 96"/>
                  <a:gd name="T32" fmla="*/ 39 w 167"/>
                  <a:gd name="T33" fmla="*/ 1 h 96"/>
                  <a:gd name="T34" fmla="*/ 38 w 167"/>
                  <a:gd name="T35" fmla="*/ 1 h 96"/>
                  <a:gd name="T36" fmla="*/ 38 w 167"/>
                  <a:gd name="T37" fmla="*/ 2 h 96"/>
                  <a:gd name="T38" fmla="*/ 37 w 167"/>
                  <a:gd name="T39" fmla="*/ 2 h 96"/>
                  <a:gd name="T40" fmla="*/ 0 w 167"/>
                  <a:gd name="T41" fmla="*/ 88 h 96"/>
                  <a:gd name="T42" fmla="*/ 9 w 167"/>
                  <a:gd name="T43" fmla="*/ 93 h 96"/>
                  <a:gd name="T44" fmla="*/ 46 w 167"/>
                  <a:gd name="T45" fmla="*/ 7 h 96"/>
                  <a:gd name="T46" fmla="*/ 41 w 167"/>
                  <a:gd name="T47" fmla="*/ 10 h 96"/>
                  <a:gd name="T48" fmla="*/ 163 w 167"/>
                  <a:gd name="T49" fmla="*/ 10 h 96"/>
                  <a:gd name="T50" fmla="*/ 159 w 167"/>
                  <a:gd name="T51" fmla="*/ 2 h 96"/>
                  <a:gd name="T52" fmla="*/ 122 w 167"/>
                  <a:gd name="T53" fmla="*/ 88 h 96"/>
                  <a:gd name="T54" fmla="*/ 126 w 167"/>
                  <a:gd name="T55" fmla="*/ 86 h 96"/>
                  <a:gd name="T56" fmla="*/ 4 w 167"/>
                  <a:gd name="T57" fmla="*/ 86 h 96"/>
                  <a:gd name="T58" fmla="*/ 9 w 167"/>
                  <a:gd name="T59" fmla="*/ 93 h 96"/>
                  <a:gd name="T60" fmla="*/ 0 w 167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4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4"/>
                    </a:lnTo>
                    <a:lnTo>
                      <a:pt x="129" y="94"/>
                    </a:lnTo>
                    <a:lnTo>
                      <a:pt x="129" y="93"/>
                    </a:lnTo>
                    <a:lnTo>
                      <a:pt x="130" y="93"/>
                    </a:lnTo>
                    <a:lnTo>
                      <a:pt x="167" y="7"/>
                    </a:lnTo>
                    <a:lnTo>
                      <a:pt x="167" y="4"/>
                    </a:lnTo>
                    <a:lnTo>
                      <a:pt x="166" y="2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40" y="0"/>
                    </a:lnTo>
                    <a:lnTo>
                      <a:pt x="39" y="1"/>
                    </a:lnTo>
                    <a:lnTo>
                      <a:pt x="38" y="1"/>
                    </a:lnTo>
                    <a:lnTo>
                      <a:pt x="38" y="2"/>
                    </a:lnTo>
                    <a:lnTo>
                      <a:pt x="37" y="2"/>
                    </a:lnTo>
                    <a:lnTo>
                      <a:pt x="0" y="88"/>
                    </a:lnTo>
                    <a:lnTo>
                      <a:pt x="9" y="93"/>
                    </a:lnTo>
                    <a:lnTo>
                      <a:pt x="46" y="7"/>
                    </a:lnTo>
                    <a:lnTo>
                      <a:pt x="41" y="10"/>
                    </a:lnTo>
                    <a:lnTo>
                      <a:pt x="163" y="10"/>
                    </a:lnTo>
                    <a:lnTo>
                      <a:pt x="159" y="2"/>
                    </a:lnTo>
                    <a:lnTo>
                      <a:pt x="122" y="88"/>
                    </a:lnTo>
                    <a:lnTo>
                      <a:pt x="126" y="86"/>
                    </a:lnTo>
                    <a:lnTo>
                      <a:pt x="4" y="86"/>
                    </a:lnTo>
                    <a:lnTo>
                      <a:pt x="9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29" name="Freeform 82"/>
              <p:cNvSpPr>
                <a:spLocks/>
              </p:cNvSpPr>
              <p:nvPr/>
            </p:nvSpPr>
            <p:spPr bwMode="auto">
              <a:xfrm>
                <a:off x="3430" y="1689"/>
                <a:ext cx="157" cy="86"/>
              </a:xfrm>
              <a:custGeom>
                <a:avLst/>
                <a:gdLst>
                  <a:gd name="T0" fmla="*/ 0 w 157"/>
                  <a:gd name="T1" fmla="*/ 86 h 86"/>
                  <a:gd name="T2" fmla="*/ 121 w 157"/>
                  <a:gd name="T3" fmla="*/ 86 h 86"/>
                  <a:gd name="T4" fmla="*/ 157 w 157"/>
                  <a:gd name="T5" fmla="*/ 0 h 86"/>
                  <a:gd name="T6" fmla="*/ 36 w 157"/>
                  <a:gd name="T7" fmla="*/ 0 h 86"/>
                  <a:gd name="T8" fmla="*/ 0 w 157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7"/>
                  <a:gd name="T16" fmla="*/ 0 h 86"/>
                  <a:gd name="T17" fmla="*/ 157 w 157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7" h="86">
                    <a:moveTo>
                      <a:pt x="0" y="86"/>
                    </a:moveTo>
                    <a:lnTo>
                      <a:pt x="121" y="86"/>
                    </a:lnTo>
                    <a:lnTo>
                      <a:pt x="157" y="0"/>
                    </a:lnTo>
                    <a:lnTo>
                      <a:pt x="36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30" name="Freeform 83"/>
              <p:cNvSpPr>
                <a:spLocks/>
              </p:cNvSpPr>
              <p:nvPr/>
            </p:nvSpPr>
            <p:spPr bwMode="auto">
              <a:xfrm>
                <a:off x="3425" y="1684"/>
                <a:ext cx="167" cy="96"/>
              </a:xfrm>
              <a:custGeom>
                <a:avLst/>
                <a:gdLst>
                  <a:gd name="T0" fmla="*/ 0 w 167"/>
                  <a:gd name="T1" fmla="*/ 88 h 96"/>
                  <a:gd name="T2" fmla="*/ 0 w 167"/>
                  <a:gd name="T3" fmla="*/ 92 h 96"/>
                  <a:gd name="T4" fmla="*/ 2 w 167"/>
                  <a:gd name="T5" fmla="*/ 93 h 96"/>
                  <a:gd name="T6" fmla="*/ 2 w 167"/>
                  <a:gd name="T7" fmla="*/ 94 h 96"/>
                  <a:gd name="T8" fmla="*/ 3 w 167"/>
                  <a:gd name="T9" fmla="*/ 96 h 96"/>
                  <a:gd name="T10" fmla="*/ 127 w 167"/>
                  <a:gd name="T11" fmla="*/ 96 h 96"/>
                  <a:gd name="T12" fmla="*/ 129 w 167"/>
                  <a:gd name="T13" fmla="*/ 94 h 96"/>
                  <a:gd name="T14" fmla="*/ 130 w 167"/>
                  <a:gd name="T15" fmla="*/ 94 h 96"/>
                  <a:gd name="T16" fmla="*/ 130 w 167"/>
                  <a:gd name="T17" fmla="*/ 93 h 96"/>
                  <a:gd name="T18" fmla="*/ 131 w 167"/>
                  <a:gd name="T19" fmla="*/ 93 h 96"/>
                  <a:gd name="T20" fmla="*/ 167 w 167"/>
                  <a:gd name="T21" fmla="*/ 7 h 96"/>
                  <a:gd name="T22" fmla="*/ 167 w 167"/>
                  <a:gd name="T23" fmla="*/ 4 h 96"/>
                  <a:gd name="T24" fmla="*/ 166 w 167"/>
                  <a:gd name="T25" fmla="*/ 2 h 96"/>
                  <a:gd name="T26" fmla="*/ 166 w 167"/>
                  <a:gd name="T27" fmla="*/ 1 h 96"/>
                  <a:gd name="T28" fmla="*/ 164 w 167"/>
                  <a:gd name="T29" fmla="*/ 0 h 96"/>
                  <a:gd name="T30" fmla="*/ 40 w 167"/>
                  <a:gd name="T31" fmla="*/ 0 h 96"/>
                  <a:gd name="T32" fmla="*/ 39 w 167"/>
                  <a:gd name="T33" fmla="*/ 1 h 96"/>
                  <a:gd name="T34" fmla="*/ 38 w 167"/>
                  <a:gd name="T35" fmla="*/ 1 h 96"/>
                  <a:gd name="T36" fmla="*/ 38 w 167"/>
                  <a:gd name="T37" fmla="*/ 2 h 96"/>
                  <a:gd name="T38" fmla="*/ 36 w 167"/>
                  <a:gd name="T39" fmla="*/ 2 h 96"/>
                  <a:gd name="T40" fmla="*/ 0 w 167"/>
                  <a:gd name="T41" fmla="*/ 88 h 96"/>
                  <a:gd name="T42" fmla="*/ 9 w 167"/>
                  <a:gd name="T43" fmla="*/ 93 h 96"/>
                  <a:gd name="T44" fmla="*/ 45 w 167"/>
                  <a:gd name="T45" fmla="*/ 7 h 96"/>
                  <a:gd name="T46" fmla="*/ 41 w 167"/>
                  <a:gd name="T47" fmla="*/ 10 h 96"/>
                  <a:gd name="T48" fmla="*/ 162 w 167"/>
                  <a:gd name="T49" fmla="*/ 10 h 96"/>
                  <a:gd name="T50" fmla="*/ 158 w 167"/>
                  <a:gd name="T51" fmla="*/ 2 h 96"/>
                  <a:gd name="T52" fmla="*/ 122 w 167"/>
                  <a:gd name="T53" fmla="*/ 88 h 96"/>
                  <a:gd name="T54" fmla="*/ 126 w 167"/>
                  <a:gd name="T55" fmla="*/ 86 h 96"/>
                  <a:gd name="T56" fmla="*/ 5 w 167"/>
                  <a:gd name="T57" fmla="*/ 86 h 96"/>
                  <a:gd name="T58" fmla="*/ 9 w 167"/>
                  <a:gd name="T59" fmla="*/ 93 h 96"/>
                  <a:gd name="T60" fmla="*/ 0 w 167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8"/>
                    </a:moveTo>
                    <a:lnTo>
                      <a:pt x="0" y="92"/>
                    </a:lnTo>
                    <a:lnTo>
                      <a:pt x="2" y="93"/>
                    </a:lnTo>
                    <a:lnTo>
                      <a:pt x="2" y="94"/>
                    </a:lnTo>
                    <a:lnTo>
                      <a:pt x="3" y="96"/>
                    </a:lnTo>
                    <a:lnTo>
                      <a:pt x="127" y="96"/>
                    </a:lnTo>
                    <a:lnTo>
                      <a:pt x="129" y="94"/>
                    </a:lnTo>
                    <a:lnTo>
                      <a:pt x="130" y="94"/>
                    </a:lnTo>
                    <a:lnTo>
                      <a:pt x="130" y="93"/>
                    </a:lnTo>
                    <a:lnTo>
                      <a:pt x="131" y="93"/>
                    </a:lnTo>
                    <a:lnTo>
                      <a:pt x="167" y="7"/>
                    </a:lnTo>
                    <a:lnTo>
                      <a:pt x="167" y="4"/>
                    </a:lnTo>
                    <a:lnTo>
                      <a:pt x="166" y="2"/>
                    </a:lnTo>
                    <a:lnTo>
                      <a:pt x="166" y="1"/>
                    </a:lnTo>
                    <a:lnTo>
                      <a:pt x="164" y="0"/>
                    </a:lnTo>
                    <a:lnTo>
                      <a:pt x="40" y="0"/>
                    </a:lnTo>
                    <a:lnTo>
                      <a:pt x="39" y="1"/>
                    </a:lnTo>
                    <a:lnTo>
                      <a:pt x="38" y="1"/>
                    </a:lnTo>
                    <a:lnTo>
                      <a:pt x="38" y="2"/>
                    </a:lnTo>
                    <a:lnTo>
                      <a:pt x="36" y="2"/>
                    </a:lnTo>
                    <a:lnTo>
                      <a:pt x="0" y="88"/>
                    </a:lnTo>
                    <a:lnTo>
                      <a:pt x="9" y="93"/>
                    </a:lnTo>
                    <a:lnTo>
                      <a:pt x="45" y="7"/>
                    </a:lnTo>
                    <a:lnTo>
                      <a:pt x="41" y="10"/>
                    </a:lnTo>
                    <a:lnTo>
                      <a:pt x="162" y="10"/>
                    </a:lnTo>
                    <a:lnTo>
                      <a:pt x="158" y="2"/>
                    </a:lnTo>
                    <a:lnTo>
                      <a:pt x="122" y="88"/>
                    </a:lnTo>
                    <a:lnTo>
                      <a:pt x="126" y="86"/>
                    </a:lnTo>
                    <a:lnTo>
                      <a:pt x="5" y="86"/>
                    </a:lnTo>
                    <a:lnTo>
                      <a:pt x="9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31" name="Freeform 84"/>
              <p:cNvSpPr>
                <a:spLocks/>
              </p:cNvSpPr>
              <p:nvPr/>
            </p:nvSpPr>
            <p:spPr bwMode="auto">
              <a:xfrm>
                <a:off x="3306" y="1689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3 w 159"/>
                  <a:gd name="T3" fmla="*/ 86 h 86"/>
                  <a:gd name="T4" fmla="*/ 159 w 159"/>
                  <a:gd name="T5" fmla="*/ 0 h 86"/>
                  <a:gd name="T6" fmla="*/ 37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3" y="86"/>
                    </a:lnTo>
                    <a:lnTo>
                      <a:pt x="159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32" name="Freeform 85"/>
              <p:cNvSpPr>
                <a:spLocks/>
              </p:cNvSpPr>
              <p:nvPr/>
            </p:nvSpPr>
            <p:spPr bwMode="auto">
              <a:xfrm>
                <a:off x="3302" y="1684"/>
                <a:ext cx="167" cy="96"/>
              </a:xfrm>
              <a:custGeom>
                <a:avLst/>
                <a:gdLst>
                  <a:gd name="T0" fmla="*/ 0 w 167"/>
                  <a:gd name="T1" fmla="*/ 88 h 96"/>
                  <a:gd name="T2" fmla="*/ 0 w 167"/>
                  <a:gd name="T3" fmla="*/ 92 h 96"/>
                  <a:gd name="T4" fmla="*/ 1 w 167"/>
                  <a:gd name="T5" fmla="*/ 93 h 96"/>
                  <a:gd name="T6" fmla="*/ 1 w 167"/>
                  <a:gd name="T7" fmla="*/ 94 h 96"/>
                  <a:gd name="T8" fmla="*/ 2 w 167"/>
                  <a:gd name="T9" fmla="*/ 96 h 96"/>
                  <a:gd name="T10" fmla="*/ 128 w 167"/>
                  <a:gd name="T11" fmla="*/ 96 h 96"/>
                  <a:gd name="T12" fmla="*/ 129 w 167"/>
                  <a:gd name="T13" fmla="*/ 94 h 96"/>
                  <a:gd name="T14" fmla="*/ 130 w 167"/>
                  <a:gd name="T15" fmla="*/ 94 h 96"/>
                  <a:gd name="T16" fmla="*/ 130 w 167"/>
                  <a:gd name="T17" fmla="*/ 93 h 96"/>
                  <a:gd name="T18" fmla="*/ 131 w 167"/>
                  <a:gd name="T19" fmla="*/ 93 h 96"/>
                  <a:gd name="T20" fmla="*/ 167 w 167"/>
                  <a:gd name="T21" fmla="*/ 7 h 96"/>
                  <a:gd name="T22" fmla="*/ 167 w 167"/>
                  <a:gd name="T23" fmla="*/ 4 h 96"/>
                  <a:gd name="T24" fmla="*/ 166 w 167"/>
                  <a:gd name="T25" fmla="*/ 2 h 96"/>
                  <a:gd name="T26" fmla="*/ 166 w 167"/>
                  <a:gd name="T27" fmla="*/ 1 h 96"/>
                  <a:gd name="T28" fmla="*/ 165 w 167"/>
                  <a:gd name="T29" fmla="*/ 0 h 96"/>
                  <a:gd name="T30" fmla="*/ 40 w 167"/>
                  <a:gd name="T31" fmla="*/ 0 h 96"/>
                  <a:gd name="T32" fmla="*/ 39 w 167"/>
                  <a:gd name="T33" fmla="*/ 1 h 96"/>
                  <a:gd name="T34" fmla="*/ 38 w 167"/>
                  <a:gd name="T35" fmla="*/ 1 h 96"/>
                  <a:gd name="T36" fmla="*/ 38 w 167"/>
                  <a:gd name="T37" fmla="*/ 2 h 96"/>
                  <a:gd name="T38" fmla="*/ 37 w 167"/>
                  <a:gd name="T39" fmla="*/ 2 h 96"/>
                  <a:gd name="T40" fmla="*/ 0 w 167"/>
                  <a:gd name="T41" fmla="*/ 88 h 96"/>
                  <a:gd name="T42" fmla="*/ 8 w 167"/>
                  <a:gd name="T43" fmla="*/ 93 h 96"/>
                  <a:gd name="T44" fmla="*/ 45 w 167"/>
                  <a:gd name="T45" fmla="*/ 7 h 96"/>
                  <a:gd name="T46" fmla="*/ 41 w 167"/>
                  <a:gd name="T47" fmla="*/ 10 h 96"/>
                  <a:gd name="T48" fmla="*/ 163 w 167"/>
                  <a:gd name="T49" fmla="*/ 10 h 96"/>
                  <a:gd name="T50" fmla="*/ 158 w 167"/>
                  <a:gd name="T51" fmla="*/ 2 h 96"/>
                  <a:gd name="T52" fmla="*/ 122 w 167"/>
                  <a:gd name="T53" fmla="*/ 88 h 96"/>
                  <a:gd name="T54" fmla="*/ 127 w 167"/>
                  <a:gd name="T55" fmla="*/ 86 h 96"/>
                  <a:gd name="T56" fmla="*/ 4 w 167"/>
                  <a:gd name="T57" fmla="*/ 86 h 96"/>
                  <a:gd name="T58" fmla="*/ 8 w 167"/>
                  <a:gd name="T59" fmla="*/ 93 h 96"/>
                  <a:gd name="T60" fmla="*/ 0 w 167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4"/>
                    </a:lnTo>
                    <a:lnTo>
                      <a:pt x="2" y="96"/>
                    </a:lnTo>
                    <a:lnTo>
                      <a:pt x="128" y="96"/>
                    </a:lnTo>
                    <a:lnTo>
                      <a:pt x="129" y="94"/>
                    </a:lnTo>
                    <a:lnTo>
                      <a:pt x="130" y="94"/>
                    </a:lnTo>
                    <a:lnTo>
                      <a:pt x="130" y="93"/>
                    </a:lnTo>
                    <a:lnTo>
                      <a:pt x="131" y="93"/>
                    </a:lnTo>
                    <a:lnTo>
                      <a:pt x="167" y="7"/>
                    </a:lnTo>
                    <a:lnTo>
                      <a:pt x="167" y="4"/>
                    </a:lnTo>
                    <a:lnTo>
                      <a:pt x="166" y="2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40" y="0"/>
                    </a:lnTo>
                    <a:lnTo>
                      <a:pt x="39" y="1"/>
                    </a:lnTo>
                    <a:lnTo>
                      <a:pt x="38" y="1"/>
                    </a:lnTo>
                    <a:lnTo>
                      <a:pt x="38" y="2"/>
                    </a:lnTo>
                    <a:lnTo>
                      <a:pt x="37" y="2"/>
                    </a:lnTo>
                    <a:lnTo>
                      <a:pt x="0" y="88"/>
                    </a:lnTo>
                    <a:lnTo>
                      <a:pt x="8" y="93"/>
                    </a:lnTo>
                    <a:lnTo>
                      <a:pt x="45" y="7"/>
                    </a:lnTo>
                    <a:lnTo>
                      <a:pt x="41" y="10"/>
                    </a:lnTo>
                    <a:lnTo>
                      <a:pt x="163" y="10"/>
                    </a:lnTo>
                    <a:lnTo>
                      <a:pt x="158" y="2"/>
                    </a:lnTo>
                    <a:lnTo>
                      <a:pt x="122" y="88"/>
                    </a:lnTo>
                    <a:lnTo>
                      <a:pt x="127" y="86"/>
                    </a:lnTo>
                    <a:lnTo>
                      <a:pt x="4" y="86"/>
                    </a:lnTo>
                    <a:lnTo>
                      <a:pt x="8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33" name="Freeform 86"/>
              <p:cNvSpPr>
                <a:spLocks/>
              </p:cNvSpPr>
              <p:nvPr/>
            </p:nvSpPr>
            <p:spPr bwMode="auto">
              <a:xfrm>
                <a:off x="3183" y="1689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2 w 159"/>
                  <a:gd name="T3" fmla="*/ 86 h 86"/>
                  <a:gd name="T4" fmla="*/ 159 w 159"/>
                  <a:gd name="T5" fmla="*/ 0 h 86"/>
                  <a:gd name="T6" fmla="*/ 36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9" y="0"/>
                    </a:lnTo>
                    <a:lnTo>
                      <a:pt x="36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34" name="Freeform 87"/>
              <p:cNvSpPr>
                <a:spLocks/>
              </p:cNvSpPr>
              <p:nvPr/>
            </p:nvSpPr>
            <p:spPr bwMode="auto">
              <a:xfrm>
                <a:off x="3179" y="1684"/>
                <a:ext cx="167" cy="96"/>
              </a:xfrm>
              <a:custGeom>
                <a:avLst/>
                <a:gdLst>
                  <a:gd name="T0" fmla="*/ 0 w 167"/>
                  <a:gd name="T1" fmla="*/ 88 h 96"/>
                  <a:gd name="T2" fmla="*/ 0 w 167"/>
                  <a:gd name="T3" fmla="*/ 92 h 96"/>
                  <a:gd name="T4" fmla="*/ 1 w 167"/>
                  <a:gd name="T5" fmla="*/ 93 h 96"/>
                  <a:gd name="T6" fmla="*/ 1 w 167"/>
                  <a:gd name="T7" fmla="*/ 94 h 96"/>
                  <a:gd name="T8" fmla="*/ 2 w 167"/>
                  <a:gd name="T9" fmla="*/ 96 h 96"/>
                  <a:gd name="T10" fmla="*/ 127 w 167"/>
                  <a:gd name="T11" fmla="*/ 96 h 96"/>
                  <a:gd name="T12" fmla="*/ 128 w 167"/>
                  <a:gd name="T13" fmla="*/ 94 h 96"/>
                  <a:gd name="T14" fmla="*/ 129 w 167"/>
                  <a:gd name="T15" fmla="*/ 94 h 96"/>
                  <a:gd name="T16" fmla="*/ 129 w 167"/>
                  <a:gd name="T17" fmla="*/ 93 h 96"/>
                  <a:gd name="T18" fmla="*/ 130 w 167"/>
                  <a:gd name="T19" fmla="*/ 93 h 96"/>
                  <a:gd name="T20" fmla="*/ 167 w 167"/>
                  <a:gd name="T21" fmla="*/ 7 h 96"/>
                  <a:gd name="T22" fmla="*/ 167 w 167"/>
                  <a:gd name="T23" fmla="*/ 4 h 96"/>
                  <a:gd name="T24" fmla="*/ 166 w 167"/>
                  <a:gd name="T25" fmla="*/ 2 h 96"/>
                  <a:gd name="T26" fmla="*/ 166 w 167"/>
                  <a:gd name="T27" fmla="*/ 1 h 96"/>
                  <a:gd name="T28" fmla="*/ 165 w 167"/>
                  <a:gd name="T29" fmla="*/ 0 h 96"/>
                  <a:gd name="T30" fmla="*/ 39 w 167"/>
                  <a:gd name="T31" fmla="*/ 0 h 96"/>
                  <a:gd name="T32" fmla="*/ 38 w 167"/>
                  <a:gd name="T33" fmla="*/ 1 h 96"/>
                  <a:gd name="T34" fmla="*/ 37 w 167"/>
                  <a:gd name="T35" fmla="*/ 1 h 96"/>
                  <a:gd name="T36" fmla="*/ 37 w 167"/>
                  <a:gd name="T37" fmla="*/ 2 h 96"/>
                  <a:gd name="T38" fmla="*/ 36 w 167"/>
                  <a:gd name="T39" fmla="*/ 2 h 96"/>
                  <a:gd name="T40" fmla="*/ 0 w 167"/>
                  <a:gd name="T41" fmla="*/ 88 h 96"/>
                  <a:gd name="T42" fmla="*/ 8 w 167"/>
                  <a:gd name="T43" fmla="*/ 93 h 96"/>
                  <a:gd name="T44" fmla="*/ 44 w 167"/>
                  <a:gd name="T45" fmla="*/ 7 h 96"/>
                  <a:gd name="T46" fmla="*/ 40 w 167"/>
                  <a:gd name="T47" fmla="*/ 10 h 96"/>
                  <a:gd name="T48" fmla="*/ 163 w 167"/>
                  <a:gd name="T49" fmla="*/ 10 h 96"/>
                  <a:gd name="T50" fmla="*/ 159 w 167"/>
                  <a:gd name="T51" fmla="*/ 2 h 96"/>
                  <a:gd name="T52" fmla="*/ 122 w 167"/>
                  <a:gd name="T53" fmla="*/ 88 h 96"/>
                  <a:gd name="T54" fmla="*/ 126 w 167"/>
                  <a:gd name="T55" fmla="*/ 86 h 96"/>
                  <a:gd name="T56" fmla="*/ 4 w 167"/>
                  <a:gd name="T57" fmla="*/ 86 h 96"/>
                  <a:gd name="T58" fmla="*/ 8 w 167"/>
                  <a:gd name="T59" fmla="*/ 93 h 96"/>
                  <a:gd name="T60" fmla="*/ 0 w 167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4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4"/>
                    </a:lnTo>
                    <a:lnTo>
                      <a:pt x="129" y="94"/>
                    </a:lnTo>
                    <a:lnTo>
                      <a:pt x="129" y="93"/>
                    </a:lnTo>
                    <a:lnTo>
                      <a:pt x="130" y="93"/>
                    </a:lnTo>
                    <a:lnTo>
                      <a:pt x="167" y="7"/>
                    </a:lnTo>
                    <a:lnTo>
                      <a:pt x="167" y="4"/>
                    </a:lnTo>
                    <a:lnTo>
                      <a:pt x="166" y="2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39" y="0"/>
                    </a:lnTo>
                    <a:lnTo>
                      <a:pt x="38" y="1"/>
                    </a:lnTo>
                    <a:lnTo>
                      <a:pt x="37" y="1"/>
                    </a:lnTo>
                    <a:lnTo>
                      <a:pt x="37" y="2"/>
                    </a:lnTo>
                    <a:lnTo>
                      <a:pt x="36" y="2"/>
                    </a:lnTo>
                    <a:lnTo>
                      <a:pt x="0" y="88"/>
                    </a:lnTo>
                    <a:lnTo>
                      <a:pt x="8" y="93"/>
                    </a:lnTo>
                    <a:lnTo>
                      <a:pt x="44" y="7"/>
                    </a:lnTo>
                    <a:lnTo>
                      <a:pt x="40" y="10"/>
                    </a:lnTo>
                    <a:lnTo>
                      <a:pt x="163" y="10"/>
                    </a:lnTo>
                    <a:lnTo>
                      <a:pt x="159" y="2"/>
                    </a:lnTo>
                    <a:lnTo>
                      <a:pt x="122" y="88"/>
                    </a:lnTo>
                    <a:lnTo>
                      <a:pt x="126" y="86"/>
                    </a:lnTo>
                    <a:lnTo>
                      <a:pt x="4" y="86"/>
                    </a:lnTo>
                    <a:lnTo>
                      <a:pt x="8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35" name="Freeform 88"/>
              <p:cNvSpPr>
                <a:spLocks/>
              </p:cNvSpPr>
              <p:nvPr/>
            </p:nvSpPr>
            <p:spPr bwMode="auto">
              <a:xfrm>
                <a:off x="3059" y="1689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3 w 159"/>
                  <a:gd name="T3" fmla="*/ 86 h 86"/>
                  <a:gd name="T4" fmla="*/ 159 w 159"/>
                  <a:gd name="T5" fmla="*/ 0 h 86"/>
                  <a:gd name="T6" fmla="*/ 37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3" y="86"/>
                    </a:lnTo>
                    <a:lnTo>
                      <a:pt x="159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36" name="Freeform 89"/>
              <p:cNvSpPr>
                <a:spLocks/>
              </p:cNvSpPr>
              <p:nvPr/>
            </p:nvSpPr>
            <p:spPr bwMode="auto">
              <a:xfrm>
                <a:off x="3055" y="1684"/>
                <a:ext cx="167" cy="96"/>
              </a:xfrm>
              <a:custGeom>
                <a:avLst/>
                <a:gdLst>
                  <a:gd name="T0" fmla="*/ 0 w 167"/>
                  <a:gd name="T1" fmla="*/ 88 h 96"/>
                  <a:gd name="T2" fmla="*/ 0 w 167"/>
                  <a:gd name="T3" fmla="*/ 92 h 96"/>
                  <a:gd name="T4" fmla="*/ 1 w 167"/>
                  <a:gd name="T5" fmla="*/ 93 h 96"/>
                  <a:gd name="T6" fmla="*/ 1 w 167"/>
                  <a:gd name="T7" fmla="*/ 94 h 96"/>
                  <a:gd name="T8" fmla="*/ 2 w 167"/>
                  <a:gd name="T9" fmla="*/ 96 h 96"/>
                  <a:gd name="T10" fmla="*/ 128 w 167"/>
                  <a:gd name="T11" fmla="*/ 96 h 96"/>
                  <a:gd name="T12" fmla="*/ 129 w 167"/>
                  <a:gd name="T13" fmla="*/ 94 h 96"/>
                  <a:gd name="T14" fmla="*/ 130 w 167"/>
                  <a:gd name="T15" fmla="*/ 94 h 96"/>
                  <a:gd name="T16" fmla="*/ 130 w 167"/>
                  <a:gd name="T17" fmla="*/ 93 h 96"/>
                  <a:gd name="T18" fmla="*/ 131 w 167"/>
                  <a:gd name="T19" fmla="*/ 93 h 96"/>
                  <a:gd name="T20" fmla="*/ 167 w 167"/>
                  <a:gd name="T21" fmla="*/ 7 h 96"/>
                  <a:gd name="T22" fmla="*/ 167 w 167"/>
                  <a:gd name="T23" fmla="*/ 4 h 96"/>
                  <a:gd name="T24" fmla="*/ 166 w 167"/>
                  <a:gd name="T25" fmla="*/ 2 h 96"/>
                  <a:gd name="T26" fmla="*/ 166 w 167"/>
                  <a:gd name="T27" fmla="*/ 1 h 96"/>
                  <a:gd name="T28" fmla="*/ 165 w 167"/>
                  <a:gd name="T29" fmla="*/ 0 h 96"/>
                  <a:gd name="T30" fmla="*/ 40 w 167"/>
                  <a:gd name="T31" fmla="*/ 0 h 96"/>
                  <a:gd name="T32" fmla="*/ 39 w 167"/>
                  <a:gd name="T33" fmla="*/ 1 h 96"/>
                  <a:gd name="T34" fmla="*/ 38 w 167"/>
                  <a:gd name="T35" fmla="*/ 1 h 96"/>
                  <a:gd name="T36" fmla="*/ 38 w 167"/>
                  <a:gd name="T37" fmla="*/ 2 h 96"/>
                  <a:gd name="T38" fmla="*/ 37 w 167"/>
                  <a:gd name="T39" fmla="*/ 2 h 96"/>
                  <a:gd name="T40" fmla="*/ 0 w 167"/>
                  <a:gd name="T41" fmla="*/ 88 h 96"/>
                  <a:gd name="T42" fmla="*/ 9 w 167"/>
                  <a:gd name="T43" fmla="*/ 93 h 96"/>
                  <a:gd name="T44" fmla="*/ 46 w 167"/>
                  <a:gd name="T45" fmla="*/ 7 h 96"/>
                  <a:gd name="T46" fmla="*/ 41 w 167"/>
                  <a:gd name="T47" fmla="*/ 10 h 96"/>
                  <a:gd name="T48" fmla="*/ 163 w 167"/>
                  <a:gd name="T49" fmla="*/ 10 h 96"/>
                  <a:gd name="T50" fmla="*/ 159 w 167"/>
                  <a:gd name="T51" fmla="*/ 2 h 96"/>
                  <a:gd name="T52" fmla="*/ 123 w 167"/>
                  <a:gd name="T53" fmla="*/ 88 h 96"/>
                  <a:gd name="T54" fmla="*/ 127 w 167"/>
                  <a:gd name="T55" fmla="*/ 86 h 96"/>
                  <a:gd name="T56" fmla="*/ 4 w 167"/>
                  <a:gd name="T57" fmla="*/ 86 h 96"/>
                  <a:gd name="T58" fmla="*/ 9 w 167"/>
                  <a:gd name="T59" fmla="*/ 93 h 96"/>
                  <a:gd name="T60" fmla="*/ 0 w 167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4"/>
                    </a:lnTo>
                    <a:lnTo>
                      <a:pt x="2" y="96"/>
                    </a:lnTo>
                    <a:lnTo>
                      <a:pt x="128" y="96"/>
                    </a:lnTo>
                    <a:lnTo>
                      <a:pt x="129" y="94"/>
                    </a:lnTo>
                    <a:lnTo>
                      <a:pt x="130" y="94"/>
                    </a:lnTo>
                    <a:lnTo>
                      <a:pt x="130" y="93"/>
                    </a:lnTo>
                    <a:lnTo>
                      <a:pt x="131" y="93"/>
                    </a:lnTo>
                    <a:lnTo>
                      <a:pt x="167" y="7"/>
                    </a:lnTo>
                    <a:lnTo>
                      <a:pt x="167" y="4"/>
                    </a:lnTo>
                    <a:lnTo>
                      <a:pt x="166" y="2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40" y="0"/>
                    </a:lnTo>
                    <a:lnTo>
                      <a:pt x="39" y="1"/>
                    </a:lnTo>
                    <a:lnTo>
                      <a:pt x="38" y="1"/>
                    </a:lnTo>
                    <a:lnTo>
                      <a:pt x="38" y="2"/>
                    </a:lnTo>
                    <a:lnTo>
                      <a:pt x="37" y="2"/>
                    </a:lnTo>
                    <a:lnTo>
                      <a:pt x="0" y="88"/>
                    </a:lnTo>
                    <a:lnTo>
                      <a:pt x="9" y="93"/>
                    </a:lnTo>
                    <a:lnTo>
                      <a:pt x="46" y="7"/>
                    </a:lnTo>
                    <a:lnTo>
                      <a:pt x="41" y="10"/>
                    </a:lnTo>
                    <a:lnTo>
                      <a:pt x="163" y="10"/>
                    </a:lnTo>
                    <a:lnTo>
                      <a:pt x="159" y="2"/>
                    </a:lnTo>
                    <a:lnTo>
                      <a:pt x="123" y="88"/>
                    </a:lnTo>
                    <a:lnTo>
                      <a:pt x="127" y="86"/>
                    </a:lnTo>
                    <a:lnTo>
                      <a:pt x="4" y="86"/>
                    </a:lnTo>
                    <a:lnTo>
                      <a:pt x="9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37" name="Freeform 90"/>
              <p:cNvSpPr>
                <a:spLocks/>
              </p:cNvSpPr>
              <p:nvPr/>
            </p:nvSpPr>
            <p:spPr bwMode="auto">
              <a:xfrm>
                <a:off x="2875" y="1482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2 w 159"/>
                  <a:gd name="T3" fmla="*/ 86 h 86"/>
                  <a:gd name="T4" fmla="*/ 159 w 159"/>
                  <a:gd name="T5" fmla="*/ 0 h 86"/>
                  <a:gd name="T6" fmla="*/ 37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9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38" name="Freeform 91"/>
              <p:cNvSpPr>
                <a:spLocks/>
              </p:cNvSpPr>
              <p:nvPr/>
            </p:nvSpPr>
            <p:spPr bwMode="auto">
              <a:xfrm>
                <a:off x="2871" y="1477"/>
                <a:ext cx="167" cy="96"/>
              </a:xfrm>
              <a:custGeom>
                <a:avLst/>
                <a:gdLst>
                  <a:gd name="T0" fmla="*/ 0 w 167"/>
                  <a:gd name="T1" fmla="*/ 89 h 96"/>
                  <a:gd name="T2" fmla="*/ 0 w 167"/>
                  <a:gd name="T3" fmla="*/ 92 h 96"/>
                  <a:gd name="T4" fmla="*/ 1 w 167"/>
                  <a:gd name="T5" fmla="*/ 94 h 96"/>
                  <a:gd name="T6" fmla="*/ 1 w 167"/>
                  <a:gd name="T7" fmla="*/ 95 h 96"/>
                  <a:gd name="T8" fmla="*/ 2 w 167"/>
                  <a:gd name="T9" fmla="*/ 96 h 96"/>
                  <a:gd name="T10" fmla="*/ 127 w 167"/>
                  <a:gd name="T11" fmla="*/ 96 h 96"/>
                  <a:gd name="T12" fmla="*/ 128 w 167"/>
                  <a:gd name="T13" fmla="*/ 95 h 96"/>
                  <a:gd name="T14" fmla="*/ 129 w 167"/>
                  <a:gd name="T15" fmla="*/ 95 h 96"/>
                  <a:gd name="T16" fmla="*/ 129 w 167"/>
                  <a:gd name="T17" fmla="*/ 94 h 96"/>
                  <a:gd name="T18" fmla="*/ 130 w 167"/>
                  <a:gd name="T19" fmla="*/ 94 h 96"/>
                  <a:gd name="T20" fmla="*/ 167 w 167"/>
                  <a:gd name="T21" fmla="*/ 8 h 96"/>
                  <a:gd name="T22" fmla="*/ 167 w 167"/>
                  <a:gd name="T23" fmla="*/ 4 h 96"/>
                  <a:gd name="T24" fmla="*/ 166 w 167"/>
                  <a:gd name="T25" fmla="*/ 3 h 96"/>
                  <a:gd name="T26" fmla="*/ 166 w 167"/>
                  <a:gd name="T27" fmla="*/ 1 h 96"/>
                  <a:gd name="T28" fmla="*/ 165 w 167"/>
                  <a:gd name="T29" fmla="*/ 0 h 96"/>
                  <a:gd name="T30" fmla="*/ 40 w 167"/>
                  <a:gd name="T31" fmla="*/ 0 h 96"/>
                  <a:gd name="T32" fmla="*/ 39 w 167"/>
                  <a:gd name="T33" fmla="*/ 1 h 96"/>
                  <a:gd name="T34" fmla="*/ 38 w 167"/>
                  <a:gd name="T35" fmla="*/ 1 h 96"/>
                  <a:gd name="T36" fmla="*/ 38 w 167"/>
                  <a:gd name="T37" fmla="*/ 3 h 96"/>
                  <a:gd name="T38" fmla="*/ 37 w 167"/>
                  <a:gd name="T39" fmla="*/ 3 h 96"/>
                  <a:gd name="T40" fmla="*/ 0 w 167"/>
                  <a:gd name="T41" fmla="*/ 89 h 96"/>
                  <a:gd name="T42" fmla="*/ 9 w 167"/>
                  <a:gd name="T43" fmla="*/ 94 h 96"/>
                  <a:gd name="T44" fmla="*/ 46 w 167"/>
                  <a:gd name="T45" fmla="*/ 8 h 96"/>
                  <a:gd name="T46" fmla="*/ 41 w 167"/>
                  <a:gd name="T47" fmla="*/ 10 h 96"/>
                  <a:gd name="T48" fmla="*/ 163 w 167"/>
                  <a:gd name="T49" fmla="*/ 10 h 96"/>
                  <a:gd name="T50" fmla="*/ 159 w 167"/>
                  <a:gd name="T51" fmla="*/ 3 h 96"/>
                  <a:gd name="T52" fmla="*/ 122 w 167"/>
                  <a:gd name="T53" fmla="*/ 89 h 96"/>
                  <a:gd name="T54" fmla="*/ 126 w 167"/>
                  <a:gd name="T55" fmla="*/ 86 h 96"/>
                  <a:gd name="T56" fmla="*/ 4 w 167"/>
                  <a:gd name="T57" fmla="*/ 86 h 96"/>
                  <a:gd name="T58" fmla="*/ 9 w 167"/>
                  <a:gd name="T59" fmla="*/ 94 h 96"/>
                  <a:gd name="T60" fmla="*/ 0 w 167"/>
                  <a:gd name="T61" fmla="*/ 89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9"/>
                    </a:moveTo>
                    <a:lnTo>
                      <a:pt x="0" y="92"/>
                    </a:lnTo>
                    <a:lnTo>
                      <a:pt x="1" y="94"/>
                    </a:lnTo>
                    <a:lnTo>
                      <a:pt x="1" y="95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5"/>
                    </a:lnTo>
                    <a:lnTo>
                      <a:pt x="129" y="95"/>
                    </a:lnTo>
                    <a:lnTo>
                      <a:pt x="129" y="94"/>
                    </a:lnTo>
                    <a:lnTo>
                      <a:pt x="130" y="94"/>
                    </a:lnTo>
                    <a:lnTo>
                      <a:pt x="167" y="8"/>
                    </a:lnTo>
                    <a:lnTo>
                      <a:pt x="167" y="4"/>
                    </a:lnTo>
                    <a:lnTo>
                      <a:pt x="166" y="3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40" y="0"/>
                    </a:lnTo>
                    <a:lnTo>
                      <a:pt x="39" y="1"/>
                    </a:lnTo>
                    <a:lnTo>
                      <a:pt x="38" y="1"/>
                    </a:lnTo>
                    <a:lnTo>
                      <a:pt x="38" y="3"/>
                    </a:lnTo>
                    <a:lnTo>
                      <a:pt x="37" y="3"/>
                    </a:lnTo>
                    <a:lnTo>
                      <a:pt x="0" y="89"/>
                    </a:lnTo>
                    <a:lnTo>
                      <a:pt x="9" y="94"/>
                    </a:lnTo>
                    <a:lnTo>
                      <a:pt x="46" y="8"/>
                    </a:lnTo>
                    <a:lnTo>
                      <a:pt x="41" y="10"/>
                    </a:lnTo>
                    <a:lnTo>
                      <a:pt x="163" y="10"/>
                    </a:lnTo>
                    <a:lnTo>
                      <a:pt x="159" y="3"/>
                    </a:lnTo>
                    <a:lnTo>
                      <a:pt x="122" y="89"/>
                    </a:lnTo>
                    <a:lnTo>
                      <a:pt x="126" y="86"/>
                    </a:lnTo>
                    <a:lnTo>
                      <a:pt x="4" y="86"/>
                    </a:lnTo>
                    <a:lnTo>
                      <a:pt x="9" y="94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39" name="Freeform 92"/>
              <p:cNvSpPr>
                <a:spLocks/>
              </p:cNvSpPr>
              <p:nvPr/>
            </p:nvSpPr>
            <p:spPr bwMode="auto">
              <a:xfrm>
                <a:off x="3613" y="1482"/>
                <a:ext cx="158" cy="86"/>
              </a:xfrm>
              <a:custGeom>
                <a:avLst/>
                <a:gdLst>
                  <a:gd name="T0" fmla="*/ 0 w 158"/>
                  <a:gd name="T1" fmla="*/ 86 h 86"/>
                  <a:gd name="T2" fmla="*/ 121 w 158"/>
                  <a:gd name="T3" fmla="*/ 86 h 86"/>
                  <a:gd name="T4" fmla="*/ 158 w 158"/>
                  <a:gd name="T5" fmla="*/ 0 h 86"/>
                  <a:gd name="T6" fmla="*/ 36 w 158"/>
                  <a:gd name="T7" fmla="*/ 0 h 86"/>
                  <a:gd name="T8" fmla="*/ 0 w 158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"/>
                  <a:gd name="T16" fmla="*/ 0 h 86"/>
                  <a:gd name="T17" fmla="*/ 158 w 158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" h="86">
                    <a:moveTo>
                      <a:pt x="0" y="86"/>
                    </a:moveTo>
                    <a:lnTo>
                      <a:pt x="121" y="86"/>
                    </a:lnTo>
                    <a:lnTo>
                      <a:pt x="158" y="0"/>
                    </a:lnTo>
                    <a:lnTo>
                      <a:pt x="36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40" name="Freeform 93"/>
              <p:cNvSpPr>
                <a:spLocks/>
              </p:cNvSpPr>
              <p:nvPr/>
            </p:nvSpPr>
            <p:spPr bwMode="auto">
              <a:xfrm>
                <a:off x="3609" y="1477"/>
                <a:ext cx="167" cy="96"/>
              </a:xfrm>
              <a:custGeom>
                <a:avLst/>
                <a:gdLst>
                  <a:gd name="T0" fmla="*/ 0 w 167"/>
                  <a:gd name="T1" fmla="*/ 89 h 96"/>
                  <a:gd name="T2" fmla="*/ 0 w 167"/>
                  <a:gd name="T3" fmla="*/ 92 h 96"/>
                  <a:gd name="T4" fmla="*/ 1 w 167"/>
                  <a:gd name="T5" fmla="*/ 94 h 96"/>
                  <a:gd name="T6" fmla="*/ 1 w 167"/>
                  <a:gd name="T7" fmla="*/ 95 h 96"/>
                  <a:gd name="T8" fmla="*/ 2 w 167"/>
                  <a:gd name="T9" fmla="*/ 96 h 96"/>
                  <a:gd name="T10" fmla="*/ 127 w 167"/>
                  <a:gd name="T11" fmla="*/ 96 h 96"/>
                  <a:gd name="T12" fmla="*/ 128 w 167"/>
                  <a:gd name="T13" fmla="*/ 95 h 96"/>
                  <a:gd name="T14" fmla="*/ 129 w 167"/>
                  <a:gd name="T15" fmla="*/ 95 h 96"/>
                  <a:gd name="T16" fmla="*/ 129 w 167"/>
                  <a:gd name="T17" fmla="*/ 94 h 96"/>
                  <a:gd name="T18" fmla="*/ 130 w 167"/>
                  <a:gd name="T19" fmla="*/ 94 h 96"/>
                  <a:gd name="T20" fmla="*/ 167 w 167"/>
                  <a:gd name="T21" fmla="*/ 8 h 96"/>
                  <a:gd name="T22" fmla="*/ 167 w 167"/>
                  <a:gd name="T23" fmla="*/ 4 h 96"/>
                  <a:gd name="T24" fmla="*/ 166 w 167"/>
                  <a:gd name="T25" fmla="*/ 3 h 96"/>
                  <a:gd name="T26" fmla="*/ 166 w 167"/>
                  <a:gd name="T27" fmla="*/ 1 h 96"/>
                  <a:gd name="T28" fmla="*/ 165 w 167"/>
                  <a:gd name="T29" fmla="*/ 0 h 96"/>
                  <a:gd name="T30" fmla="*/ 39 w 167"/>
                  <a:gd name="T31" fmla="*/ 0 h 96"/>
                  <a:gd name="T32" fmla="*/ 38 w 167"/>
                  <a:gd name="T33" fmla="*/ 1 h 96"/>
                  <a:gd name="T34" fmla="*/ 37 w 167"/>
                  <a:gd name="T35" fmla="*/ 1 h 96"/>
                  <a:gd name="T36" fmla="*/ 37 w 167"/>
                  <a:gd name="T37" fmla="*/ 3 h 96"/>
                  <a:gd name="T38" fmla="*/ 36 w 167"/>
                  <a:gd name="T39" fmla="*/ 3 h 96"/>
                  <a:gd name="T40" fmla="*/ 0 w 167"/>
                  <a:gd name="T41" fmla="*/ 89 h 96"/>
                  <a:gd name="T42" fmla="*/ 8 w 167"/>
                  <a:gd name="T43" fmla="*/ 94 h 96"/>
                  <a:gd name="T44" fmla="*/ 44 w 167"/>
                  <a:gd name="T45" fmla="*/ 8 h 96"/>
                  <a:gd name="T46" fmla="*/ 40 w 167"/>
                  <a:gd name="T47" fmla="*/ 10 h 96"/>
                  <a:gd name="T48" fmla="*/ 162 w 167"/>
                  <a:gd name="T49" fmla="*/ 10 h 96"/>
                  <a:gd name="T50" fmla="*/ 158 w 167"/>
                  <a:gd name="T51" fmla="*/ 3 h 96"/>
                  <a:gd name="T52" fmla="*/ 121 w 167"/>
                  <a:gd name="T53" fmla="*/ 89 h 96"/>
                  <a:gd name="T54" fmla="*/ 125 w 167"/>
                  <a:gd name="T55" fmla="*/ 86 h 96"/>
                  <a:gd name="T56" fmla="*/ 4 w 167"/>
                  <a:gd name="T57" fmla="*/ 86 h 96"/>
                  <a:gd name="T58" fmla="*/ 8 w 167"/>
                  <a:gd name="T59" fmla="*/ 94 h 96"/>
                  <a:gd name="T60" fmla="*/ 0 w 167"/>
                  <a:gd name="T61" fmla="*/ 89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9"/>
                    </a:moveTo>
                    <a:lnTo>
                      <a:pt x="0" y="92"/>
                    </a:lnTo>
                    <a:lnTo>
                      <a:pt x="1" y="94"/>
                    </a:lnTo>
                    <a:lnTo>
                      <a:pt x="1" y="95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5"/>
                    </a:lnTo>
                    <a:lnTo>
                      <a:pt x="129" y="95"/>
                    </a:lnTo>
                    <a:lnTo>
                      <a:pt x="129" y="94"/>
                    </a:lnTo>
                    <a:lnTo>
                      <a:pt x="130" y="94"/>
                    </a:lnTo>
                    <a:lnTo>
                      <a:pt x="167" y="8"/>
                    </a:lnTo>
                    <a:lnTo>
                      <a:pt x="167" y="4"/>
                    </a:lnTo>
                    <a:lnTo>
                      <a:pt x="166" y="3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39" y="0"/>
                    </a:lnTo>
                    <a:lnTo>
                      <a:pt x="38" y="1"/>
                    </a:lnTo>
                    <a:lnTo>
                      <a:pt x="37" y="1"/>
                    </a:lnTo>
                    <a:lnTo>
                      <a:pt x="37" y="3"/>
                    </a:lnTo>
                    <a:lnTo>
                      <a:pt x="36" y="3"/>
                    </a:lnTo>
                    <a:lnTo>
                      <a:pt x="0" y="89"/>
                    </a:lnTo>
                    <a:lnTo>
                      <a:pt x="8" y="94"/>
                    </a:lnTo>
                    <a:lnTo>
                      <a:pt x="44" y="8"/>
                    </a:lnTo>
                    <a:lnTo>
                      <a:pt x="40" y="10"/>
                    </a:lnTo>
                    <a:lnTo>
                      <a:pt x="162" y="10"/>
                    </a:lnTo>
                    <a:lnTo>
                      <a:pt x="158" y="3"/>
                    </a:lnTo>
                    <a:lnTo>
                      <a:pt x="121" y="89"/>
                    </a:lnTo>
                    <a:lnTo>
                      <a:pt x="125" y="86"/>
                    </a:lnTo>
                    <a:lnTo>
                      <a:pt x="4" y="86"/>
                    </a:lnTo>
                    <a:lnTo>
                      <a:pt x="8" y="94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41" name="Freeform 94"/>
              <p:cNvSpPr>
                <a:spLocks/>
              </p:cNvSpPr>
              <p:nvPr/>
            </p:nvSpPr>
            <p:spPr bwMode="auto">
              <a:xfrm>
                <a:off x="3491" y="1482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2 w 159"/>
                  <a:gd name="T3" fmla="*/ 86 h 86"/>
                  <a:gd name="T4" fmla="*/ 159 w 159"/>
                  <a:gd name="T5" fmla="*/ 0 h 86"/>
                  <a:gd name="T6" fmla="*/ 37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9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42" name="Freeform 95"/>
              <p:cNvSpPr>
                <a:spLocks/>
              </p:cNvSpPr>
              <p:nvPr/>
            </p:nvSpPr>
            <p:spPr bwMode="auto">
              <a:xfrm>
                <a:off x="3487" y="1477"/>
                <a:ext cx="167" cy="96"/>
              </a:xfrm>
              <a:custGeom>
                <a:avLst/>
                <a:gdLst>
                  <a:gd name="T0" fmla="*/ 0 w 167"/>
                  <a:gd name="T1" fmla="*/ 89 h 96"/>
                  <a:gd name="T2" fmla="*/ 0 w 167"/>
                  <a:gd name="T3" fmla="*/ 92 h 96"/>
                  <a:gd name="T4" fmla="*/ 1 w 167"/>
                  <a:gd name="T5" fmla="*/ 94 h 96"/>
                  <a:gd name="T6" fmla="*/ 1 w 167"/>
                  <a:gd name="T7" fmla="*/ 95 h 96"/>
                  <a:gd name="T8" fmla="*/ 2 w 167"/>
                  <a:gd name="T9" fmla="*/ 96 h 96"/>
                  <a:gd name="T10" fmla="*/ 127 w 167"/>
                  <a:gd name="T11" fmla="*/ 96 h 96"/>
                  <a:gd name="T12" fmla="*/ 128 w 167"/>
                  <a:gd name="T13" fmla="*/ 95 h 96"/>
                  <a:gd name="T14" fmla="*/ 129 w 167"/>
                  <a:gd name="T15" fmla="*/ 95 h 96"/>
                  <a:gd name="T16" fmla="*/ 129 w 167"/>
                  <a:gd name="T17" fmla="*/ 94 h 96"/>
                  <a:gd name="T18" fmla="*/ 130 w 167"/>
                  <a:gd name="T19" fmla="*/ 94 h 96"/>
                  <a:gd name="T20" fmla="*/ 167 w 167"/>
                  <a:gd name="T21" fmla="*/ 8 h 96"/>
                  <a:gd name="T22" fmla="*/ 167 w 167"/>
                  <a:gd name="T23" fmla="*/ 4 h 96"/>
                  <a:gd name="T24" fmla="*/ 166 w 167"/>
                  <a:gd name="T25" fmla="*/ 3 h 96"/>
                  <a:gd name="T26" fmla="*/ 166 w 167"/>
                  <a:gd name="T27" fmla="*/ 1 h 96"/>
                  <a:gd name="T28" fmla="*/ 165 w 167"/>
                  <a:gd name="T29" fmla="*/ 0 h 96"/>
                  <a:gd name="T30" fmla="*/ 40 w 167"/>
                  <a:gd name="T31" fmla="*/ 0 h 96"/>
                  <a:gd name="T32" fmla="*/ 39 w 167"/>
                  <a:gd name="T33" fmla="*/ 1 h 96"/>
                  <a:gd name="T34" fmla="*/ 38 w 167"/>
                  <a:gd name="T35" fmla="*/ 1 h 96"/>
                  <a:gd name="T36" fmla="*/ 38 w 167"/>
                  <a:gd name="T37" fmla="*/ 3 h 96"/>
                  <a:gd name="T38" fmla="*/ 37 w 167"/>
                  <a:gd name="T39" fmla="*/ 3 h 96"/>
                  <a:gd name="T40" fmla="*/ 0 w 167"/>
                  <a:gd name="T41" fmla="*/ 89 h 96"/>
                  <a:gd name="T42" fmla="*/ 8 w 167"/>
                  <a:gd name="T43" fmla="*/ 94 h 96"/>
                  <a:gd name="T44" fmla="*/ 45 w 167"/>
                  <a:gd name="T45" fmla="*/ 8 h 96"/>
                  <a:gd name="T46" fmla="*/ 41 w 167"/>
                  <a:gd name="T47" fmla="*/ 10 h 96"/>
                  <a:gd name="T48" fmla="*/ 163 w 167"/>
                  <a:gd name="T49" fmla="*/ 10 h 96"/>
                  <a:gd name="T50" fmla="*/ 159 w 167"/>
                  <a:gd name="T51" fmla="*/ 3 h 96"/>
                  <a:gd name="T52" fmla="*/ 122 w 167"/>
                  <a:gd name="T53" fmla="*/ 89 h 96"/>
                  <a:gd name="T54" fmla="*/ 126 w 167"/>
                  <a:gd name="T55" fmla="*/ 86 h 96"/>
                  <a:gd name="T56" fmla="*/ 4 w 167"/>
                  <a:gd name="T57" fmla="*/ 86 h 96"/>
                  <a:gd name="T58" fmla="*/ 8 w 167"/>
                  <a:gd name="T59" fmla="*/ 94 h 96"/>
                  <a:gd name="T60" fmla="*/ 0 w 167"/>
                  <a:gd name="T61" fmla="*/ 89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9"/>
                    </a:moveTo>
                    <a:lnTo>
                      <a:pt x="0" y="92"/>
                    </a:lnTo>
                    <a:lnTo>
                      <a:pt x="1" y="94"/>
                    </a:lnTo>
                    <a:lnTo>
                      <a:pt x="1" y="95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5"/>
                    </a:lnTo>
                    <a:lnTo>
                      <a:pt x="129" y="95"/>
                    </a:lnTo>
                    <a:lnTo>
                      <a:pt x="129" y="94"/>
                    </a:lnTo>
                    <a:lnTo>
                      <a:pt x="130" y="94"/>
                    </a:lnTo>
                    <a:lnTo>
                      <a:pt x="167" y="8"/>
                    </a:lnTo>
                    <a:lnTo>
                      <a:pt x="167" y="4"/>
                    </a:lnTo>
                    <a:lnTo>
                      <a:pt x="166" y="3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40" y="0"/>
                    </a:lnTo>
                    <a:lnTo>
                      <a:pt x="39" y="1"/>
                    </a:lnTo>
                    <a:lnTo>
                      <a:pt x="38" y="1"/>
                    </a:lnTo>
                    <a:lnTo>
                      <a:pt x="38" y="3"/>
                    </a:lnTo>
                    <a:lnTo>
                      <a:pt x="37" y="3"/>
                    </a:lnTo>
                    <a:lnTo>
                      <a:pt x="0" y="89"/>
                    </a:lnTo>
                    <a:lnTo>
                      <a:pt x="8" y="94"/>
                    </a:lnTo>
                    <a:lnTo>
                      <a:pt x="45" y="8"/>
                    </a:lnTo>
                    <a:lnTo>
                      <a:pt x="41" y="10"/>
                    </a:lnTo>
                    <a:lnTo>
                      <a:pt x="163" y="10"/>
                    </a:lnTo>
                    <a:lnTo>
                      <a:pt x="159" y="3"/>
                    </a:lnTo>
                    <a:lnTo>
                      <a:pt x="122" y="89"/>
                    </a:lnTo>
                    <a:lnTo>
                      <a:pt x="126" y="86"/>
                    </a:lnTo>
                    <a:lnTo>
                      <a:pt x="4" y="86"/>
                    </a:lnTo>
                    <a:lnTo>
                      <a:pt x="8" y="94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43" name="Freeform 96"/>
              <p:cNvSpPr>
                <a:spLocks/>
              </p:cNvSpPr>
              <p:nvPr/>
            </p:nvSpPr>
            <p:spPr bwMode="auto">
              <a:xfrm>
                <a:off x="3368" y="1482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2 w 159"/>
                  <a:gd name="T3" fmla="*/ 86 h 86"/>
                  <a:gd name="T4" fmla="*/ 159 w 159"/>
                  <a:gd name="T5" fmla="*/ 0 h 86"/>
                  <a:gd name="T6" fmla="*/ 36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9" y="0"/>
                    </a:lnTo>
                    <a:lnTo>
                      <a:pt x="36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44" name="Freeform 97"/>
              <p:cNvSpPr>
                <a:spLocks/>
              </p:cNvSpPr>
              <p:nvPr/>
            </p:nvSpPr>
            <p:spPr bwMode="auto">
              <a:xfrm>
                <a:off x="3364" y="1477"/>
                <a:ext cx="167" cy="96"/>
              </a:xfrm>
              <a:custGeom>
                <a:avLst/>
                <a:gdLst>
                  <a:gd name="T0" fmla="*/ 0 w 167"/>
                  <a:gd name="T1" fmla="*/ 89 h 96"/>
                  <a:gd name="T2" fmla="*/ 0 w 167"/>
                  <a:gd name="T3" fmla="*/ 92 h 96"/>
                  <a:gd name="T4" fmla="*/ 1 w 167"/>
                  <a:gd name="T5" fmla="*/ 94 h 96"/>
                  <a:gd name="T6" fmla="*/ 1 w 167"/>
                  <a:gd name="T7" fmla="*/ 95 h 96"/>
                  <a:gd name="T8" fmla="*/ 2 w 167"/>
                  <a:gd name="T9" fmla="*/ 96 h 96"/>
                  <a:gd name="T10" fmla="*/ 127 w 167"/>
                  <a:gd name="T11" fmla="*/ 96 h 96"/>
                  <a:gd name="T12" fmla="*/ 128 w 167"/>
                  <a:gd name="T13" fmla="*/ 95 h 96"/>
                  <a:gd name="T14" fmla="*/ 129 w 167"/>
                  <a:gd name="T15" fmla="*/ 95 h 96"/>
                  <a:gd name="T16" fmla="*/ 129 w 167"/>
                  <a:gd name="T17" fmla="*/ 94 h 96"/>
                  <a:gd name="T18" fmla="*/ 130 w 167"/>
                  <a:gd name="T19" fmla="*/ 94 h 96"/>
                  <a:gd name="T20" fmla="*/ 167 w 167"/>
                  <a:gd name="T21" fmla="*/ 8 h 96"/>
                  <a:gd name="T22" fmla="*/ 167 w 167"/>
                  <a:gd name="T23" fmla="*/ 4 h 96"/>
                  <a:gd name="T24" fmla="*/ 166 w 167"/>
                  <a:gd name="T25" fmla="*/ 3 h 96"/>
                  <a:gd name="T26" fmla="*/ 166 w 167"/>
                  <a:gd name="T27" fmla="*/ 1 h 96"/>
                  <a:gd name="T28" fmla="*/ 165 w 167"/>
                  <a:gd name="T29" fmla="*/ 0 h 96"/>
                  <a:gd name="T30" fmla="*/ 39 w 167"/>
                  <a:gd name="T31" fmla="*/ 0 h 96"/>
                  <a:gd name="T32" fmla="*/ 38 w 167"/>
                  <a:gd name="T33" fmla="*/ 1 h 96"/>
                  <a:gd name="T34" fmla="*/ 37 w 167"/>
                  <a:gd name="T35" fmla="*/ 1 h 96"/>
                  <a:gd name="T36" fmla="*/ 37 w 167"/>
                  <a:gd name="T37" fmla="*/ 3 h 96"/>
                  <a:gd name="T38" fmla="*/ 36 w 167"/>
                  <a:gd name="T39" fmla="*/ 3 h 96"/>
                  <a:gd name="T40" fmla="*/ 0 w 167"/>
                  <a:gd name="T41" fmla="*/ 89 h 96"/>
                  <a:gd name="T42" fmla="*/ 9 w 167"/>
                  <a:gd name="T43" fmla="*/ 94 h 96"/>
                  <a:gd name="T44" fmla="*/ 45 w 167"/>
                  <a:gd name="T45" fmla="*/ 8 h 96"/>
                  <a:gd name="T46" fmla="*/ 40 w 167"/>
                  <a:gd name="T47" fmla="*/ 10 h 96"/>
                  <a:gd name="T48" fmla="*/ 163 w 167"/>
                  <a:gd name="T49" fmla="*/ 10 h 96"/>
                  <a:gd name="T50" fmla="*/ 159 w 167"/>
                  <a:gd name="T51" fmla="*/ 3 h 96"/>
                  <a:gd name="T52" fmla="*/ 122 w 167"/>
                  <a:gd name="T53" fmla="*/ 89 h 96"/>
                  <a:gd name="T54" fmla="*/ 126 w 167"/>
                  <a:gd name="T55" fmla="*/ 86 h 96"/>
                  <a:gd name="T56" fmla="*/ 4 w 167"/>
                  <a:gd name="T57" fmla="*/ 86 h 96"/>
                  <a:gd name="T58" fmla="*/ 9 w 167"/>
                  <a:gd name="T59" fmla="*/ 94 h 96"/>
                  <a:gd name="T60" fmla="*/ 0 w 167"/>
                  <a:gd name="T61" fmla="*/ 89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9"/>
                    </a:moveTo>
                    <a:lnTo>
                      <a:pt x="0" y="92"/>
                    </a:lnTo>
                    <a:lnTo>
                      <a:pt x="1" y="94"/>
                    </a:lnTo>
                    <a:lnTo>
                      <a:pt x="1" y="95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5"/>
                    </a:lnTo>
                    <a:lnTo>
                      <a:pt x="129" y="95"/>
                    </a:lnTo>
                    <a:lnTo>
                      <a:pt x="129" y="94"/>
                    </a:lnTo>
                    <a:lnTo>
                      <a:pt x="130" y="94"/>
                    </a:lnTo>
                    <a:lnTo>
                      <a:pt x="167" y="8"/>
                    </a:lnTo>
                    <a:lnTo>
                      <a:pt x="167" y="4"/>
                    </a:lnTo>
                    <a:lnTo>
                      <a:pt x="166" y="3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39" y="0"/>
                    </a:lnTo>
                    <a:lnTo>
                      <a:pt x="38" y="1"/>
                    </a:lnTo>
                    <a:lnTo>
                      <a:pt x="37" y="1"/>
                    </a:lnTo>
                    <a:lnTo>
                      <a:pt x="37" y="3"/>
                    </a:lnTo>
                    <a:lnTo>
                      <a:pt x="36" y="3"/>
                    </a:lnTo>
                    <a:lnTo>
                      <a:pt x="0" y="89"/>
                    </a:lnTo>
                    <a:lnTo>
                      <a:pt x="9" y="94"/>
                    </a:lnTo>
                    <a:lnTo>
                      <a:pt x="45" y="8"/>
                    </a:lnTo>
                    <a:lnTo>
                      <a:pt x="40" y="10"/>
                    </a:lnTo>
                    <a:lnTo>
                      <a:pt x="163" y="10"/>
                    </a:lnTo>
                    <a:lnTo>
                      <a:pt x="159" y="3"/>
                    </a:lnTo>
                    <a:lnTo>
                      <a:pt x="122" y="89"/>
                    </a:lnTo>
                    <a:lnTo>
                      <a:pt x="126" y="86"/>
                    </a:lnTo>
                    <a:lnTo>
                      <a:pt x="4" y="86"/>
                    </a:lnTo>
                    <a:lnTo>
                      <a:pt x="9" y="94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45" name="Freeform 98"/>
              <p:cNvSpPr>
                <a:spLocks/>
              </p:cNvSpPr>
              <p:nvPr/>
            </p:nvSpPr>
            <p:spPr bwMode="auto">
              <a:xfrm>
                <a:off x="3245" y="1482"/>
                <a:ext cx="158" cy="86"/>
              </a:xfrm>
              <a:custGeom>
                <a:avLst/>
                <a:gdLst>
                  <a:gd name="T0" fmla="*/ 0 w 158"/>
                  <a:gd name="T1" fmla="*/ 86 h 86"/>
                  <a:gd name="T2" fmla="*/ 122 w 158"/>
                  <a:gd name="T3" fmla="*/ 86 h 86"/>
                  <a:gd name="T4" fmla="*/ 158 w 158"/>
                  <a:gd name="T5" fmla="*/ 0 h 86"/>
                  <a:gd name="T6" fmla="*/ 37 w 158"/>
                  <a:gd name="T7" fmla="*/ 0 h 86"/>
                  <a:gd name="T8" fmla="*/ 0 w 158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"/>
                  <a:gd name="T16" fmla="*/ 0 h 86"/>
                  <a:gd name="T17" fmla="*/ 158 w 158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8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46" name="Freeform 99"/>
              <p:cNvSpPr>
                <a:spLocks/>
              </p:cNvSpPr>
              <p:nvPr/>
            </p:nvSpPr>
            <p:spPr bwMode="auto">
              <a:xfrm>
                <a:off x="3240" y="1477"/>
                <a:ext cx="167" cy="96"/>
              </a:xfrm>
              <a:custGeom>
                <a:avLst/>
                <a:gdLst>
                  <a:gd name="T0" fmla="*/ 0 w 167"/>
                  <a:gd name="T1" fmla="*/ 89 h 96"/>
                  <a:gd name="T2" fmla="*/ 0 w 167"/>
                  <a:gd name="T3" fmla="*/ 92 h 96"/>
                  <a:gd name="T4" fmla="*/ 1 w 167"/>
                  <a:gd name="T5" fmla="*/ 94 h 96"/>
                  <a:gd name="T6" fmla="*/ 1 w 167"/>
                  <a:gd name="T7" fmla="*/ 95 h 96"/>
                  <a:gd name="T8" fmla="*/ 2 w 167"/>
                  <a:gd name="T9" fmla="*/ 96 h 96"/>
                  <a:gd name="T10" fmla="*/ 128 w 167"/>
                  <a:gd name="T11" fmla="*/ 96 h 96"/>
                  <a:gd name="T12" fmla="*/ 129 w 167"/>
                  <a:gd name="T13" fmla="*/ 95 h 96"/>
                  <a:gd name="T14" fmla="*/ 130 w 167"/>
                  <a:gd name="T15" fmla="*/ 95 h 96"/>
                  <a:gd name="T16" fmla="*/ 130 w 167"/>
                  <a:gd name="T17" fmla="*/ 94 h 96"/>
                  <a:gd name="T18" fmla="*/ 132 w 167"/>
                  <a:gd name="T19" fmla="*/ 94 h 96"/>
                  <a:gd name="T20" fmla="*/ 167 w 167"/>
                  <a:gd name="T21" fmla="*/ 8 h 96"/>
                  <a:gd name="T22" fmla="*/ 167 w 167"/>
                  <a:gd name="T23" fmla="*/ 4 h 96"/>
                  <a:gd name="T24" fmla="*/ 166 w 167"/>
                  <a:gd name="T25" fmla="*/ 3 h 96"/>
                  <a:gd name="T26" fmla="*/ 166 w 167"/>
                  <a:gd name="T27" fmla="*/ 1 h 96"/>
                  <a:gd name="T28" fmla="*/ 165 w 167"/>
                  <a:gd name="T29" fmla="*/ 0 h 96"/>
                  <a:gd name="T30" fmla="*/ 41 w 167"/>
                  <a:gd name="T31" fmla="*/ 0 h 96"/>
                  <a:gd name="T32" fmla="*/ 39 w 167"/>
                  <a:gd name="T33" fmla="*/ 1 h 96"/>
                  <a:gd name="T34" fmla="*/ 38 w 167"/>
                  <a:gd name="T35" fmla="*/ 1 h 96"/>
                  <a:gd name="T36" fmla="*/ 38 w 167"/>
                  <a:gd name="T37" fmla="*/ 3 h 96"/>
                  <a:gd name="T38" fmla="*/ 37 w 167"/>
                  <a:gd name="T39" fmla="*/ 3 h 96"/>
                  <a:gd name="T40" fmla="*/ 0 w 167"/>
                  <a:gd name="T41" fmla="*/ 89 h 96"/>
                  <a:gd name="T42" fmla="*/ 9 w 167"/>
                  <a:gd name="T43" fmla="*/ 94 h 96"/>
                  <a:gd name="T44" fmla="*/ 46 w 167"/>
                  <a:gd name="T45" fmla="*/ 8 h 96"/>
                  <a:gd name="T46" fmla="*/ 42 w 167"/>
                  <a:gd name="T47" fmla="*/ 10 h 96"/>
                  <a:gd name="T48" fmla="*/ 163 w 167"/>
                  <a:gd name="T49" fmla="*/ 10 h 96"/>
                  <a:gd name="T50" fmla="*/ 159 w 167"/>
                  <a:gd name="T51" fmla="*/ 3 h 96"/>
                  <a:gd name="T52" fmla="*/ 123 w 167"/>
                  <a:gd name="T53" fmla="*/ 89 h 96"/>
                  <a:gd name="T54" fmla="*/ 127 w 167"/>
                  <a:gd name="T55" fmla="*/ 86 h 96"/>
                  <a:gd name="T56" fmla="*/ 5 w 167"/>
                  <a:gd name="T57" fmla="*/ 86 h 96"/>
                  <a:gd name="T58" fmla="*/ 9 w 167"/>
                  <a:gd name="T59" fmla="*/ 94 h 96"/>
                  <a:gd name="T60" fmla="*/ 0 w 167"/>
                  <a:gd name="T61" fmla="*/ 89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9"/>
                    </a:moveTo>
                    <a:lnTo>
                      <a:pt x="0" y="92"/>
                    </a:lnTo>
                    <a:lnTo>
                      <a:pt x="1" y="94"/>
                    </a:lnTo>
                    <a:lnTo>
                      <a:pt x="1" y="95"/>
                    </a:lnTo>
                    <a:lnTo>
                      <a:pt x="2" y="96"/>
                    </a:lnTo>
                    <a:lnTo>
                      <a:pt x="128" y="96"/>
                    </a:lnTo>
                    <a:lnTo>
                      <a:pt x="129" y="95"/>
                    </a:lnTo>
                    <a:lnTo>
                      <a:pt x="130" y="95"/>
                    </a:lnTo>
                    <a:lnTo>
                      <a:pt x="130" y="94"/>
                    </a:lnTo>
                    <a:lnTo>
                      <a:pt x="132" y="94"/>
                    </a:lnTo>
                    <a:lnTo>
                      <a:pt x="167" y="8"/>
                    </a:lnTo>
                    <a:lnTo>
                      <a:pt x="167" y="4"/>
                    </a:lnTo>
                    <a:lnTo>
                      <a:pt x="166" y="3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41" y="0"/>
                    </a:lnTo>
                    <a:lnTo>
                      <a:pt x="39" y="1"/>
                    </a:lnTo>
                    <a:lnTo>
                      <a:pt x="38" y="1"/>
                    </a:lnTo>
                    <a:lnTo>
                      <a:pt x="38" y="3"/>
                    </a:lnTo>
                    <a:lnTo>
                      <a:pt x="37" y="3"/>
                    </a:lnTo>
                    <a:lnTo>
                      <a:pt x="0" y="89"/>
                    </a:lnTo>
                    <a:lnTo>
                      <a:pt x="9" y="94"/>
                    </a:lnTo>
                    <a:lnTo>
                      <a:pt x="46" y="8"/>
                    </a:lnTo>
                    <a:lnTo>
                      <a:pt x="42" y="10"/>
                    </a:lnTo>
                    <a:lnTo>
                      <a:pt x="163" y="10"/>
                    </a:lnTo>
                    <a:lnTo>
                      <a:pt x="159" y="3"/>
                    </a:lnTo>
                    <a:lnTo>
                      <a:pt x="123" y="89"/>
                    </a:lnTo>
                    <a:lnTo>
                      <a:pt x="127" y="86"/>
                    </a:lnTo>
                    <a:lnTo>
                      <a:pt x="5" y="86"/>
                    </a:lnTo>
                    <a:lnTo>
                      <a:pt x="9" y="94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47" name="Freeform 100"/>
              <p:cNvSpPr>
                <a:spLocks/>
              </p:cNvSpPr>
              <p:nvPr/>
            </p:nvSpPr>
            <p:spPr bwMode="auto">
              <a:xfrm>
                <a:off x="3122" y="1482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1 w 159"/>
                  <a:gd name="T3" fmla="*/ 86 h 86"/>
                  <a:gd name="T4" fmla="*/ 159 w 159"/>
                  <a:gd name="T5" fmla="*/ 0 h 86"/>
                  <a:gd name="T6" fmla="*/ 36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1" y="86"/>
                    </a:lnTo>
                    <a:lnTo>
                      <a:pt x="159" y="0"/>
                    </a:lnTo>
                    <a:lnTo>
                      <a:pt x="36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48" name="Freeform 101"/>
              <p:cNvSpPr>
                <a:spLocks/>
              </p:cNvSpPr>
              <p:nvPr/>
            </p:nvSpPr>
            <p:spPr bwMode="auto">
              <a:xfrm>
                <a:off x="3118" y="1477"/>
                <a:ext cx="167" cy="96"/>
              </a:xfrm>
              <a:custGeom>
                <a:avLst/>
                <a:gdLst>
                  <a:gd name="T0" fmla="*/ 0 w 167"/>
                  <a:gd name="T1" fmla="*/ 89 h 96"/>
                  <a:gd name="T2" fmla="*/ 0 w 167"/>
                  <a:gd name="T3" fmla="*/ 92 h 96"/>
                  <a:gd name="T4" fmla="*/ 1 w 167"/>
                  <a:gd name="T5" fmla="*/ 94 h 96"/>
                  <a:gd name="T6" fmla="*/ 1 w 167"/>
                  <a:gd name="T7" fmla="*/ 95 h 96"/>
                  <a:gd name="T8" fmla="*/ 2 w 167"/>
                  <a:gd name="T9" fmla="*/ 96 h 96"/>
                  <a:gd name="T10" fmla="*/ 127 w 167"/>
                  <a:gd name="T11" fmla="*/ 96 h 96"/>
                  <a:gd name="T12" fmla="*/ 128 w 167"/>
                  <a:gd name="T13" fmla="*/ 95 h 96"/>
                  <a:gd name="T14" fmla="*/ 129 w 167"/>
                  <a:gd name="T15" fmla="*/ 95 h 96"/>
                  <a:gd name="T16" fmla="*/ 129 w 167"/>
                  <a:gd name="T17" fmla="*/ 94 h 96"/>
                  <a:gd name="T18" fmla="*/ 130 w 167"/>
                  <a:gd name="T19" fmla="*/ 94 h 96"/>
                  <a:gd name="T20" fmla="*/ 167 w 167"/>
                  <a:gd name="T21" fmla="*/ 8 h 96"/>
                  <a:gd name="T22" fmla="*/ 167 w 167"/>
                  <a:gd name="T23" fmla="*/ 4 h 96"/>
                  <a:gd name="T24" fmla="*/ 166 w 167"/>
                  <a:gd name="T25" fmla="*/ 3 h 96"/>
                  <a:gd name="T26" fmla="*/ 166 w 167"/>
                  <a:gd name="T27" fmla="*/ 1 h 96"/>
                  <a:gd name="T28" fmla="*/ 165 w 167"/>
                  <a:gd name="T29" fmla="*/ 0 h 96"/>
                  <a:gd name="T30" fmla="*/ 39 w 167"/>
                  <a:gd name="T31" fmla="*/ 0 h 96"/>
                  <a:gd name="T32" fmla="*/ 38 w 167"/>
                  <a:gd name="T33" fmla="*/ 1 h 96"/>
                  <a:gd name="T34" fmla="*/ 37 w 167"/>
                  <a:gd name="T35" fmla="*/ 1 h 96"/>
                  <a:gd name="T36" fmla="*/ 37 w 167"/>
                  <a:gd name="T37" fmla="*/ 3 h 96"/>
                  <a:gd name="T38" fmla="*/ 36 w 167"/>
                  <a:gd name="T39" fmla="*/ 3 h 96"/>
                  <a:gd name="T40" fmla="*/ 0 w 167"/>
                  <a:gd name="T41" fmla="*/ 89 h 96"/>
                  <a:gd name="T42" fmla="*/ 8 w 167"/>
                  <a:gd name="T43" fmla="*/ 94 h 96"/>
                  <a:gd name="T44" fmla="*/ 44 w 167"/>
                  <a:gd name="T45" fmla="*/ 8 h 96"/>
                  <a:gd name="T46" fmla="*/ 40 w 167"/>
                  <a:gd name="T47" fmla="*/ 10 h 96"/>
                  <a:gd name="T48" fmla="*/ 163 w 167"/>
                  <a:gd name="T49" fmla="*/ 10 h 96"/>
                  <a:gd name="T50" fmla="*/ 158 w 167"/>
                  <a:gd name="T51" fmla="*/ 3 h 96"/>
                  <a:gd name="T52" fmla="*/ 121 w 167"/>
                  <a:gd name="T53" fmla="*/ 89 h 96"/>
                  <a:gd name="T54" fmla="*/ 125 w 167"/>
                  <a:gd name="T55" fmla="*/ 86 h 96"/>
                  <a:gd name="T56" fmla="*/ 4 w 167"/>
                  <a:gd name="T57" fmla="*/ 86 h 96"/>
                  <a:gd name="T58" fmla="*/ 8 w 167"/>
                  <a:gd name="T59" fmla="*/ 94 h 96"/>
                  <a:gd name="T60" fmla="*/ 0 w 167"/>
                  <a:gd name="T61" fmla="*/ 89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9"/>
                    </a:moveTo>
                    <a:lnTo>
                      <a:pt x="0" y="92"/>
                    </a:lnTo>
                    <a:lnTo>
                      <a:pt x="1" y="94"/>
                    </a:lnTo>
                    <a:lnTo>
                      <a:pt x="1" y="95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5"/>
                    </a:lnTo>
                    <a:lnTo>
                      <a:pt x="129" y="95"/>
                    </a:lnTo>
                    <a:lnTo>
                      <a:pt x="129" y="94"/>
                    </a:lnTo>
                    <a:lnTo>
                      <a:pt x="130" y="94"/>
                    </a:lnTo>
                    <a:lnTo>
                      <a:pt x="167" y="8"/>
                    </a:lnTo>
                    <a:lnTo>
                      <a:pt x="167" y="4"/>
                    </a:lnTo>
                    <a:lnTo>
                      <a:pt x="166" y="3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39" y="0"/>
                    </a:lnTo>
                    <a:lnTo>
                      <a:pt x="38" y="1"/>
                    </a:lnTo>
                    <a:lnTo>
                      <a:pt x="37" y="1"/>
                    </a:lnTo>
                    <a:lnTo>
                      <a:pt x="37" y="3"/>
                    </a:lnTo>
                    <a:lnTo>
                      <a:pt x="36" y="3"/>
                    </a:lnTo>
                    <a:lnTo>
                      <a:pt x="0" y="89"/>
                    </a:lnTo>
                    <a:lnTo>
                      <a:pt x="8" y="94"/>
                    </a:lnTo>
                    <a:lnTo>
                      <a:pt x="44" y="8"/>
                    </a:lnTo>
                    <a:lnTo>
                      <a:pt x="40" y="10"/>
                    </a:lnTo>
                    <a:lnTo>
                      <a:pt x="163" y="10"/>
                    </a:lnTo>
                    <a:lnTo>
                      <a:pt x="158" y="3"/>
                    </a:lnTo>
                    <a:lnTo>
                      <a:pt x="121" y="89"/>
                    </a:lnTo>
                    <a:lnTo>
                      <a:pt x="125" y="86"/>
                    </a:lnTo>
                    <a:lnTo>
                      <a:pt x="4" y="86"/>
                    </a:lnTo>
                    <a:lnTo>
                      <a:pt x="8" y="94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49" name="Freeform 102"/>
              <p:cNvSpPr>
                <a:spLocks/>
              </p:cNvSpPr>
              <p:nvPr/>
            </p:nvSpPr>
            <p:spPr bwMode="auto">
              <a:xfrm>
                <a:off x="2998" y="1482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3 w 159"/>
                  <a:gd name="T3" fmla="*/ 86 h 86"/>
                  <a:gd name="T4" fmla="*/ 159 w 159"/>
                  <a:gd name="T5" fmla="*/ 0 h 86"/>
                  <a:gd name="T6" fmla="*/ 37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3" y="86"/>
                    </a:lnTo>
                    <a:lnTo>
                      <a:pt x="159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50" name="Freeform 103"/>
              <p:cNvSpPr>
                <a:spLocks/>
              </p:cNvSpPr>
              <p:nvPr/>
            </p:nvSpPr>
            <p:spPr bwMode="auto">
              <a:xfrm>
                <a:off x="2994" y="1477"/>
                <a:ext cx="167" cy="96"/>
              </a:xfrm>
              <a:custGeom>
                <a:avLst/>
                <a:gdLst>
                  <a:gd name="T0" fmla="*/ 0 w 167"/>
                  <a:gd name="T1" fmla="*/ 89 h 96"/>
                  <a:gd name="T2" fmla="*/ 0 w 167"/>
                  <a:gd name="T3" fmla="*/ 92 h 96"/>
                  <a:gd name="T4" fmla="*/ 1 w 167"/>
                  <a:gd name="T5" fmla="*/ 94 h 96"/>
                  <a:gd name="T6" fmla="*/ 1 w 167"/>
                  <a:gd name="T7" fmla="*/ 95 h 96"/>
                  <a:gd name="T8" fmla="*/ 2 w 167"/>
                  <a:gd name="T9" fmla="*/ 96 h 96"/>
                  <a:gd name="T10" fmla="*/ 128 w 167"/>
                  <a:gd name="T11" fmla="*/ 96 h 96"/>
                  <a:gd name="T12" fmla="*/ 129 w 167"/>
                  <a:gd name="T13" fmla="*/ 95 h 96"/>
                  <a:gd name="T14" fmla="*/ 130 w 167"/>
                  <a:gd name="T15" fmla="*/ 95 h 96"/>
                  <a:gd name="T16" fmla="*/ 130 w 167"/>
                  <a:gd name="T17" fmla="*/ 94 h 96"/>
                  <a:gd name="T18" fmla="*/ 131 w 167"/>
                  <a:gd name="T19" fmla="*/ 94 h 96"/>
                  <a:gd name="T20" fmla="*/ 167 w 167"/>
                  <a:gd name="T21" fmla="*/ 8 h 96"/>
                  <a:gd name="T22" fmla="*/ 167 w 167"/>
                  <a:gd name="T23" fmla="*/ 4 h 96"/>
                  <a:gd name="T24" fmla="*/ 166 w 167"/>
                  <a:gd name="T25" fmla="*/ 3 h 96"/>
                  <a:gd name="T26" fmla="*/ 166 w 167"/>
                  <a:gd name="T27" fmla="*/ 1 h 96"/>
                  <a:gd name="T28" fmla="*/ 165 w 167"/>
                  <a:gd name="T29" fmla="*/ 0 h 96"/>
                  <a:gd name="T30" fmla="*/ 40 w 167"/>
                  <a:gd name="T31" fmla="*/ 0 h 96"/>
                  <a:gd name="T32" fmla="*/ 39 w 167"/>
                  <a:gd name="T33" fmla="*/ 1 h 96"/>
                  <a:gd name="T34" fmla="*/ 38 w 167"/>
                  <a:gd name="T35" fmla="*/ 1 h 96"/>
                  <a:gd name="T36" fmla="*/ 38 w 167"/>
                  <a:gd name="T37" fmla="*/ 3 h 96"/>
                  <a:gd name="T38" fmla="*/ 37 w 167"/>
                  <a:gd name="T39" fmla="*/ 3 h 96"/>
                  <a:gd name="T40" fmla="*/ 0 w 167"/>
                  <a:gd name="T41" fmla="*/ 89 h 96"/>
                  <a:gd name="T42" fmla="*/ 8 w 167"/>
                  <a:gd name="T43" fmla="*/ 94 h 96"/>
                  <a:gd name="T44" fmla="*/ 45 w 167"/>
                  <a:gd name="T45" fmla="*/ 8 h 96"/>
                  <a:gd name="T46" fmla="*/ 41 w 167"/>
                  <a:gd name="T47" fmla="*/ 10 h 96"/>
                  <a:gd name="T48" fmla="*/ 163 w 167"/>
                  <a:gd name="T49" fmla="*/ 10 h 96"/>
                  <a:gd name="T50" fmla="*/ 158 w 167"/>
                  <a:gd name="T51" fmla="*/ 3 h 96"/>
                  <a:gd name="T52" fmla="*/ 123 w 167"/>
                  <a:gd name="T53" fmla="*/ 89 h 96"/>
                  <a:gd name="T54" fmla="*/ 127 w 167"/>
                  <a:gd name="T55" fmla="*/ 86 h 96"/>
                  <a:gd name="T56" fmla="*/ 4 w 167"/>
                  <a:gd name="T57" fmla="*/ 86 h 96"/>
                  <a:gd name="T58" fmla="*/ 8 w 167"/>
                  <a:gd name="T59" fmla="*/ 94 h 96"/>
                  <a:gd name="T60" fmla="*/ 0 w 167"/>
                  <a:gd name="T61" fmla="*/ 89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9"/>
                    </a:moveTo>
                    <a:lnTo>
                      <a:pt x="0" y="92"/>
                    </a:lnTo>
                    <a:lnTo>
                      <a:pt x="1" y="94"/>
                    </a:lnTo>
                    <a:lnTo>
                      <a:pt x="1" y="95"/>
                    </a:lnTo>
                    <a:lnTo>
                      <a:pt x="2" y="96"/>
                    </a:lnTo>
                    <a:lnTo>
                      <a:pt x="128" y="96"/>
                    </a:lnTo>
                    <a:lnTo>
                      <a:pt x="129" y="95"/>
                    </a:lnTo>
                    <a:lnTo>
                      <a:pt x="130" y="95"/>
                    </a:lnTo>
                    <a:lnTo>
                      <a:pt x="130" y="94"/>
                    </a:lnTo>
                    <a:lnTo>
                      <a:pt x="131" y="94"/>
                    </a:lnTo>
                    <a:lnTo>
                      <a:pt x="167" y="8"/>
                    </a:lnTo>
                    <a:lnTo>
                      <a:pt x="167" y="4"/>
                    </a:lnTo>
                    <a:lnTo>
                      <a:pt x="166" y="3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40" y="0"/>
                    </a:lnTo>
                    <a:lnTo>
                      <a:pt x="39" y="1"/>
                    </a:lnTo>
                    <a:lnTo>
                      <a:pt x="38" y="1"/>
                    </a:lnTo>
                    <a:lnTo>
                      <a:pt x="38" y="3"/>
                    </a:lnTo>
                    <a:lnTo>
                      <a:pt x="37" y="3"/>
                    </a:lnTo>
                    <a:lnTo>
                      <a:pt x="0" y="89"/>
                    </a:lnTo>
                    <a:lnTo>
                      <a:pt x="8" y="94"/>
                    </a:lnTo>
                    <a:lnTo>
                      <a:pt x="45" y="8"/>
                    </a:lnTo>
                    <a:lnTo>
                      <a:pt x="41" y="10"/>
                    </a:lnTo>
                    <a:lnTo>
                      <a:pt x="163" y="10"/>
                    </a:lnTo>
                    <a:lnTo>
                      <a:pt x="158" y="3"/>
                    </a:lnTo>
                    <a:lnTo>
                      <a:pt x="123" y="89"/>
                    </a:lnTo>
                    <a:lnTo>
                      <a:pt x="127" y="86"/>
                    </a:lnTo>
                    <a:lnTo>
                      <a:pt x="4" y="86"/>
                    </a:lnTo>
                    <a:lnTo>
                      <a:pt x="8" y="94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51" name="Freeform 104"/>
              <p:cNvSpPr>
                <a:spLocks/>
              </p:cNvSpPr>
              <p:nvPr/>
            </p:nvSpPr>
            <p:spPr bwMode="auto">
              <a:xfrm>
                <a:off x="2950" y="1313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3 w 159"/>
                  <a:gd name="T3" fmla="*/ 86 h 86"/>
                  <a:gd name="T4" fmla="*/ 159 w 159"/>
                  <a:gd name="T5" fmla="*/ 0 h 86"/>
                  <a:gd name="T6" fmla="*/ 37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3" y="86"/>
                    </a:lnTo>
                    <a:lnTo>
                      <a:pt x="159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52" name="Freeform 105"/>
              <p:cNvSpPr>
                <a:spLocks/>
              </p:cNvSpPr>
              <p:nvPr/>
            </p:nvSpPr>
            <p:spPr bwMode="auto">
              <a:xfrm>
                <a:off x="2946" y="1308"/>
                <a:ext cx="167" cy="96"/>
              </a:xfrm>
              <a:custGeom>
                <a:avLst/>
                <a:gdLst>
                  <a:gd name="T0" fmla="*/ 0 w 167"/>
                  <a:gd name="T1" fmla="*/ 88 h 96"/>
                  <a:gd name="T2" fmla="*/ 0 w 167"/>
                  <a:gd name="T3" fmla="*/ 92 h 96"/>
                  <a:gd name="T4" fmla="*/ 1 w 167"/>
                  <a:gd name="T5" fmla="*/ 93 h 96"/>
                  <a:gd name="T6" fmla="*/ 1 w 167"/>
                  <a:gd name="T7" fmla="*/ 94 h 96"/>
                  <a:gd name="T8" fmla="*/ 2 w 167"/>
                  <a:gd name="T9" fmla="*/ 96 h 96"/>
                  <a:gd name="T10" fmla="*/ 128 w 167"/>
                  <a:gd name="T11" fmla="*/ 96 h 96"/>
                  <a:gd name="T12" fmla="*/ 129 w 167"/>
                  <a:gd name="T13" fmla="*/ 94 h 96"/>
                  <a:gd name="T14" fmla="*/ 130 w 167"/>
                  <a:gd name="T15" fmla="*/ 94 h 96"/>
                  <a:gd name="T16" fmla="*/ 130 w 167"/>
                  <a:gd name="T17" fmla="*/ 93 h 96"/>
                  <a:gd name="T18" fmla="*/ 131 w 167"/>
                  <a:gd name="T19" fmla="*/ 93 h 96"/>
                  <a:gd name="T20" fmla="*/ 167 w 167"/>
                  <a:gd name="T21" fmla="*/ 7 h 96"/>
                  <a:gd name="T22" fmla="*/ 167 w 167"/>
                  <a:gd name="T23" fmla="*/ 4 h 96"/>
                  <a:gd name="T24" fmla="*/ 166 w 167"/>
                  <a:gd name="T25" fmla="*/ 2 h 96"/>
                  <a:gd name="T26" fmla="*/ 166 w 167"/>
                  <a:gd name="T27" fmla="*/ 1 h 96"/>
                  <a:gd name="T28" fmla="*/ 165 w 167"/>
                  <a:gd name="T29" fmla="*/ 0 h 96"/>
                  <a:gd name="T30" fmla="*/ 40 w 167"/>
                  <a:gd name="T31" fmla="*/ 0 h 96"/>
                  <a:gd name="T32" fmla="*/ 39 w 167"/>
                  <a:gd name="T33" fmla="*/ 1 h 96"/>
                  <a:gd name="T34" fmla="*/ 38 w 167"/>
                  <a:gd name="T35" fmla="*/ 1 h 96"/>
                  <a:gd name="T36" fmla="*/ 38 w 167"/>
                  <a:gd name="T37" fmla="*/ 2 h 96"/>
                  <a:gd name="T38" fmla="*/ 37 w 167"/>
                  <a:gd name="T39" fmla="*/ 2 h 96"/>
                  <a:gd name="T40" fmla="*/ 0 w 167"/>
                  <a:gd name="T41" fmla="*/ 88 h 96"/>
                  <a:gd name="T42" fmla="*/ 9 w 167"/>
                  <a:gd name="T43" fmla="*/ 93 h 96"/>
                  <a:gd name="T44" fmla="*/ 46 w 167"/>
                  <a:gd name="T45" fmla="*/ 7 h 96"/>
                  <a:gd name="T46" fmla="*/ 41 w 167"/>
                  <a:gd name="T47" fmla="*/ 10 h 96"/>
                  <a:gd name="T48" fmla="*/ 163 w 167"/>
                  <a:gd name="T49" fmla="*/ 10 h 96"/>
                  <a:gd name="T50" fmla="*/ 159 w 167"/>
                  <a:gd name="T51" fmla="*/ 2 h 96"/>
                  <a:gd name="T52" fmla="*/ 123 w 167"/>
                  <a:gd name="T53" fmla="*/ 88 h 96"/>
                  <a:gd name="T54" fmla="*/ 127 w 167"/>
                  <a:gd name="T55" fmla="*/ 86 h 96"/>
                  <a:gd name="T56" fmla="*/ 4 w 167"/>
                  <a:gd name="T57" fmla="*/ 86 h 96"/>
                  <a:gd name="T58" fmla="*/ 9 w 167"/>
                  <a:gd name="T59" fmla="*/ 93 h 96"/>
                  <a:gd name="T60" fmla="*/ 0 w 167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4"/>
                    </a:lnTo>
                    <a:lnTo>
                      <a:pt x="2" y="96"/>
                    </a:lnTo>
                    <a:lnTo>
                      <a:pt x="128" y="96"/>
                    </a:lnTo>
                    <a:lnTo>
                      <a:pt x="129" y="94"/>
                    </a:lnTo>
                    <a:lnTo>
                      <a:pt x="130" y="94"/>
                    </a:lnTo>
                    <a:lnTo>
                      <a:pt x="130" y="93"/>
                    </a:lnTo>
                    <a:lnTo>
                      <a:pt x="131" y="93"/>
                    </a:lnTo>
                    <a:lnTo>
                      <a:pt x="167" y="7"/>
                    </a:lnTo>
                    <a:lnTo>
                      <a:pt x="167" y="4"/>
                    </a:lnTo>
                    <a:lnTo>
                      <a:pt x="166" y="2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40" y="0"/>
                    </a:lnTo>
                    <a:lnTo>
                      <a:pt x="39" y="1"/>
                    </a:lnTo>
                    <a:lnTo>
                      <a:pt x="38" y="1"/>
                    </a:lnTo>
                    <a:lnTo>
                      <a:pt x="38" y="2"/>
                    </a:lnTo>
                    <a:lnTo>
                      <a:pt x="37" y="2"/>
                    </a:lnTo>
                    <a:lnTo>
                      <a:pt x="0" y="88"/>
                    </a:lnTo>
                    <a:lnTo>
                      <a:pt x="9" y="93"/>
                    </a:lnTo>
                    <a:lnTo>
                      <a:pt x="46" y="7"/>
                    </a:lnTo>
                    <a:lnTo>
                      <a:pt x="41" y="10"/>
                    </a:lnTo>
                    <a:lnTo>
                      <a:pt x="163" y="10"/>
                    </a:lnTo>
                    <a:lnTo>
                      <a:pt x="159" y="2"/>
                    </a:lnTo>
                    <a:lnTo>
                      <a:pt x="123" y="88"/>
                    </a:lnTo>
                    <a:lnTo>
                      <a:pt x="127" y="86"/>
                    </a:lnTo>
                    <a:lnTo>
                      <a:pt x="4" y="86"/>
                    </a:lnTo>
                    <a:lnTo>
                      <a:pt x="9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53" name="Freeform 106"/>
              <p:cNvSpPr>
                <a:spLocks/>
              </p:cNvSpPr>
              <p:nvPr/>
            </p:nvSpPr>
            <p:spPr bwMode="auto">
              <a:xfrm>
                <a:off x="3688" y="1313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2 w 159"/>
                  <a:gd name="T3" fmla="*/ 86 h 86"/>
                  <a:gd name="T4" fmla="*/ 159 w 159"/>
                  <a:gd name="T5" fmla="*/ 0 h 86"/>
                  <a:gd name="T6" fmla="*/ 37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9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54" name="Freeform 107"/>
              <p:cNvSpPr>
                <a:spLocks/>
              </p:cNvSpPr>
              <p:nvPr/>
            </p:nvSpPr>
            <p:spPr bwMode="auto">
              <a:xfrm>
                <a:off x="3684" y="1308"/>
                <a:ext cx="167" cy="96"/>
              </a:xfrm>
              <a:custGeom>
                <a:avLst/>
                <a:gdLst>
                  <a:gd name="T0" fmla="*/ 0 w 167"/>
                  <a:gd name="T1" fmla="*/ 88 h 96"/>
                  <a:gd name="T2" fmla="*/ 0 w 167"/>
                  <a:gd name="T3" fmla="*/ 92 h 96"/>
                  <a:gd name="T4" fmla="*/ 1 w 167"/>
                  <a:gd name="T5" fmla="*/ 93 h 96"/>
                  <a:gd name="T6" fmla="*/ 1 w 167"/>
                  <a:gd name="T7" fmla="*/ 94 h 96"/>
                  <a:gd name="T8" fmla="*/ 2 w 167"/>
                  <a:gd name="T9" fmla="*/ 96 h 96"/>
                  <a:gd name="T10" fmla="*/ 127 w 167"/>
                  <a:gd name="T11" fmla="*/ 96 h 96"/>
                  <a:gd name="T12" fmla="*/ 128 w 167"/>
                  <a:gd name="T13" fmla="*/ 94 h 96"/>
                  <a:gd name="T14" fmla="*/ 129 w 167"/>
                  <a:gd name="T15" fmla="*/ 94 h 96"/>
                  <a:gd name="T16" fmla="*/ 129 w 167"/>
                  <a:gd name="T17" fmla="*/ 93 h 96"/>
                  <a:gd name="T18" fmla="*/ 130 w 167"/>
                  <a:gd name="T19" fmla="*/ 93 h 96"/>
                  <a:gd name="T20" fmla="*/ 167 w 167"/>
                  <a:gd name="T21" fmla="*/ 7 h 96"/>
                  <a:gd name="T22" fmla="*/ 167 w 167"/>
                  <a:gd name="T23" fmla="*/ 4 h 96"/>
                  <a:gd name="T24" fmla="*/ 166 w 167"/>
                  <a:gd name="T25" fmla="*/ 2 h 96"/>
                  <a:gd name="T26" fmla="*/ 166 w 167"/>
                  <a:gd name="T27" fmla="*/ 1 h 96"/>
                  <a:gd name="T28" fmla="*/ 165 w 167"/>
                  <a:gd name="T29" fmla="*/ 0 h 96"/>
                  <a:gd name="T30" fmla="*/ 40 w 167"/>
                  <a:gd name="T31" fmla="*/ 0 h 96"/>
                  <a:gd name="T32" fmla="*/ 39 w 167"/>
                  <a:gd name="T33" fmla="*/ 1 h 96"/>
                  <a:gd name="T34" fmla="*/ 38 w 167"/>
                  <a:gd name="T35" fmla="*/ 1 h 96"/>
                  <a:gd name="T36" fmla="*/ 38 w 167"/>
                  <a:gd name="T37" fmla="*/ 2 h 96"/>
                  <a:gd name="T38" fmla="*/ 37 w 167"/>
                  <a:gd name="T39" fmla="*/ 2 h 96"/>
                  <a:gd name="T40" fmla="*/ 0 w 167"/>
                  <a:gd name="T41" fmla="*/ 88 h 96"/>
                  <a:gd name="T42" fmla="*/ 8 w 167"/>
                  <a:gd name="T43" fmla="*/ 93 h 96"/>
                  <a:gd name="T44" fmla="*/ 45 w 167"/>
                  <a:gd name="T45" fmla="*/ 7 h 96"/>
                  <a:gd name="T46" fmla="*/ 41 w 167"/>
                  <a:gd name="T47" fmla="*/ 10 h 96"/>
                  <a:gd name="T48" fmla="*/ 163 w 167"/>
                  <a:gd name="T49" fmla="*/ 10 h 96"/>
                  <a:gd name="T50" fmla="*/ 158 w 167"/>
                  <a:gd name="T51" fmla="*/ 2 h 96"/>
                  <a:gd name="T52" fmla="*/ 121 w 167"/>
                  <a:gd name="T53" fmla="*/ 88 h 96"/>
                  <a:gd name="T54" fmla="*/ 126 w 167"/>
                  <a:gd name="T55" fmla="*/ 86 h 96"/>
                  <a:gd name="T56" fmla="*/ 4 w 167"/>
                  <a:gd name="T57" fmla="*/ 86 h 96"/>
                  <a:gd name="T58" fmla="*/ 8 w 167"/>
                  <a:gd name="T59" fmla="*/ 93 h 96"/>
                  <a:gd name="T60" fmla="*/ 0 w 167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4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4"/>
                    </a:lnTo>
                    <a:lnTo>
                      <a:pt x="129" y="94"/>
                    </a:lnTo>
                    <a:lnTo>
                      <a:pt x="129" y="93"/>
                    </a:lnTo>
                    <a:lnTo>
                      <a:pt x="130" y="93"/>
                    </a:lnTo>
                    <a:lnTo>
                      <a:pt x="167" y="7"/>
                    </a:lnTo>
                    <a:lnTo>
                      <a:pt x="167" y="4"/>
                    </a:lnTo>
                    <a:lnTo>
                      <a:pt x="166" y="2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40" y="0"/>
                    </a:lnTo>
                    <a:lnTo>
                      <a:pt x="39" y="1"/>
                    </a:lnTo>
                    <a:lnTo>
                      <a:pt x="38" y="1"/>
                    </a:lnTo>
                    <a:lnTo>
                      <a:pt x="38" y="2"/>
                    </a:lnTo>
                    <a:lnTo>
                      <a:pt x="37" y="2"/>
                    </a:lnTo>
                    <a:lnTo>
                      <a:pt x="0" y="88"/>
                    </a:lnTo>
                    <a:lnTo>
                      <a:pt x="8" y="93"/>
                    </a:lnTo>
                    <a:lnTo>
                      <a:pt x="45" y="7"/>
                    </a:lnTo>
                    <a:lnTo>
                      <a:pt x="41" y="10"/>
                    </a:lnTo>
                    <a:lnTo>
                      <a:pt x="163" y="10"/>
                    </a:lnTo>
                    <a:lnTo>
                      <a:pt x="158" y="2"/>
                    </a:lnTo>
                    <a:lnTo>
                      <a:pt x="121" y="88"/>
                    </a:lnTo>
                    <a:lnTo>
                      <a:pt x="126" y="86"/>
                    </a:lnTo>
                    <a:lnTo>
                      <a:pt x="4" y="86"/>
                    </a:lnTo>
                    <a:lnTo>
                      <a:pt x="8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55" name="Freeform 108"/>
              <p:cNvSpPr>
                <a:spLocks/>
              </p:cNvSpPr>
              <p:nvPr/>
            </p:nvSpPr>
            <p:spPr bwMode="auto">
              <a:xfrm>
                <a:off x="3566" y="1313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2 w 159"/>
                  <a:gd name="T3" fmla="*/ 86 h 86"/>
                  <a:gd name="T4" fmla="*/ 159 w 159"/>
                  <a:gd name="T5" fmla="*/ 0 h 86"/>
                  <a:gd name="T6" fmla="*/ 37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9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56" name="Freeform 109"/>
              <p:cNvSpPr>
                <a:spLocks/>
              </p:cNvSpPr>
              <p:nvPr/>
            </p:nvSpPr>
            <p:spPr bwMode="auto">
              <a:xfrm>
                <a:off x="3562" y="1308"/>
                <a:ext cx="167" cy="96"/>
              </a:xfrm>
              <a:custGeom>
                <a:avLst/>
                <a:gdLst>
                  <a:gd name="T0" fmla="*/ 0 w 167"/>
                  <a:gd name="T1" fmla="*/ 88 h 96"/>
                  <a:gd name="T2" fmla="*/ 0 w 167"/>
                  <a:gd name="T3" fmla="*/ 92 h 96"/>
                  <a:gd name="T4" fmla="*/ 1 w 167"/>
                  <a:gd name="T5" fmla="*/ 93 h 96"/>
                  <a:gd name="T6" fmla="*/ 1 w 167"/>
                  <a:gd name="T7" fmla="*/ 94 h 96"/>
                  <a:gd name="T8" fmla="*/ 2 w 167"/>
                  <a:gd name="T9" fmla="*/ 96 h 96"/>
                  <a:gd name="T10" fmla="*/ 127 w 167"/>
                  <a:gd name="T11" fmla="*/ 96 h 96"/>
                  <a:gd name="T12" fmla="*/ 128 w 167"/>
                  <a:gd name="T13" fmla="*/ 94 h 96"/>
                  <a:gd name="T14" fmla="*/ 129 w 167"/>
                  <a:gd name="T15" fmla="*/ 94 h 96"/>
                  <a:gd name="T16" fmla="*/ 129 w 167"/>
                  <a:gd name="T17" fmla="*/ 93 h 96"/>
                  <a:gd name="T18" fmla="*/ 130 w 167"/>
                  <a:gd name="T19" fmla="*/ 93 h 96"/>
                  <a:gd name="T20" fmla="*/ 167 w 167"/>
                  <a:gd name="T21" fmla="*/ 7 h 96"/>
                  <a:gd name="T22" fmla="*/ 167 w 167"/>
                  <a:gd name="T23" fmla="*/ 4 h 96"/>
                  <a:gd name="T24" fmla="*/ 166 w 167"/>
                  <a:gd name="T25" fmla="*/ 2 h 96"/>
                  <a:gd name="T26" fmla="*/ 166 w 167"/>
                  <a:gd name="T27" fmla="*/ 1 h 96"/>
                  <a:gd name="T28" fmla="*/ 165 w 167"/>
                  <a:gd name="T29" fmla="*/ 0 h 96"/>
                  <a:gd name="T30" fmla="*/ 40 w 167"/>
                  <a:gd name="T31" fmla="*/ 0 h 96"/>
                  <a:gd name="T32" fmla="*/ 39 w 167"/>
                  <a:gd name="T33" fmla="*/ 1 h 96"/>
                  <a:gd name="T34" fmla="*/ 38 w 167"/>
                  <a:gd name="T35" fmla="*/ 1 h 96"/>
                  <a:gd name="T36" fmla="*/ 38 w 167"/>
                  <a:gd name="T37" fmla="*/ 2 h 96"/>
                  <a:gd name="T38" fmla="*/ 37 w 167"/>
                  <a:gd name="T39" fmla="*/ 2 h 96"/>
                  <a:gd name="T40" fmla="*/ 0 w 167"/>
                  <a:gd name="T41" fmla="*/ 88 h 96"/>
                  <a:gd name="T42" fmla="*/ 8 w 167"/>
                  <a:gd name="T43" fmla="*/ 93 h 96"/>
                  <a:gd name="T44" fmla="*/ 45 w 167"/>
                  <a:gd name="T45" fmla="*/ 7 h 96"/>
                  <a:gd name="T46" fmla="*/ 41 w 167"/>
                  <a:gd name="T47" fmla="*/ 10 h 96"/>
                  <a:gd name="T48" fmla="*/ 163 w 167"/>
                  <a:gd name="T49" fmla="*/ 10 h 96"/>
                  <a:gd name="T50" fmla="*/ 159 w 167"/>
                  <a:gd name="T51" fmla="*/ 2 h 96"/>
                  <a:gd name="T52" fmla="*/ 122 w 167"/>
                  <a:gd name="T53" fmla="*/ 88 h 96"/>
                  <a:gd name="T54" fmla="*/ 126 w 167"/>
                  <a:gd name="T55" fmla="*/ 86 h 96"/>
                  <a:gd name="T56" fmla="*/ 4 w 167"/>
                  <a:gd name="T57" fmla="*/ 86 h 96"/>
                  <a:gd name="T58" fmla="*/ 8 w 167"/>
                  <a:gd name="T59" fmla="*/ 93 h 96"/>
                  <a:gd name="T60" fmla="*/ 0 w 167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4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4"/>
                    </a:lnTo>
                    <a:lnTo>
                      <a:pt x="129" y="94"/>
                    </a:lnTo>
                    <a:lnTo>
                      <a:pt x="129" y="93"/>
                    </a:lnTo>
                    <a:lnTo>
                      <a:pt x="130" y="93"/>
                    </a:lnTo>
                    <a:lnTo>
                      <a:pt x="167" y="7"/>
                    </a:lnTo>
                    <a:lnTo>
                      <a:pt x="167" y="4"/>
                    </a:lnTo>
                    <a:lnTo>
                      <a:pt x="166" y="2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40" y="0"/>
                    </a:lnTo>
                    <a:lnTo>
                      <a:pt x="39" y="1"/>
                    </a:lnTo>
                    <a:lnTo>
                      <a:pt x="38" y="1"/>
                    </a:lnTo>
                    <a:lnTo>
                      <a:pt x="38" y="2"/>
                    </a:lnTo>
                    <a:lnTo>
                      <a:pt x="37" y="2"/>
                    </a:lnTo>
                    <a:lnTo>
                      <a:pt x="0" y="88"/>
                    </a:lnTo>
                    <a:lnTo>
                      <a:pt x="8" y="93"/>
                    </a:lnTo>
                    <a:lnTo>
                      <a:pt x="45" y="7"/>
                    </a:lnTo>
                    <a:lnTo>
                      <a:pt x="41" y="10"/>
                    </a:lnTo>
                    <a:lnTo>
                      <a:pt x="163" y="10"/>
                    </a:lnTo>
                    <a:lnTo>
                      <a:pt x="159" y="2"/>
                    </a:lnTo>
                    <a:lnTo>
                      <a:pt x="122" y="88"/>
                    </a:lnTo>
                    <a:lnTo>
                      <a:pt x="126" y="86"/>
                    </a:lnTo>
                    <a:lnTo>
                      <a:pt x="4" y="86"/>
                    </a:lnTo>
                    <a:lnTo>
                      <a:pt x="8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57" name="Freeform 110"/>
              <p:cNvSpPr>
                <a:spLocks/>
              </p:cNvSpPr>
              <p:nvPr/>
            </p:nvSpPr>
            <p:spPr bwMode="auto">
              <a:xfrm>
                <a:off x="3443" y="1313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2 w 159"/>
                  <a:gd name="T3" fmla="*/ 86 h 86"/>
                  <a:gd name="T4" fmla="*/ 159 w 159"/>
                  <a:gd name="T5" fmla="*/ 0 h 86"/>
                  <a:gd name="T6" fmla="*/ 36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9" y="0"/>
                    </a:lnTo>
                    <a:lnTo>
                      <a:pt x="36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58" name="Freeform 111"/>
              <p:cNvSpPr>
                <a:spLocks/>
              </p:cNvSpPr>
              <p:nvPr/>
            </p:nvSpPr>
            <p:spPr bwMode="auto">
              <a:xfrm>
                <a:off x="3439" y="1308"/>
                <a:ext cx="167" cy="96"/>
              </a:xfrm>
              <a:custGeom>
                <a:avLst/>
                <a:gdLst>
                  <a:gd name="T0" fmla="*/ 0 w 167"/>
                  <a:gd name="T1" fmla="*/ 88 h 96"/>
                  <a:gd name="T2" fmla="*/ 0 w 167"/>
                  <a:gd name="T3" fmla="*/ 92 h 96"/>
                  <a:gd name="T4" fmla="*/ 1 w 167"/>
                  <a:gd name="T5" fmla="*/ 93 h 96"/>
                  <a:gd name="T6" fmla="*/ 1 w 167"/>
                  <a:gd name="T7" fmla="*/ 94 h 96"/>
                  <a:gd name="T8" fmla="*/ 2 w 167"/>
                  <a:gd name="T9" fmla="*/ 96 h 96"/>
                  <a:gd name="T10" fmla="*/ 127 w 167"/>
                  <a:gd name="T11" fmla="*/ 96 h 96"/>
                  <a:gd name="T12" fmla="*/ 128 w 167"/>
                  <a:gd name="T13" fmla="*/ 94 h 96"/>
                  <a:gd name="T14" fmla="*/ 129 w 167"/>
                  <a:gd name="T15" fmla="*/ 94 h 96"/>
                  <a:gd name="T16" fmla="*/ 129 w 167"/>
                  <a:gd name="T17" fmla="*/ 93 h 96"/>
                  <a:gd name="T18" fmla="*/ 130 w 167"/>
                  <a:gd name="T19" fmla="*/ 93 h 96"/>
                  <a:gd name="T20" fmla="*/ 167 w 167"/>
                  <a:gd name="T21" fmla="*/ 7 h 96"/>
                  <a:gd name="T22" fmla="*/ 167 w 167"/>
                  <a:gd name="T23" fmla="*/ 4 h 96"/>
                  <a:gd name="T24" fmla="*/ 166 w 167"/>
                  <a:gd name="T25" fmla="*/ 2 h 96"/>
                  <a:gd name="T26" fmla="*/ 166 w 167"/>
                  <a:gd name="T27" fmla="*/ 1 h 96"/>
                  <a:gd name="T28" fmla="*/ 165 w 167"/>
                  <a:gd name="T29" fmla="*/ 0 h 96"/>
                  <a:gd name="T30" fmla="*/ 39 w 167"/>
                  <a:gd name="T31" fmla="*/ 0 h 96"/>
                  <a:gd name="T32" fmla="*/ 38 w 167"/>
                  <a:gd name="T33" fmla="*/ 1 h 96"/>
                  <a:gd name="T34" fmla="*/ 37 w 167"/>
                  <a:gd name="T35" fmla="*/ 1 h 96"/>
                  <a:gd name="T36" fmla="*/ 37 w 167"/>
                  <a:gd name="T37" fmla="*/ 2 h 96"/>
                  <a:gd name="T38" fmla="*/ 36 w 167"/>
                  <a:gd name="T39" fmla="*/ 2 h 96"/>
                  <a:gd name="T40" fmla="*/ 0 w 167"/>
                  <a:gd name="T41" fmla="*/ 88 h 96"/>
                  <a:gd name="T42" fmla="*/ 9 w 167"/>
                  <a:gd name="T43" fmla="*/ 93 h 96"/>
                  <a:gd name="T44" fmla="*/ 45 w 167"/>
                  <a:gd name="T45" fmla="*/ 7 h 96"/>
                  <a:gd name="T46" fmla="*/ 40 w 167"/>
                  <a:gd name="T47" fmla="*/ 10 h 96"/>
                  <a:gd name="T48" fmla="*/ 163 w 167"/>
                  <a:gd name="T49" fmla="*/ 10 h 96"/>
                  <a:gd name="T50" fmla="*/ 159 w 167"/>
                  <a:gd name="T51" fmla="*/ 2 h 96"/>
                  <a:gd name="T52" fmla="*/ 122 w 167"/>
                  <a:gd name="T53" fmla="*/ 88 h 96"/>
                  <a:gd name="T54" fmla="*/ 126 w 167"/>
                  <a:gd name="T55" fmla="*/ 86 h 96"/>
                  <a:gd name="T56" fmla="*/ 4 w 167"/>
                  <a:gd name="T57" fmla="*/ 86 h 96"/>
                  <a:gd name="T58" fmla="*/ 9 w 167"/>
                  <a:gd name="T59" fmla="*/ 93 h 96"/>
                  <a:gd name="T60" fmla="*/ 0 w 167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4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4"/>
                    </a:lnTo>
                    <a:lnTo>
                      <a:pt x="129" y="94"/>
                    </a:lnTo>
                    <a:lnTo>
                      <a:pt x="129" y="93"/>
                    </a:lnTo>
                    <a:lnTo>
                      <a:pt x="130" y="93"/>
                    </a:lnTo>
                    <a:lnTo>
                      <a:pt x="167" y="7"/>
                    </a:lnTo>
                    <a:lnTo>
                      <a:pt x="167" y="4"/>
                    </a:lnTo>
                    <a:lnTo>
                      <a:pt x="166" y="2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39" y="0"/>
                    </a:lnTo>
                    <a:lnTo>
                      <a:pt x="38" y="1"/>
                    </a:lnTo>
                    <a:lnTo>
                      <a:pt x="37" y="1"/>
                    </a:lnTo>
                    <a:lnTo>
                      <a:pt x="37" y="2"/>
                    </a:lnTo>
                    <a:lnTo>
                      <a:pt x="36" y="2"/>
                    </a:lnTo>
                    <a:lnTo>
                      <a:pt x="0" y="88"/>
                    </a:lnTo>
                    <a:lnTo>
                      <a:pt x="9" y="93"/>
                    </a:lnTo>
                    <a:lnTo>
                      <a:pt x="45" y="7"/>
                    </a:lnTo>
                    <a:lnTo>
                      <a:pt x="40" y="10"/>
                    </a:lnTo>
                    <a:lnTo>
                      <a:pt x="163" y="10"/>
                    </a:lnTo>
                    <a:lnTo>
                      <a:pt x="159" y="2"/>
                    </a:lnTo>
                    <a:lnTo>
                      <a:pt x="122" y="88"/>
                    </a:lnTo>
                    <a:lnTo>
                      <a:pt x="126" y="86"/>
                    </a:lnTo>
                    <a:lnTo>
                      <a:pt x="4" y="86"/>
                    </a:lnTo>
                    <a:lnTo>
                      <a:pt x="9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59" name="Freeform 112"/>
              <p:cNvSpPr>
                <a:spLocks/>
              </p:cNvSpPr>
              <p:nvPr/>
            </p:nvSpPr>
            <p:spPr bwMode="auto">
              <a:xfrm>
                <a:off x="3320" y="1313"/>
                <a:ext cx="158" cy="86"/>
              </a:xfrm>
              <a:custGeom>
                <a:avLst/>
                <a:gdLst>
                  <a:gd name="T0" fmla="*/ 0 w 158"/>
                  <a:gd name="T1" fmla="*/ 86 h 86"/>
                  <a:gd name="T2" fmla="*/ 122 w 158"/>
                  <a:gd name="T3" fmla="*/ 86 h 86"/>
                  <a:gd name="T4" fmla="*/ 158 w 158"/>
                  <a:gd name="T5" fmla="*/ 0 h 86"/>
                  <a:gd name="T6" fmla="*/ 37 w 158"/>
                  <a:gd name="T7" fmla="*/ 0 h 86"/>
                  <a:gd name="T8" fmla="*/ 0 w 158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"/>
                  <a:gd name="T16" fmla="*/ 0 h 86"/>
                  <a:gd name="T17" fmla="*/ 158 w 158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8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60" name="Freeform 113"/>
              <p:cNvSpPr>
                <a:spLocks/>
              </p:cNvSpPr>
              <p:nvPr/>
            </p:nvSpPr>
            <p:spPr bwMode="auto">
              <a:xfrm>
                <a:off x="3315" y="1308"/>
                <a:ext cx="168" cy="96"/>
              </a:xfrm>
              <a:custGeom>
                <a:avLst/>
                <a:gdLst>
                  <a:gd name="T0" fmla="*/ 0 w 168"/>
                  <a:gd name="T1" fmla="*/ 88 h 96"/>
                  <a:gd name="T2" fmla="*/ 0 w 168"/>
                  <a:gd name="T3" fmla="*/ 92 h 96"/>
                  <a:gd name="T4" fmla="*/ 2 w 168"/>
                  <a:gd name="T5" fmla="*/ 93 h 96"/>
                  <a:gd name="T6" fmla="*/ 2 w 168"/>
                  <a:gd name="T7" fmla="*/ 94 h 96"/>
                  <a:gd name="T8" fmla="*/ 3 w 168"/>
                  <a:gd name="T9" fmla="*/ 96 h 96"/>
                  <a:gd name="T10" fmla="*/ 128 w 168"/>
                  <a:gd name="T11" fmla="*/ 96 h 96"/>
                  <a:gd name="T12" fmla="*/ 130 w 168"/>
                  <a:gd name="T13" fmla="*/ 94 h 96"/>
                  <a:gd name="T14" fmla="*/ 131 w 168"/>
                  <a:gd name="T15" fmla="*/ 94 h 96"/>
                  <a:gd name="T16" fmla="*/ 131 w 168"/>
                  <a:gd name="T17" fmla="*/ 93 h 96"/>
                  <a:gd name="T18" fmla="*/ 132 w 168"/>
                  <a:gd name="T19" fmla="*/ 93 h 96"/>
                  <a:gd name="T20" fmla="*/ 168 w 168"/>
                  <a:gd name="T21" fmla="*/ 7 h 96"/>
                  <a:gd name="T22" fmla="*/ 168 w 168"/>
                  <a:gd name="T23" fmla="*/ 4 h 96"/>
                  <a:gd name="T24" fmla="*/ 167 w 168"/>
                  <a:gd name="T25" fmla="*/ 2 h 96"/>
                  <a:gd name="T26" fmla="*/ 167 w 168"/>
                  <a:gd name="T27" fmla="*/ 1 h 96"/>
                  <a:gd name="T28" fmla="*/ 166 w 168"/>
                  <a:gd name="T29" fmla="*/ 0 h 96"/>
                  <a:gd name="T30" fmla="*/ 41 w 168"/>
                  <a:gd name="T31" fmla="*/ 0 h 96"/>
                  <a:gd name="T32" fmla="*/ 40 w 168"/>
                  <a:gd name="T33" fmla="*/ 1 h 96"/>
                  <a:gd name="T34" fmla="*/ 39 w 168"/>
                  <a:gd name="T35" fmla="*/ 1 h 96"/>
                  <a:gd name="T36" fmla="*/ 39 w 168"/>
                  <a:gd name="T37" fmla="*/ 2 h 96"/>
                  <a:gd name="T38" fmla="*/ 37 w 168"/>
                  <a:gd name="T39" fmla="*/ 2 h 96"/>
                  <a:gd name="T40" fmla="*/ 0 w 168"/>
                  <a:gd name="T41" fmla="*/ 88 h 96"/>
                  <a:gd name="T42" fmla="*/ 9 w 168"/>
                  <a:gd name="T43" fmla="*/ 93 h 96"/>
                  <a:gd name="T44" fmla="*/ 46 w 168"/>
                  <a:gd name="T45" fmla="*/ 7 h 96"/>
                  <a:gd name="T46" fmla="*/ 42 w 168"/>
                  <a:gd name="T47" fmla="*/ 10 h 96"/>
                  <a:gd name="T48" fmla="*/ 163 w 168"/>
                  <a:gd name="T49" fmla="*/ 10 h 96"/>
                  <a:gd name="T50" fmla="*/ 159 w 168"/>
                  <a:gd name="T51" fmla="*/ 2 h 96"/>
                  <a:gd name="T52" fmla="*/ 123 w 168"/>
                  <a:gd name="T53" fmla="*/ 88 h 96"/>
                  <a:gd name="T54" fmla="*/ 127 w 168"/>
                  <a:gd name="T55" fmla="*/ 86 h 96"/>
                  <a:gd name="T56" fmla="*/ 5 w 168"/>
                  <a:gd name="T57" fmla="*/ 86 h 96"/>
                  <a:gd name="T58" fmla="*/ 9 w 168"/>
                  <a:gd name="T59" fmla="*/ 93 h 96"/>
                  <a:gd name="T60" fmla="*/ 0 w 168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8"/>
                  <a:gd name="T94" fmla="*/ 0 h 96"/>
                  <a:gd name="T95" fmla="*/ 168 w 168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8" h="96">
                    <a:moveTo>
                      <a:pt x="0" y="88"/>
                    </a:moveTo>
                    <a:lnTo>
                      <a:pt x="0" y="92"/>
                    </a:lnTo>
                    <a:lnTo>
                      <a:pt x="2" y="93"/>
                    </a:lnTo>
                    <a:lnTo>
                      <a:pt x="2" y="94"/>
                    </a:lnTo>
                    <a:lnTo>
                      <a:pt x="3" y="96"/>
                    </a:lnTo>
                    <a:lnTo>
                      <a:pt x="128" y="96"/>
                    </a:lnTo>
                    <a:lnTo>
                      <a:pt x="130" y="94"/>
                    </a:lnTo>
                    <a:lnTo>
                      <a:pt x="131" y="94"/>
                    </a:lnTo>
                    <a:lnTo>
                      <a:pt x="131" y="93"/>
                    </a:lnTo>
                    <a:lnTo>
                      <a:pt x="132" y="93"/>
                    </a:lnTo>
                    <a:lnTo>
                      <a:pt x="168" y="7"/>
                    </a:lnTo>
                    <a:lnTo>
                      <a:pt x="168" y="4"/>
                    </a:lnTo>
                    <a:lnTo>
                      <a:pt x="167" y="2"/>
                    </a:lnTo>
                    <a:lnTo>
                      <a:pt x="167" y="1"/>
                    </a:lnTo>
                    <a:lnTo>
                      <a:pt x="166" y="0"/>
                    </a:lnTo>
                    <a:lnTo>
                      <a:pt x="41" y="0"/>
                    </a:lnTo>
                    <a:lnTo>
                      <a:pt x="40" y="1"/>
                    </a:lnTo>
                    <a:lnTo>
                      <a:pt x="39" y="1"/>
                    </a:lnTo>
                    <a:lnTo>
                      <a:pt x="39" y="2"/>
                    </a:lnTo>
                    <a:lnTo>
                      <a:pt x="37" y="2"/>
                    </a:lnTo>
                    <a:lnTo>
                      <a:pt x="0" y="88"/>
                    </a:lnTo>
                    <a:lnTo>
                      <a:pt x="9" y="93"/>
                    </a:lnTo>
                    <a:lnTo>
                      <a:pt x="46" y="7"/>
                    </a:lnTo>
                    <a:lnTo>
                      <a:pt x="42" y="10"/>
                    </a:lnTo>
                    <a:lnTo>
                      <a:pt x="163" y="10"/>
                    </a:lnTo>
                    <a:lnTo>
                      <a:pt x="159" y="2"/>
                    </a:lnTo>
                    <a:lnTo>
                      <a:pt x="123" y="88"/>
                    </a:lnTo>
                    <a:lnTo>
                      <a:pt x="127" y="86"/>
                    </a:lnTo>
                    <a:lnTo>
                      <a:pt x="5" y="86"/>
                    </a:lnTo>
                    <a:lnTo>
                      <a:pt x="9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61" name="Freeform 114"/>
              <p:cNvSpPr>
                <a:spLocks/>
              </p:cNvSpPr>
              <p:nvPr/>
            </p:nvSpPr>
            <p:spPr bwMode="auto">
              <a:xfrm>
                <a:off x="3197" y="1313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2 w 159"/>
                  <a:gd name="T3" fmla="*/ 86 h 86"/>
                  <a:gd name="T4" fmla="*/ 159 w 159"/>
                  <a:gd name="T5" fmla="*/ 0 h 86"/>
                  <a:gd name="T6" fmla="*/ 37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9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62" name="Freeform 115"/>
              <p:cNvSpPr>
                <a:spLocks/>
              </p:cNvSpPr>
              <p:nvPr/>
            </p:nvSpPr>
            <p:spPr bwMode="auto">
              <a:xfrm>
                <a:off x="3193" y="1308"/>
                <a:ext cx="167" cy="96"/>
              </a:xfrm>
              <a:custGeom>
                <a:avLst/>
                <a:gdLst>
                  <a:gd name="T0" fmla="*/ 0 w 167"/>
                  <a:gd name="T1" fmla="*/ 88 h 96"/>
                  <a:gd name="T2" fmla="*/ 0 w 167"/>
                  <a:gd name="T3" fmla="*/ 92 h 96"/>
                  <a:gd name="T4" fmla="*/ 1 w 167"/>
                  <a:gd name="T5" fmla="*/ 93 h 96"/>
                  <a:gd name="T6" fmla="*/ 1 w 167"/>
                  <a:gd name="T7" fmla="*/ 94 h 96"/>
                  <a:gd name="T8" fmla="*/ 2 w 167"/>
                  <a:gd name="T9" fmla="*/ 96 h 96"/>
                  <a:gd name="T10" fmla="*/ 127 w 167"/>
                  <a:gd name="T11" fmla="*/ 96 h 96"/>
                  <a:gd name="T12" fmla="*/ 128 w 167"/>
                  <a:gd name="T13" fmla="*/ 94 h 96"/>
                  <a:gd name="T14" fmla="*/ 129 w 167"/>
                  <a:gd name="T15" fmla="*/ 94 h 96"/>
                  <a:gd name="T16" fmla="*/ 129 w 167"/>
                  <a:gd name="T17" fmla="*/ 93 h 96"/>
                  <a:gd name="T18" fmla="*/ 130 w 167"/>
                  <a:gd name="T19" fmla="*/ 93 h 96"/>
                  <a:gd name="T20" fmla="*/ 167 w 167"/>
                  <a:gd name="T21" fmla="*/ 7 h 96"/>
                  <a:gd name="T22" fmla="*/ 167 w 167"/>
                  <a:gd name="T23" fmla="*/ 4 h 96"/>
                  <a:gd name="T24" fmla="*/ 166 w 167"/>
                  <a:gd name="T25" fmla="*/ 2 h 96"/>
                  <a:gd name="T26" fmla="*/ 166 w 167"/>
                  <a:gd name="T27" fmla="*/ 1 h 96"/>
                  <a:gd name="T28" fmla="*/ 165 w 167"/>
                  <a:gd name="T29" fmla="*/ 0 h 96"/>
                  <a:gd name="T30" fmla="*/ 40 w 167"/>
                  <a:gd name="T31" fmla="*/ 0 h 96"/>
                  <a:gd name="T32" fmla="*/ 39 w 167"/>
                  <a:gd name="T33" fmla="*/ 1 h 96"/>
                  <a:gd name="T34" fmla="*/ 38 w 167"/>
                  <a:gd name="T35" fmla="*/ 1 h 96"/>
                  <a:gd name="T36" fmla="*/ 38 w 167"/>
                  <a:gd name="T37" fmla="*/ 2 h 96"/>
                  <a:gd name="T38" fmla="*/ 37 w 167"/>
                  <a:gd name="T39" fmla="*/ 2 h 96"/>
                  <a:gd name="T40" fmla="*/ 0 w 167"/>
                  <a:gd name="T41" fmla="*/ 88 h 96"/>
                  <a:gd name="T42" fmla="*/ 8 w 167"/>
                  <a:gd name="T43" fmla="*/ 93 h 96"/>
                  <a:gd name="T44" fmla="*/ 45 w 167"/>
                  <a:gd name="T45" fmla="*/ 7 h 96"/>
                  <a:gd name="T46" fmla="*/ 41 w 167"/>
                  <a:gd name="T47" fmla="*/ 10 h 96"/>
                  <a:gd name="T48" fmla="*/ 163 w 167"/>
                  <a:gd name="T49" fmla="*/ 10 h 96"/>
                  <a:gd name="T50" fmla="*/ 158 w 167"/>
                  <a:gd name="T51" fmla="*/ 2 h 96"/>
                  <a:gd name="T52" fmla="*/ 121 w 167"/>
                  <a:gd name="T53" fmla="*/ 88 h 96"/>
                  <a:gd name="T54" fmla="*/ 126 w 167"/>
                  <a:gd name="T55" fmla="*/ 86 h 96"/>
                  <a:gd name="T56" fmla="*/ 4 w 167"/>
                  <a:gd name="T57" fmla="*/ 86 h 96"/>
                  <a:gd name="T58" fmla="*/ 8 w 167"/>
                  <a:gd name="T59" fmla="*/ 93 h 96"/>
                  <a:gd name="T60" fmla="*/ 0 w 167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4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4"/>
                    </a:lnTo>
                    <a:lnTo>
                      <a:pt x="129" y="94"/>
                    </a:lnTo>
                    <a:lnTo>
                      <a:pt x="129" y="93"/>
                    </a:lnTo>
                    <a:lnTo>
                      <a:pt x="130" y="93"/>
                    </a:lnTo>
                    <a:lnTo>
                      <a:pt x="167" y="7"/>
                    </a:lnTo>
                    <a:lnTo>
                      <a:pt x="167" y="4"/>
                    </a:lnTo>
                    <a:lnTo>
                      <a:pt x="166" y="2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40" y="0"/>
                    </a:lnTo>
                    <a:lnTo>
                      <a:pt x="39" y="1"/>
                    </a:lnTo>
                    <a:lnTo>
                      <a:pt x="38" y="1"/>
                    </a:lnTo>
                    <a:lnTo>
                      <a:pt x="38" y="2"/>
                    </a:lnTo>
                    <a:lnTo>
                      <a:pt x="37" y="2"/>
                    </a:lnTo>
                    <a:lnTo>
                      <a:pt x="0" y="88"/>
                    </a:lnTo>
                    <a:lnTo>
                      <a:pt x="8" y="93"/>
                    </a:lnTo>
                    <a:lnTo>
                      <a:pt x="45" y="7"/>
                    </a:lnTo>
                    <a:lnTo>
                      <a:pt x="41" y="10"/>
                    </a:lnTo>
                    <a:lnTo>
                      <a:pt x="163" y="10"/>
                    </a:lnTo>
                    <a:lnTo>
                      <a:pt x="158" y="2"/>
                    </a:lnTo>
                    <a:lnTo>
                      <a:pt x="121" y="88"/>
                    </a:lnTo>
                    <a:lnTo>
                      <a:pt x="126" y="86"/>
                    </a:lnTo>
                    <a:lnTo>
                      <a:pt x="4" y="86"/>
                    </a:lnTo>
                    <a:lnTo>
                      <a:pt x="8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63" name="Freeform 116"/>
              <p:cNvSpPr>
                <a:spLocks/>
              </p:cNvSpPr>
              <p:nvPr/>
            </p:nvSpPr>
            <p:spPr bwMode="auto">
              <a:xfrm>
                <a:off x="3074" y="1313"/>
                <a:ext cx="158" cy="86"/>
              </a:xfrm>
              <a:custGeom>
                <a:avLst/>
                <a:gdLst>
                  <a:gd name="T0" fmla="*/ 0 w 158"/>
                  <a:gd name="T1" fmla="*/ 86 h 86"/>
                  <a:gd name="T2" fmla="*/ 122 w 158"/>
                  <a:gd name="T3" fmla="*/ 86 h 86"/>
                  <a:gd name="T4" fmla="*/ 158 w 158"/>
                  <a:gd name="T5" fmla="*/ 0 h 86"/>
                  <a:gd name="T6" fmla="*/ 36 w 158"/>
                  <a:gd name="T7" fmla="*/ 0 h 86"/>
                  <a:gd name="T8" fmla="*/ 0 w 158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"/>
                  <a:gd name="T16" fmla="*/ 0 h 86"/>
                  <a:gd name="T17" fmla="*/ 158 w 158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8" y="0"/>
                    </a:lnTo>
                    <a:lnTo>
                      <a:pt x="36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64" name="Freeform 117"/>
              <p:cNvSpPr>
                <a:spLocks/>
              </p:cNvSpPr>
              <p:nvPr/>
            </p:nvSpPr>
            <p:spPr bwMode="auto">
              <a:xfrm>
                <a:off x="3070" y="1308"/>
                <a:ext cx="166" cy="96"/>
              </a:xfrm>
              <a:custGeom>
                <a:avLst/>
                <a:gdLst>
                  <a:gd name="T0" fmla="*/ 0 w 166"/>
                  <a:gd name="T1" fmla="*/ 88 h 96"/>
                  <a:gd name="T2" fmla="*/ 0 w 166"/>
                  <a:gd name="T3" fmla="*/ 92 h 96"/>
                  <a:gd name="T4" fmla="*/ 1 w 166"/>
                  <a:gd name="T5" fmla="*/ 93 h 96"/>
                  <a:gd name="T6" fmla="*/ 1 w 166"/>
                  <a:gd name="T7" fmla="*/ 94 h 96"/>
                  <a:gd name="T8" fmla="*/ 2 w 166"/>
                  <a:gd name="T9" fmla="*/ 96 h 96"/>
                  <a:gd name="T10" fmla="*/ 127 w 166"/>
                  <a:gd name="T11" fmla="*/ 96 h 96"/>
                  <a:gd name="T12" fmla="*/ 128 w 166"/>
                  <a:gd name="T13" fmla="*/ 94 h 96"/>
                  <a:gd name="T14" fmla="*/ 129 w 166"/>
                  <a:gd name="T15" fmla="*/ 94 h 96"/>
                  <a:gd name="T16" fmla="*/ 129 w 166"/>
                  <a:gd name="T17" fmla="*/ 93 h 96"/>
                  <a:gd name="T18" fmla="*/ 130 w 166"/>
                  <a:gd name="T19" fmla="*/ 93 h 96"/>
                  <a:gd name="T20" fmla="*/ 166 w 166"/>
                  <a:gd name="T21" fmla="*/ 7 h 96"/>
                  <a:gd name="T22" fmla="*/ 166 w 166"/>
                  <a:gd name="T23" fmla="*/ 4 h 96"/>
                  <a:gd name="T24" fmla="*/ 165 w 166"/>
                  <a:gd name="T25" fmla="*/ 2 h 96"/>
                  <a:gd name="T26" fmla="*/ 165 w 166"/>
                  <a:gd name="T27" fmla="*/ 1 h 96"/>
                  <a:gd name="T28" fmla="*/ 164 w 166"/>
                  <a:gd name="T29" fmla="*/ 0 h 96"/>
                  <a:gd name="T30" fmla="*/ 39 w 166"/>
                  <a:gd name="T31" fmla="*/ 0 h 96"/>
                  <a:gd name="T32" fmla="*/ 38 w 166"/>
                  <a:gd name="T33" fmla="*/ 1 h 96"/>
                  <a:gd name="T34" fmla="*/ 37 w 166"/>
                  <a:gd name="T35" fmla="*/ 1 h 96"/>
                  <a:gd name="T36" fmla="*/ 37 w 166"/>
                  <a:gd name="T37" fmla="*/ 2 h 96"/>
                  <a:gd name="T38" fmla="*/ 36 w 166"/>
                  <a:gd name="T39" fmla="*/ 2 h 96"/>
                  <a:gd name="T40" fmla="*/ 0 w 166"/>
                  <a:gd name="T41" fmla="*/ 88 h 96"/>
                  <a:gd name="T42" fmla="*/ 8 w 166"/>
                  <a:gd name="T43" fmla="*/ 93 h 96"/>
                  <a:gd name="T44" fmla="*/ 44 w 166"/>
                  <a:gd name="T45" fmla="*/ 7 h 96"/>
                  <a:gd name="T46" fmla="*/ 40 w 166"/>
                  <a:gd name="T47" fmla="*/ 10 h 96"/>
                  <a:gd name="T48" fmla="*/ 162 w 166"/>
                  <a:gd name="T49" fmla="*/ 10 h 96"/>
                  <a:gd name="T50" fmla="*/ 158 w 166"/>
                  <a:gd name="T51" fmla="*/ 2 h 96"/>
                  <a:gd name="T52" fmla="*/ 122 w 166"/>
                  <a:gd name="T53" fmla="*/ 88 h 96"/>
                  <a:gd name="T54" fmla="*/ 126 w 166"/>
                  <a:gd name="T55" fmla="*/ 86 h 96"/>
                  <a:gd name="T56" fmla="*/ 4 w 166"/>
                  <a:gd name="T57" fmla="*/ 86 h 96"/>
                  <a:gd name="T58" fmla="*/ 8 w 166"/>
                  <a:gd name="T59" fmla="*/ 93 h 96"/>
                  <a:gd name="T60" fmla="*/ 0 w 166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6"/>
                  <a:gd name="T94" fmla="*/ 0 h 96"/>
                  <a:gd name="T95" fmla="*/ 166 w 166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6" h="96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4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4"/>
                    </a:lnTo>
                    <a:lnTo>
                      <a:pt x="129" y="94"/>
                    </a:lnTo>
                    <a:lnTo>
                      <a:pt x="129" y="93"/>
                    </a:lnTo>
                    <a:lnTo>
                      <a:pt x="130" y="93"/>
                    </a:lnTo>
                    <a:lnTo>
                      <a:pt x="166" y="7"/>
                    </a:lnTo>
                    <a:lnTo>
                      <a:pt x="166" y="4"/>
                    </a:lnTo>
                    <a:lnTo>
                      <a:pt x="165" y="2"/>
                    </a:lnTo>
                    <a:lnTo>
                      <a:pt x="165" y="1"/>
                    </a:lnTo>
                    <a:lnTo>
                      <a:pt x="164" y="0"/>
                    </a:lnTo>
                    <a:lnTo>
                      <a:pt x="39" y="0"/>
                    </a:lnTo>
                    <a:lnTo>
                      <a:pt x="38" y="1"/>
                    </a:lnTo>
                    <a:lnTo>
                      <a:pt x="37" y="1"/>
                    </a:lnTo>
                    <a:lnTo>
                      <a:pt x="37" y="2"/>
                    </a:lnTo>
                    <a:lnTo>
                      <a:pt x="36" y="2"/>
                    </a:lnTo>
                    <a:lnTo>
                      <a:pt x="0" y="88"/>
                    </a:lnTo>
                    <a:lnTo>
                      <a:pt x="8" y="93"/>
                    </a:lnTo>
                    <a:lnTo>
                      <a:pt x="44" y="7"/>
                    </a:lnTo>
                    <a:lnTo>
                      <a:pt x="40" y="10"/>
                    </a:lnTo>
                    <a:lnTo>
                      <a:pt x="162" y="10"/>
                    </a:lnTo>
                    <a:lnTo>
                      <a:pt x="158" y="2"/>
                    </a:lnTo>
                    <a:lnTo>
                      <a:pt x="122" y="88"/>
                    </a:lnTo>
                    <a:lnTo>
                      <a:pt x="126" y="86"/>
                    </a:lnTo>
                    <a:lnTo>
                      <a:pt x="4" y="86"/>
                    </a:lnTo>
                    <a:lnTo>
                      <a:pt x="8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65" name="Freeform 118"/>
              <p:cNvSpPr>
                <a:spLocks/>
              </p:cNvSpPr>
              <p:nvPr/>
            </p:nvSpPr>
            <p:spPr bwMode="auto">
              <a:xfrm>
                <a:off x="2912" y="1396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2 w 159"/>
                  <a:gd name="T3" fmla="*/ 86 h 86"/>
                  <a:gd name="T4" fmla="*/ 159 w 159"/>
                  <a:gd name="T5" fmla="*/ 0 h 86"/>
                  <a:gd name="T6" fmla="*/ 36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9" y="0"/>
                    </a:lnTo>
                    <a:lnTo>
                      <a:pt x="36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66" name="Freeform 119"/>
              <p:cNvSpPr>
                <a:spLocks/>
              </p:cNvSpPr>
              <p:nvPr/>
            </p:nvSpPr>
            <p:spPr bwMode="auto">
              <a:xfrm>
                <a:off x="2908" y="1391"/>
                <a:ext cx="167" cy="96"/>
              </a:xfrm>
              <a:custGeom>
                <a:avLst/>
                <a:gdLst>
                  <a:gd name="T0" fmla="*/ 0 w 167"/>
                  <a:gd name="T1" fmla="*/ 89 h 96"/>
                  <a:gd name="T2" fmla="*/ 0 w 167"/>
                  <a:gd name="T3" fmla="*/ 92 h 96"/>
                  <a:gd name="T4" fmla="*/ 1 w 167"/>
                  <a:gd name="T5" fmla="*/ 94 h 96"/>
                  <a:gd name="T6" fmla="*/ 1 w 167"/>
                  <a:gd name="T7" fmla="*/ 95 h 96"/>
                  <a:gd name="T8" fmla="*/ 2 w 167"/>
                  <a:gd name="T9" fmla="*/ 96 h 96"/>
                  <a:gd name="T10" fmla="*/ 127 w 167"/>
                  <a:gd name="T11" fmla="*/ 96 h 96"/>
                  <a:gd name="T12" fmla="*/ 128 w 167"/>
                  <a:gd name="T13" fmla="*/ 95 h 96"/>
                  <a:gd name="T14" fmla="*/ 129 w 167"/>
                  <a:gd name="T15" fmla="*/ 95 h 96"/>
                  <a:gd name="T16" fmla="*/ 129 w 167"/>
                  <a:gd name="T17" fmla="*/ 94 h 96"/>
                  <a:gd name="T18" fmla="*/ 130 w 167"/>
                  <a:gd name="T19" fmla="*/ 94 h 96"/>
                  <a:gd name="T20" fmla="*/ 167 w 167"/>
                  <a:gd name="T21" fmla="*/ 8 h 96"/>
                  <a:gd name="T22" fmla="*/ 167 w 167"/>
                  <a:gd name="T23" fmla="*/ 4 h 96"/>
                  <a:gd name="T24" fmla="*/ 166 w 167"/>
                  <a:gd name="T25" fmla="*/ 3 h 96"/>
                  <a:gd name="T26" fmla="*/ 166 w 167"/>
                  <a:gd name="T27" fmla="*/ 1 h 96"/>
                  <a:gd name="T28" fmla="*/ 165 w 167"/>
                  <a:gd name="T29" fmla="*/ 0 h 96"/>
                  <a:gd name="T30" fmla="*/ 39 w 167"/>
                  <a:gd name="T31" fmla="*/ 0 h 96"/>
                  <a:gd name="T32" fmla="*/ 38 w 167"/>
                  <a:gd name="T33" fmla="*/ 1 h 96"/>
                  <a:gd name="T34" fmla="*/ 37 w 167"/>
                  <a:gd name="T35" fmla="*/ 1 h 96"/>
                  <a:gd name="T36" fmla="*/ 37 w 167"/>
                  <a:gd name="T37" fmla="*/ 3 h 96"/>
                  <a:gd name="T38" fmla="*/ 36 w 167"/>
                  <a:gd name="T39" fmla="*/ 3 h 96"/>
                  <a:gd name="T40" fmla="*/ 0 w 167"/>
                  <a:gd name="T41" fmla="*/ 89 h 96"/>
                  <a:gd name="T42" fmla="*/ 9 w 167"/>
                  <a:gd name="T43" fmla="*/ 94 h 96"/>
                  <a:gd name="T44" fmla="*/ 45 w 167"/>
                  <a:gd name="T45" fmla="*/ 8 h 96"/>
                  <a:gd name="T46" fmla="*/ 40 w 167"/>
                  <a:gd name="T47" fmla="*/ 10 h 96"/>
                  <a:gd name="T48" fmla="*/ 163 w 167"/>
                  <a:gd name="T49" fmla="*/ 10 h 96"/>
                  <a:gd name="T50" fmla="*/ 159 w 167"/>
                  <a:gd name="T51" fmla="*/ 3 h 96"/>
                  <a:gd name="T52" fmla="*/ 122 w 167"/>
                  <a:gd name="T53" fmla="*/ 89 h 96"/>
                  <a:gd name="T54" fmla="*/ 126 w 167"/>
                  <a:gd name="T55" fmla="*/ 86 h 96"/>
                  <a:gd name="T56" fmla="*/ 4 w 167"/>
                  <a:gd name="T57" fmla="*/ 86 h 96"/>
                  <a:gd name="T58" fmla="*/ 9 w 167"/>
                  <a:gd name="T59" fmla="*/ 94 h 96"/>
                  <a:gd name="T60" fmla="*/ 0 w 167"/>
                  <a:gd name="T61" fmla="*/ 89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9"/>
                    </a:moveTo>
                    <a:lnTo>
                      <a:pt x="0" y="92"/>
                    </a:lnTo>
                    <a:lnTo>
                      <a:pt x="1" y="94"/>
                    </a:lnTo>
                    <a:lnTo>
                      <a:pt x="1" y="95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5"/>
                    </a:lnTo>
                    <a:lnTo>
                      <a:pt x="129" y="95"/>
                    </a:lnTo>
                    <a:lnTo>
                      <a:pt x="129" y="94"/>
                    </a:lnTo>
                    <a:lnTo>
                      <a:pt x="130" y="94"/>
                    </a:lnTo>
                    <a:lnTo>
                      <a:pt x="167" y="8"/>
                    </a:lnTo>
                    <a:lnTo>
                      <a:pt x="167" y="4"/>
                    </a:lnTo>
                    <a:lnTo>
                      <a:pt x="166" y="3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39" y="0"/>
                    </a:lnTo>
                    <a:lnTo>
                      <a:pt x="38" y="1"/>
                    </a:lnTo>
                    <a:lnTo>
                      <a:pt x="37" y="1"/>
                    </a:lnTo>
                    <a:lnTo>
                      <a:pt x="37" y="3"/>
                    </a:lnTo>
                    <a:lnTo>
                      <a:pt x="36" y="3"/>
                    </a:lnTo>
                    <a:lnTo>
                      <a:pt x="0" y="89"/>
                    </a:lnTo>
                    <a:lnTo>
                      <a:pt x="9" y="94"/>
                    </a:lnTo>
                    <a:lnTo>
                      <a:pt x="45" y="8"/>
                    </a:lnTo>
                    <a:lnTo>
                      <a:pt x="40" y="10"/>
                    </a:lnTo>
                    <a:lnTo>
                      <a:pt x="163" y="10"/>
                    </a:lnTo>
                    <a:lnTo>
                      <a:pt x="159" y="3"/>
                    </a:lnTo>
                    <a:lnTo>
                      <a:pt x="122" y="89"/>
                    </a:lnTo>
                    <a:lnTo>
                      <a:pt x="126" y="86"/>
                    </a:lnTo>
                    <a:lnTo>
                      <a:pt x="4" y="86"/>
                    </a:lnTo>
                    <a:lnTo>
                      <a:pt x="9" y="94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67" name="Freeform 120"/>
              <p:cNvSpPr>
                <a:spLocks/>
              </p:cNvSpPr>
              <p:nvPr/>
            </p:nvSpPr>
            <p:spPr bwMode="auto">
              <a:xfrm>
                <a:off x="3650" y="1396"/>
                <a:ext cx="157" cy="86"/>
              </a:xfrm>
              <a:custGeom>
                <a:avLst/>
                <a:gdLst>
                  <a:gd name="T0" fmla="*/ 0 w 157"/>
                  <a:gd name="T1" fmla="*/ 86 h 86"/>
                  <a:gd name="T2" fmla="*/ 121 w 157"/>
                  <a:gd name="T3" fmla="*/ 86 h 86"/>
                  <a:gd name="T4" fmla="*/ 157 w 157"/>
                  <a:gd name="T5" fmla="*/ 0 h 86"/>
                  <a:gd name="T6" fmla="*/ 36 w 157"/>
                  <a:gd name="T7" fmla="*/ 0 h 86"/>
                  <a:gd name="T8" fmla="*/ 0 w 157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7"/>
                  <a:gd name="T16" fmla="*/ 0 h 86"/>
                  <a:gd name="T17" fmla="*/ 157 w 157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7" h="86">
                    <a:moveTo>
                      <a:pt x="0" y="86"/>
                    </a:moveTo>
                    <a:lnTo>
                      <a:pt x="121" y="86"/>
                    </a:lnTo>
                    <a:lnTo>
                      <a:pt x="157" y="0"/>
                    </a:lnTo>
                    <a:lnTo>
                      <a:pt x="36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68" name="Freeform 121"/>
              <p:cNvSpPr>
                <a:spLocks/>
              </p:cNvSpPr>
              <p:nvPr/>
            </p:nvSpPr>
            <p:spPr bwMode="auto">
              <a:xfrm>
                <a:off x="3646" y="1391"/>
                <a:ext cx="166" cy="96"/>
              </a:xfrm>
              <a:custGeom>
                <a:avLst/>
                <a:gdLst>
                  <a:gd name="T0" fmla="*/ 0 w 166"/>
                  <a:gd name="T1" fmla="*/ 89 h 96"/>
                  <a:gd name="T2" fmla="*/ 0 w 166"/>
                  <a:gd name="T3" fmla="*/ 92 h 96"/>
                  <a:gd name="T4" fmla="*/ 1 w 166"/>
                  <a:gd name="T5" fmla="*/ 94 h 96"/>
                  <a:gd name="T6" fmla="*/ 1 w 166"/>
                  <a:gd name="T7" fmla="*/ 95 h 96"/>
                  <a:gd name="T8" fmla="*/ 2 w 166"/>
                  <a:gd name="T9" fmla="*/ 96 h 96"/>
                  <a:gd name="T10" fmla="*/ 127 w 166"/>
                  <a:gd name="T11" fmla="*/ 96 h 96"/>
                  <a:gd name="T12" fmla="*/ 128 w 166"/>
                  <a:gd name="T13" fmla="*/ 95 h 96"/>
                  <a:gd name="T14" fmla="*/ 129 w 166"/>
                  <a:gd name="T15" fmla="*/ 95 h 96"/>
                  <a:gd name="T16" fmla="*/ 129 w 166"/>
                  <a:gd name="T17" fmla="*/ 94 h 96"/>
                  <a:gd name="T18" fmla="*/ 130 w 166"/>
                  <a:gd name="T19" fmla="*/ 94 h 96"/>
                  <a:gd name="T20" fmla="*/ 166 w 166"/>
                  <a:gd name="T21" fmla="*/ 8 h 96"/>
                  <a:gd name="T22" fmla="*/ 166 w 166"/>
                  <a:gd name="T23" fmla="*/ 4 h 96"/>
                  <a:gd name="T24" fmla="*/ 165 w 166"/>
                  <a:gd name="T25" fmla="*/ 3 h 96"/>
                  <a:gd name="T26" fmla="*/ 165 w 166"/>
                  <a:gd name="T27" fmla="*/ 1 h 96"/>
                  <a:gd name="T28" fmla="*/ 164 w 166"/>
                  <a:gd name="T29" fmla="*/ 0 h 96"/>
                  <a:gd name="T30" fmla="*/ 39 w 166"/>
                  <a:gd name="T31" fmla="*/ 0 h 96"/>
                  <a:gd name="T32" fmla="*/ 38 w 166"/>
                  <a:gd name="T33" fmla="*/ 1 h 96"/>
                  <a:gd name="T34" fmla="*/ 37 w 166"/>
                  <a:gd name="T35" fmla="*/ 1 h 96"/>
                  <a:gd name="T36" fmla="*/ 37 w 166"/>
                  <a:gd name="T37" fmla="*/ 3 h 96"/>
                  <a:gd name="T38" fmla="*/ 36 w 166"/>
                  <a:gd name="T39" fmla="*/ 3 h 96"/>
                  <a:gd name="T40" fmla="*/ 0 w 166"/>
                  <a:gd name="T41" fmla="*/ 89 h 96"/>
                  <a:gd name="T42" fmla="*/ 8 w 166"/>
                  <a:gd name="T43" fmla="*/ 94 h 96"/>
                  <a:gd name="T44" fmla="*/ 44 w 166"/>
                  <a:gd name="T45" fmla="*/ 8 h 96"/>
                  <a:gd name="T46" fmla="*/ 40 w 166"/>
                  <a:gd name="T47" fmla="*/ 10 h 96"/>
                  <a:gd name="T48" fmla="*/ 161 w 166"/>
                  <a:gd name="T49" fmla="*/ 10 h 96"/>
                  <a:gd name="T50" fmla="*/ 157 w 166"/>
                  <a:gd name="T51" fmla="*/ 3 h 96"/>
                  <a:gd name="T52" fmla="*/ 121 w 166"/>
                  <a:gd name="T53" fmla="*/ 89 h 96"/>
                  <a:gd name="T54" fmla="*/ 125 w 166"/>
                  <a:gd name="T55" fmla="*/ 86 h 96"/>
                  <a:gd name="T56" fmla="*/ 4 w 166"/>
                  <a:gd name="T57" fmla="*/ 86 h 96"/>
                  <a:gd name="T58" fmla="*/ 8 w 166"/>
                  <a:gd name="T59" fmla="*/ 94 h 96"/>
                  <a:gd name="T60" fmla="*/ 0 w 166"/>
                  <a:gd name="T61" fmla="*/ 89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6"/>
                  <a:gd name="T94" fmla="*/ 0 h 96"/>
                  <a:gd name="T95" fmla="*/ 166 w 166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6" h="96">
                    <a:moveTo>
                      <a:pt x="0" y="89"/>
                    </a:moveTo>
                    <a:lnTo>
                      <a:pt x="0" y="92"/>
                    </a:lnTo>
                    <a:lnTo>
                      <a:pt x="1" y="94"/>
                    </a:lnTo>
                    <a:lnTo>
                      <a:pt x="1" y="95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5"/>
                    </a:lnTo>
                    <a:lnTo>
                      <a:pt x="129" y="95"/>
                    </a:lnTo>
                    <a:lnTo>
                      <a:pt x="129" y="94"/>
                    </a:lnTo>
                    <a:lnTo>
                      <a:pt x="130" y="94"/>
                    </a:lnTo>
                    <a:lnTo>
                      <a:pt x="166" y="8"/>
                    </a:lnTo>
                    <a:lnTo>
                      <a:pt x="166" y="4"/>
                    </a:lnTo>
                    <a:lnTo>
                      <a:pt x="165" y="3"/>
                    </a:lnTo>
                    <a:lnTo>
                      <a:pt x="165" y="1"/>
                    </a:lnTo>
                    <a:lnTo>
                      <a:pt x="164" y="0"/>
                    </a:lnTo>
                    <a:lnTo>
                      <a:pt x="39" y="0"/>
                    </a:lnTo>
                    <a:lnTo>
                      <a:pt x="38" y="1"/>
                    </a:lnTo>
                    <a:lnTo>
                      <a:pt x="37" y="1"/>
                    </a:lnTo>
                    <a:lnTo>
                      <a:pt x="37" y="3"/>
                    </a:lnTo>
                    <a:lnTo>
                      <a:pt x="36" y="3"/>
                    </a:lnTo>
                    <a:lnTo>
                      <a:pt x="0" y="89"/>
                    </a:lnTo>
                    <a:lnTo>
                      <a:pt x="8" y="94"/>
                    </a:lnTo>
                    <a:lnTo>
                      <a:pt x="44" y="8"/>
                    </a:lnTo>
                    <a:lnTo>
                      <a:pt x="40" y="10"/>
                    </a:lnTo>
                    <a:lnTo>
                      <a:pt x="161" y="10"/>
                    </a:lnTo>
                    <a:lnTo>
                      <a:pt x="157" y="3"/>
                    </a:lnTo>
                    <a:lnTo>
                      <a:pt x="121" y="89"/>
                    </a:lnTo>
                    <a:lnTo>
                      <a:pt x="125" y="86"/>
                    </a:lnTo>
                    <a:lnTo>
                      <a:pt x="4" y="86"/>
                    </a:lnTo>
                    <a:lnTo>
                      <a:pt x="8" y="94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69" name="Freeform 122"/>
              <p:cNvSpPr>
                <a:spLocks/>
              </p:cNvSpPr>
              <p:nvPr/>
            </p:nvSpPr>
            <p:spPr bwMode="auto">
              <a:xfrm>
                <a:off x="3528" y="1396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2 w 159"/>
                  <a:gd name="T3" fmla="*/ 86 h 86"/>
                  <a:gd name="T4" fmla="*/ 159 w 159"/>
                  <a:gd name="T5" fmla="*/ 0 h 86"/>
                  <a:gd name="T6" fmla="*/ 36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9" y="0"/>
                    </a:lnTo>
                    <a:lnTo>
                      <a:pt x="36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70" name="Freeform 123"/>
              <p:cNvSpPr>
                <a:spLocks/>
              </p:cNvSpPr>
              <p:nvPr/>
            </p:nvSpPr>
            <p:spPr bwMode="auto">
              <a:xfrm>
                <a:off x="3524" y="1391"/>
                <a:ext cx="167" cy="96"/>
              </a:xfrm>
              <a:custGeom>
                <a:avLst/>
                <a:gdLst>
                  <a:gd name="T0" fmla="*/ 0 w 167"/>
                  <a:gd name="T1" fmla="*/ 89 h 96"/>
                  <a:gd name="T2" fmla="*/ 0 w 167"/>
                  <a:gd name="T3" fmla="*/ 92 h 96"/>
                  <a:gd name="T4" fmla="*/ 1 w 167"/>
                  <a:gd name="T5" fmla="*/ 94 h 96"/>
                  <a:gd name="T6" fmla="*/ 1 w 167"/>
                  <a:gd name="T7" fmla="*/ 95 h 96"/>
                  <a:gd name="T8" fmla="*/ 2 w 167"/>
                  <a:gd name="T9" fmla="*/ 96 h 96"/>
                  <a:gd name="T10" fmla="*/ 127 w 167"/>
                  <a:gd name="T11" fmla="*/ 96 h 96"/>
                  <a:gd name="T12" fmla="*/ 128 w 167"/>
                  <a:gd name="T13" fmla="*/ 95 h 96"/>
                  <a:gd name="T14" fmla="*/ 129 w 167"/>
                  <a:gd name="T15" fmla="*/ 95 h 96"/>
                  <a:gd name="T16" fmla="*/ 129 w 167"/>
                  <a:gd name="T17" fmla="*/ 94 h 96"/>
                  <a:gd name="T18" fmla="*/ 130 w 167"/>
                  <a:gd name="T19" fmla="*/ 94 h 96"/>
                  <a:gd name="T20" fmla="*/ 167 w 167"/>
                  <a:gd name="T21" fmla="*/ 8 h 96"/>
                  <a:gd name="T22" fmla="*/ 167 w 167"/>
                  <a:gd name="T23" fmla="*/ 4 h 96"/>
                  <a:gd name="T24" fmla="*/ 166 w 167"/>
                  <a:gd name="T25" fmla="*/ 3 h 96"/>
                  <a:gd name="T26" fmla="*/ 166 w 167"/>
                  <a:gd name="T27" fmla="*/ 1 h 96"/>
                  <a:gd name="T28" fmla="*/ 165 w 167"/>
                  <a:gd name="T29" fmla="*/ 0 h 96"/>
                  <a:gd name="T30" fmla="*/ 39 w 167"/>
                  <a:gd name="T31" fmla="*/ 0 h 96"/>
                  <a:gd name="T32" fmla="*/ 38 w 167"/>
                  <a:gd name="T33" fmla="*/ 1 h 96"/>
                  <a:gd name="T34" fmla="*/ 37 w 167"/>
                  <a:gd name="T35" fmla="*/ 1 h 96"/>
                  <a:gd name="T36" fmla="*/ 37 w 167"/>
                  <a:gd name="T37" fmla="*/ 3 h 96"/>
                  <a:gd name="T38" fmla="*/ 36 w 167"/>
                  <a:gd name="T39" fmla="*/ 3 h 96"/>
                  <a:gd name="T40" fmla="*/ 0 w 167"/>
                  <a:gd name="T41" fmla="*/ 89 h 96"/>
                  <a:gd name="T42" fmla="*/ 8 w 167"/>
                  <a:gd name="T43" fmla="*/ 94 h 96"/>
                  <a:gd name="T44" fmla="*/ 44 w 167"/>
                  <a:gd name="T45" fmla="*/ 8 h 96"/>
                  <a:gd name="T46" fmla="*/ 40 w 167"/>
                  <a:gd name="T47" fmla="*/ 10 h 96"/>
                  <a:gd name="T48" fmla="*/ 163 w 167"/>
                  <a:gd name="T49" fmla="*/ 10 h 96"/>
                  <a:gd name="T50" fmla="*/ 159 w 167"/>
                  <a:gd name="T51" fmla="*/ 3 h 96"/>
                  <a:gd name="T52" fmla="*/ 122 w 167"/>
                  <a:gd name="T53" fmla="*/ 89 h 96"/>
                  <a:gd name="T54" fmla="*/ 126 w 167"/>
                  <a:gd name="T55" fmla="*/ 86 h 96"/>
                  <a:gd name="T56" fmla="*/ 4 w 167"/>
                  <a:gd name="T57" fmla="*/ 86 h 96"/>
                  <a:gd name="T58" fmla="*/ 8 w 167"/>
                  <a:gd name="T59" fmla="*/ 94 h 96"/>
                  <a:gd name="T60" fmla="*/ 0 w 167"/>
                  <a:gd name="T61" fmla="*/ 89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9"/>
                    </a:moveTo>
                    <a:lnTo>
                      <a:pt x="0" y="92"/>
                    </a:lnTo>
                    <a:lnTo>
                      <a:pt x="1" y="94"/>
                    </a:lnTo>
                    <a:lnTo>
                      <a:pt x="1" y="95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5"/>
                    </a:lnTo>
                    <a:lnTo>
                      <a:pt x="129" y="95"/>
                    </a:lnTo>
                    <a:lnTo>
                      <a:pt x="129" y="94"/>
                    </a:lnTo>
                    <a:lnTo>
                      <a:pt x="130" y="94"/>
                    </a:lnTo>
                    <a:lnTo>
                      <a:pt x="167" y="8"/>
                    </a:lnTo>
                    <a:lnTo>
                      <a:pt x="167" y="4"/>
                    </a:lnTo>
                    <a:lnTo>
                      <a:pt x="166" y="3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39" y="0"/>
                    </a:lnTo>
                    <a:lnTo>
                      <a:pt x="38" y="1"/>
                    </a:lnTo>
                    <a:lnTo>
                      <a:pt x="37" y="1"/>
                    </a:lnTo>
                    <a:lnTo>
                      <a:pt x="37" y="3"/>
                    </a:lnTo>
                    <a:lnTo>
                      <a:pt x="36" y="3"/>
                    </a:lnTo>
                    <a:lnTo>
                      <a:pt x="0" y="89"/>
                    </a:lnTo>
                    <a:lnTo>
                      <a:pt x="8" y="94"/>
                    </a:lnTo>
                    <a:lnTo>
                      <a:pt x="44" y="8"/>
                    </a:lnTo>
                    <a:lnTo>
                      <a:pt x="40" y="10"/>
                    </a:lnTo>
                    <a:lnTo>
                      <a:pt x="163" y="10"/>
                    </a:lnTo>
                    <a:lnTo>
                      <a:pt x="159" y="3"/>
                    </a:lnTo>
                    <a:lnTo>
                      <a:pt x="122" y="89"/>
                    </a:lnTo>
                    <a:lnTo>
                      <a:pt x="126" y="86"/>
                    </a:lnTo>
                    <a:lnTo>
                      <a:pt x="4" y="86"/>
                    </a:lnTo>
                    <a:lnTo>
                      <a:pt x="8" y="94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71" name="Freeform 124"/>
              <p:cNvSpPr>
                <a:spLocks/>
              </p:cNvSpPr>
              <p:nvPr/>
            </p:nvSpPr>
            <p:spPr bwMode="auto">
              <a:xfrm>
                <a:off x="3404" y="1396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3 w 159"/>
                  <a:gd name="T3" fmla="*/ 86 h 86"/>
                  <a:gd name="T4" fmla="*/ 159 w 159"/>
                  <a:gd name="T5" fmla="*/ 0 h 86"/>
                  <a:gd name="T6" fmla="*/ 37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3" y="86"/>
                    </a:lnTo>
                    <a:lnTo>
                      <a:pt x="159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72" name="Freeform 125"/>
              <p:cNvSpPr>
                <a:spLocks/>
              </p:cNvSpPr>
              <p:nvPr/>
            </p:nvSpPr>
            <p:spPr bwMode="auto">
              <a:xfrm>
                <a:off x="3400" y="1391"/>
                <a:ext cx="167" cy="96"/>
              </a:xfrm>
              <a:custGeom>
                <a:avLst/>
                <a:gdLst>
                  <a:gd name="T0" fmla="*/ 0 w 167"/>
                  <a:gd name="T1" fmla="*/ 89 h 96"/>
                  <a:gd name="T2" fmla="*/ 0 w 167"/>
                  <a:gd name="T3" fmla="*/ 92 h 96"/>
                  <a:gd name="T4" fmla="*/ 1 w 167"/>
                  <a:gd name="T5" fmla="*/ 94 h 96"/>
                  <a:gd name="T6" fmla="*/ 1 w 167"/>
                  <a:gd name="T7" fmla="*/ 95 h 96"/>
                  <a:gd name="T8" fmla="*/ 2 w 167"/>
                  <a:gd name="T9" fmla="*/ 96 h 96"/>
                  <a:gd name="T10" fmla="*/ 128 w 167"/>
                  <a:gd name="T11" fmla="*/ 96 h 96"/>
                  <a:gd name="T12" fmla="*/ 129 w 167"/>
                  <a:gd name="T13" fmla="*/ 95 h 96"/>
                  <a:gd name="T14" fmla="*/ 130 w 167"/>
                  <a:gd name="T15" fmla="*/ 95 h 96"/>
                  <a:gd name="T16" fmla="*/ 130 w 167"/>
                  <a:gd name="T17" fmla="*/ 94 h 96"/>
                  <a:gd name="T18" fmla="*/ 131 w 167"/>
                  <a:gd name="T19" fmla="*/ 94 h 96"/>
                  <a:gd name="T20" fmla="*/ 167 w 167"/>
                  <a:gd name="T21" fmla="*/ 8 h 96"/>
                  <a:gd name="T22" fmla="*/ 167 w 167"/>
                  <a:gd name="T23" fmla="*/ 4 h 96"/>
                  <a:gd name="T24" fmla="*/ 166 w 167"/>
                  <a:gd name="T25" fmla="*/ 3 h 96"/>
                  <a:gd name="T26" fmla="*/ 166 w 167"/>
                  <a:gd name="T27" fmla="*/ 1 h 96"/>
                  <a:gd name="T28" fmla="*/ 165 w 167"/>
                  <a:gd name="T29" fmla="*/ 0 h 96"/>
                  <a:gd name="T30" fmla="*/ 40 w 167"/>
                  <a:gd name="T31" fmla="*/ 0 h 96"/>
                  <a:gd name="T32" fmla="*/ 39 w 167"/>
                  <a:gd name="T33" fmla="*/ 1 h 96"/>
                  <a:gd name="T34" fmla="*/ 38 w 167"/>
                  <a:gd name="T35" fmla="*/ 1 h 96"/>
                  <a:gd name="T36" fmla="*/ 38 w 167"/>
                  <a:gd name="T37" fmla="*/ 3 h 96"/>
                  <a:gd name="T38" fmla="*/ 37 w 167"/>
                  <a:gd name="T39" fmla="*/ 3 h 96"/>
                  <a:gd name="T40" fmla="*/ 0 w 167"/>
                  <a:gd name="T41" fmla="*/ 89 h 96"/>
                  <a:gd name="T42" fmla="*/ 9 w 167"/>
                  <a:gd name="T43" fmla="*/ 94 h 96"/>
                  <a:gd name="T44" fmla="*/ 46 w 167"/>
                  <a:gd name="T45" fmla="*/ 8 h 96"/>
                  <a:gd name="T46" fmla="*/ 41 w 167"/>
                  <a:gd name="T47" fmla="*/ 10 h 96"/>
                  <a:gd name="T48" fmla="*/ 163 w 167"/>
                  <a:gd name="T49" fmla="*/ 10 h 96"/>
                  <a:gd name="T50" fmla="*/ 159 w 167"/>
                  <a:gd name="T51" fmla="*/ 3 h 96"/>
                  <a:gd name="T52" fmla="*/ 123 w 167"/>
                  <a:gd name="T53" fmla="*/ 89 h 96"/>
                  <a:gd name="T54" fmla="*/ 127 w 167"/>
                  <a:gd name="T55" fmla="*/ 86 h 96"/>
                  <a:gd name="T56" fmla="*/ 4 w 167"/>
                  <a:gd name="T57" fmla="*/ 86 h 96"/>
                  <a:gd name="T58" fmla="*/ 9 w 167"/>
                  <a:gd name="T59" fmla="*/ 94 h 96"/>
                  <a:gd name="T60" fmla="*/ 0 w 167"/>
                  <a:gd name="T61" fmla="*/ 89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9"/>
                    </a:moveTo>
                    <a:lnTo>
                      <a:pt x="0" y="92"/>
                    </a:lnTo>
                    <a:lnTo>
                      <a:pt x="1" y="94"/>
                    </a:lnTo>
                    <a:lnTo>
                      <a:pt x="1" y="95"/>
                    </a:lnTo>
                    <a:lnTo>
                      <a:pt x="2" y="96"/>
                    </a:lnTo>
                    <a:lnTo>
                      <a:pt x="128" y="96"/>
                    </a:lnTo>
                    <a:lnTo>
                      <a:pt x="129" y="95"/>
                    </a:lnTo>
                    <a:lnTo>
                      <a:pt x="130" y="95"/>
                    </a:lnTo>
                    <a:lnTo>
                      <a:pt x="130" y="94"/>
                    </a:lnTo>
                    <a:lnTo>
                      <a:pt x="131" y="94"/>
                    </a:lnTo>
                    <a:lnTo>
                      <a:pt x="167" y="8"/>
                    </a:lnTo>
                    <a:lnTo>
                      <a:pt x="167" y="4"/>
                    </a:lnTo>
                    <a:lnTo>
                      <a:pt x="166" y="3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40" y="0"/>
                    </a:lnTo>
                    <a:lnTo>
                      <a:pt x="39" y="1"/>
                    </a:lnTo>
                    <a:lnTo>
                      <a:pt x="38" y="1"/>
                    </a:lnTo>
                    <a:lnTo>
                      <a:pt x="38" y="3"/>
                    </a:lnTo>
                    <a:lnTo>
                      <a:pt x="37" y="3"/>
                    </a:lnTo>
                    <a:lnTo>
                      <a:pt x="0" y="89"/>
                    </a:lnTo>
                    <a:lnTo>
                      <a:pt x="9" y="94"/>
                    </a:lnTo>
                    <a:lnTo>
                      <a:pt x="46" y="8"/>
                    </a:lnTo>
                    <a:lnTo>
                      <a:pt x="41" y="10"/>
                    </a:lnTo>
                    <a:lnTo>
                      <a:pt x="163" y="10"/>
                    </a:lnTo>
                    <a:lnTo>
                      <a:pt x="159" y="3"/>
                    </a:lnTo>
                    <a:lnTo>
                      <a:pt x="123" y="89"/>
                    </a:lnTo>
                    <a:lnTo>
                      <a:pt x="127" y="86"/>
                    </a:lnTo>
                    <a:lnTo>
                      <a:pt x="4" y="86"/>
                    </a:lnTo>
                    <a:lnTo>
                      <a:pt x="9" y="94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73" name="Freeform 126"/>
              <p:cNvSpPr>
                <a:spLocks/>
              </p:cNvSpPr>
              <p:nvPr/>
            </p:nvSpPr>
            <p:spPr bwMode="auto">
              <a:xfrm>
                <a:off x="3282" y="1396"/>
                <a:ext cx="158" cy="86"/>
              </a:xfrm>
              <a:custGeom>
                <a:avLst/>
                <a:gdLst>
                  <a:gd name="T0" fmla="*/ 0 w 158"/>
                  <a:gd name="T1" fmla="*/ 86 h 86"/>
                  <a:gd name="T2" fmla="*/ 121 w 158"/>
                  <a:gd name="T3" fmla="*/ 86 h 86"/>
                  <a:gd name="T4" fmla="*/ 158 w 158"/>
                  <a:gd name="T5" fmla="*/ 0 h 86"/>
                  <a:gd name="T6" fmla="*/ 36 w 158"/>
                  <a:gd name="T7" fmla="*/ 0 h 86"/>
                  <a:gd name="T8" fmla="*/ 0 w 158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"/>
                  <a:gd name="T16" fmla="*/ 0 h 86"/>
                  <a:gd name="T17" fmla="*/ 158 w 158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" h="86">
                    <a:moveTo>
                      <a:pt x="0" y="86"/>
                    </a:moveTo>
                    <a:lnTo>
                      <a:pt x="121" y="86"/>
                    </a:lnTo>
                    <a:lnTo>
                      <a:pt x="158" y="0"/>
                    </a:lnTo>
                    <a:lnTo>
                      <a:pt x="36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74" name="Freeform 127"/>
              <p:cNvSpPr>
                <a:spLocks/>
              </p:cNvSpPr>
              <p:nvPr/>
            </p:nvSpPr>
            <p:spPr bwMode="auto">
              <a:xfrm>
                <a:off x="3277" y="1391"/>
                <a:ext cx="168" cy="96"/>
              </a:xfrm>
              <a:custGeom>
                <a:avLst/>
                <a:gdLst>
                  <a:gd name="T0" fmla="*/ 0 w 168"/>
                  <a:gd name="T1" fmla="*/ 89 h 96"/>
                  <a:gd name="T2" fmla="*/ 0 w 168"/>
                  <a:gd name="T3" fmla="*/ 92 h 96"/>
                  <a:gd name="T4" fmla="*/ 1 w 168"/>
                  <a:gd name="T5" fmla="*/ 94 h 96"/>
                  <a:gd name="T6" fmla="*/ 1 w 168"/>
                  <a:gd name="T7" fmla="*/ 95 h 96"/>
                  <a:gd name="T8" fmla="*/ 2 w 168"/>
                  <a:gd name="T9" fmla="*/ 96 h 96"/>
                  <a:gd name="T10" fmla="*/ 127 w 168"/>
                  <a:gd name="T11" fmla="*/ 96 h 96"/>
                  <a:gd name="T12" fmla="*/ 128 w 168"/>
                  <a:gd name="T13" fmla="*/ 95 h 96"/>
                  <a:gd name="T14" fmla="*/ 129 w 168"/>
                  <a:gd name="T15" fmla="*/ 95 h 96"/>
                  <a:gd name="T16" fmla="*/ 129 w 168"/>
                  <a:gd name="T17" fmla="*/ 94 h 96"/>
                  <a:gd name="T18" fmla="*/ 130 w 168"/>
                  <a:gd name="T19" fmla="*/ 94 h 96"/>
                  <a:gd name="T20" fmla="*/ 168 w 168"/>
                  <a:gd name="T21" fmla="*/ 8 h 96"/>
                  <a:gd name="T22" fmla="*/ 168 w 168"/>
                  <a:gd name="T23" fmla="*/ 4 h 96"/>
                  <a:gd name="T24" fmla="*/ 166 w 168"/>
                  <a:gd name="T25" fmla="*/ 3 h 96"/>
                  <a:gd name="T26" fmla="*/ 166 w 168"/>
                  <a:gd name="T27" fmla="*/ 1 h 96"/>
                  <a:gd name="T28" fmla="*/ 165 w 168"/>
                  <a:gd name="T29" fmla="*/ 0 h 96"/>
                  <a:gd name="T30" fmla="*/ 40 w 168"/>
                  <a:gd name="T31" fmla="*/ 0 h 96"/>
                  <a:gd name="T32" fmla="*/ 38 w 168"/>
                  <a:gd name="T33" fmla="*/ 1 h 96"/>
                  <a:gd name="T34" fmla="*/ 37 w 168"/>
                  <a:gd name="T35" fmla="*/ 1 h 96"/>
                  <a:gd name="T36" fmla="*/ 37 w 168"/>
                  <a:gd name="T37" fmla="*/ 3 h 96"/>
                  <a:gd name="T38" fmla="*/ 36 w 168"/>
                  <a:gd name="T39" fmla="*/ 3 h 96"/>
                  <a:gd name="T40" fmla="*/ 0 w 168"/>
                  <a:gd name="T41" fmla="*/ 89 h 96"/>
                  <a:gd name="T42" fmla="*/ 9 w 168"/>
                  <a:gd name="T43" fmla="*/ 94 h 96"/>
                  <a:gd name="T44" fmla="*/ 45 w 168"/>
                  <a:gd name="T45" fmla="*/ 8 h 96"/>
                  <a:gd name="T46" fmla="*/ 41 w 168"/>
                  <a:gd name="T47" fmla="*/ 10 h 96"/>
                  <a:gd name="T48" fmla="*/ 163 w 168"/>
                  <a:gd name="T49" fmla="*/ 10 h 96"/>
                  <a:gd name="T50" fmla="*/ 159 w 168"/>
                  <a:gd name="T51" fmla="*/ 3 h 96"/>
                  <a:gd name="T52" fmla="*/ 122 w 168"/>
                  <a:gd name="T53" fmla="*/ 89 h 96"/>
                  <a:gd name="T54" fmla="*/ 126 w 168"/>
                  <a:gd name="T55" fmla="*/ 86 h 96"/>
                  <a:gd name="T56" fmla="*/ 5 w 168"/>
                  <a:gd name="T57" fmla="*/ 86 h 96"/>
                  <a:gd name="T58" fmla="*/ 9 w 168"/>
                  <a:gd name="T59" fmla="*/ 94 h 96"/>
                  <a:gd name="T60" fmla="*/ 0 w 168"/>
                  <a:gd name="T61" fmla="*/ 89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8"/>
                  <a:gd name="T94" fmla="*/ 0 h 96"/>
                  <a:gd name="T95" fmla="*/ 168 w 168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8" h="96">
                    <a:moveTo>
                      <a:pt x="0" y="89"/>
                    </a:moveTo>
                    <a:lnTo>
                      <a:pt x="0" y="92"/>
                    </a:lnTo>
                    <a:lnTo>
                      <a:pt x="1" y="94"/>
                    </a:lnTo>
                    <a:lnTo>
                      <a:pt x="1" y="95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5"/>
                    </a:lnTo>
                    <a:lnTo>
                      <a:pt x="129" y="95"/>
                    </a:lnTo>
                    <a:lnTo>
                      <a:pt x="129" y="94"/>
                    </a:lnTo>
                    <a:lnTo>
                      <a:pt x="130" y="94"/>
                    </a:lnTo>
                    <a:lnTo>
                      <a:pt x="168" y="8"/>
                    </a:lnTo>
                    <a:lnTo>
                      <a:pt x="168" y="4"/>
                    </a:lnTo>
                    <a:lnTo>
                      <a:pt x="166" y="3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40" y="0"/>
                    </a:lnTo>
                    <a:lnTo>
                      <a:pt x="38" y="1"/>
                    </a:lnTo>
                    <a:lnTo>
                      <a:pt x="37" y="1"/>
                    </a:lnTo>
                    <a:lnTo>
                      <a:pt x="37" y="3"/>
                    </a:lnTo>
                    <a:lnTo>
                      <a:pt x="36" y="3"/>
                    </a:lnTo>
                    <a:lnTo>
                      <a:pt x="0" y="89"/>
                    </a:lnTo>
                    <a:lnTo>
                      <a:pt x="9" y="94"/>
                    </a:lnTo>
                    <a:lnTo>
                      <a:pt x="45" y="8"/>
                    </a:lnTo>
                    <a:lnTo>
                      <a:pt x="41" y="10"/>
                    </a:lnTo>
                    <a:lnTo>
                      <a:pt x="163" y="10"/>
                    </a:lnTo>
                    <a:lnTo>
                      <a:pt x="159" y="3"/>
                    </a:lnTo>
                    <a:lnTo>
                      <a:pt x="122" y="89"/>
                    </a:lnTo>
                    <a:lnTo>
                      <a:pt x="126" y="86"/>
                    </a:lnTo>
                    <a:lnTo>
                      <a:pt x="5" y="86"/>
                    </a:lnTo>
                    <a:lnTo>
                      <a:pt x="9" y="94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75" name="Freeform 128"/>
              <p:cNvSpPr>
                <a:spLocks/>
              </p:cNvSpPr>
              <p:nvPr/>
            </p:nvSpPr>
            <p:spPr bwMode="auto">
              <a:xfrm>
                <a:off x="3159" y="1396"/>
                <a:ext cx="158" cy="86"/>
              </a:xfrm>
              <a:custGeom>
                <a:avLst/>
                <a:gdLst>
                  <a:gd name="T0" fmla="*/ 0 w 158"/>
                  <a:gd name="T1" fmla="*/ 86 h 86"/>
                  <a:gd name="T2" fmla="*/ 122 w 158"/>
                  <a:gd name="T3" fmla="*/ 86 h 86"/>
                  <a:gd name="T4" fmla="*/ 158 w 158"/>
                  <a:gd name="T5" fmla="*/ 0 h 86"/>
                  <a:gd name="T6" fmla="*/ 36 w 158"/>
                  <a:gd name="T7" fmla="*/ 0 h 86"/>
                  <a:gd name="T8" fmla="*/ 0 w 158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"/>
                  <a:gd name="T16" fmla="*/ 0 h 86"/>
                  <a:gd name="T17" fmla="*/ 158 w 158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8" y="0"/>
                    </a:lnTo>
                    <a:lnTo>
                      <a:pt x="36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76" name="Freeform 129"/>
              <p:cNvSpPr>
                <a:spLocks/>
              </p:cNvSpPr>
              <p:nvPr/>
            </p:nvSpPr>
            <p:spPr bwMode="auto">
              <a:xfrm>
                <a:off x="3155" y="1391"/>
                <a:ext cx="166" cy="96"/>
              </a:xfrm>
              <a:custGeom>
                <a:avLst/>
                <a:gdLst>
                  <a:gd name="T0" fmla="*/ 0 w 166"/>
                  <a:gd name="T1" fmla="*/ 89 h 96"/>
                  <a:gd name="T2" fmla="*/ 0 w 166"/>
                  <a:gd name="T3" fmla="*/ 92 h 96"/>
                  <a:gd name="T4" fmla="*/ 1 w 166"/>
                  <a:gd name="T5" fmla="*/ 94 h 96"/>
                  <a:gd name="T6" fmla="*/ 1 w 166"/>
                  <a:gd name="T7" fmla="*/ 95 h 96"/>
                  <a:gd name="T8" fmla="*/ 2 w 166"/>
                  <a:gd name="T9" fmla="*/ 96 h 96"/>
                  <a:gd name="T10" fmla="*/ 127 w 166"/>
                  <a:gd name="T11" fmla="*/ 96 h 96"/>
                  <a:gd name="T12" fmla="*/ 128 w 166"/>
                  <a:gd name="T13" fmla="*/ 95 h 96"/>
                  <a:gd name="T14" fmla="*/ 129 w 166"/>
                  <a:gd name="T15" fmla="*/ 95 h 96"/>
                  <a:gd name="T16" fmla="*/ 129 w 166"/>
                  <a:gd name="T17" fmla="*/ 94 h 96"/>
                  <a:gd name="T18" fmla="*/ 130 w 166"/>
                  <a:gd name="T19" fmla="*/ 94 h 96"/>
                  <a:gd name="T20" fmla="*/ 166 w 166"/>
                  <a:gd name="T21" fmla="*/ 8 h 96"/>
                  <a:gd name="T22" fmla="*/ 166 w 166"/>
                  <a:gd name="T23" fmla="*/ 4 h 96"/>
                  <a:gd name="T24" fmla="*/ 165 w 166"/>
                  <a:gd name="T25" fmla="*/ 3 h 96"/>
                  <a:gd name="T26" fmla="*/ 165 w 166"/>
                  <a:gd name="T27" fmla="*/ 1 h 96"/>
                  <a:gd name="T28" fmla="*/ 164 w 166"/>
                  <a:gd name="T29" fmla="*/ 0 h 96"/>
                  <a:gd name="T30" fmla="*/ 39 w 166"/>
                  <a:gd name="T31" fmla="*/ 0 h 96"/>
                  <a:gd name="T32" fmla="*/ 38 w 166"/>
                  <a:gd name="T33" fmla="*/ 1 h 96"/>
                  <a:gd name="T34" fmla="*/ 37 w 166"/>
                  <a:gd name="T35" fmla="*/ 1 h 96"/>
                  <a:gd name="T36" fmla="*/ 37 w 166"/>
                  <a:gd name="T37" fmla="*/ 3 h 96"/>
                  <a:gd name="T38" fmla="*/ 36 w 166"/>
                  <a:gd name="T39" fmla="*/ 3 h 96"/>
                  <a:gd name="T40" fmla="*/ 0 w 166"/>
                  <a:gd name="T41" fmla="*/ 89 h 96"/>
                  <a:gd name="T42" fmla="*/ 8 w 166"/>
                  <a:gd name="T43" fmla="*/ 94 h 96"/>
                  <a:gd name="T44" fmla="*/ 44 w 166"/>
                  <a:gd name="T45" fmla="*/ 8 h 96"/>
                  <a:gd name="T46" fmla="*/ 40 w 166"/>
                  <a:gd name="T47" fmla="*/ 10 h 96"/>
                  <a:gd name="T48" fmla="*/ 162 w 166"/>
                  <a:gd name="T49" fmla="*/ 10 h 96"/>
                  <a:gd name="T50" fmla="*/ 157 w 166"/>
                  <a:gd name="T51" fmla="*/ 3 h 96"/>
                  <a:gd name="T52" fmla="*/ 121 w 166"/>
                  <a:gd name="T53" fmla="*/ 89 h 96"/>
                  <a:gd name="T54" fmla="*/ 126 w 166"/>
                  <a:gd name="T55" fmla="*/ 86 h 96"/>
                  <a:gd name="T56" fmla="*/ 4 w 166"/>
                  <a:gd name="T57" fmla="*/ 86 h 96"/>
                  <a:gd name="T58" fmla="*/ 8 w 166"/>
                  <a:gd name="T59" fmla="*/ 94 h 96"/>
                  <a:gd name="T60" fmla="*/ 0 w 166"/>
                  <a:gd name="T61" fmla="*/ 89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6"/>
                  <a:gd name="T94" fmla="*/ 0 h 96"/>
                  <a:gd name="T95" fmla="*/ 166 w 166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6" h="96">
                    <a:moveTo>
                      <a:pt x="0" y="89"/>
                    </a:moveTo>
                    <a:lnTo>
                      <a:pt x="0" y="92"/>
                    </a:lnTo>
                    <a:lnTo>
                      <a:pt x="1" y="94"/>
                    </a:lnTo>
                    <a:lnTo>
                      <a:pt x="1" y="95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5"/>
                    </a:lnTo>
                    <a:lnTo>
                      <a:pt x="129" y="95"/>
                    </a:lnTo>
                    <a:lnTo>
                      <a:pt x="129" y="94"/>
                    </a:lnTo>
                    <a:lnTo>
                      <a:pt x="130" y="94"/>
                    </a:lnTo>
                    <a:lnTo>
                      <a:pt x="166" y="8"/>
                    </a:lnTo>
                    <a:lnTo>
                      <a:pt x="166" y="4"/>
                    </a:lnTo>
                    <a:lnTo>
                      <a:pt x="165" y="3"/>
                    </a:lnTo>
                    <a:lnTo>
                      <a:pt x="165" y="1"/>
                    </a:lnTo>
                    <a:lnTo>
                      <a:pt x="164" y="0"/>
                    </a:lnTo>
                    <a:lnTo>
                      <a:pt x="39" y="0"/>
                    </a:lnTo>
                    <a:lnTo>
                      <a:pt x="38" y="1"/>
                    </a:lnTo>
                    <a:lnTo>
                      <a:pt x="37" y="1"/>
                    </a:lnTo>
                    <a:lnTo>
                      <a:pt x="37" y="3"/>
                    </a:lnTo>
                    <a:lnTo>
                      <a:pt x="36" y="3"/>
                    </a:lnTo>
                    <a:lnTo>
                      <a:pt x="0" y="89"/>
                    </a:lnTo>
                    <a:lnTo>
                      <a:pt x="8" y="94"/>
                    </a:lnTo>
                    <a:lnTo>
                      <a:pt x="44" y="8"/>
                    </a:lnTo>
                    <a:lnTo>
                      <a:pt x="40" y="10"/>
                    </a:lnTo>
                    <a:lnTo>
                      <a:pt x="162" y="10"/>
                    </a:lnTo>
                    <a:lnTo>
                      <a:pt x="157" y="3"/>
                    </a:lnTo>
                    <a:lnTo>
                      <a:pt x="121" y="89"/>
                    </a:lnTo>
                    <a:lnTo>
                      <a:pt x="126" y="86"/>
                    </a:lnTo>
                    <a:lnTo>
                      <a:pt x="4" y="86"/>
                    </a:lnTo>
                    <a:lnTo>
                      <a:pt x="8" y="94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77" name="Freeform 130"/>
              <p:cNvSpPr>
                <a:spLocks/>
              </p:cNvSpPr>
              <p:nvPr/>
            </p:nvSpPr>
            <p:spPr bwMode="auto">
              <a:xfrm>
                <a:off x="3035" y="1396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2 w 159"/>
                  <a:gd name="T3" fmla="*/ 86 h 86"/>
                  <a:gd name="T4" fmla="*/ 159 w 159"/>
                  <a:gd name="T5" fmla="*/ 0 h 86"/>
                  <a:gd name="T6" fmla="*/ 37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9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78" name="Freeform 131"/>
              <p:cNvSpPr>
                <a:spLocks/>
              </p:cNvSpPr>
              <p:nvPr/>
            </p:nvSpPr>
            <p:spPr bwMode="auto">
              <a:xfrm>
                <a:off x="3031" y="1391"/>
                <a:ext cx="167" cy="96"/>
              </a:xfrm>
              <a:custGeom>
                <a:avLst/>
                <a:gdLst>
                  <a:gd name="T0" fmla="*/ 0 w 167"/>
                  <a:gd name="T1" fmla="*/ 89 h 96"/>
                  <a:gd name="T2" fmla="*/ 0 w 167"/>
                  <a:gd name="T3" fmla="*/ 92 h 96"/>
                  <a:gd name="T4" fmla="*/ 1 w 167"/>
                  <a:gd name="T5" fmla="*/ 94 h 96"/>
                  <a:gd name="T6" fmla="*/ 1 w 167"/>
                  <a:gd name="T7" fmla="*/ 95 h 96"/>
                  <a:gd name="T8" fmla="*/ 2 w 167"/>
                  <a:gd name="T9" fmla="*/ 96 h 96"/>
                  <a:gd name="T10" fmla="*/ 127 w 167"/>
                  <a:gd name="T11" fmla="*/ 96 h 96"/>
                  <a:gd name="T12" fmla="*/ 128 w 167"/>
                  <a:gd name="T13" fmla="*/ 95 h 96"/>
                  <a:gd name="T14" fmla="*/ 129 w 167"/>
                  <a:gd name="T15" fmla="*/ 95 h 96"/>
                  <a:gd name="T16" fmla="*/ 129 w 167"/>
                  <a:gd name="T17" fmla="*/ 94 h 96"/>
                  <a:gd name="T18" fmla="*/ 130 w 167"/>
                  <a:gd name="T19" fmla="*/ 94 h 96"/>
                  <a:gd name="T20" fmla="*/ 167 w 167"/>
                  <a:gd name="T21" fmla="*/ 8 h 96"/>
                  <a:gd name="T22" fmla="*/ 167 w 167"/>
                  <a:gd name="T23" fmla="*/ 4 h 96"/>
                  <a:gd name="T24" fmla="*/ 166 w 167"/>
                  <a:gd name="T25" fmla="*/ 3 h 96"/>
                  <a:gd name="T26" fmla="*/ 166 w 167"/>
                  <a:gd name="T27" fmla="*/ 1 h 96"/>
                  <a:gd name="T28" fmla="*/ 165 w 167"/>
                  <a:gd name="T29" fmla="*/ 0 h 96"/>
                  <a:gd name="T30" fmla="*/ 40 w 167"/>
                  <a:gd name="T31" fmla="*/ 0 h 96"/>
                  <a:gd name="T32" fmla="*/ 39 w 167"/>
                  <a:gd name="T33" fmla="*/ 1 h 96"/>
                  <a:gd name="T34" fmla="*/ 38 w 167"/>
                  <a:gd name="T35" fmla="*/ 1 h 96"/>
                  <a:gd name="T36" fmla="*/ 38 w 167"/>
                  <a:gd name="T37" fmla="*/ 3 h 96"/>
                  <a:gd name="T38" fmla="*/ 37 w 167"/>
                  <a:gd name="T39" fmla="*/ 3 h 96"/>
                  <a:gd name="T40" fmla="*/ 0 w 167"/>
                  <a:gd name="T41" fmla="*/ 89 h 96"/>
                  <a:gd name="T42" fmla="*/ 8 w 167"/>
                  <a:gd name="T43" fmla="*/ 94 h 96"/>
                  <a:gd name="T44" fmla="*/ 45 w 167"/>
                  <a:gd name="T45" fmla="*/ 8 h 96"/>
                  <a:gd name="T46" fmla="*/ 41 w 167"/>
                  <a:gd name="T47" fmla="*/ 10 h 96"/>
                  <a:gd name="T48" fmla="*/ 163 w 167"/>
                  <a:gd name="T49" fmla="*/ 10 h 96"/>
                  <a:gd name="T50" fmla="*/ 159 w 167"/>
                  <a:gd name="T51" fmla="*/ 3 h 96"/>
                  <a:gd name="T52" fmla="*/ 121 w 167"/>
                  <a:gd name="T53" fmla="*/ 89 h 96"/>
                  <a:gd name="T54" fmla="*/ 126 w 167"/>
                  <a:gd name="T55" fmla="*/ 86 h 96"/>
                  <a:gd name="T56" fmla="*/ 4 w 167"/>
                  <a:gd name="T57" fmla="*/ 86 h 96"/>
                  <a:gd name="T58" fmla="*/ 8 w 167"/>
                  <a:gd name="T59" fmla="*/ 94 h 96"/>
                  <a:gd name="T60" fmla="*/ 0 w 167"/>
                  <a:gd name="T61" fmla="*/ 89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9"/>
                    </a:moveTo>
                    <a:lnTo>
                      <a:pt x="0" y="92"/>
                    </a:lnTo>
                    <a:lnTo>
                      <a:pt x="1" y="94"/>
                    </a:lnTo>
                    <a:lnTo>
                      <a:pt x="1" y="95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5"/>
                    </a:lnTo>
                    <a:lnTo>
                      <a:pt x="129" y="95"/>
                    </a:lnTo>
                    <a:lnTo>
                      <a:pt x="129" y="94"/>
                    </a:lnTo>
                    <a:lnTo>
                      <a:pt x="130" y="94"/>
                    </a:lnTo>
                    <a:lnTo>
                      <a:pt x="167" y="8"/>
                    </a:lnTo>
                    <a:lnTo>
                      <a:pt x="167" y="4"/>
                    </a:lnTo>
                    <a:lnTo>
                      <a:pt x="166" y="3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40" y="0"/>
                    </a:lnTo>
                    <a:lnTo>
                      <a:pt x="39" y="1"/>
                    </a:lnTo>
                    <a:lnTo>
                      <a:pt x="38" y="1"/>
                    </a:lnTo>
                    <a:lnTo>
                      <a:pt x="38" y="3"/>
                    </a:lnTo>
                    <a:lnTo>
                      <a:pt x="37" y="3"/>
                    </a:lnTo>
                    <a:lnTo>
                      <a:pt x="0" y="89"/>
                    </a:lnTo>
                    <a:lnTo>
                      <a:pt x="8" y="94"/>
                    </a:lnTo>
                    <a:lnTo>
                      <a:pt x="45" y="8"/>
                    </a:lnTo>
                    <a:lnTo>
                      <a:pt x="41" y="10"/>
                    </a:lnTo>
                    <a:lnTo>
                      <a:pt x="163" y="10"/>
                    </a:lnTo>
                    <a:lnTo>
                      <a:pt x="159" y="3"/>
                    </a:lnTo>
                    <a:lnTo>
                      <a:pt x="121" y="89"/>
                    </a:lnTo>
                    <a:lnTo>
                      <a:pt x="126" y="86"/>
                    </a:lnTo>
                    <a:lnTo>
                      <a:pt x="4" y="86"/>
                    </a:lnTo>
                    <a:lnTo>
                      <a:pt x="8" y="94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79" name="Freeform 132"/>
              <p:cNvSpPr>
                <a:spLocks/>
              </p:cNvSpPr>
              <p:nvPr/>
            </p:nvSpPr>
            <p:spPr bwMode="auto">
              <a:xfrm>
                <a:off x="3051" y="1065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3 w 159"/>
                  <a:gd name="T3" fmla="*/ 86 h 86"/>
                  <a:gd name="T4" fmla="*/ 159 w 159"/>
                  <a:gd name="T5" fmla="*/ 0 h 86"/>
                  <a:gd name="T6" fmla="*/ 37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3" y="86"/>
                    </a:lnTo>
                    <a:lnTo>
                      <a:pt x="159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80" name="Freeform 133"/>
              <p:cNvSpPr>
                <a:spLocks/>
              </p:cNvSpPr>
              <p:nvPr/>
            </p:nvSpPr>
            <p:spPr bwMode="auto">
              <a:xfrm>
                <a:off x="3047" y="1060"/>
                <a:ext cx="167" cy="96"/>
              </a:xfrm>
              <a:custGeom>
                <a:avLst/>
                <a:gdLst>
                  <a:gd name="T0" fmla="*/ 0 w 167"/>
                  <a:gd name="T1" fmla="*/ 88 h 96"/>
                  <a:gd name="T2" fmla="*/ 0 w 167"/>
                  <a:gd name="T3" fmla="*/ 92 h 96"/>
                  <a:gd name="T4" fmla="*/ 1 w 167"/>
                  <a:gd name="T5" fmla="*/ 93 h 96"/>
                  <a:gd name="T6" fmla="*/ 1 w 167"/>
                  <a:gd name="T7" fmla="*/ 95 h 96"/>
                  <a:gd name="T8" fmla="*/ 2 w 167"/>
                  <a:gd name="T9" fmla="*/ 96 h 96"/>
                  <a:gd name="T10" fmla="*/ 128 w 167"/>
                  <a:gd name="T11" fmla="*/ 96 h 96"/>
                  <a:gd name="T12" fmla="*/ 129 w 167"/>
                  <a:gd name="T13" fmla="*/ 95 h 96"/>
                  <a:gd name="T14" fmla="*/ 130 w 167"/>
                  <a:gd name="T15" fmla="*/ 95 h 96"/>
                  <a:gd name="T16" fmla="*/ 130 w 167"/>
                  <a:gd name="T17" fmla="*/ 93 h 96"/>
                  <a:gd name="T18" fmla="*/ 131 w 167"/>
                  <a:gd name="T19" fmla="*/ 93 h 96"/>
                  <a:gd name="T20" fmla="*/ 167 w 167"/>
                  <a:gd name="T21" fmla="*/ 7 h 96"/>
                  <a:gd name="T22" fmla="*/ 167 w 167"/>
                  <a:gd name="T23" fmla="*/ 4 h 96"/>
                  <a:gd name="T24" fmla="*/ 166 w 167"/>
                  <a:gd name="T25" fmla="*/ 2 h 96"/>
                  <a:gd name="T26" fmla="*/ 166 w 167"/>
                  <a:gd name="T27" fmla="*/ 1 h 96"/>
                  <a:gd name="T28" fmla="*/ 165 w 167"/>
                  <a:gd name="T29" fmla="*/ 0 h 96"/>
                  <a:gd name="T30" fmla="*/ 40 w 167"/>
                  <a:gd name="T31" fmla="*/ 0 h 96"/>
                  <a:gd name="T32" fmla="*/ 39 w 167"/>
                  <a:gd name="T33" fmla="*/ 1 h 96"/>
                  <a:gd name="T34" fmla="*/ 38 w 167"/>
                  <a:gd name="T35" fmla="*/ 1 h 96"/>
                  <a:gd name="T36" fmla="*/ 38 w 167"/>
                  <a:gd name="T37" fmla="*/ 2 h 96"/>
                  <a:gd name="T38" fmla="*/ 37 w 167"/>
                  <a:gd name="T39" fmla="*/ 2 h 96"/>
                  <a:gd name="T40" fmla="*/ 0 w 167"/>
                  <a:gd name="T41" fmla="*/ 88 h 96"/>
                  <a:gd name="T42" fmla="*/ 8 w 167"/>
                  <a:gd name="T43" fmla="*/ 93 h 96"/>
                  <a:gd name="T44" fmla="*/ 45 w 167"/>
                  <a:gd name="T45" fmla="*/ 7 h 96"/>
                  <a:gd name="T46" fmla="*/ 41 w 167"/>
                  <a:gd name="T47" fmla="*/ 10 h 96"/>
                  <a:gd name="T48" fmla="*/ 163 w 167"/>
                  <a:gd name="T49" fmla="*/ 10 h 96"/>
                  <a:gd name="T50" fmla="*/ 158 w 167"/>
                  <a:gd name="T51" fmla="*/ 2 h 96"/>
                  <a:gd name="T52" fmla="*/ 122 w 167"/>
                  <a:gd name="T53" fmla="*/ 88 h 96"/>
                  <a:gd name="T54" fmla="*/ 127 w 167"/>
                  <a:gd name="T55" fmla="*/ 86 h 96"/>
                  <a:gd name="T56" fmla="*/ 4 w 167"/>
                  <a:gd name="T57" fmla="*/ 86 h 96"/>
                  <a:gd name="T58" fmla="*/ 8 w 167"/>
                  <a:gd name="T59" fmla="*/ 93 h 96"/>
                  <a:gd name="T60" fmla="*/ 0 w 167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5"/>
                    </a:lnTo>
                    <a:lnTo>
                      <a:pt x="2" y="96"/>
                    </a:lnTo>
                    <a:lnTo>
                      <a:pt x="128" y="96"/>
                    </a:lnTo>
                    <a:lnTo>
                      <a:pt x="129" y="95"/>
                    </a:lnTo>
                    <a:lnTo>
                      <a:pt x="130" y="95"/>
                    </a:lnTo>
                    <a:lnTo>
                      <a:pt x="130" y="93"/>
                    </a:lnTo>
                    <a:lnTo>
                      <a:pt x="131" y="93"/>
                    </a:lnTo>
                    <a:lnTo>
                      <a:pt x="167" y="7"/>
                    </a:lnTo>
                    <a:lnTo>
                      <a:pt x="167" y="4"/>
                    </a:lnTo>
                    <a:lnTo>
                      <a:pt x="166" y="2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40" y="0"/>
                    </a:lnTo>
                    <a:lnTo>
                      <a:pt x="39" y="1"/>
                    </a:lnTo>
                    <a:lnTo>
                      <a:pt x="38" y="1"/>
                    </a:lnTo>
                    <a:lnTo>
                      <a:pt x="38" y="2"/>
                    </a:lnTo>
                    <a:lnTo>
                      <a:pt x="37" y="2"/>
                    </a:lnTo>
                    <a:lnTo>
                      <a:pt x="0" y="88"/>
                    </a:lnTo>
                    <a:lnTo>
                      <a:pt x="8" y="93"/>
                    </a:lnTo>
                    <a:lnTo>
                      <a:pt x="45" y="7"/>
                    </a:lnTo>
                    <a:lnTo>
                      <a:pt x="41" y="10"/>
                    </a:lnTo>
                    <a:lnTo>
                      <a:pt x="163" y="10"/>
                    </a:lnTo>
                    <a:lnTo>
                      <a:pt x="158" y="2"/>
                    </a:lnTo>
                    <a:lnTo>
                      <a:pt x="122" y="88"/>
                    </a:lnTo>
                    <a:lnTo>
                      <a:pt x="127" y="86"/>
                    </a:lnTo>
                    <a:lnTo>
                      <a:pt x="4" y="86"/>
                    </a:lnTo>
                    <a:lnTo>
                      <a:pt x="8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81" name="Freeform 134"/>
              <p:cNvSpPr>
                <a:spLocks/>
              </p:cNvSpPr>
              <p:nvPr/>
            </p:nvSpPr>
            <p:spPr bwMode="auto">
              <a:xfrm>
                <a:off x="3788" y="1065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3 w 159"/>
                  <a:gd name="T3" fmla="*/ 86 h 86"/>
                  <a:gd name="T4" fmla="*/ 159 w 159"/>
                  <a:gd name="T5" fmla="*/ 0 h 86"/>
                  <a:gd name="T6" fmla="*/ 37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3" y="86"/>
                    </a:lnTo>
                    <a:lnTo>
                      <a:pt x="159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82" name="Freeform 135"/>
              <p:cNvSpPr>
                <a:spLocks/>
              </p:cNvSpPr>
              <p:nvPr/>
            </p:nvSpPr>
            <p:spPr bwMode="auto">
              <a:xfrm>
                <a:off x="3784" y="1060"/>
                <a:ext cx="167" cy="96"/>
              </a:xfrm>
              <a:custGeom>
                <a:avLst/>
                <a:gdLst>
                  <a:gd name="T0" fmla="*/ 0 w 167"/>
                  <a:gd name="T1" fmla="*/ 88 h 96"/>
                  <a:gd name="T2" fmla="*/ 0 w 167"/>
                  <a:gd name="T3" fmla="*/ 92 h 96"/>
                  <a:gd name="T4" fmla="*/ 1 w 167"/>
                  <a:gd name="T5" fmla="*/ 93 h 96"/>
                  <a:gd name="T6" fmla="*/ 1 w 167"/>
                  <a:gd name="T7" fmla="*/ 95 h 96"/>
                  <a:gd name="T8" fmla="*/ 2 w 167"/>
                  <a:gd name="T9" fmla="*/ 96 h 96"/>
                  <a:gd name="T10" fmla="*/ 128 w 167"/>
                  <a:gd name="T11" fmla="*/ 96 h 96"/>
                  <a:gd name="T12" fmla="*/ 129 w 167"/>
                  <a:gd name="T13" fmla="*/ 95 h 96"/>
                  <a:gd name="T14" fmla="*/ 130 w 167"/>
                  <a:gd name="T15" fmla="*/ 95 h 96"/>
                  <a:gd name="T16" fmla="*/ 130 w 167"/>
                  <a:gd name="T17" fmla="*/ 93 h 96"/>
                  <a:gd name="T18" fmla="*/ 131 w 167"/>
                  <a:gd name="T19" fmla="*/ 93 h 96"/>
                  <a:gd name="T20" fmla="*/ 167 w 167"/>
                  <a:gd name="T21" fmla="*/ 7 h 96"/>
                  <a:gd name="T22" fmla="*/ 167 w 167"/>
                  <a:gd name="T23" fmla="*/ 4 h 96"/>
                  <a:gd name="T24" fmla="*/ 166 w 167"/>
                  <a:gd name="T25" fmla="*/ 2 h 96"/>
                  <a:gd name="T26" fmla="*/ 166 w 167"/>
                  <a:gd name="T27" fmla="*/ 1 h 96"/>
                  <a:gd name="T28" fmla="*/ 165 w 167"/>
                  <a:gd name="T29" fmla="*/ 0 h 96"/>
                  <a:gd name="T30" fmla="*/ 40 w 167"/>
                  <a:gd name="T31" fmla="*/ 0 h 96"/>
                  <a:gd name="T32" fmla="*/ 39 w 167"/>
                  <a:gd name="T33" fmla="*/ 1 h 96"/>
                  <a:gd name="T34" fmla="*/ 38 w 167"/>
                  <a:gd name="T35" fmla="*/ 1 h 96"/>
                  <a:gd name="T36" fmla="*/ 38 w 167"/>
                  <a:gd name="T37" fmla="*/ 2 h 96"/>
                  <a:gd name="T38" fmla="*/ 37 w 167"/>
                  <a:gd name="T39" fmla="*/ 2 h 96"/>
                  <a:gd name="T40" fmla="*/ 0 w 167"/>
                  <a:gd name="T41" fmla="*/ 88 h 96"/>
                  <a:gd name="T42" fmla="*/ 9 w 167"/>
                  <a:gd name="T43" fmla="*/ 93 h 96"/>
                  <a:gd name="T44" fmla="*/ 46 w 167"/>
                  <a:gd name="T45" fmla="*/ 7 h 96"/>
                  <a:gd name="T46" fmla="*/ 41 w 167"/>
                  <a:gd name="T47" fmla="*/ 10 h 96"/>
                  <a:gd name="T48" fmla="*/ 163 w 167"/>
                  <a:gd name="T49" fmla="*/ 10 h 96"/>
                  <a:gd name="T50" fmla="*/ 159 w 167"/>
                  <a:gd name="T51" fmla="*/ 2 h 96"/>
                  <a:gd name="T52" fmla="*/ 123 w 167"/>
                  <a:gd name="T53" fmla="*/ 88 h 96"/>
                  <a:gd name="T54" fmla="*/ 127 w 167"/>
                  <a:gd name="T55" fmla="*/ 86 h 96"/>
                  <a:gd name="T56" fmla="*/ 4 w 167"/>
                  <a:gd name="T57" fmla="*/ 86 h 96"/>
                  <a:gd name="T58" fmla="*/ 9 w 167"/>
                  <a:gd name="T59" fmla="*/ 93 h 96"/>
                  <a:gd name="T60" fmla="*/ 0 w 167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5"/>
                    </a:lnTo>
                    <a:lnTo>
                      <a:pt x="2" y="96"/>
                    </a:lnTo>
                    <a:lnTo>
                      <a:pt x="128" y="96"/>
                    </a:lnTo>
                    <a:lnTo>
                      <a:pt x="129" y="95"/>
                    </a:lnTo>
                    <a:lnTo>
                      <a:pt x="130" y="95"/>
                    </a:lnTo>
                    <a:lnTo>
                      <a:pt x="130" y="93"/>
                    </a:lnTo>
                    <a:lnTo>
                      <a:pt x="131" y="93"/>
                    </a:lnTo>
                    <a:lnTo>
                      <a:pt x="167" y="7"/>
                    </a:lnTo>
                    <a:lnTo>
                      <a:pt x="167" y="4"/>
                    </a:lnTo>
                    <a:lnTo>
                      <a:pt x="166" y="2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40" y="0"/>
                    </a:lnTo>
                    <a:lnTo>
                      <a:pt x="39" y="1"/>
                    </a:lnTo>
                    <a:lnTo>
                      <a:pt x="38" y="1"/>
                    </a:lnTo>
                    <a:lnTo>
                      <a:pt x="38" y="2"/>
                    </a:lnTo>
                    <a:lnTo>
                      <a:pt x="37" y="2"/>
                    </a:lnTo>
                    <a:lnTo>
                      <a:pt x="0" y="88"/>
                    </a:lnTo>
                    <a:lnTo>
                      <a:pt x="9" y="93"/>
                    </a:lnTo>
                    <a:lnTo>
                      <a:pt x="46" y="7"/>
                    </a:lnTo>
                    <a:lnTo>
                      <a:pt x="41" y="10"/>
                    </a:lnTo>
                    <a:lnTo>
                      <a:pt x="163" y="10"/>
                    </a:lnTo>
                    <a:lnTo>
                      <a:pt x="159" y="2"/>
                    </a:lnTo>
                    <a:lnTo>
                      <a:pt x="123" y="88"/>
                    </a:lnTo>
                    <a:lnTo>
                      <a:pt x="127" y="86"/>
                    </a:lnTo>
                    <a:lnTo>
                      <a:pt x="4" y="86"/>
                    </a:lnTo>
                    <a:lnTo>
                      <a:pt x="9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83" name="Freeform 136"/>
              <p:cNvSpPr>
                <a:spLocks/>
              </p:cNvSpPr>
              <p:nvPr/>
            </p:nvSpPr>
            <p:spPr bwMode="auto">
              <a:xfrm>
                <a:off x="3667" y="1065"/>
                <a:ext cx="158" cy="86"/>
              </a:xfrm>
              <a:custGeom>
                <a:avLst/>
                <a:gdLst>
                  <a:gd name="T0" fmla="*/ 0 w 158"/>
                  <a:gd name="T1" fmla="*/ 86 h 86"/>
                  <a:gd name="T2" fmla="*/ 122 w 158"/>
                  <a:gd name="T3" fmla="*/ 86 h 86"/>
                  <a:gd name="T4" fmla="*/ 158 w 158"/>
                  <a:gd name="T5" fmla="*/ 0 h 86"/>
                  <a:gd name="T6" fmla="*/ 37 w 158"/>
                  <a:gd name="T7" fmla="*/ 0 h 86"/>
                  <a:gd name="T8" fmla="*/ 0 w 158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"/>
                  <a:gd name="T16" fmla="*/ 0 h 86"/>
                  <a:gd name="T17" fmla="*/ 158 w 158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8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84" name="Freeform 137"/>
              <p:cNvSpPr>
                <a:spLocks/>
              </p:cNvSpPr>
              <p:nvPr/>
            </p:nvSpPr>
            <p:spPr bwMode="auto">
              <a:xfrm>
                <a:off x="3662" y="1060"/>
                <a:ext cx="168" cy="96"/>
              </a:xfrm>
              <a:custGeom>
                <a:avLst/>
                <a:gdLst>
                  <a:gd name="T0" fmla="*/ 0 w 168"/>
                  <a:gd name="T1" fmla="*/ 88 h 96"/>
                  <a:gd name="T2" fmla="*/ 0 w 168"/>
                  <a:gd name="T3" fmla="*/ 92 h 96"/>
                  <a:gd name="T4" fmla="*/ 2 w 168"/>
                  <a:gd name="T5" fmla="*/ 93 h 96"/>
                  <a:gd name="T6" fmla="*/ 2 w 168"/>
                  <a:gd name="T7" fmla="*/ 95 h 96"/>
                  <a:gd name="T8" fmla="*/ 3 w 168"/>
                  <a:gd name="T9" fmla="*/ 96 h 96"/>
                  <a:gd name="T10" fmla="*/ 129 w 168"/>
                  <a:gd name="T11" fmla="*/ 96 h 96"/>
                  <a:gd name="T12" fmla="*/ 130 w 168"/>
                  <a:gd name="T13" fmla="*/ 95 h 96"/>
                  <a:gd name="T14" fmla="*/ 131 w 168"/>
                  <a:gd name="T15" fmla="*/ 95 h 96"/>
                  <a:gd name="T16" fmla="*/ 131 w 168"/>
                  <a:gd name="T17" fmla="*/ 93 h 96"/>
                  <a:gd name="T18" fmla="*/ 132 w 168"/>
                  <a:gd name="T19" fmla="*/ 93 h 96"/>
                  <a:gd name="T20" fmla="*/ 168 w 168"/>
                  <a:gd name="T21" fmla="*/ 7 h 96"/>
                  <a:gd name="T22" fmla="*/ 168 w 168"/>
                  <a:gd name="T23" fmla="*/ 4 h 96"/>
                  <a:gd name="T24" fmla="*/ 167 w 168"/>
                  <a:gd name="T25" fmla="*/ 2 h 96"/>
                  <a:gd name="T26" fmla="*/ 167 w 168"/>
                  <a:gd name="T27" fmla="*/ 1 h 96"/>
                  <a:gd name="T28" fmla="*/ 166 w 168"/>
                  <a:gd name="T29" fmla="*/ 0 h 96"/>
                  <a:gd name="T30" fmla="*/ 41 w 168"/>
                  <a:gd name="T31" fmla="*/ 0 h 96"/>
                  <a:gd name="T32" fmla="*/ 40 w 168"/>
                  <a:gd name="T33" fmla="*/ 1 h 96"/>
                  <a:gd name="T34" fmla="*/ 39 w 168"/>
                  <a:gd name="T35" fmla="*/ 1 h 96"/>
                  <a:gd name="T36" fmla="*/ 39 w 168"/>
                  <a:gd name="T37" fmla="*/ 2 h 96"/>
                  <a:gd name="T38" fmla="*/ 38 w 168"/>
                  <a:gd name="T39" fmla="*/ 2 h 96"/>
                  <a:gd name="T40" fmla="*/ 0 w 168"/>
                  <a:gd name="T41" fmla="*/ 88 h 96"/>
                  <a:gd name="T42" fmla="*/ 9 w 168"/>
                  <a:gd name="T43" fmla="*/ 93 h 96"/>
                  <a:gd name="T44" fmla="*/ 46 w 168"/>
                  <a:gd name="T45" fmla="*/ 7 h 96"/>
                  <a:gd name="T46" fmla="*/ 42 w 168"/>
                  <a:gd name="T47" fmla="*/ 10 h 96"/>
                  <a:gd name="T48" fmla="*/ 163 w 168"/>
                  <a:gd name="T49" fmla="*/ 10 h 96"/>
                  <a:gd name="T50" fmla="*/ 159 w 168"/>
                  <a:gd name="T51" fmla="*/ 2 h 96"/>
                  <a:gd name="T52" fmla="*/ 123 w 168"/>
                  <a:gd name="T53" fmla="*/ 88 h 96"/>
                  <a:gd name="T54" fmla="*/ 127 w 168"/>
                  <a:gd name="T55" fmla="*/ 86 h 96"/>
                  <a:gd name="T56" fmla="*/ 5 w 168"/>
                  <a:gd name="T57" fmla="*/ 86 h 96"/>
                  <a:gd name="T58" fmla="*/ 9 w 168"/>
                  <a:gd name="T59" fmla="*/ 93 h 96"/>
                  <a:gd name="T60" fmla="*/ 0 w 168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8"/>
                  <a:gd name="T94" fmla="*/ 0 h 96"/>
                  <a:gd name="T95" fmla="*/ 168 w 168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8" h="96">
                    <a:moveTo>
                      <a:pt x="0" y="88"/>
                    </a:moveTo>
                    <a:lnTo>
                      <a:pt x="0" y="92"/>
                    </a:lnTo>
                    <a:lnTo>
                      <a:pt x="2" y="93"/>
                    </a:lnTo>
                    <a:lnTo>
                      <a:pt x="2" y="95"/>
                    </a:lnTo>
                    <a:lnTo>
                      <a:pt x="3" y="96"/>
                    </a:lnTo>
                    <a:lnTo>
                      <a:pt x="129" y="96"/>
                    </a:lnTo>
                    <a:lnTo>
                      <a:pt x="130" y="95"/>
                    </a:lnTo>
                    <a:lnTo>
                      <a:pt x="131" y="95"/>
                    </a:lnTo>
                    <a:lnTo>
                      <a:pt x="131" y="93"/>
                    </a:lnTo>
                    <a:lnTo>
                      <a:pt x="132" y="93"/>
                    </a:lnTo>
                    <a:lnTo>
                      <a:pt x="168" y="7"/>
                    </a:lnTo>
                    <a:lnTo>
                      <a:pt x="168" y="4"/>
                    </a:lnTo>
                    <a:lnTo>
                      <a:pt x="167" y="2"/>
                    </a:lnTo>
                    <a:lnTo>
                      <a:pt x="167" y="1"/>
                    </a:lnTo>
                    <a:lnTo>
                      <a:pt x="166" y="0"/>
                    </a:lnTo>
                    <a:lnTo>
                      <a:pt x="41" y="0"/>
                    </a:lnTo>
                    <a:lnTo>
                      <a:pt x="40" y="1"/>
                    </a:lnTo>
                    <a:lnTo>
                      <a:pt x="39" y="1"/>
                    </a:lnTo>
                    <a:lnTo>
                      <a:pt x="39" y="2"/>
                    </a:lnTo>
                    <a:lnTo>
                      <a:pt x="38" y="2"/>
                    </a:lnTo>
                    <a:lnTo>
                      <a:pt x="0" y="88"/>
                    </a:lnTo>
                    <a:lnTo>
                      <a:pt x="9" y="93"/>
                    </a:lnTo>
                    <a:lnTo>
                      <a:pt x="46" y="7"/>
                    </a:lnTo>
                    <a:lnTo>
                      <a:pt x="42" y="10"/>
                    </a:lnTo>
                    <a:lnTo>
                      <a:pt x="163" y="10"/>
                    </a:lnTo>
                    <a:lnTo>
                      <a:pt x="159" y="2"/>
                    </a:lnTo>
                    <a:lnTo>
                      <a:pt x="123" y="88"/>
                    </a:lnTo>
                    <a:lnTo>
                      <a:pt x="127" y="86"/>
                    </a:lnTo>
                    <a:lnTo>
                      <a:pt x="5" y="86"/>
                    </a:lnTo>
                    <a:lnTo>
                      <a:pt x="9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85" name="Freeform 138"/>
              <p:cNvSpPr>
                <a:spLocks/>
              </p:cNvSpPr>
              <p:nvPr/>
            </p:nvSpPr>
            <p:spPr bwMode="auto">
              <a:xfrm>
                <a:off x="3544" y="1065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2 w 159"/>
                  <a:gd name="T3" fmla="*/ 86 h 86"/>
                  <a:gd name="T4" fmla="*/ 159 w 159"/>
                  <a:gd name="T5" fmla="*/ 0 h 86"/>
                  <a:gd name="T6" fmla="*/ 37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9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86" name="Freeform 139"/>
              <p:cNvSpPr>
                <a:spLocks/>
              </p:cNvSpPr>
              <p:nvPr/>
            </p:nvSpPr>
            <p:spPr bwMode="auto">
              <a:xfrm>
                <a:off x="3540" y="1060"/>
                <a:ext cx="167" cy="96"/>
              </a:xfrm>
              <a:custGeom>
                <a:avLst/>
                <a:gdLst>
                  <a:gd name="T0" fmla="*/ 0 w 167"/>
                  <a:gd name="T1" fmla="*/ 88 h 96"/>
                  <a:gd name="T2" fmla="*/ 0 w 167"/>
                  <a:gd name="T3" fmla="*/ 92 h 96"/>
                  <a:gd name="T4" fmla="*/ 1 w 167"/>
                  <a:gd name="T5" fmla="*/ 93 h 96"/>
                  <a:gd name="T6" fmla="*/ 1 w 167"/>
                  <a:gd name="T7" fmla="*/ 95 h 96"/>
                  <a:gd name="T8" fmla="*/ 2 w 167"/>
                  <a:gd name="T9" fmla="*/ 96 h 96"/>
                  <a:gd name="T10" fmla="*/ 127 w 167"/>
                  <a:gd name="T11" fmla="*/ 96 h 96"/>
                  <a:gd name="T12" fmla="*/ 128 w 167"/>
                  <a:gd name="T13" fmla="*/ 95 h 96"/>
                  <a:gd name="T14" fmla="*/ 129 w 167"/>
                  <a:gd name="T15" fmla="*/ 95 h 96"/>
                  <a:gd name="T16" fmla="*/ 129 w 167"/>
                  <a:gd name="T17" fmla="*/ 93 h 96"/>
                  <a:gd name="T18" fmla="*/ 130 w 167"/>
                  <a:gd name="T19" fmla="*/ 93 h 96"/>
                  <a:gd name="T20" fmla="*/ 167 w 167"/>
                  <a:gd name="T21" fmla="*/ 7 h 96"/>
                  <a:gd name="T22" fmla="*/ 167 w 167"/>
                  <a:gd name="T23" fmla="*/ 4 h 96"/>
                  <a:gd name="T24" fmla="*/ 166 w 167"/>
                  <a:gd name="T25" fmla="*/ 2 h 96"/>
                  <a:gd name="T26" fmla="*/ 166 w 167"/>
                  <a:gd name="T27" fmla="*/ 1 h 96"/>
                  <a:gd name="T28" fmla="*/ 165 w 167"/>
                  <a:gd name="T29" fmla="*/ 0 h 96"/>
                  <a:gd name="T30" fmla="*/ 40 w 167"/>
                  <a:gd name="T31" fmla="*/ 0 h 96"/>
                  <a:gd name="T32" fmla="*/ 39 w 167"/>
                  <a:gd name="T33" fmla="*/ 1 h 96"/>
                  <a:gd name="T34" fmla="*/ 38 w 167"/>
                  <a:gd name="T35" fmla="*/ 1 h 96"/>
                  <a:gd name="T36" fmla="*/ 38 w 167"/>
                  <a:gd name="T37" fmla="*/ 2 h 96"/>
                  <a:gd name="T38" fmla="*/ 37 w 167"/>
                  <a:gd name="T39" fmla="*/ 2 h 96"/>
                  <a:gd name="T40" fmla="*/ 0 w 167"/>
                  <a:gd name="T41" fmla="*/ 88 h 96"/>
                  <a:gd name="T42" fmla="*/ 8 w 167"/>
                  <a:gd name="T43" fmla="*/ 93 h 96"/>
                  <a:gd name="T44" fmla="*/ 45 w 167"/>
                  <a:gd name="T45" fmla="*/ 7 h 96"/>
                  <a:gd name="T46" fmla="*/ 41 w 167"/>
                  <a:gd name="T47" fmla="*/ 10 h 96"/>
                  <a:gd name="T48" fmla="*/ 163 w 167"/>
                  <a:gd name="T49" fmla="*/ 10 h 96"/>
                  <a:gd name="T50" fmla="*/ 158 w 167"/>
                  <a:gd name="T51" fmla="*/ 2 h 96"/>
                  <a:gd name="T52" fmla="*/ 121 w 167"/>
                  <a:gd name="T53" fmla="*/ 88 h 96"/>
                  <a:gd name="T54" fmla="*/ 126 w 167"/>
                  <a:gd name="T55" fmla="*/ 86 h 96"/>
                  <a:gd name="T56" fmla="*/ 4 w 167"/>
                  <a:gd name="T57" fmla="*/ 86 h 96"/>
                  <a:gd name="T58" fmla="*/ 8 w 167"/>
                  <a:gd name="T59" fmla="*/ 93 h 96"/>
                  <a:gd name="T60" fmla="*/ 0 w 167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5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5"/>
                    </a:lnTo>
                    <a:lnTo>
                      <a:pt x="129" y="95"/>
                    </a:lnTo>
                    <a:lnTo>
                      <a:pt x="129" y="93"/>
                    </a:lnTo>
                    <a:lnTo>
                      <a:pt x="130" y="93"/>
                    </a:lnTo>
                    <a:lnTo>
                      <a:pt x="167" y="7"/>
                    </a:lnTo>
                    <a:lnTo>
                      <a:pt x="167" y="4"/>
                    </a:lnTo>
                    <a:lnTo>
                      <a:pt x="166" y="2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40" y="0"/>
                    </a:lnTo>
                    <a:lnTo>
                      <a:pt x="39" y="1"/>
                    </a:lnTo>
                    <a:lnTo>
                      <a:pt x="38" y="1"/>
                    </a:lnTo>
                    <a:lnTo>
                      <a:pt x="38" y="2"/>
                    </a:lnTo>
                    <a:lnTo>
                      <a:pt x="37" y="2"/>
                    </a:lnTo>
                    <a:lnTo>
                      <a:pt x="0" y="88"/>
                    </a:lnTo>
                    <a:lnTo>
                      <a:pt x="8" y="93"/>
                    </a:lnTo>
                    <a:lnTo>
                      <a:pt x="45" y="7"/>
                    </a:lnTo>
                    <a:lnTo>
                      <a:pt x="41" y="10"/>
                    </a:lnTo>
                    <a:lnTo>
                      <a:pt x="163" y="10"/>
                    </a:lnTo>
                    <a:lnTo>
                      <a:pt x="158" y="2"/>
                    </a:lnTo>
                    <a:lnTo>
                      <a:pt x="121" y="88"/>
                    </a:lnTo>
                    <a:lnTo>
                      <a:pt x="126" y="86"/>
                    </a:lnTo>
                    <a:lnTo>
                      <a:pt x="4" y="86"/>
                    </a:lnTo>
                    <a:lnTo>
                      <a:pt x="8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87" name="Freeform 140"/>
              <p:cNvSpPr>
                <a:spLocks/>
              </p:cNvSpPr>
              <p:nvPr/>
            </p:nvSpPr>
            <p:spPr bwMode="auto">
              <a:xfrm>
                <a:off x="3421" y="1065"/>
                <a:ext cx="158" cy="86"/>
              </a:xfrm>
              <a:custGeom>
                <a:avLst/>
                <a:gdLst>
                  <a:gd name="T0" fmla="*/ 0 w 158"/>
                  <a:gd name="T1" fmla="*/ 86 h 86"/>
                  <a:gd name="T2" fmla="*/ 122 w 158"/>
                  <a:gd name="T3" fmla="*/ 86 h 86"/>
                  <a:gd name="T4" fmla="*/ 158 w 158"/>
                  <a:gd name="T5" fmla="*/ 0 h 86"/>
                  <a:gd name="T6" fmla="*/ 36 w 158"/>
                  <a:gd name="T7" fmla="*/ 0 h 86"/>
                  <a:gd name="T8" fmla="*/ 0 w 158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"/>
                  <a:gd name="T16" fmla="*/ 0 h 86"/>
                  <a:gd name="T17" fmla="*/ 158 w 158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8" y="0"/>
                    </a:lnTo>
                    <a:lnTo>
                      <a:pt x="36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88" name="Freeform 141"/>
              <p:cNvSpPr>
                <a:spLocks/>
              </p:cNvSpPr>
              <p:nvPr/>
            </p:nvSpPr>
            <p:spPr bwMode="auto">
              <a:xfrm>
                <a:off x="3417" y="1060"/>
                <a:ext cx="166" cy="96"/>
              </a:xfrm>
              <a:custGeom>
                <a:avLst/>
                <a:gdLst>
                  <a:gd name="T0" fmla="*/ 0 w 166"/>
                  <a:gd name="T1" fmla="*/ 88 h 96"/>
                  <a:gd name="T2" fmla="*/ 0 w 166"/>
                  <a:gd name="T3" fmla="*/ 92 h 96"/>
                  <a:gd name="T4" fmla="*/ 1 w 166"/>
                  <a:gd name="T5" fmla="*/ 93 h 96"/>
                  <a:gd name="T6" fmla="*/ 1 w 166"/>
                  <a:gd name="T7" fmla="*/ 95 h 96"/>
                  <a:gd name="T8" fmla="*/ 2 w 166"/>
                  <a:gd name="T9" fmla="*/ 96 h 96"/>
                  <a:gd name="T10" fmla="*/ 127 w 166"/>
                  <a:gd name="T11" fmla="*/ 96 h 96"/>
                  <a:gd name="T12" fmla="*/ 128 w 166"/>
                  <a:gd name="T13" fmla="*/ 95 h 96"/>
                  <a:gd name="T14" fmla="*/ 129 w 166"/>
                  <a:gd name="T15" fmla="*/ 95 h 96"/>
                  <a:gd name="T16" fmla="*/ 129 w 166"/>
                  <a:gd name="T17" fmla="*/ 93 h 96"/>
                  <a:gd name="T18" fmla="*/ 130 w 166"/>
                  <a:gd name="T19" fmla="*/ 93 h 96"/>
                  <a:gd name="T20" fmla="*/ 166 w 166"/>
                  <a:gd name="T21" fmla="*/ 7 h 96"/>
                  <a:gd name="T22" fmla="*/ 166 w 166"/>
                  <a:gd name="T23" fmla="*/ 4 h 96"/>
                  <a:gd name="T24" fmla="*/ 165 w 166"/>
                  <a:gd name="T25" fmla="*/ 2 h 96"/>
                  <a:gd name="T26" fmla="*/ 165 w 166"/>
                  <a:gd name="T27" fmla="*/ 1 h 96"/>
                  <a:gd name="T28" fmla="*/ 164 w 166"/>
                  <a:gd name="T29" fmla="*/ 0 h 96"/>
                  <a:gd name="T30" fmla="*/ 39 w 166"/>
                  <a:gd name="T31" fmla="*/ 0 h 96"/>
                  <a:gd name="T32" fmla="*/ 38 w 166"/>
                  <a:gd name="T33" fmla="*/ 1 h 96"/>
                  <a:gd name="T34" fmla="*/ 37 w 166"/>
                  <a:gd name="T35" fmla="*/ 1 h 96"/>
                  <a:gd name="T36" fmla="*/ 37 w 166"/>
                  <a:gd name="T37" fmla="*/ 2 h 96"/>
                  <a:gd name="T38" fmla="*/ 36 w 166"/>
                  <a:gd name="T39" fmla="*/ 2 h 96"/>
                  <a:gd name="T40" fmla="*/ 0 w 166"/>
                  <a:gd name="T41" fmla="*/ 88 h 96"/>
                  <a:gd name="T42" fmla="*/ 8 w 166"/>
                  <a:gd name="T43" fmla="*/ 93 h 96"/>
                  <a:gd name="T44" fmla="*/ 44 w 166"/>
                  <a:gd name="T45" fmla="*/ 7 h 96"/>
                  <a:gd name="T46" fmla="*/ 40 w 166"/>
                  <a:gd name="T47" fmla="*/ 10 h 96"/>
                  <a:gd name="T48" fmla="*/ 162 w 166"/>
                  <a:gd name="T49" fmla="*/ 10 h 96"/>
                  <a:gd name="T50" fmla="*/ 158 w 166"/>
                  <a:gd name="T51" fmla="*/ 2 h 96"/>
                  <a:gd name="T52" fmla="*/ 122 w 166"/>
                  <a:gd name="T53" fmla="*/ 88 h 96"/>
                  <a:gd name="T54" fmla="*/ 126 w 166"/>
                  <a:gd name="T55" fmla="*/ 86 h 96"/>
                  <a:gd name="T56" fmla="*/ 4 w 166"/>
                  <a:gd name="T57" fmla="*/ 86 h 96"/>
                  <a:gd name="T58" fmla="*/ 8 w 166"/>
                  <a:gd name="T59" fmla="*/ 93 h 96"/>
                  <a:gd name="T60" fmla="*/ 0 w 166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6"/>
                  <a:gd name="T94" fmla="*/ 0 h 96"/>
                  <a:gd name="T95" fmla="*/ 166 w 166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6" h="96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5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5"/>
                    </a:lnTo>
                    <a:lnTo>
                      <a:pt x="129" y="95"/>
                    </a:lnTo>
                    <a:lnTo>
                      <a:pt x="129" y="93"/>
                    </a:lnTo>
                    <a:lnTo>
                      <a:pt x="130" y="93"/>
                    </a:lnTo>
                    <a:lnTo>
                      <a:pt x="166" y="7"/>
                    </a:lnTo>
                    <a:lnTo>
                      <a:pt x="166" y="4"/>
                    </a:lnTo>
                    <a:lnTo>
                      <a:pt x="165" y="2"/>
                    </a:lnTo>
                    <a:lnTo>
                      <a:pt x="165" y="1"/>
                    </a:lnTo>
                    <a:lnTo>
                      <a:pt x="164" y="0"/>
                    </a:lnTo>
                    <a:lnTo>
                      <a:pt x="39" y="0"/>
                    </a:lnTo>
                    <a:lnTo>
                      <a:pt x="38" y="1"/>
                    </a:lnTo>
                    <a:lnTo>
                      <a:pt x="37" y="1"/>
                    </a:lnTo>
                    <a:lnTo>
                      <a:pt x="37" y="2"/>
                    </a:lnTo>
                    <a:lnTo>
                      <a:pt x="36" y="2"/>
                    </a:lnTo>
                    <a:lnTo>
                      <a:pt x="0" y="88"/>
                    </a:lnTo>
                    <a:lnTo>
                      <a:pt x="8" y="93"/>
                    </a:lnTo>
                    <a:lnTo>
                      <a:pt x="44" y="7"/>
                    </a:lnTo>
                    <a:lnTo>
                      <a:pt x="40" y="10"/>
                    </a:lnTo>
                    <a:lnTo>
                      <a:pt x="162" y="10"/>
                    </a:lnTo>
                    <a:lnTo>
                      <a:pt x="158" y="2"/>
                    </a:lnTo>
                    <a:lnTo>
                      <a:pt x="122" y="88"/>
                    </a:lnTo>
                    <a:lnTo>
                      <a:pt x="126" y="86"/>
                    </a:lnTo>
                    <a:lnTo>
                      <a:pt x="4" y="86"/>
                    </a:lnTo>
                    <a:lnTo>
                      <a:pt x="8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89" name="Freeform 142"/>
              <p:cNvSpPr>
                <a:spLocks/>
              </p:cNvSpPr>
              <p:nvPr/>
            </p:nvSpPr>
            <p:spPr bwMode="auto">
              <a:xfrm>
                <a:off x="3297" y="1065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3 w 159"/>
                  <a:gd name="T3" fmla="*/ 86 h 86"/>
                  <a:gd name="T4" fmla="*/ 159 w 159"/>
                  <a:gd name="T5" fmla="*/ 0 h 86"/>
                  <a:gd name="T6" fmla="*/ 37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3" y="86"/>
                    </a:lnTo>
                    <a:lnTo>
                      <a:pt x="159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90" name="Freeform 143"/>
              <p:cNvSpPr>
                <a:spLocks/>
              </p:cNvSpPr>
              <p:nvPr/>
            </p:nvSpPr>
            <p:spPr bwMode="auto">
              <a:xfrm>
                <a:off x="3293" y="1060"/>
                <a:ext cx="167" cy="96"/>
              </a:xfrm>
              <a:custGeom>
                <a:avLst/>
                <a:gdLst>
                  <a:gd name="T0" fmla="*/ 0 w 167"/>
                  <a:gd name="T1" fmla="*/ 88 h 96"/>
                  <a:gd name="T2" fmla="*/ 0 w 167"/>
                  <a:gd name="T3" fmla="*/ 92 h 96"/>
                  <a:gd name="T4" fmla="*/ 1 w 167"/>
                  <a:gd name="T5" fmla="*/ 93 h 96"/>
                  <a:gd name="T6" fmla="*/ 1 w 167"/>
                  <a:gd name="T7" fmla="*/ 95 h 96"/>
                  <a:gd name="T8" fmla="*/ 2 w 167"/>
                  <a:gd name="T9" fmla="*/ 96 h 96"/>
                  <a:gd name="T10" fmla="*/ 128 w 167"/>
                  <a:gd name="T11" fmla="*/ 96 h 96"/>
                  <a:gd name="T12" fmla="*/ 129 w 167"/>
                  <a:gd name="T13" fmla="*/ 95 h 96"/>
                  <a:gd name="T14" fmla="*/ 130 w 167"/>
                  <a:gd name="T15" fmla="*/ 95 h 96"/>
                  <a:gd name="T16" fmla="*/ 130 w 167"/>
                  <a:gd name="T17" fmla="*/ 93 h 96"/>
                  <a:gd name="T18" fmla="*/ 131 w 167"/>
                  <a:gd name="T19" fmla="*/ 93 h 96"/>
                  <a:gd name="T20" fmla="*/ 167 w 167"/>
                  <a:gd name="T21" fmla="*/ 7 h 96"/>
                  <a:gd name="T22" fmla="*/ 167 w 167"/>
                  <a:gd name="T23" fmla="*/ 4 h 96"/>
                  <a:gd name="T24" fmla="*/ 166 w 167"/>
                  <a:gd name="T25" fmla="*/ 2 h 96"/>
                  <a:gd name="T26" fmla="*/ 166 w 167"/>
                  <a:gd name="T27" fmla="*/ 1 h 96"/>
                  <a:gd name="T28" fmla="*/ 165 w 167"/>
                  <a:gd name="T29" fmla="*/ 0 h 96"/>
                  <a:gd name="T30" fmla="*/ 40 w 167"/>
                  <a:gd name="T31" fmla="*/ 0 h 96"/>
                  <a:gd name="T32" fmla="*/ 39 w 167"/>
                  <a:gd name="T33" fmla="*/ 1 h 96"/>
                  <a:gd name="T34" fmla="*/ 38 w 167"/>
                  <a:gd name="T35" fmla="*/ 1 h 96"/>
                  <a:gd name="T36" fmla="*/ 38 w 167"/>
                  <a:gd name="T37" fmla="*/ 2 h 96"/>
                  <a:gd name="T38" fmla="*/ 37 w 167"/>
                  <a:gd name="T39" fmla="*/ 2 h 96"/>
                  <a:gd name="T40" fmla="*/ 0 w 167"/>
                  <a:gd name="T41" fmla="*/ 88 h 96"/>
                  <a:gd name="T42" fmla="*/ 9 w 167"/>
                  <a:gd name="T43" fmla="*/ 93 h 96"/>
                  <a:gd name="T44" fmla="*/ 46 w 167"/>
                  <a:gd name="T45" fmla="*/ 7 h 96"/>
                  <a:gd name="T46" fmla="*/ 41 w 167"/>
                  <a:gd name="T47" fmla="*/ 10 h 96"/>
                  <a:gd name="T48" fmla="*/ 163 w 167"/>
                  <a:gd name="T49" fmla="*/ 10 h 96"/>
                  <a:gd name="T50" fmla="*/ 159 w 167"/>
                  <a:gd name="T51" fmla="*/ 2 h 96"/>
                  <a:gd name="T52" fmla="*/ 123 w 167"/>
                  <a:gd name="T53" fmla="*/ 88 h 96"/>
                  <a:gd name="T54" fmla="*/ 127 w 167"/>
                  <a:gd name="T55" fmla="*/ 86 h 96"/>
                  <a:gd name="T56" fmla="*/ 4 w 167"/>
                  <a:gd name="T57" fmla="*/ 86 h 96"/>
                  <a:gd name="T58" fmla="*/ 9 w 167"/>
                  <a:gd name="T59" fmla="*/ 93 h 96"/>
                  <a:gd name="T60" fmla="*/ 0 w 167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5"/>
                    </a:lnTo>
                    <a:lnTo>
                      <a:pt x="2" y="96"/>
                    </a:lnTo>
                    <a:lnTo>
                      <a:pt x="128" y="96"/>
                    </a:lnTo>
                    <a:lnTo>
                      <a:pt x="129" y="95"/>
                    </a:lnTo>
                    <a:lnTo>
                      <a:pt x="130" y="95"/>
                    </a:lnTo>
                    <a:lnTo>
                      <a:pt x="130" y="93"/>
                    </a:lnTo>
                    <a:lnTo>
                      <a:pt x="131" y="93"/>
                    </a:lnTo>
                    <a:lnTo>
                      <a:pt x="167" y="7"/>
                    </a:lnTo>
                    <a:lnTo>
                      <a:pt x="167" y="4"/>
                    </a:lnTo>
                    <a:lnTo>
                      <a:pt x="166" y="2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40" y="0"/>
                    </a:lnTo>
                    <a:lnTo>
                      <a:pt x="39" y="1"/>
                    </a:lnTo>
                    <a:lnTo>
                      <a:pt x="38" y="1"/>
                    </a:lnTo>
                    <a:lnTo>
                      <a:pt x="38" y="2"/>
                    </a:lnTo>
                    <a:lnTo>
                      <a:pt x="37" y="2"/>
                    </a:lnTo>
                    <a:lnTo>
                      <a:pt x="0" y="88"/>
                    </a:lnTo>
                    <a:lnTo>
                      <a:pt x="9" y="93"/>
                    </a:lnTo>
                    <a:lnTo>
                      <a:pt x="46" y="7"/>
                    </a:lnTo>
                    <a:lnTo>
                      <a:pt x="41" y="10"/>
                    </a:lnTo>
                    <a:lnTo>
                      <a:pt x="163" y="10"/>
                    </a:lnTo>
                    <a:lnTo>
                      <a:pt x="159" y="2"/>
                    </a:lnTo>
                    <a:lnTo>
                      <a:pt x="123" y="88"/>
                    </a:lnTo>
                    <a:lnTo>
                      <a:pt x="127" y="86"/>
                    </a:lnTo>
                    <a:lnTo>
                      <a:pt x="4" y="86"/>
                    </a:lnTo>
                    <a:lnTo>
                      <a:pt x="9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91" name="Freeform 144"/>
              <p:cNvSpPr>
                <a:spLocks/>
              </p:cNvSpPr>
              <p:nvPr/>
            </p:nvSpPr>
            <p:spPr bwMode="auto">
              <a:xfrm>
                <a:off x="3175" y="1065"/>
                <a:ext cx="158" cy="86"/>
              </a:xfrm>
              <a:custGeom>
                <a:avLst/>
                <a:gdLst>
                  <a:gd name="T0" fmla="*/ 0 w 158"/>
                  <a:gd name="T1" fmla="*/ 86 h 86"/>
                  <a:gd name="T2" fmla="*/ 121 w 158"/>
                  <a:gd name="T3" fmla="*/ 86 h 86"/>
                  <a:gd name="T4" fmla="*/ 158 w 158"/>
                  <a:gd name="T5" fmla="*/ 0 h 86"/>
                  <a:gd name="T6" fmla="*/ 36 w 158"/>
                  <a:gd name="T7" fmla="*/ 0 h 86"/>
                  <a:gd name="T8" fmla="*/ 0 w 158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"/>
                  <a:gd name="T16" fmla="*/ 0 h 86"/>
                  <a:gd name="T17" fmla="*/ 158 w 158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" h="86">
                    <a:moveTo>
                      <a:pt x="0" y="86"/>
                    </a:moveTo>
                    <a:lnTo>
                      <a:pt x="121" y="86"/>
                    </a:lnTo>
                    <a:lnTo>
                      <a:pt x="158" y="0"/>
                    </a:lnTo>
                    <a:lnTo>
                      <a:pt x="36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92" name="Freeform 145"/>
              <p:cNvSpPr>
                <a:spLocks/>
              </p:cNvSpPr>
              <p:nvPr/>
            </p:nvSpPr>
            <p:spPr bwMode="auto">
              <a:xfrm>
                <a:off x="3170" y="1060"/>
                <a:ext cx="168" cy="96"/>
              </a:xfrm>
              <a:custGeom>
                <a:avLst/>
                <a:gdLst>
                  <a:gd name="T0" fmla="*/ 0 w 168"/>
                  <a:gd name="T1" fmla="*/ 88 h 96"/>
                  <a:gd name="T2" fmla="*/ 0 w 168"/>
                  <a:gd name="T3" fmla="*/ 92 h 96"/>
                  <a:gd name="T4" fmla="*/ 2 w 168"/>
                  <a:gd name="T5" fmla="*/ 93 h 96"/>
                  <a:gd name="T6" fmla="*/ 2 w 168"/>
                  <a:gd name="T7" fmla="*/ 95 h 96"/>
                  <a:gd name="T8" fmla="*/ 3 w 168"/>
                  <a:gd name="T9" fmla="*/ 96 h 96"/>
                  <a:gd name="T10" fmla="*/ 127 w 168"/>
                  <a:gd name="T11" fmla="*/ 96 h 96"/>
                  <a:gd name="T12" fmla="*/ 129 w 168"/>
                  <a:gd name="T13" fmla="*/ 95 h 96"/>
                  <a:gd name="T14" fmla="*/ 130 w 168"/>
                  <a:gd name="T15" fmla="*/ 95 h 96"/>
                  <a:gd name="T16" fmla="*/ 130 w 168"/>
                  <a:gd name="T17" fmla="*/ 93 h 96"/>
                  <a:gd name="T18" fmla="*/ 131 w 168"/>
                  <a:gd name="T19" fmla="*/ 93 h 96"/>
                  <a:gd name="T20" fmla="*/ 168 w 168"/>
                  <a:gd name="T21" fmla="*/ 7 h 96"/>
                  <a:gd name="T22" fmla="*/ 168 w 168"/>
                  <a:gd name="T23" fmla="*/ 4 h 96"/>
                  <a:gd name="T24" fmla="*/ 167 w 168"/>
                  <a:gd name="T25" fmla="*/ 2 h 96"/>
                  <a:gd name="T26" fmla="*/ 167 w 168"/>
                  <a:gd name="T27" fmla="*/ 1 h 96"/>
                  <a:gd name="T28" fmla="*/ 166 w 168"/>
                  <a:gd name="T29" fmla="*/ 0 h 96"/>
                  <a:gd name="T30" fmla="*/ 40 w 168"/>
                  <a:gd name="T31" fmla="*/ 0 h 96"/>
                  <a:gd name="T32" fmla="*/ 39 w 168"/>
                  <a:gd name="T33" fmla="*/ 1 h 96"/>
                  <a:gd name="T34" fmla="*/ 38 w 168"/>
                  <a:gd name="T35" fmla="*/ 1 h 96"/>
                  <a:gd name="T36" fmla="*/ 38 w 168"/>
                  <a:gd name="T37" fmla="*/ 2 h 96"/>
                  <a:gd name="T38" fmla="*/ 36 w 168"/>
                  <a:gd name="T39" fmla="*/ 2 h 96"/>
                  <a:gd name="T40" fmla="*/ 0 w 168"/>
                  <a:gd name="T41" fmla="*/ 88 h 96"/>
                  <a:gd name="T42" fmla="*/ 9 w 168"/>
                  <a:gd name="T43" fmla="*/ 93 h 96"/>
                  <a:gd name="T44" fmla="*/ 45 w 168"/>
                  <a:gd name="T45" fmla="*/ 7 h 96"/>
                  <a:gd name="T46" fmla="*/ 41 w 168"/>
                  <a:gd name="T47" fmla="*/ 10 h 96"/>
                  <a:gd name="T48" fmla="*/ 163 w 168"/>
                  <a:gd name="T49" fmla="*/ 10 h 96"/>
                  <a:gd name="T50" fmla="*/ 159 w 168"/>
                  <a:gd name="T51" fmla="*/ 2 h 96"/>
                  <a:gd name="T52" fmla="*/ 122 w 168"/>
                  <a:gd name="T53" fmla="*/ 88 h 96"/>
                  <a:gd name="T54" fmla="*/ 126 w 168"/>
                  <a:gd name="T55" fmla="*/ 86 h 96"/>
                  <a:gd name="T56" fmla="*/ 5 w 168"/>
                  <a:gd name="T57" fmla="*/ 86 h 96"/>
                  <a:gd name="T58" fmla="*/ 9 w 168"/>
                  <a:gd name="T59" fmla="*/ 93 h 96"/>
                  <a:gd name="T60" fmla="*/ 0 w 168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8"/>
                  <a:gd name="T94" fmla="*/ 0 h 96"/>
                  <a:gd name="T95" fmla="*/ 168 w 168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8" h="96">
                    <a:moveTo>
                      <a:pt x="0" y="88"/>
                    </a:moveTo>
                    <a:lnTo>
                      <a:pt x="0" y="92"/>
                    </a:lnTo>
                    <a:lnTo>
                      <a:pt x="2" y="93"/>
                    </a:lnTo>
                    <a:lnTo>
                      <a:pt x="2" y="95"/>
                    </a:lnTo>
                    <a:lnTo>
                      <a:pt x="3" y="96"/>
                    </a:lnTo>
                    <a:lnTo>
                      <a:pt x="127" y="96"/>
                    </a:lnTo>
                    <a:lnTo>
                      <a:pt x="129" y="95"/>
                    </a:lnTo>
                    <a:lnTo>
                      <a:pt x="130" y="95"/>
                    </a:lnTo>
                    <a:lnTo>
                      <a:pt x="130" y="93"/>
                    </a:lnTo>
                    <a:lnTo>
                      <a:pt x="131" y="93"/>
                    </a:lnTo>
                    <a:lnTo>
                      <a:pt x="168" y="7"/>
                    </a:lnTo>
                    <a:lnTo>
                      <a:pt x="168" y="4"/>
                    </a:lnTo>
                    <a:lnTo>
                      <a:pt x="167" y="2"/>
                    </a:lnTo>
                    <a:lnTo>
                      <a:pt x="167" y="1"/>
                    </a:lnTo>
                    <a:lnTo>
                      <a:pt x="166" y="0"/>
                    </a:lnTo>
                    <a:lnTo>
                      <a:pt x="40" y="0"/>
                    </a:lnTo>
                    <a:lnTo>
                      <a:pt x="39" y="1"/>
                    </a:lnTo>
                    <a:lnTo>
                      <a:pt x="38" y="1"/>
                    </a:lnTo>
                    <a:lnTo>
                      <a:pt x="38" y="2"/>
                    </a:lnTo>
                    <a:lnTo>
                      <a:pt x="36" y="2"/>
                    </a:lnTo>
                    <a:lnTo>
                      <a:pt x="0" y="88"/>
                    </a:lnTo>
                    <a:lnTo>
                      <a:pt x="9" y="93"/>
                    </a:lnTo>
                    <a:lnTo>
                      <a:pt x="45" y="7"/>
                    </a:lnTo>
                    <a:lnTo>
                      <a:pt x="41" y="10"/>
                    </a:lnTo>
                    <a:lnTo>
                      <a:pt x="163" y="10"/>
                    </a:lnTo>
                    <a:lnTo>
                      <a:pt x="159" y="2"/>
                    </a:lnTo>
                    <a:lnTo>
                      <a:pt x="122" y="88"/>
                    </a:lnTo>
                    <a:lnTo>
                      <a:pt x="126" y="86"/>
                    </a:lnTo>
                    <a:lnTo>
                      <a:pt x="5" y="86"/>
                    </a:lnTo>
                    <a:lnTo>
                      <a:pt x="9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93" name="Freeform 146"/>
              <p:cNvSpPr>
                <a:spLocks/>
              </p:cNvSpPr>
              <p:nvPr/>
            </p:nvSpPr>
            <p:spPr bwMode="auto">
              <a:xfrm>
                <a:off x="3019" y="1145"/>
                <a:ext cx="158" cy="86"/>
              </a:xfrm>
              <a:custGeom>
                <a:avLst/>
                <a:gdLst>
                  <a:gd name="T0" fmla="*/ 0 w 158"/>
                  <a:gd name="T1" fmla="*/ 86 h 86"/>
                  <a:gd name="T2" fmla="*/ 122 w 158"/>
                  <a:gd name="T3" fmla="*/ 86 h 86"/>
                  <a:gd name="T4" fmla="*/ 158 w 158"/>
                  <a:gd name="T5" fmla="*/ 0 h 86"/>
                  <a:gd name="T6" fmla="*/ 36 w 158"/>
                  <a:gd name="T7" fmla="*/ 0 h 86"/>
                  <a:gd name="T8" fmla="*/ 0 w 158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"/>
                  <a:gd name="T16" fmla="*/ 0 h 86"/>
                  <a:gd name="T17" fmla="*/ 158 w 158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8" y="0"/>
                    </a:lnTo>
                    <a:lnTo>
                      <a:pt x="36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94" name="Freeform 147"/>
              <p:cNvSpPr>
                <a:spLocks/>
              </p:cNvSpPr>
              <p:nvPr/>
            </p:nvSpPr>
            <p:spPr bwMode="auto">
              <a:xfrm>
                <a:off x="3015" y="1140"/>
                <a:ext cx="166" cy="96"/>
              </a:xfrm>
              <a:custGeom>
                <a:avLst/>
                <a:gdLst>
                  <a:gd name="T0" fmla="*/ 0 w 166"/>
                  <a:gd name="T1" fmla="*/ 88 h 96"/>
                  <a:gd name="T2" fmla="*/ 0 w 166"/>
                  <a:gd name="T3" fmla="*/ 92 h 96"/>
                  <a:gd name="T4" fmla="*/ 1 w 166"/>
                  <a:gd name="T5" fmla="*/ 93 h 96"/>
                  <a:gd name="T6" fmla="*/ 1 w 166"/>
                  <a:gd name="T7" fmla="*/ 94 h 96"/>
                  <a:gd name="T8" fmla="*/ 2 w 166"/>
                  <a:gd name="T9" fmla="*/ 96 h 96"/>
                  <a:gd name="T10" fmla="*/ 127 w 166"/>
                  <a:gd name="T11" fmla="*/ 96 h 96"/>
                  <a:gd name="T12" fmla="*/ 128 w 166"/>
                  <a:gd name="T13" fmla="*/ 94 h 96"/>
                  <a:gd name="T14" fmla="*/ 129 w 166"/>
                  <a:gd name="T15" fmla="*/ 94 h 96"/>
                  <a:gd name="T16" fmla="*/ 129 w 166"/>
                  <a:gd name="T17" fmla="*/ 93 h 96"/>
                  <a:gd name="T18" fmla="*/ 130 w 166"/>
                  <a:gd name="T19" fmla="*/ 93 h 96"/>
                  <a:gd name="T20" fmla="*/ 166 w 166"/>
                  <a:gd name="T21" fmla="*/ 7 h 96"/>
                  <a:gd name="T22" fmla="*/ 166 w 166"/>
                  <a:gd name="T23" fmla="*/ 3 h 96"/>
                  <a:gd name="T24" fmla="*/ 165 w 166"/>
                  <a:gd name="T25" fmla="*/ 2 h 96"/>
                  <a:gd name="T26" fmla="*/ 165 w 166"/>
                  <a:gd name="T27" fmla="*/ 1 h 96"/>
                  <a:gd name="T28" fmla="*/ 164 w 166"/>
                  <a:gd name="T29" fmla="*/ 0 h 96"/>
                  <a:gd name="T30" fmla="*/ 39 w 166"/>
                  <a:gd name="T31" fmla="*/ 0 h 96"/>
                  <a:gd name="T32" fmla="*/ 38 w 166"/>
                  <a:gd name="T33" fmla="*/ 1 h 96"/>
                  <a:gd name="T34" fmla="*/ 37 w 166"/>
                  <a:gd name="T35" fmla="*/ 1 h 96"/>
                  <a:gd name="T36" fmla="*/ 37 w 166"/>
                  <a:gd name="T37" fmla="*/ 2 h 96"/>
                  <a:gd name="T38" fmla="*/ 36 w 166"/>
                  <a:gd name="T39" fmla="*/ 2 h 96"/>
                  <a:gd name="T40" fmla="*/ 0 w 166"/>
                  <a:gd name="T41" fmla="*/ 88 h 96"/>
                  <a:gd name="T42" fmla="*/ 8 w 166"/>
                  <a:gd name="T43" fmla="*/ 93 h 96"/>
                  <a:gd name="T44" fmla="*/ 44 w 166"/>
                  <a:gd name="T45" fmla="*/ 7 h 96"/>
                  <a:gd name="T46" fmla="*/ 40 w 166"/>
                  <a:gd name="T47" fmla="*/ 10 h 96"/>
                  <a:gd name="T48" fmla="*/ 162 w 166"/>
                  <a:gd name="T49" fmla="*/ 10 h 96"/>
                  <a:gd name="T50" fmla="*/ 158 w 166"/>
                  <a:gd name="T51" fmla="*/ 2 h 96"/>
                  <a:gd name="T52" fmla="*/ 122 w 166"/>
                  <a:gd name="T53" fmla="*/ 88 h 96"/>
                  <a:gd name="T54" fmla="*/ 126 w 166"/>
                  <a:gd name="T55" fmla="*/ 86 h 96"/>
                  <a:gd name="T56" fmla="*/ 4 w 166"/>
                  <a:gd name="T57" fmla="*/ 86 h 96"/>
                  <a:gd name="T58" fmla="*/ 8 w 166"/>
                  <a:gd name="T59" fmla="*/ 93 h 96"/>
                  <a:gd name="T60" fmla="*/ 0 w 166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6"/>
                  <a:gd name="T94" fmla="*/ 0 h 96"/>
                  <a:gd name="T95" fmla="*/ 166 w 166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6" h="96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4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4"/>
                    </a:lnTo>
                    <a:lnTo>
                      <a:pt x="129" y="94"/>
                    </a:lnTo>
                    <a:lnTo>
                      <a:pt x="129" y="93"/>
                    </a:lnTo>
                    <a:lnTo>
                      <a:pt x="130" y="93"/>
                    </a:lnTo>
                    <a:lnTo>
                      <a:pt x="166" y="7"/>
                    </a:lnTo>
                    <a:lnTo>
                      <a:pt x="166" y="3"/>
                    </a:lnTo>
                    <a:lnTo>
                      <a:pt x="165" y="2"/>
                    </a:lnTo>
                    <a:lnTo>
                      <a:pt x="165" y="1"/>
                    </a:lnTo>
                    <a:lnTo>
                      <a:pt x="164" y="0"/>
                    </a:lnTo>
                    <a:lnTo>
                      <a:pt x="39" y="0"/>
                    </a:lnTo>
                    <a:lnTo>
                      <a:pt x="38" y="1"/>
                    </a:lnTo>
                    <a:lnTo>
                      <a:pt x="37" y="1"/>
                    </a:lnTo>
                    <a:lnTo>
                      <a:pt x="37" y="2"/>
                    </a:lnTo>
                    <a:lnTo>
                      <a:pt x="36" y="2"/>
                    </a:lnTo>
                    <a:lnTo>
                      <a:pt x="0" y="88"/>
                    </a:lnTo>
                    <a:lnTo>
                      <a:pt x="8" y="93"/>
                    </a:lnTo>
                    <a:lnTo>
                      <a:pt x="44" y="7"/>
                    </a:lnTo>
                    <a:lnTo>
                      <a:pt x="40" y="10"/>
                    </a:lnTo>
                    <a:lnTo>
                      <a:pt x="162" y="10"/>
                    </a:lnTo>
                    <a:lnTo>
                      <a:pt x="158" y="2"/>
                    </a:lnTo>
                    <a:lnTo>
                      <a:pt x="122" y="88"/>
                    </a:lnTo>
                    <a:lnTo>
                      <a:pt x="126" y="86"/>
                    </a:lnTo>
                    <a:lnTo>
                      <a:pt x="4" y="86"/>
                    </a:lnTo>
                    <a:lnTo>
                      <a:pt x="8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95" name="Freeform 148"/>
              <p:cNvSpPr>
                <a:spLocks/>
              </p:cNvSpPr>
              <p:nvPr/>
            </p:nvSpPr>
            <p:spPr bwMode="auto">
              <a:xfrm>
                <a:off x="3756" y="1145"/>
                <a:ext cx="158" cy="86"/>
              </a:xfrm>
              <a:custGeom>
                <a:avLst/>
                <a:gdLst>
                  <a:gd name="T0" fmla="*/ 0 w 158"/>
                  <a:gd name="T1" fmla="*/ 86 h 86"/>
                  <a:gd name="T2" fmla="*/ 122 w 158"/>
                  <a:gd name="T3" fmla="*/ 86 h 86"/>
                  <a:gd name="T4" fmla="*/ 158 w 158"/>
                  <a:gd name="T5" fmla="*/ 0 h 86"/>
                  <a:gd name="T6" fmla="*/ 37 w 158"/>
                  <a:gd name="T7" fmla="*/ 0 h 86"/>
                  <a:gd name="T8" fmla="*/ 0 w 158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"/>
                  <a:gd name="T16" fmla="*/ 0 h 86"/>
                  <a:gd name="T17" fmla="*/ 158 w 158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8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96" name="Freeform 149"/>
              <p:cNvSpPr>
                <a:spLocks/>
              </p:cNvSpPr>
              <p:nvPr/>
            </p:nvSpPr>
            <p:spPr bwMode="auto">
              <a:xfrm>
                <a:off x="3751" y="1140"/>
                <a:ext cx="168" cy="96"/>
              </a:xfrm>
              <a:custGeom>
                <a:avLst/>
                <a:gdLst>
                  <a:gd name="T0" fmla="*/ 0 w 168"/>
                  <a:gd name="T1" fmla="*/ 88 h 96"/>
                  <a:gd name="T2" fmla="*/ 0 w 168"/>
                  <a:gd name="T3" fmla="*/ 92 h 96"/>
                  <a:gd name="T4" fmla="*/ 1 w 168"/>
                  <a:gd name="T5" fmla="*/ 93 h 96"/>
                  <a:gd name="T6" fmla="*/ 1 w 168"/>
                  <a:gd name="T7" fmla="*/ 94 h 96"/>
                  <a:gd name="T8" fmla="*/ 2 w 168"/>
                  <a:gd name="T9" fmla="*/ 96 h 96"/>
                  <a:gd name="T10" fmla="*/ 128 w 168"/>
                  <a:gd name="T11" fmla="*/ 96 h 96"/>
                  <a:gd name="T12" fmla="*/ 129 w 168"/>
                  <a:gd name="T13" fmla="*/ 94 h 96"/>
                  <a:gd name="T14" fmla="*/ 131 w 168"/>
                  <a:gd name="T15" fmla="*/ 94 h 96"/>
                  <a:gd name="T16" fmla="*/ 131 w 168"/>
                  <a:gd name="T17" fmla="*/ 93 h 96"/>
                  <a:gd name="T18" fmla="*/ 132 w 168"/>
                  <a:gd name="T19" fmla="*/ 93 h 96"/>
                  <a:gd name="T20" fmla="*/ 168 w 168"/>
                  <a:gd name="T21" fmla="*/ 7 h 96"/>
                  <a:gd name="T22" fmla="*/ 168 w 168"/>
                  <a:gd name="T23" fmla="*/ 3 h 96"/>
                  <a:gd name="T24" fmla="*/ 166 w 168"/>
                  <a:gd name="T25" fmla="*/ 2 h 96"/>
                  <a:gd name="T26" fmla="*/ 166 w 168"/>
                  <a:gd name="T27" fmla="*/ 1 h 96"/>
                  <a:gd name="T28" fmla="*/ 165 w 168"/>
                  <a:gd name="T29" fmla="*/ 0 h 96"/>
                  <a:gd name="T30" fmla="*/ 41 w 168"/>
                  <a:gd name="T31" fmla="*/ 0 h 96"/>
                  <a:gd name="T32" fmla="*/ 40 w 168"/>
                  <a:gd name="T33" fmla="*/ 1 h 96"/>
                  <a:gd name="T34" fmla="*/ 38 w 168"/>
                  <a:gd name="T35" fmla="*/ 1 h 96"/>
                  <a:gd name="T36" fmla="*/ 38 w 168"/>
                  <a:gd name="T37" fmla="*/ 2 h 96"/>
                  <a:gd name="T38" fmla="*/ 37 w 168"/>
                  <a:gd name="T39" fmla="*/ 2 h 96"/>
                  <a:gd name="T40" fmla="*/ 0 w 168"/>
                  <a:gd name="T41" fmla="*/ 88 h 96"/>
                  <a:gd name="T42" fmla="*/ 9 w 168"/>
                  <a:gd name="T43" fmla="*/ 93 h 96"/>
                  <a:gd name="T44" fmla="*/ 46 w 168"/>
                  <a:gd name="T45" fmla="*/ 7 h 96"/>
                  <a:gd name="T46" fmla="*/ 42 w 168"/>
                  <a:gd name="T47" fmla="*/ 10 h 96"/>
                  <a:gd name="T48" fmla="*/ 163 w 168"/>
                  <a:gd name="T49" fmla="*/ 10 h 96"/>
                  <a:gd name="T50" fmla="*/ 159 w 168"/>
                  <a:gd name="T51" fmla="*/ 2 h 96"/>
                  <a:gd name="T52" fmla="*/ 123 w 168"/>
                  <a:gd name="T53" fmla="*/ 88 h 96"/>
                  <a:gd name="T54" fmla="*/ 127 w 168"/>
                  <a:gd name="T55" fmla="*/ 86 h 96"/>
                  <a:gd name="T56" fmla="*/ 5 w 168"/>
                  <a:gd name="T57" fmla="*/ 86 h 96"/>
                  <a:gd name="T58" fmla="*/ 9 w 168"/>
                  <a:gd name="T59" fmla="*/ 93 h 96"/>
                  <a:gd name="T60" fmla="*/ 0 w 168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8"/>
                  <a:gd name="T94" fmla="*/ 0 h 96"/>
                  <a:gd name="T95" fmla="*/ 168 w 168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8" h="96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4"/>
                    </a:lnTo>
                    <a:lnTo>
                      <a:pt x="2" y="96"/>
                    </a:lnTo>
                    <a:lnTo>
                      <a:pt x="128" y="96"/>
                    </a:lnTo>
                    <a:lnTo>
                      <a:pt x="129" y="94"/>
                    </a:lnTo>
                    <a:lnTo>
                      <a:pt x="131" y="94"/>
                    </a:lnTo>
                    <a:lnTo>
                      <a:pt x="131" y="93"/>
                    </a:lnTo>
                    <a:lnTo>
                      <a:pt x="132" y="93"/>
                    </a:lnTo>
                    <a:lnTo>
                      <a:pt x="168" y="7"/>
                    </a:lnTo>
                    <a:lnTo>
                      <a:pt x="168" y="3"/>
                    </a:lnTo>
                    <a:lnTo>
                      <a:pt x="166" y="2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41" y="0"/>
                    </a:lnTo>
                    <a:lnTo>
                      <a:pt x="40" y="1"/>
                    </a:lnTo>
                    <a:lnTo>
                      <a:pt x="38" y="1"/>
                    </a:lnTo>
                    <a:lnTo>
                      <a:pt x="38" y="2"/>
                    </a:lnTo>
                    <a:lnTo>
                      <a:pt x="37" y="2"/>
                    </a:lnTo>
                    <a:lnTo>
                      <a:pt x="0" y="88"/>
                    </a:lnTo>
                    <a:lnTo>
                      <a:pt x="9" y="93"/>
                    </a:lnTo>
                    <a:lnTo>
                      <a:pt x="46" y="7"/>
                    </a:lnTo>
                    <a:lnTo>
                      <a:pt x="42" y="10"/>
                    </a:lnTo>
                    <a:lnTo>
                      <a:pt x="163" y="10"/>
                    </a:lnTo>
                    <a:lnTo>
                      <a:pt x="159" y="2"/>
                    </a:lnTo>
                    <a:lnTo>
                      <a:pt x="123" y="88"/>
                    </a:lnTo>
                    <a:lnTo>
                      <a:pt x="127" y="86"/>
                    </a:lnTo>
                    <a:lnTo>
                      <a:pt x="5" y="86"/>
                    </a:lnTo>
                    <a:lnTo>
                      <a:pt x="9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97" name="Freeform 150"/>
              <p:cNvSpPr>
                <a:spLocks/>
              </p:cNvSpPr>
              <p:nvPr/>
            </p:nvSpPr>
            <p:spPr bwMode="auto">
              <a:xfrm>
                <a:off x="3635" y="1145"/>
                <a:ext cx="158" cy="86"/>
              </a:xfrm>
              <a:custGeom>
                <a:avLst/>
                <a:gdLst>
                  <a:gd name="T0" fmla="*/ 0 w 158"/>
                  <a:gd name="T1" fmla="*/ 86 h 86"/>
                  <a:gd name="T2" fmla="*/ 122 w 158"/>
                  <a:gd name="T3" fmla="*/ 86 h 86"/>
                  <a:gd name="T4" fmla="*/ 158 w 158"/>
                  <a:gd name="T5" fmla="*/ 0 h 86"/>
                  <a:gd name="T6" fmla="*/ 36 w 158"/>
                  <a:gd name="T7" fmla="*/ 0 h 86"/>
                  <a:gd name="T8" fmla="*/ 0 w 158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"/>
                  <a:gd name="T16" fmla="*/ 0 h 86"/>
                  <a:gd name="T17" fmla="*/ 158 w 158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8" y="0"/>
                    </a:lnTo>
                    <a:lnTo>
                      <a:pt x="36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98" name="Freeform 151"/>
              <p:cNvSpPr>
                <a:spLocks/>
              </p:cNvSpPr>
              <p:nvPr/>
            </p:nvSpPr>
            <p:spPr bwMode="auto">
              <a:xfrm>
                <a:off x="3631" y="1140"/>
                <a:ext cx="166" cy="96"/>
              </a:xfrm>
              <a:custGeom>
                <a:avLst/>
                <a:gdLst>
                  <a:gd name="T0" fmla="*/ 0 w 166"/>
                  <a:gd name="T1" fmla="*/ 88 h 96"/>
                  <a:gd name="T2" fmla="*/ 0 w 166"/>
                  <a:gd name="T3" fmla="*/ 92 h 96"/>
                  <a:gd name="T4" fmla="*/ 1 w 166"/>
                  <a:gd name="T5" fmla="*/ 93 h 96"/>
                  <a:gd name="T6" fmla="*/ 1 w 166"/>
                  <a:gd name="T7" fmla="*/ 94 h 96"/>
                  <a:gd name="T8" fmla="*/ 2 w 166"/>
                  <a:gd name="T9" fmla="*/ 96 h 96"/>
                  <a:gd name="T10" fmla="*/ 127 w 166"/>
                  <a:gd name="T11" fmla="*/ 96 h 96"/>
                  <a:gd name="T12" fmla="*/ 128 w 166"/>
                  <a:gd name="T13" fmla="*/ 94 h 96"/>
                  <a:gd name="T14" fmla="*/ 129 w 166"/>
                  <a:gd name="T15" fmla="*/ 94 h 96"/>
                  <a:gd name="T16" fmla="*/ 129 w 166"/>
                  <a:gd name="T17" fmla="*/ 93 h 96"/>
                  <a:gd name="T18" fmla="*/ 130 w 166"/>
                  <a:gd name="T19" fmla="*/ 93 h 96"/>
                  <a:gd name="T20" fmla="*/ 166 w 166"/>
                  <a:gd name="T21" fmla="*/ 7 h 96"/>
                  <a:gd name="T22" fmla="*/ 166 w 166"/>
                  <a:gd name="T23" fmla="*/ 3 h 96"/>
                  <a:gd name="T24" fmla="*/ 165 w 166"/>
                  <a:gd name="T25" fmla="*/ 2 h 96"/>
                  <a:gd name="T26" fmla="*/ 165 w 166"/>
                  <a:gd name="T27" fmla="*/ 1 h 96"/>
                  <a:gd name="T28" fmla="*/ 164 w 166"/>
                  <a:gd name="T29" fmla="*/ 0 h 96"/>
                  <a:gd name="T30" fmla="*/ 39 w 166"/>
                  <a:gd name="T31" fmla="*/ 0 h 96"/>
                  <a:gd name="T32" fmla="*/ 38 w 166"/>
                  <a:gd name="T33" fmla="*/ 1 h 96"/>
                  <a:gd name="T34" fmla="*/ 37 w 166"/>
                  <a:gd name="T35" fmla="*/ 1 h 96"/>
                  <a:gd name="T36" fmla="*/ 37 w 166"/>
                  <a:gd name="T37" fmla="*/ 2 h 96"/>
                  <a:gd name="T38" fmla="*/ 36 w 166"/>
                  <a:gd name="T39" fmla="*/ 2 h 96"/>
                  <a:gd name="T40" fmla="*/ 0 w 166"/>
                  <a:gd name="T41" fmla="*/ 88 h 96"/>
                  <a:gd name="T42" fmla="*/ 8 w 166"/>
                  <a:gd name="T43" fmla="*/ 93 h 96"/>
                  <a:gd name="T44" fmla="*/ 44 w 166"/>
                  <a:gd name="T45" fmla="*/ 7 h 96"/>
                  <a:gd name="T46" fmla="*/ 40 w 166"/>
                  <a:gd name="T47" fmla="*/ 10 h 96"/>
                  <a:gd name="T48" fmla="*/ 162 w 166"/>
                  <a:gd name="T49" fmla="*/ 10 h 96"/>
                  <a:gd name="T50" fmla="*/ 157 w 166"/>
                  <a:gd name="T51" fmla="*/ 2 h 96"/>
                  <a:gd name="T52" fmla="*/ 121 w 166"/>
                  <a:gd name="T53" fmla="*/ 88 h 96"/>
                  <a:gd name="T54" fmla="*/ 126 w 166"/>
                  <a:gd name="T55" fmla="*/ 86 h 96"/>
                  <a:gd name="T56" fmla="*/ 4 w 166"/>
                  <a:gd name="T57" fmla="*/ 86 h 96"/>
                  <a:gd name="T58" fmla="*/ 8 w 166"/>
                  <a:gd name="T59" fmla="*/ 93 h 96"/>
                  <a:gd name="T60" fmla="*/ 0 w 166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6"/>
                  <a:gd name="T94" fmla="*/ 0 h 96"/>
                  <a:gd name="T95" fmla="*/ 166 w 166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6" h="96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4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4"/>
                    </a:lnTo>
                    <a:lnTo>
                      <a:pt x="129" y="94"/>
                    </a:lnTo>
                    <a:lnTo>
                      <a:pt x="129" y="93"/>
                    </a:lnTo>
                    <a:lnTo>
                      <a:pt x="130" y="93"/>
                    </a:lnTo>
                    <a:lnTo>
                      <a:pt x="166" y="7"/>
                    </a:lnTo>
                    <a:lnTo>
                      <a:pt x="166" y="3"/>
                    </a:lnTo>
                    <a:lnTo>
                      <a:pt x="165" y="2"/>
                    </a:lnTo>
                    <a:lnTo>
                      <a:pt x="165" y="1"/>
                    </a:lnTo>
                    <a:lnTo>
                      <a:pt x="164" y="0"/>
                    </a:lnTo>
                    <a:lnTo>
                      <a:pt x="39" y="0"/>
                    </a:lnTo>
                    <a:lnTo>
                      <a:pt x="38" y="1"/>
                    </a:lnTo>
                    <a:lnTo>
                      <a:pt x="37" y="1"/>
                    </a:lnTo>
                    <a:lnTo>
                      <a:pt x="37" y="2"/>
                    </a:lnTo>
                    <a:lnTo>
                      <a:pt x="36" y="2"/>
                    </a:lnTo>
                    <a:lnTo>
                      <a:pt x="0" y="88"/>
                    </a:lnTo>
                    <a:lnTo>
                      <a:pt x="8" y="93"/>
                    </a:lnTo>
                    <a:lnTo>
                      <a:pt x="44" y="7"/>
                    </a:lnTo>
                    <a:lnTo>
                      <a:pt x="40" y="10"/>
                    </a:lnTo>
                    <a:lnTo>
                      <a:pt x="162" y="10"/>
                    </a:lnTo>
                    <a:lnTo>
                      <a:pt x="157" y="2"/>
                    </a:lnTo>
                    <a:lnTo>
                      <a:pt x="121" y="88"/>
                    </a:lnTo>
                    <a:lnTo>
                      <a:pt x="126" y="86"/>
                    </a:lnTo>
                    <a:lnTo>
                      <a:pt x="4" y="86"/>
                    </a:lnTo>
                    <a:lnTo>
                      <a:pt x="8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399" name="Freeform 152"/>
              <p:cNvSpPr>
                <a:spLocks/>
              </p:cNvSpPr>
              <p:nvPr/>
            </p:nvSpPr>
            <p:spPr bwMode="auto">
              <a:xfrm>
                <a:off x="3511" y="1145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2 w 159"/>
                  <a:gd name="T3" fmla="*/ 86 h 86"/>
                  <a:gd name="T4" fmla="*/ 159 w 159"/>
                  <a:gd name="T5" fmla="*/ 0 h 86"/>
                  <a:gd name="T6" fmla="*/ 37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9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00" name="Freeform 153"/>
              <p:cNvSpPr>
                <a:spLocks/>
              </p:cNvSpPr>
              <p:nvPr/>
            </p:nvSpPr>
            <p:spPr bwMode="auto">
              <a:xfrm>
                <a:off x="3507" y="1140"/>
                <a:ext cx="167" cy="96"/>
              </a:xfrm>
              <a:custGeom>
                <a:avLst/>
                <a:gdLst>
                  <a:gd name="T0" fmla="*/ 0 w 167"/>
                  <a:gd name="T1" fmla="*/ 88 h 96"/>
                  <a:gd name="T2" fmla="*/ 0 w 167"/>
                  <a:gd name="T3" fmla="*/ 92 h 96"/>
                  <a:gd name="T4" fmla="*/ 1 w 167"/>
                  <a:gd name="T5" fmla="*/ 93 h 96"/>
                  <a:gd name="T6" fmla="*/ 1 w 167"/>
                  <a:gd name="T7" fmla="*/ 94 h 96"/>
                  <a:gd name="T8" fmla="*/ 2 w 167"/>
                  <a:gd name="T9" fmla="*/ 96 h 96"/>
                  <a:gd name="T10" fmla="*/ 127 w 167"/>
                  <a:gd name="T11" fmla="*/ 96 h 96"/>
                  <a:gd name="T12" fmla="*/ 128 w 167"/>
                  <a:gd name="T13" fmla="*/ 94 h 96"/>
                  <a:gd name="T14" fmla="*/ 129 w 167"/>
                  <a:gd name="T15" fmla="*/ 94 h 96"/>
                  <a:gd name="T16" fmla="*/ 129 w 167"/>
                  <a:gd name="T17" fmla="*/ 93 h 96"/>
                  <a:gd name="T18" fmla="*/ 130 w 167"/>
                  <a:gd name="T19" fmla="*/ 93 h 96"/>
                  <a:gd name="T20" fmla="*/ 167 w 167"/>
                  <a:gd name="T21" fmla="*/ 7 h 96"/>
                  <a:gd name="T22" fmla="*/ 167 w 167"/>
                  <a:gd name="T23" fmla="*/ 3 h 96"/>
                  <a:gd name="T24" fmla="*/ 166 w 167"/>
                  <a:gd name="T25" fmla="*/ 2 h 96"/>
                  <a:gd name="T26" fmla="*/ 166 w 167"/>
                  <a:gd name="T27" fmla="*/ 1 h 96"/>
                  <a:gd name="T28" fmla="*/ 165 w 167"/>
                  <a:gd name="T29" fmla="*/ 0 h 96"/>
                  <a:gd name="T30" fmla="*/ 40 w 167"/>
                  <a:gd name="T31" fmla="*/ 0 h 96"/>
                  <a:gd name="T32" fmla="*/ 39 w 167"/>
                  <a:gd name="T33" fmla="*/ 1 h 96"/>
                  <a:gd name="T34" fmla="*/ 38 w 167"/>
                  <a:gd name="T35" fmla="*/ 1 h 96"/>
                  <a:gd name="T36" fmla="*/ 38 w 167"/>
                  <a:gd name="T37" fmla="*/ 2 h 96"/>
                  <a:gd name="T38" fmla="*/ 37 w 167"/>
                  <a:gd name="T39" fmla="*/ 2 h 96"/>
                  <a:gd name="T40" fmla="*/ 0 w 167"/>
                  <a:gd name="T41" fmla="*/ 88 h 96"/>
                  <a:gd name="T42" fmla="*/ 8 w 167"/>
                  <a:gd name="T43" fmla="*/ 93 h 96"/>
                  <a:gd name="T44" fmla="*/ 45 w 167"/>
                  <a:gd name="T45" fmla="*/ 7 h 96"/>
                  <a:gd name="T46" fmla="*/ 41 w 167"/>
                  <a:gd name="T47" fmla="*/ 10 h 96"/>
                  <a:gd name="T48" fmla="*/ 163 w 167"/>
                  <a:gd name="T49" fmla="*/ 10 h 96"/>
                  <a:gd name="T50" fmla="*/ 159 w 167"/>
                  <a:gd name="T51" fmla="*/ 2 h 96"/>
                  <a:gd name="T52" fmla="*/ 122 w 167"/>
                  <a:gd name="T53" fmla="*/ 88 h 96"/>
                  <a:gd name="T54" fmla="*/ 126 w 167"/>
                  <a:gd name="T55" fmla="*/ 86 h 96"/>
                  <a:gd name="T56" fmla="*/ 4 w 167"/>
                  <a:gd name="T57" fmla="*/ 86 h 96"/>
                  <a:gd name="T58" fmla="*/ 8 w 167"/>
                  <a:gd name="T59" fmla="*/ 93 h 96"/>
                  <a:gd name="T60" fmla="*/ 0 w 167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4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4"/>
                    </a:lnTo>
                    <a:lnTo>
                      <a:pt x="129" y="94"/>
                    </a:lnTo>
                    <a:lnTo>
                      <a:pt x="129" y="93"/>
                    </a:lnTo>
                    <a:lnTo>
                      <a:pt x="130" y="93"/>
                    </a:lnTo>
                    <a:lnTo>
                      <a:pt x="167" y="7"/>
                    </a:lnTo>
                    <a:lnTo>
                      <a:pt x="167" y="3"/>
                    </a:lnTo>
                    <a:lnTo>
                      <a:pt x="166" y="2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40" y="0"/>
                    </a:lnTo>
                    <a:lnTo>
                      <a:pt x="39" y="1"/>
                    </a:lnTo>
                    <a:lnTo>
                      <a:pt x="38" y="1"/>
                    </a:lnTo>
                    <a:lnTo>
                      <a:pt x="38" y="2"/>
                    </a:lnTo>
                    <a:lnTo>
                      <a:pt x="37" y="2"/>
                    </a:lnTo>
                    <a:lnTo>
                      <a:pt x="0" y="88"/>
                    </a:lnTo>
                    <a:lnTo>
                      <a:pt x="8" y="93"/>
                    </a:lnTo>
                    <a:lnTo>
                      <a:pt x="45" y="7"/>
                    </a:lnTo>
                    <a:lnTo>
                      <a:pt x="41" y="10"/>
                    </a:lnTo>
                    <a:lnTo>
                      <a:pt x="163" y="10"/>
                    </a:lnTo>
                    <a:lnTo>
                      <a:pt x="159" y="2"/>
                    </a:lnTo>
                    <a:lnTo>
                      <a:pt x="122" y="88"/>
                    </a:lnTo>
                    <a:lnTo>
                      <a:pt x="126" y="86"/>
                    </a:lnTo>
                    <a:lnTo>
                      <a:pt x="4" y="86"/>
                    </a:lnTo>
                    <a:lnTo>
                      <a:pt x="8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01" name="Freeform 154"/>
              <p:cNvSpPr>
                <a:spLocks/>
              </p:cNvSpPr>
              <p:nvPr/>
            </p:nvSpPr>
            <p:spPr bwMode="auto">
              <a:xfrm>
                <a:off x="3388" y="1145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2 w 159"/>
                  <a:gd name="T3" fmla="*/ 86 h 86"/>
                  <a:gd name="T4" fmla="*/ 159 w 159"/>
                  <a:gd name="T5" fmla="*/ 0 h 86"/>
                  <a:gd name="T6" fmla="*/ 36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9" y="0"/>
                    </a:lnTo>
                    <a:lnTo>
                      <a:pt x="36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02" name="Freeform 155"/>
              <p:cNvSpPr>
                <a:spLocks/>
              </p:cNvSpPr>
              <p:nvPr/>
            </p:nvSpPr>
            <p:spPr bwMode="auto">
              <a:xfrm>
                <a:off x="3384" y="1140"/>
                <a:ext cx="167" cy="96"/>
              </a:xfrm>
              <a:custGeom>
                <a:avLst/>
                <a:gdLst>
                  <a:gd name="T0" fmla="*/ 0 w 167"/>
                  <a:gd name="T1" fmla="*/ 88 h 96"/>
                  <a:gd name="T2" fmla="*/ 0 w 167"/>
                  <a:gd name="T3" fmla="*/ 92 h 96"/>
                  <a:gd name="T4" fmla="*/ 1 w 167"/>
                  <a:gd name="T5" fmla="*/ 93 h 96"/>
                  <a:gd name="T6" fmla="*/ 1 w 167"/>
                  <a:gd name="T7" fmla="*/ 94 h 96"/>
                  <a:gd name="T8" fmla="*/ 2 w 167"/>
                  <a:gd name="T9" fmla="*/ 96 h 96"/>
                  <a:gd name="T10" fmla="*/ 127 w 167"/>
                  <a:gd name="T11" fmla="*/ 96 h 96"/>
                  <a:gd name="T12" fmla="*/ 128 w 167"/>
                  <a:gd name="T13" fmla="*/ 94 h 96"/>
                  <a:gd name="T14" fmla="*/ 129 w 167"/>
                  <a:gd name="T15" fmla="*/ 94 h 96"/>
                  <a:gd name="T16" fmla="*/ 129 w 167"/>
                  <a:gd name="T17" fmla="*/ 93 h 96"/>
                  <a:gd name="T18" fmla="*/ 130 w 167"/>
                  <a:gd name="T19" fmla="*/ 93 h 96"/>
                  <a:gd name="T20" fmla="*/ 167 w 167"/>
                  <a:gd name="T21" fmla="*/ 7 h 96"/>
                  <a:gd name="T22" fmla="*/ 167 w 167"/>
                  <a:gd name="T23" fmla="*/ 3 h 96"/>
                  <a:gd name="T24" fmla="*/ 166 w 167"/>
                  <a:gd name="T25" fmla="*/ 2 h 96"/>
                  <a:gd name="T26" fmla="*/ 166 w 167"/>
                  <a:gd name="T27" fmla="*/ 1 h 96"/>
                  <a:gd name="T28" fmla="*/ 165 w 167"/>
                  <a:gd name="T29" fmla="*/ 0 h 96"/>
                  <a:gd name="T30" fmla="*/ 39 w 167"/>
                  <a:gd name="T31" fmla="*/ 0 h 96"/>
                  <a:gd name="T32" fmla="*/ 38 w 167"/>
                  <a:gd name="T33" fmla="*/ 1 h 96"/>
                  <a:gd name="T34" fmla="*/ 37 w 167"/>
                  <a:gd name="T35" fmla="*/ 1 h 96"/>
                  <a:gd name="T36" fmla="*/ 37 w 167"/>
                  <a:gd name="T37" fmla="*/ 2 h 96"/>
                  <a:gd name="T38" fmla="*/ 36 w 167"/>
                  <a:gd name="T39" fmla="*/ 2 h 96"/>
                  <a:gd name="T40" fmla="*/ 0 w 167"/>
                  <a:gd name="T41" fmla="*/ 88 h 96"/>
                  <a:gd name="T42" fmla="*/ 9 w 167"/>
                  <a:gd name="T43" fmla="*/ 93 h 96"/>
                  <a:gd name="T44" fmla="*/ 45 w 167"/>
                  <a:gd name="T45" fmla="*/ 7 h 96"/>
                  <a:gd name="T46" fmla="*/ 40 w 167"/>
                  <a:gd name="T47" fmla="*/ 10 h 96"/>
                  <a:gd name="T48" fmla="*/ 163 w 167"/>
                  <a:gd name="T49" fmla="*/ 10 h 96"/>
                  <a:gd name="T50" fmla="*/ 159 w 167"/>
                  <a:gd name="T51" fmla="*/ 2 h 96"/>
                  <a:gd name="T52" fmla="*/ 122 w 167"/>
                  <a:gd name="T53" fmla="*/ 88 h 96"/>
                  <a:gd name="T54" fmla="*/ 126 w 167"/>
                  <a:gd name="T55" fmla="*/ 86 h 96"/>
                  <a:gd name="T56" fmla="*/ 4 w 167"/>
                  <a:gd name="T57" fmla="*/ 86 h 96"/>
                  <a:gd name="T58" fmla="*/ 9 w 167"/>
                  <a:gd name="T59" fmla="*/ 93 h 96"/>
                  <a:gd name="T60" fmla="*/ 0 w 167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4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4"/>
                    </a:lnTo>
                    <a:lnTo>
                      <a:pt x="129" y="94"/>
                    </a:lnTo>
                    <a:lnTo>
                      <a:pt x="129" y="93"/>
                    </a:lnTo>
                    <a:lnTo>
                      <a:pt x="130" y="93"/>
                    </a:lnTo>
                    <a:lnTo>
                      <a:pt x="167" y="7"/>
                    </a:lnTo>
                    <a:lnTo>
                      <a:pt x="167" y="3"/>
                    </a:lnTo>
                    <a:lnTo>
                      <a:pt x="166" y="2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39" y="0"/>
                    </a:lnTo>
                    <a:lnTo>
                      <a:pt x="38" y="1"/>
                    </a:lnTo>
                    <a:lnTo>
                      <a:pt x="37" y="1"/>
                    </a:lnTo>
                    <a:lnTo>
                      <a:pt x="37" y="2"/>
                    </a:lnTo>
                    <a:lnTo>
                      <a:pt x="36" y="2"/>
                    </a:lnTo>
                    <a:lnTo>
                      <a:pt x="0" y="88"/>
                    </a:lnTo>
                    <a:lnTo>
                      <a:pt x="9" y="93"/>
                    </a:lnTo>
                    <a:lnTo>
                      <a:pt x="45" y="7"/>
                    </a:lnTo>
                    <a:lnTo>
                      <a:pt x="40" y="10"/>
                    </a:lnTo>
                    <a:lnTo>
                      <a:pt x="163" y="10"/>
                    </a:lnTo>
                    <a:lnTo>
                      <a:pt x="159" y="2"/>
                    </a:lnTo>
                    <a:lnTo>
                      <a:pt x="122" y="88"/>
                    </a:lnTo>
                    <a:lnTo>
                      <a:pt x="126" y="86"/>
                    </a:lnTo>
                    <a:lnTo>
                      <a:pt x="4" y="86"/>
                    </a:lnTo>
                    <a:lnTo>
                      <a:pt x="9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03" name="Freeform 156"/>
              <p:cNvSpPr>
                <a:spLocks/>
              </p:cNvSpPr>
              <p:nvPr/>
            </p:nvSpPr>
            <p:spPr bwMode="auto">
              <a:xfrm>
                <a:off x="3265" y="1145"/>
                <a:ext cx="158" cy="86"/>
              </a:xfrm>
              <a:custGeom>
                <a:avLst/>
                <a:gdLst>
                  <a:gd name="T0" fmla="*/ 0 w 158"/>
                  <a:gd name="T1" fmla="*/ 86 h 86"/>
                  <a:gd name="T2" fmla="*/ 122 w 158"/>
                  <a:gd name="T3" fmla="*/ 86 h 86"/>
                  <a:gd name="T4" fmla="*/ 158 w 158"/>
                  <a:gd name="T5" fmla="*/ 0 h 86"/>
                  <a:gd name="T6" fmla="*/ 37 w 158"/>
                  <a:gd name="T7" fmla="*/ 0 h 86"/>
                  <a:gd name="T8" fmla="*/ 0 w 158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"/>
                  <a:gd name="T16" fmla="*/ 0 h 86"/>
                  <a:gd name="T17" fmla="*/ 158 w 158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8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04" name="Freeform 157"/>
              <p:cNvSpPr>
                <a:spLocks/>
              </p:cNvSpPr>
              <p:nvPr/>
            </p:nvSpPr>
            <p:spPr bwMode="auto">
              <a:xfrm>
                <a:off x="3260" y="1140"/>
                <a:ext cx="168" cy="96"/>
              </a:xfrm>
              <a:custGeom>
                <a:avLst/>
                <a:gdLst>
                  <a:gd name="T0" fmla="*/ 0 w 168"/>
                  <a:gd name="T1" fmla="*/ 88 h 96"/>
                  <a:gd name="T2" fmla="*/ 0 w 168"/>
                  <a:gd name="T3" fmla="*/ 92 h 96"/>
                  <a:gd name="T4" fmla="*/ 1 w 168"/>
                  <a:gd name="T5" fmla="*/ 93 h 96"/>
                  <a:gd name="T6" fmla="*/ 1 w 168"/>
                  <a:gd name="T7" fmla="*/ 94 h 96"/>
                  <a:gd name="T8" fmla="*/ 3 w 168"/>
                  <a:gd name="T9" fmla="*/ 96 h 96"/>
                  <a:gd name="T10" fmla="*/ 128 w 168"/>
                  <a:gd name="T11" fmla="*/ 96 h 96"/>
                  <a:gd name="T12" fmla="*/ 130 w 168"/>
                  <a:gd name="T13" fmla="*/ 94 h 96"/>
                  <a:gd name="T14" fmla="*/ 131 w 168"/>
                  <a:gd name="T15" fmla="*/ 94 h 96"/>
                  <a:gd name="T16" fmla="*/ 131 w 168"/>
                  <a:gd name="T17" fmla="*/ 93 h 96"/>
                  <a:gd name="T18" fmla="*/ 132 w 168"/>
                  <a:gd name="T19" fmla="*/ 93 h 96"/>
                  <a:gd name="T20" fmla="*/ 168 w 168"/>
                  <a:gd name="T21" fmla="*/ 7 h 96"/>
                  <a:gd name="T22" fmla="*/ 168 w 168"/>
                  <a:gd name="T23" fmla="*/ 3 h 96"/>
                  <a:gd name="T24" fmla="*/ 167 w 168"/>
                  <a:gd name="T25" fmla="*/ 2 h 96"/>
                  <a:gd name="T26" fmla="*/ 167 w 168"/>
                  <a:gd name="T27" fmla="*/ 1 h 96"/>
                  <a:gd name="T28" fmla="*/ 165 w 168"/>
                  <a:gd name="T29" fmla="*/ 0 h 96"/>
                  <a:gd name="T30" fmla="*/ 41 w 168"/>
                  <a:gd name="T31" fmla="*/ 0 h 96"/>
                  <a:gd name="T32" fmla="*/ 40 w 168"/>
                  <a:gd name="T33" fmla="*/ 1 h 96"/>
                  <a:gd name="T34" fmla="*/ 39 w 168"/>
                  <a:gd name="T35" fmla="*/ 1 h 96"/>
                  <a:gd name="T36" fmla="*/ 39 w 168"/>
                  <a:gd name="T37" fmla="*/ 2 h 96"/>
                  <a:gd name="T38" fmla="*/ 37 w 168"/>
                  <a:gd name="T39" fmla="*/ 2 h 96"/>
                  <a:gd name="T40" fmla="*/ 0 w 168"/>
                  <a:gd name="T41" fmla="*/ 88 h 96"/>
                  <a:gd name="T42" fmla="*/ 9 w 168"/>
                  <a:gd name="T43" fmla="*/ 93 h 96"/>
                  <a:gd name="T44" fmla="*/ 46 w 168"/>
                  <a:gd name="T45" fmla="*/ 7 h 96"/>
                  <a:gd name="T46" fmla="*/ 42 w 168"/>
                  <a:gd name="T47" fmla="*/ 10 h 96"/>
                  <a:gd name="T48" fmla="*/ 163 w 168"/>
                  <a:gd name="T49" fmla="*/ 10 h 96"/>
                  <a:gd name="T50" fmla="*/ 159 w 168"/>
                  <a:gd name="T51" fmla="*/ 2 h 96"/>
                  <a:gd name="T52" fmla="*/ 123 w 168"/>
                  <a:gd name="T53" fmla="*/ 88 h 96"/>
                  <a:gd name="T54" fmla="*/ 127 w 168"/>
                  <a:gd name="T55" fmla="*/ 86 h 96"/>
                  <a:gd name="T56" fmla="*/ 5 w 168"/>
                  <a:gd name="T57" fmla="*/ 86 h 96"/>
                  <a:gd name="T58" fmla="*/ 9 w 168"/>
                  <a:gd name="T59" fmla="*/ 93 h 96"/>
                  <a:gd name="T60" fmla="*/ 0 w 168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8"/>
                  <a:gd name="T94" fmla="*/ 0 h 96"/>
                  <a:gd name="T95" fmla="*/ 168 w 168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8" h="96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4"/>
                    </a:lnTo>
                    <a:lnTo>
                      <a:pt x="3" y="96"/>
                    </a:lnTo>
                    <a:lnTo>
                      <a:pt x="128" y="96"/>
                    </a:lnTo>
                    <a:lnTo>
                      <a:pt x="130" y="94"/>
                    </a:lnTo>
                    <a:lnTo>
                      <a:pt x="131" y="94"/>
                    </a:lnTo>
                    <a:lnTo>
                      <a:pt x="131" y="93"/>
                    </a:lnTo>
                    <a:lnTo>
                      <a:pt x="132" y="93"/>
                    </a:lnTo>
                    <a:lnTo>
                      <a:pt x="168" y="7"/>
                    </a:lnTo>
                    <a:lnTo>
                      <a:pt x="168" y="3"/>
                    </a:lnTo>
                    <a:lnTo>
                      <a:pt x="167" y="2"/>
                    </a:lnTo>
                    <a:lnTo>
                      <a:pt x="167" y="1"/>
                    </a:lnTo>
                    <a:lnTo>
                      <a:pt x="165" y="0"/>
                    </a:lnTo>
                    <a:lnTo>
                      <a:pt x="41" y="0"/>
                    </a:lnTo>
                    <a:lnTo>
                      <a:pt x="40" y="1"/>
                    </a:lnTo>
                    <a:lnTo>
                      <a:pt x="39" y="1"/>
                    </a:lnTo>
                    <a:lnTo>
                      <a:pt x="39" y="2"/>
                    </a:lnTo>
                    <a:lnTo>
                      <a:pt x="37" y="2"/>
                    </a:lnTo>
                    <a:lnTo>
                      <a:pt x="0" y="88"/>
                    </a:lnTo>
                    <a:lnTo>
                      <a:pt x="9" y="93"/>
                    </a:lnTo>
                    <a:lnTo>
                      <a:pt x="46" y="7"/>
                    </a:lnTo>
                    <a:lnTo>
                      <a:pt x="42" y="10"/>
                    </a:lnTo>
                    <a:lnTo>
                      <a:pt x="163" y="10"/>
                    </a:lnTo>
                    <a:lnTo>
                      <a:pt x="159" y="2"/>
                    </a:lnTo>
                    <a:lnTo>
                      <a:pt x="123" y="88"/>
                    </a:lnTo>
                    <a:lnTo>
                      <a:pt x="127" y="86"/>
                    </a:lnTo>
                    <a:lnTo>
                      <a:pt x="5" y="86"/>
                    </a:lnTo>
                    <a:lnTo>
                      <a:pt x="9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05" name="Freeform 158"/>
              <p:cNvSpPr>
                <a:spLocks/>
              </p:cNvSpPr>
              <p:nvPr/>
            </p:nvSpPr>
            <p:spPr bwMode="auto">
              <a:xfrm>
                <a:off x="3142" y="1145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2 w 159"/>
                  <a:gd name="T3" fmla="*/ 86 h 86"/>
                  <a:gd name="T4" fmla="*/ 159 w 159"/>
                  <a:gd name="T5" fmla="*/ 0 h 86"/>
                  <a:gd name="T6" fmla="*/ 37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9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06" name="Freeform 159"/>
              <p:cNvSpPr>
                <a:spLocks/>
              </p:cNvSpPr>
              <p:nvPr/>
            </p:nvSpPr>
            <p:spPr bwMode="auto">
              <a:xfrm>
                <a:off x="3138" y="1140"/>
                <a:ext cx="167" cy="96"/>
              </a:xfrm>
              <a:custGeom>
                <a:avLst/>
                <a:gdLst>
                  <a:gd name="T0" fmla="*/ 0 w 167"/>
                  <a:gd name="T1" fmla="*/ 88 h 96"/>
                  <a:gd name="T2" fmla="*/ 0 w 167"/>
                  <a:gd name="T3" fmla="*/ 92 h 96"/>
                  <a:gd name="T4" fmla="*/ 1 w 167"/>
                  <a:gd name="T5" fmla="*/ 93 h 96"/>
                  <a:gd name="T6" fmla="*/ 1 w 167"/>
                  <a:gd name="T7" fmla="*/ 94 h 96"/>
                  <a:gd name="T8" fmla="*/ 2 w 167"/>
                  <a:gd name="T9" fmla="*/ 96 h 96"/>
                  <a:gd name="T10" fmla="*/ 127 w 167"/>
                  <a:gd name="T11" fmla="*/ 96 h 96"/>
                  <a:gd name="T12" fmla="*/ 128 w 167"/>
                  <a:gd name="T13" fmla="*/ 94 h 96"/>
                  <a:gd name="T14" fmla="*/ 129 w 167"/>
                  <a:gd name="T15" fmla="*/ 94 h 96"/>
                  <a:gd name="T16" fmla="*/ 129 w 167"/>
                  <a:gd name="T17" fmla="*/ 93 h 96"/>
                  <a:gd name="T18" fmla="*/ 130 w 167"/>
                  <a:gd name="T19" fmla="*/ 93 h 96"/>
                  <a:gd name="T20" fmla="*/ 167 w 167"/>
                  <a:gd name="T21" fmla="*/ 7 h 96"/>
                  <a:gd name="T22" fmla="*/ 167 w 167"/>
                  <a:gd name="T23" fmla="*/ 3 h 96"/>
                  <a:gd name="T24" fmla="*/ 166 w 167"/>
                  <a:gd name="T25" fmla="*/ 2 h 96"/>
                  <a:gd name="T26" fmla="*/ 166 w 167"/>
                  <a:gd name="T27" fmla="*/ 1 h 96"/>
                  <a:gd name="T28" fmla="*/ 165 w 167"/>
                  <a:gd name="T29" fmla="*/ 0 h 96"/>
                  <a:gd name="T30" fmla="*/ 40 w 167"/>
                  <a:gd name="T31" fmla="*/ 0 h 96"/>
                  <a:gd name="T32" fmla="*/ 39 w 167"/>
                  <a:gd name="T33" fmla="*/ 1 h 96"/>
                  <a:gd name="T34" fmla="*/ 38 w 167"/>
                  <a:gd name="T35" fmla="*/ 1 h 96"/>
                  <a:gd name="T36" fmla="*/ 38 w 167"/>
                  <a:gd name="T37" fmla="*/ 2 h 96"/>
                  <a:gd name="T38" fmla="*/ 37 w 167"/>
                  <a:gd name="T39" fmla="*/ 2 h 96"/>
                  <a:gd name="T40" fmla="*/ 0 w 167"/>
                  <a:gd name="T41" fmla="*/ 88 h 96"/>
                  <a:gd name="T42" fmla="*/ 8 w 167"/>
                  <a:gd name="T43" fmla="*/ 93 h 96"/>
                  <a:gd name="T44" fmla="*/ 45 w 167"/>
                  <a:gd name="T45" fmla="*/ 7 h 96"/>
                  <a:gd name="T46" fmla="*/ 41 w 167"/>
                  <a:gd name="T47" fmla="*/ 10 h 96"/>
                  <a:gd name="T48" fmla="*/ 163 w 167"/>
                  <a:gd name="T49" fmla="*/ 10 h 96"/>
                  <a:gd name="T50" fmla="*/ 158 w 167"/>
                  <a:gd name="T51" fmla="*/ 2 h 96"/>
                  <a:gd name="T52" fmla="*/ 121 w 167"/>
                  <a:gd name="T53" fmla="*/ 88 h 96"/>
                  <a:gd name="T54" fmla="*/ 126 w 167"/>
                  <a:gd name="T55" fmla="*/ 86 h 96"/>
                  <a:gd name="T56" fmla="*/ 4 w 167"/>
                  <a:gd name="T57" fmla="*/ 86 h 96"/>
                  <a:gd name="T58" fmla="*/ 8 w 167"/>
                  <a:gd name="T59" fmla="*/ 93 h 96"/>
                  <a:gd name="T60" fmla="*/ 0 w 167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4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4"/>
                    </a:lnTo>
                    <a:lnTo>
                      <a:pt x="129" y="94"/>
                    </a:lnTo>
                    <a:lnTo>
                      <a:pt x="129" y="93"/>
                    </a:lnTo>
                    <a:lnTo>
                      <a:pt x="130" y="93"/>
                    </a:lnTo>
                    <a:lnTo>
                      <a:pt x="167" y="7"/>
                    </a:lnTo>
                    <a:lnTo>
                      <a:pt x="167" y="3"/>
                    </a:lnTo>
                    <a:lnTo>
                      <a:pt x="166" y="2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40" y="0"/>
                    </a:lnTo>
                    <a:lnTo>
                      <a:pt x="39" y="1"/>
                    </a:lnTo>
                    <a:lnTo>
                      <a:pt x="38" y="1"/>
                    </a:lnTo>
                    <a:lnTo>
                      <a:pt x="38" y="2"/>
                    </a:lnTo>
                    <a:lnTo>
                      <a:pt x="37" y="2"/>
                    </a:lnTo>
                    <a:lnTo>
                      <a:pt x="0" y="88"/>
                    </a:lnTo>
                    <a:lnTo>
                      <a:pt x="8" y="93"/>
                    </a:lnTo>
                    <a:lnTo>
                      <a:pt x="45" y="7"/>
                    </a:lnTo>
                    <a:lnTo>
                      <a:pt x="41" y="10"/>
                    </a:lnTo>
                    <a:lnTo>
                      <a:pt x="163" y="10"/>
                    </a:lnTo>
                    <a:lnTo>
                      <a:pt x="158" y="2"/>
                    </a:lnTo>
                    <a:lnTo>
                      <a:pt x="121" y="88"/>
                    </a:lnTo>
                    <a:lnTo>
                      <a:pt x="126" y="86"/>
                    </a:lnTo>
                    <a:lnTo>
                      <a:pt x="4" y="86"/>
                    </a:lnTo>
                    <a:lnTo>
                      <a:pt x="8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07" name="Freeform 160"/>
              <p:cNvSpPr>
                <a:spLocks/>
              </p:cNvSpPr>
              <p:nvPr/>
            </p:nvSpPr>
            <p:spPr bwMode="auto">
              <a:xfrm>
                <a:off x="2986" y="1228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2 w 159"/>
                  <a:gd name="T3" fmla="*/ 86 h 86"/>
                  <a:gd name="T4" fmla="*/ 159 w 159"/>
                  <a:gd name="T5" fmla="*/ 0 h 86"/>
                  <a:gd name="T6" fmla="*/ 36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9" y="0"/>
                    </a:lnTo>
                    <a:lnTo>
                      <a:pt x="36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08" name="Freeform 161"/>
              <p:cNvSpPr>
                <a:spLocks/>
              </p:cNvSpPr>
              <p:nvPr/>
            </p:nvSpPr>
            <p:spPr bwMode="auto">
              <a:xfrm>
                <a:off x="2982" y="1223"/>
                <a:ext cx="167" cy="96"/>
              </a:xfrm>
              <a:custGeom>
                <a:avLst/>
                <a:gdLst>
                  <a:gd name="T0" fmla="*/ 0 w 167"/>
                  <a:gd name="T1" fmla="*/ 89 h 96"/>
                  <a:gd name="T2" fmla="*/ 0 w 167"/>
                  <a:gd name="T3" fmla="*/ 92 h 96"/>
                  <a:gd name="T4" fmla="*/ 1 w 167"/>
                  <a:gd name="T5" fmla="*/ 93 h 96"/>
                  <a:gd name="T6" fmla="*/ 1 w 167"/>
                  <a:gd name="T7" fmla="*/ 95 h 96"/>
                  <a:gd name="T8" fmla="*/ 2 w 167"/>
                  <a:gd name="T9" fmla="*/ 96 h 96"/>
                  <a:gd name="T10" fmla="*/ 127 w 167"/>
                  <a:gd name="T11" fmla="*/ 96 h 96"/>
                  <a:gd name="T12" fmla="*/ 128 w 167"/>
                  <a:gd name="T13" fmla="*/ 95 h 96"/>
                  <a:gd name="T14" fmla="*/ 129 w 167"/>
                  <a:gd name="T15" fmla="*/ 95 h 96"/>
                  <a:gd name="T16" fmla="*/ 129 w 167"/>
                  <a:gd name="T17" fmla="*/ 93 h 96"/>
                  <a:gd name="T18" fmla="*/ 130 w 167"/>
                  <a:gd name="T19" fmla="*/ 93 h 96"/>
                  <a:gd name="T20" fmla="*/ 167 w 167"/>
                  <a:gd name="T21" fmla="*/ 8 h 96"/>
                  <a:gd name="T22" fmla="*/ 167 w 167"/>
                  <a:gd name="T23" fmla="*/ 4 h 96"/>
                  <a:gd name="T24" fmla="*/ 166 w 167"/>
                  <a:gd name="T25" fmla="*/ 3 h 96"/>
                  <a:gd name="T26" fmla="*/ 166 w 167"/>
                  <a:gd name="T27" fmla="*/ 1 h 96"/>
                  <a:gd name="T28" fmla="*/ 165 w 167"/>
                  <a:gd name="T29" fmla="*/ 0 h 96"/>
                  <a:gd name="T30" fmla="*/ 39 w 167"/>
                  <a:gd name="T31" fmla="*/ 0 h 96"/>
                  <a:gd name="T32" fmla="*/ 38 w 167"/>
                  <a:gd name="T33" fmla="*/ 1 h 96"/>
                  <a:gd name="T34" fmla="*/ 37 w 167"/>
                  <a:gd name="T35" fmla="*/ 1 h 96"/>
                  <a:gd name="T36" fmla="*/ 37 w 167"/>
                  <a:gd name="T37" fmla="*/ 3 h 96"/>
                  <a:gd name="T38" fmla="*/ 36 w 167"/>
                  <a:gd name="T39" fmla="*/ 3 h 96"/>
                  <a:gd name="T40" fmla="*/ 0 w 167"/>
                  <a:gd name="T41" fmla="*/ 89 h 96"/>
                  <a:gd name="T42" fmla="*/ 9 w 167"/>
                  <a:gd name="T43" fmla="*/ 93 h 96"/>
                  <a:gd name="T44" fmla="*/ 45 w 167"/>
                  <a:gd name="T45" fmla="*/ 8 h 96"/>
                  <a:gd name="T46" fmla="*/ 40 w 167"/>
                  <a:gd name="T47" fmla="*/ 10 h 96"/>
                  <a:gd name="T48" fmla="*/ 163 w 167"/>
                  <a:gd name="T49" fmla="*/ 10 h 96"/>
                  <a:gd name="T50" fmla="*/ 159 w 167"/>
                  <a:gd name="T51" fmla="*/ 3 h 96"/>
                  <a:gd name="T52" fmla="*/ 122 w 167"/>
                  <a:gd name="T53" fmla="*/ 89 h 96"/>
                  <a:gd name="T54" fmla="*/ 126 w 167"/>
                  <a:gd name="T55" fmla="*/ 86 h 96"/>
                  <a:gd name="T56" fmla="*/ 4 w 167"/>
                  <a:gd name="T57" fmla="*/ 86 h 96"/>
                  <a:gd name="T58" fmla="*/ 9 w 167"/>
                  <a:gd name="T59" fmla="*/ 93 h 96"/>
                  <a:gd name="T60" fmla="*/ 0 w 167"/>
                  <a:gd name="T61" fmla="*/ 89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9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5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5"/>
                    </a:lnTo>
                    <a:lnTo>
                      <a:pt x="129" y="95"/>
                    </a:lnTo>
                    <a:lnTo>
                      <a:pt x="129" y="93"/>
                    </a:lnTo>
                    <a:lnTo>
                      <a:pt x="130" y="93"/>
                    </a:lnTo>
                    <a:lnTo>
                      <a:pt x="167" y="8"/>
                    </a:lnTo>
                    <a:lnTo>
                      <a:pt x="167" y="4"/>
                    </a:lnTo>
                    <a:lnTo>
                      <a:pt x="166" y="3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39" y="0"/>
                    </a:lnTo>
                    <a:lnTo>
                      <a:pt x="38" y="1"/>
                    </a:lnTo>
                    <a:lnTo>
                      <a:pt x="37" y="1"/>
                    </a:lnTo>
                    <a:lnTo>
                      <a:pt x="37" y="3"/>
                    </a:lnTo>
                    <a:lnTo>
                      <a:pt x="36" y="3"/>
                    </a:lnTo>
                    <a:lnTo>
                      <a:pt x="0" y="89"/>
                    </a:lnTo>
                    <a:lnTo>
                      <a:pt x="9" y="93"/>
                    </a:lnTo>
                    <a:lnTo>
                      <a:pt x="45" y="8"/>
                    </a:lnTo>
                    <a:lnTo>
                      <a:pt x="40" y="10"/>
                    </a:lnTo>
                    <a:lnTo>
                      <a:pt x="163" y="10"/>
                    </a:lnTo>
                    <a:lnTo>
                      <a:pt x="159" y="3"/>
                    </a:lnTo>
                    <a:lnTo>
                      <a:pt x="122" y="89"/>
                    </a:lnTo>
                    <a:lnTo>
                      <a:pt x="126" y="86"/>
                    </a:lnTo>
                    <a:lnTo>
                      <a:pt x="4" y="86"/>
                    </a:lnTo>
                    <a:lnTo>
                      <a:pt x="9" y="93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09" name="Freeform 162"/>
              <p:cNvSpPr>
                <a:spLocks/>
              </p:cNvSpPr>
              <p:nvPr/>
            </p:nvSpPr>
            <p:spPr bwMode="auto">
              <a:xfrm>
                <a:off x="3724" y="1228"/>
                <a:ext cx="158" cy="86"/>
              </a:xfrm>
              <a:custGeom>
                <a:avLst/>
                <a:gdLst>
                  <a:gd name="T0" fmla="*/ 0 w 158"/>
                  <a:gd name="T1" fmla="*/ 86 h 86"/>
                  <a:gd name="T2" fmla="*/ 122 w 158"/>
                  <a:gd name="T3" fmla="*/ 86 h 86"/>
                  <a:gd name="T4" fmla="*/ 158 w 158"/>
                  <a:gd name="T5" fmla="*/ 0 h 86"/>
                  <a:gd name="T6" fmla="*/ 36 w 158"/>
                  <a:gd name="T7" fmla="*/ 0 h 86"/>
                  <a:gd name="T8" fmla="*/ 0 w 158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"/>
                  <a:gd name="T16" fmla="*/ 0 h 86"/>
                  <a:gd name="T17" fmla="*/ 158 w 158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8" y="0"/>
                    </a:lnTo>
                    <a:lnTo>
                      <a:pt x="36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10" name="Freeform 163"/>
              <p:cNvSpPr>
                <a:spLocks/>
              </p:cNvSpPr>
              <p:nvPr/>
            </p:nvSpPr>
            <p:spPr bwMode="auto">
              <a:xfrm>
                <a:off x="3720" y="1223"/>
                <a:ext cx="166" cy="96"/>
              </a:xfrm>
              <a:custGeom>
                <a:avLst/>
                <a:gdLst>
                  <a:gd name="T0" fmla="*/ 0 w 166"/>
                  <a:gd name="T1" fmla="*/ 89 h 96"/>
                  <a:gd name="T2" fmla="*/ 0 w 166"/>
                  <a:gd name="T3" fmla="*/ 92 h 96"/>
                  <a:gd name="T4" fmla="*/ 1 w 166"/>
                  <a:gd name="T5" fmla="*/ 93 h 96"/>
                  <a:gd name="T6" fmla="*/ 1 w 166"/>
                  <a:gd name="T7" fmla="*/ 95 h 96"/>
                  <a:gd name="T8" fmla="*/ 2 w 166"/>
                  <a:gd name="T9" fmla="*/ 96 h 96"/>
                  <a:gd name="T10" fmla="*/ 127 w 166"/>
                  <a:gd name="T11" fmla="*/ 96 h 96"/>
                  <a:gd name="T12" fmla="*/ 128 w 166"/>
                  <a:gd name="T13" fmla="*/ 95 h 96"/>
                  <a:gd name="T14" fmla="*/ 129 w 166"/>
                  <a:gd name="T15" fmla="*/ 95 h 96"/>
                  <a:gd name="T16" fmla="*/ 129 w 166"/>
                  <a:gd name="T17" fmla="*/ 93 h 96"/>
                  <a:gd name="T18" fmla="*/ 130 w 166"/>
                  <a:gd name="T19" fmla="*/ 93 h 96"/>
                  <a:gd name="T20" fmla="*/ 166 w 166"/>
                  <a:gd name="T21" fmla="*/ 8 h 96"/>
                  <a:gd name="T22" fmla="*/ 166 w 166"/>
                  <a:gd name="T23" fmla="*/ 4 h 96"/>
                  <a:gd name="T24" fmla="*/ 165 w 166"/>
                  <a:gd name="T25" fmla="*/ 3 h 96"/>
                  <a:gd name="T26" fmla="*/ 165 w 166"/>
                  <a:gd name="T27" fmla="*/ 1 h 96"/>
                  <a:gd name="T28" fmla="*/ 164 w 166"/>
                  <a:gd name="T29" fmla="*/ 0 h 96"/>
                  <a:gd name="T30" fmla="*/ 39 w 166"/>
                  <a:gd name="T31" fmla="*/ 0 h 96"/>
                  <a:gd name="T32" fmla="*/ 38 w 166"/>
                  <a:gd name="T33" fmla="*/ 1 h 96"/>
                  <a:gd name="T34" fmla="*/ 37 w 166"/>
                  <a:gd name="T35" fmla="*/ 1 h 96"/>
                  <a:gd name="T36" fmla="*/ 37 w 166"/>
                  <a:gd name="T37" fmla="*/ 3 h 96"/>
                  <a:gd name="T38" fmla="*/ 36 w 166"/>
                  <a:gd name="T39" fmla="*/ 3 h 96"/>
                  <a:gd name="T40" fmla="*/ 0 w 166"/>
                  <a:gd name="T41" fmla="*/ 89 h 96"/>
                  <a:gd name="T42" fmla="*/ 8 w 166"/>
                  <a:gd name="T43" fmla="*/ 93 h 96"/>
                  <a:gd name="T44" fmla="*/ 44 w 166"/>
                  <a:gd name="T45" fmla="*/ 8 h 96"/>
                  <a:gd name="T46" fmla="*/ 40 w 166"/>
                  <a:gd name="T47" fmla="*/ 10 h 96"/>
                  <a:gd name="T48" fmla="*/ 162 w 166"/>
                  <a:gd name="T49" fmla="*/ 10 h 96"/>
                  <a:gd name="T50" fmla="*/ 157 w 166"/>
                  <a:gd name="T51" fmla="*/ 3 h 96"/>
                  <a:gd name="T52" fmla="*/ 121 w 166"/>
                  <a:gd name="T53" fmla="*/ 89 h 96"/>
                  <a:gd name="T54" fmla="*/ 126 w 166"/>
                  <a:gd name="T55" fmla="*/ 86 h 96"/>
                  <a:gd name="T56" fmla="*/ 4 w 166"/>
                  <a:gd name="T57" fmla="*/ 86 h 96"/>
                  <a:gd name="T58" fmla="*/ 8 w 166"/>
                  <a:gd name="T59" fmla="*/ 93 h 96"/>
                  <a:gd name="T60" fmla="*/ 0 w 166"/>
                  <a:gd name="T61" fmla="*/ 89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6"/>
                  <a:gd name="T94" fmla="*/ 0 h 96"/>
                  <a:gd name="T95" fmla="*/ 166 w 166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6" h="96">
                    <a:moveTo>
                      <a:pt x="0" y="89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5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5"/>
                    </a:lnTo>
                    <a:lnTo>
                      <a:pt x="129" y="95"/>
                    </a:lnTo>
                    <a:lnTo>
                      <a:pt x="129" y="93"/>
                    </a:lnTo>
                    <a:lnTo>
                      <a:pt x="130" y="93"/>
                    </a:lnTo>
                    <a:lnTo>
                      <a:pt x="166" y="8"/>
                    </a:lnTo>
                    <a:lnTo>
                      <a:pt x="166" y="4"/>
                    </a:lnTo>
                    <a:lnTo>
                      <a:pt x="165" y="3"/>
                    </a:lnTo>
                    <a:lnTo>
                      <a:pt x="165" y="1"/>
                    </a:lnTo>
                    <a:lnTo>
                      <a:pt x="164" y="0"/>
                    </a:lnTo>
                    <a:lnTo>
                      <a:pt x="39" y="0"/>
                    </a:lnTo>
                    <a:lnTo>
                      <a:pt x="38" y="1"/>
                    </a:lnTo>
                    <a:lnTo>
                      <a:pt x="37" y="1"/>
                    </a:lnTo>
                    <a:lnTo>
                      <a:pt x="37" y="3"/>
                    </a:lnTo>
                    <a:lnTo>
                      <a:pt x="36" y="3"/>
                    </a:lnTo>
                    <a:lnTo>
                      <a:pt x="0" y="89"/>
                    </a:lnTo>
                    <a:lnTo>
                      <a:pt x="8" y="93"/>
                    </a:lnTo>
                    <a:lnTo>
                      <a:pt x="44" y="8"/>
                    </a:lnTo>
                    <a:lnTo>
                      <a:pt x="40" y="10"/>
                    </a:lnTo>
                    <a:lnTo>
                      <a:pt x="162" y="10"/>
                    </a:lnTo>
                    <a:lnTo>
                      <a:pt x="157" y="3"/>
                    </a:lnTo>
                    <a:lnTo>
                      <a:pt x="121" y="89"/>
                    </a:lnTo>
                    <a:lnTo>
                      <a:pt x="126" y="86"/>
                    </a:lnTo>
                    <a:lnTo>
                      <a:pt x="4" y="86"/>
                    </a:lnTo>
                    <a:lnTo>
                      <a:pt x="8" y="93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11" name="Freeform 164"/>
              <p:cNvSpPr>
                <a:spLocks/>
              </p:cNvSpPr>
              <p:nvPr/>
            </p:nvSpPr>
            <p:spPr bwMode="auto">
              <a:xfrm>
                <a:off x="3602" y="1228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2 w 159"/>
                  <a:gd name="T3" fmla="*/ 86 h 86"/>
                  <a:gd name="T4" fmla="*/ 159 w 159"/>
                  <a:gd name="T5" fmla="*/ 0 h 86"/>
                  <a:gd name="T6" fmla="*/ 36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9" y="0"/>
                    </a:lnTo>
                    <a:lnTo>
                      <a:pt x="36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12" name="Freeform 165"/>
              <p:cNvSpPr>
                <a:spLocks/>
              </p:cNvSpPr>
              <p:nvPr/>
            </p:nvSpPr>
            <p:spPr bwMode="auto">
              <a:xfrm>
                <a:off x="3598" y="1223"/>
                <a:ext cx="167" cy="96"/>
              </a:xfrm>
              <a:custGeom>
                <a:avLst/>
                <a:gdLst>
                  <a:gd name="T0" fmla="*/ 0 w 167"/>
                  <a:gd name="T1" fmla="*/ 89 h 96"/>
                  <a:gd name="T2" fmla="*/ 0 w 167"/>
                  <a:gd name="T3" fmla="*/ 92 h 96"/>
                  <a:gd name="T4" fmla="*/ 1 w 167"/>
                  <a:gd name="T5" fmla="*/ 93 h 96"/>
                  <a:gd name="T6" fmla="*/ 1 w 167"/>
                  <a:gd name="T7" fmla="*/ 95 h 96"/>
                  <a:gd name="T8" fmla="*/ 2 w 167"/>
                  <a:gd name="T9" fmla="*/ 96 h 96"/>
                  <a:gd name="T10" fmla="*/ 127 w 167"/>
                  <a:gd name="T11" fmla="*/ 96 h 96"/>
                  <a:gd name="T12" fmla="*/ 128 w 167"/>
                  <a:gd name="T13" fmla="*/ 95 h 96"/>
                  <a:gd name="T14" fmla="*/ 129 w 167"/>
                  <a:gd name="T15" fmla="*/ 95 h 96"/>
                  <a:gd name="T16" fmla="*/ 129 w 167"/>
                  <a:gd name="T17" fmla="*/ 93 h 96"/>
                  <a:gd name="T18" fmla="*/ 130 w 167"/>
                  <a:gd name="T19" fmla="*/ 93 h 96"/>
                  <a:gd name="T20" fmla="*/ 167 w 167"/>
                  <a:gd name="T21" fmla="*/ 8 h 96"/>
                  <a:gd name="T22" fmla="*/ 167 w 167"/>
                  <a:gd name="T23" fmla="*/ 4 h 96"/>
                  <a:gd name="T24" fmla="*/ 166 w 167"/>
                  <a:gd name="T25" fmla="*/ 3 h 96"/>
                  <a:gd name="T26" fmla="*/ 166 w 167"/>
                  <a:gd name="T27" fmla="*/ 1 h 96"/>
                  <a:gd name="T28" fmla="*/ 165 w 167"/>
                  <a:gd name="T29" fmla="*/ 0 h 96"/>
                  <a:gd name="T30" fmla="*/ 39 w 167"/>
                  <a:gd name="T31" fmla="*/ 0 h 96"/>
                  <a:gd name="T32" fmla="*/ 38 w 167"/>
                  <a:gd name="T33" fmla="*/ 1 h 96"/>
                  <a:gd name="T34" fmla="*/ 37 w 167"/>
                  <a:gd name="T35" fmla="*/ 1 h 96"/>
                  <a:gd name="T36" fmla="*/ 37 w 167"/>
                  <a:gd name="T37" fmla="*/ 3 h 96"/>
                  <a:gd name="T38" fmla="*/ 36 w 167"/>
                  <a:gd name="T39" fmla="*/ 3 h 96"/>
                  <a:gd name="T40" fmla="*/ 0 w 167"/>
                  <a:gd name="T41" fmla="*/ 89 h 96"/>
                  <a:gd name="T42" fmla="*/ 8 w 167"/>
                  <a:gd name="T43" fmla="*/ 93 h 96"/>
                  <a:gd name="T44" fmla="*/ 44 w 167"/>
                  <a:gd name="T45" fmla="*/ 8 h 96"/>
                  <a:gd name="T46" fmla="*/ 40 w 167"/>
                  <a:gd name="T47" fmla="*/ 10 h 96"/>
                  <a:gd name="T48" fmla="*/ 163 w 167"/>
                  <a:gd name="T49" fmla="*/ 10 h 96"/>
                  <a:gd name="T50" fmla="*/ 159 w 167"/>
                  <a:gd name="T51" fmla="*/ 3 h 96"/>
                  <a:gd name="T52" fmla="*/ 122 w 167"/>
                  <a:gd name="T53" fmla="*/ 89 h 96"/>
                  <a:gd name="T54" fmla="*/ 126 w 167"/>
                  <a:gd name="T55" fmla="*/ 86 h 96"/>
                  <a:gd name="T56" fmla="*/ 4 w 167"/>
                  <a:gd name="T57" fmla="*/ 86 h 96"/>
                  <a:gd name="T58" fmla="*/ 8 w 167"/>
                  <a:gd name="T59" fmla="*/ 93 h 96"/>
                  <a:gd name="T60" fmla="*/ 0 w 167"/>
                  <a:gd name="T61" fmla="*/ 89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9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5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5"/>
                    </a:lnTo>
                    <a:lnTo>
                      <a:pt x="129" y="95"/>
                    </a:lnTo>
                    <a:lnTo>
                      <a:pt x="129" y="93"/>
                    </a:lnTo>
                    <a:lnTo>
                      <a:pt x="130" y="93"/>
                    </a:lnTo>
                    <a:lnTo>
                      <a:pt x="167" y="8"/>
                    </a:lnTo>
                    <a:lnTo>
                      <a:pt x="167" y="4"/>
                    </a:lnTo>
                    <a:lnTo>
                      <a:pt x="166" y="3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39" y="0"/>
                    </a:lnTo>
                    <a:lnTo>
                      <a:pt x="38" y="1"/>
                    </a:lnTo>
                    <a:lnTo>
                      <a:pt x="37" y="1"/>
                    </a:lnTo>
                    <a:lnTo>
                      <a:pt x="37" y="3"/>
                    </a:lnTo>
                    <a:lnTo>
                      <a:pt x="36" y="3"/>
                    </a:lnTo>
                    <a:lnTo>
                      <a:pt x="0" y="89"/>
                    </a:lnTo>
                    <a:lnTo>
                      <a:pt x="8" y="93"/>
                    </a:lnTo>
                    <a:lnTo>
                      <a:pt x="44" y="8"/>
                    </a:lnTo>
                    <a:lnTo>
                      <a:pt x="40" y="10"/>
                    </a:lnTo>
                    <a:lnTo>
                      <a:pt x="163" y="10"/>
                    </a:lnTo>
                    <a:lnTo>
                      <a:pt x="159" y="3"/>
                    </a:lnTo>
                    <a:lnTo>
                      <a:pt x="122" y="89"/>
                    </a:lnTo>
                    <a:lnTo>
                      <a:pt x="126" y="86"/>
                    </a:lnTo>
                    <a:lnTo>
                      <a:pt x="4" y="86"/>
                    </a:lnTo>
                    <a:lnTo>
                      <a:pt x="8" y="93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13" name="Freeform 166"/>
              <p:cNvSpPr>
                <a:spLocks/>
              </p:cNvSpPr>
              <p:nvPr/>
            </p:nvSpPr>
            <p:spPr bwMode="auto">
              <a:xfrm>
                <a:off x="3478" y="1228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3 w 159"/>
                  <a:gd name="T3" fmla="*/ 86 h 86"/>
                  <a:gd name="T4" fmla="*/ 159 w 159"/>
                  <a:gd name="T5" fmla="*/ 0 h 86"/>
                  <a:gd name="T6" fmla="*/ 37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3" y="86"/>
                    </a:lnTo>
                    <a:lnTo>
                      <a:pt x="159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14" name="Freeform 167"/>
              <p:cNvSpPr>
                <a:spLocks/>
              </p:cNvSpPr>
              <p:nvPr/>
            </p:nvSpPr>
            <p:spPr bwMode="auto">
              <a:xfrm>
                <a:off x="3474" y="1223"/>
                <a:ext cx="167" cy="96"/>
              </a:xfrm>
              <a:custGeom>
                <a:avLst/>
                <a:gdLst>
                  <a:gd name="T0" fmla="*/ 0 w 167"/>
                  <a:gd name="T1" fmla="*/ 89 h 96"/>
                  <a:gd name="T2" fmla="*/ 0 w 167"/>
                  <a:gd name="T3" fmla="*/ 92 h 96"/>
                  <a:gd name="T4" fmla="*/ 1 w 167"/>
                  <a:gd name="T5" fmla="*/ 93 h 96"/>
                  <a:gd name="T6" fmla="*/ 1 w 167"/>
                  <a:gd name="T7" fmla="*/ 95 h 96"/>
                  <a:gd name="T8" fmla="*/ 2 w 167"/>
                  <a:gd name="T9" fmla="*/ 96 h 96"/>
                  <a:gd name="T10" fmla="*/ 128 w 167"/>
                  <a:gd name="T11" fmla="*/ 96 h 96"/>
                  <a:gd name="T12" fmla="*/ 129 w 167"/>
                  <a:gd name="T13" fmla="*/ 95 h 96"/>
                  <a:gd name="T14" fmla="*/ 130 w 167"/>
                  <a:gd name="T15" fmla="*/ 95 h 96"/>
                  <a:gd name="T16" fmla="*/ 130 w 167"/>
                  <a:gd name="T17" fmla="*/ 93 h 96"/>
                  <a:gd name="T18" fmla="*/ 131 w 167"/>
                  <a:gd name="T19" fmla="*/ 93 h 96"/>
                  <a:gd name="T20" fmla="*/ 167 w 167"/>
                  <a:gd name="T21" fmla="*/ 8 h 96"/>
                  <a:gd name="T22" fmla="*/ 167 w 167"/>
                  <a:gd name="T23" fmla="*/ 4 h 96"/>
                  <a:gd name="T24" fmla="*/ 166 w 167"/>
                  <a:gd name="T25" fmla="*/ 3 h 96"/>
                  <a:gd name="T26" fmla="*/ 166 w 167"/>
                  <a:gd name="T27" fmla="*/ 1 h 96"/>
                  <a:gd name="T28" fmla="*/ 165 w 167"/>
                  <a:gd name="T29" fmla="*/ 0 h 96"/>
                  <a:gd name="T30" fmla="*/ 40 w 167"/>
                  <a:gd name="T31" fmla="*/ 0 h 96"/>
                  <a:gd name="T32" fmla="*/ 39 w 167"/>
                  <a:gd name="T33" fmla="*/ 1 h 96"/>
                  <a:gd name="T34" fmla="*/ 38 w 167"/>
                  <a:gd name="T35" fmla="*/ 1 h 96"/>
                  <a:gd name="T36" fmla="*/ 38 w 167"/>
                  <a:gd name="T37" fmla="*/ 3 h 96"/>
                  <a:gd name="T38" fmla="*/ 37 w 167"/>
                  <a:gd name="T39" fmla="*/ 3 h 96"/>
                  <a:gd name="T40" fmla="*/ 0 w 167"/>
                  <a:gd name="T41" fmla="*/ 89 h 96"/>
                  <a:gd name="T42" fmla="*/ 9 w 167"/>
                  <a:gd name="T43" fmla="*/ 93 h 96"/>
                  <a:gd name="T44" fmla="*/ 46 w 167"/>
                  <a:gd name="T45" fmla="*/ 8 h 96"/>
                  <a:gd name="T46" fmla="*/ 41 w 167"/>
                  <a:gd name="T47" fmla="*/ 10 h 96"/>
                  <a:gd name="T48" fmla="*/ 163 w 167"/>
                  <a:gd name="T49" fmla="*/ 10 h 96"/>
                  <a:gd name="T50" fmla="*/ 159 w 167"/>
                  <a:gd name="T51" fmla="*/ 3 h 96"/>
                  <a:gd name="T52" fmla="*/ 123 w 167"/>
                  <a:gd name="T53" fmla="*/ 89 h 96"/>
                  <a:gd name="T54" fmla="*/ 127 w 167"/>
                  <a:gd name="T55" fmla="*/ 86 h 96"/>
                  <a:gd name="T56" fmla="*/ 4 w 167"/>
                  <a:gd name="T57" fmla="*/ 86 h 96"/>
                  <a:gd name="T58" fmla="*/ 9 w 167"/>
                  <a:gd name="T59" fmla="*/ 93 h 96"/>
                  <a:gd name="T60" fmla="*/ 0 w 167"/>
                  <a:gd name="T61" fmla="*/ 89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9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5"/>
                    </a:lnTo>
                    <a:lnTo>
                      <a:pt x="2" y="96"/>
                    </a:lnTo>
                    <a:lnTo>
                      <a:pt x="128" y="96"/>
                    </a:lnTo>
                    <a:lnTo>
                      <a:pt x="129" y="95"/>
                    </a:lnTo>
                    <a:lnTo>
                      <a:pt x="130" y="95"/>
                    </a:lnTo>
                    <a:lnTo>
                      <a:pt x="130" y="93"/>
                    </a:lnTo>
                    <a:lnTo>
                      <a:pt x="131" y="93"/>
                    </a:lnTo>
                    <a:lnTo>
                      <a:pt x="167" y="8"/>
                    </a:lnTo>
                    <a:lnTo>
                      <a:pt x="167" y="4"/>
                    </a:lnTo>
                    <a:lnTo>
                      <a:pt x="166" y="3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40" y="0"/>
                    </a:lnTo>
                    <a:lnTo>
                      <a:pt x="39" y="1"/>
                    </a:lnTo>
                    <a:lnTo>
                      <a:pt x="38" y="1"/>
                    </a:lnTo>
                    <a:lnTo>
                      <a:pt x="38" y="3"/>
                    </a:lnTo>
                    <a:lnTo>
                      <a:pt x="37" y="3"/>
                    </a:lnTo>
                    <a:lnTo>
                      <a:pt x="0" y="89"/>
                    </a:lnTo>
                    <a:lnTo>
                      <a:pt x="9" y="93"/>
                    </a:lnTo>
                    <a:lnTo>
                      <a:pt x="46" y="8"/>
                    </a:lnTo>
                    <a:lnTo>
                      <a:pt x="41" y="10"/>
                    </a:lnTo>
                    <a:lnTo>
                      <a:pt x="163" y="10"/>
                    </a:lnTo>
                    <a:lnTo>
                      <a:pt x="159" y="3"/>
                    </a:lnTo>
                    <a:lnTo>
                      <a:pt x="123" y="89"/>
                    </a:lnTo>
                    <a:lnTo>
                      <a:pt x="127" y="86"/>
                    </a:lnTo>
                    <a:lnTo>
                      <a:pt x="4" y="86"/>
                    </a:lnTo>
                    <a:lnTo>
                      <a:pt x="9" y="93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15" name="Freeform 168"/>
              <p:cNvSpPr>
                <a:spLocks/>
              </p:cNvSpPr>
              <p:nvPr/>
            </p:nvSpPr>
            <p:spPr bwMode="auto">
              <a:xfrm>
                <a:off x="3356" y="1228"/>
                <a:ext cx="158" cy="86"/>
              </a:xfrm>
              <a:custGeom>
                <a:avLst/>
                <a:gdLst>
                  <a:gd name="T0" fmla="*/ 0 w 158"/>
                  <a:gd name="T1" fmla="*/ 86 h 86"/>
                  <a:gd name="T2" fmla="*/ 121 w 158"/>
                  <a:gd name="T3" fmla="*/ 86 h 86"/>
                  <a:gd name="T4" fmla="*/ 158 w 158"/>
                  <a:gd name="T5" fmla="*/ 0 h 86"/>
                  <a:gd name="T6" fmla="*/ 37 w 158"/>
                  <a:gd name="T7" fmla="*/ 0 h 86"/>
                  <a:gd name="T8" fmla="*/ 0 w 158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"/>
                  <a:gd name="T16" fmla="*/ 0 h 86"/>
                  <a:gd name="T17" fmla="*/ 158 w 158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" h="86">
                    <a:moveTo>
                      <a:pt x="0" y="86"/>
                    </a:moveTo>
                    <a:lnTo>
                      <a:pt x="121" y="86"/>
                    </a:lnTo>
                    <a:lnTo>
                      <a:pt x="158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16" name="Freeform 169"/>
              <p:cNvSpPr>
                <a:spLocks/>
              </p:cNvSpPr>
              <p:nvPr/>
            </p:nvSpPr>
            <p:spPr bwMode="auto">
              <a:xfrm>
                <a:off x="3351" y="1223"/>
                <a:ext cx="168" cy="96"/>
              </a:xfrm>
              <a:custGeom>
                <a:avLst/>
                <a:gdLst>
                  <a:gd name="T0" fmla="*/ 0 w 168"/>
                  <a:gd name="T1" fmla="*/ 89 h 96"/>
                  <a:gd name="T2" fmla="*/ 0 w 168"/>
                  <a:gd name="T3" fmla="*/ 92 h 96"/>
                  <a:gd name="T4" fmla="*/ 1 w 168"/>
                  <a:gd name="T5" fmla="*/ 93 h 96"/>
                  <a:gd name="T6" fmla="*/ 1 w 168"/>
                  <a:gd name="T7" fmla="*/ 95 h 96"/>
                  <a:gd name="T8" fmla="*/ 3 w 168"/>
                  <a:gd name="T9" fmla="*/ 96 h 96"/>
                  <a:gd name="T10" fmla="*/ 127 w 168"/>
                  <a:gd name="T11" fmla="*/ 96 h 96"/>
                  <a:gd name="T12" fmla="*/ 128 w 168"/>
                  <a:gd name="T13" fmla="*/ 95 h 96"/>
                  <a:gd name="T14" fmla="*/ 130 w 168"/>
                  <a:gd name="T15" fmla="*/ 95 h 96"/>
                  <a:gd name="T16" fmla="*/ 130 w 168"/>
                  <a:gd name="T17" fmla="*/ 93 h 96"/>
                  <a:gd name="T18" fmla="*/ 131 w 168"/>
                  <a:gd name="T19" fmla="*/ 93 h 96"/>
                  <a:gd name="T20" fmla="*/ 168 w 168"/>
                  <a:gd name="T21" fmla="*/ 8 h 96"/>
                  <a:gd name="T22" fmla="*/ 168 w 168"/>
                  <a:gd name="T23" fmla="*/ 4 h 96"/>
                  <a:gd name="T24" fmla="*/ 167 w 168"/>
                  <a:gd name="T25" fmla="*/ 3 h 96"/>
                  <a:gd name="T26" fmla="*/ 167 w 168"/>
                  <a:gd name="T27" fmla="*/ 1 h 96"/>
                  <a:gd name="T28" fmla="*/ 165 w 168"/>
                  <a:gd name="T29" fmla="*/ 0 h 96"/>
                  <a:gd name="T30" fmla="*/ 41 w 168"/>
                  <a:gd name="T31" fmla="*/ 0 h 96"/>
                  <a:gd name="T32" fmla="*/ 40 w 168"/>
                  <a:gd name="T33" fmla="*/ 1 h 96"/>
                  <a:gd name="T34" fmla="*/ 39 w 168"/>
                  <a:gd name="T35" fmla="*/ 1 h 96"/>
                  <a:gd name="T36" fmla="*/ 39 w 168"/>
                  <a:gd name="T37" fmla="*/ 3 h 96"/>
                  <a:gd name="T38" fmla="*/ 37 w 168"/>
                  <a:gd name="T39" fmla="*/ 3 h 96"/>
                  <a:gd name="T40" fmla="*/ 0 w 168"/>
                  <a:gd name="T41" fmla="*/ 89 h 96"/>
                  <a:gd name="T42" fmla="*/ 9 w 168"/>
                  <a:gd name="T43" fmla="*/ 93 h 96"/>
                  <a:gd name="T44" fmla="*/ 46 w 168"/>
                  <a:gd name="T45" fmla="*/ 8 h 96"/>
                  <a:gd name="T46" fmla="*/ 42 w 168"/>
                  <a:gd name="T47" fmla="*/ 10 h 96"/>
                  <a:gd name="T48" fmla="*/ 163 w 168"/>
                  <a:gd name="T49" fmla="*/ 10 h 96"/>
                  <a:gd name="T50" fmla="*/ 159 w 168"/>
                  <a:gd name="T51" fmla="*/ 3 h 96"/>
                  <a:gd name="T52" fmla="*/ 122 w 168"/>
                  <a:gd name="T53" fmla="*/ 89 h 96"/>
                  <a:gd name="T54" fmla="*/ 126 w 168"/>
                  <a:gd name="T55" fmla="*/ 86 h 96"/>
                  <a:gd name="T56" fmla="*/ 5 w 168"/>
                  <a:gd name="T57" fmla="*/ 86 h 96"/>
                  <a:gd name="T58" fmla="*/ 9 w 168"/>
                  <a:gd name="T59" fmla="*/ 93 h 96"/>
                  <a:gd name="T60" fmla="*/ 0 w 168"/>
                  <a:gd name="T61" fmla="*/ 89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8"/>
                  <a:gd name="T94" fmla="*/ 0 h 96"/>
                  <a:gd name="T95" fmla="*/ 168 w 168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8" h="96">
                    <a:moveTo>
                      <a:pt x="0" y="89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5"/>
                    </a:lnTo>
                    <a:lnTo>
                      <a:pt x="3" y="96"/>
                    </a:lnTo>
                    <a:lnTo>
                      <a:pt x="127" y="96"/>
                    </a:lnTo>
                    <a:lnTo>
                      <a:pt x="128" y="95"/>
                    </a:lnTo>
                    <a:lnTo>
                      <a:pt x="130" y="95"/>
                    </a:lnTo>
                    <a:lnTo>
                      <a:pt x="130" y="93"/>
                    </a:lnTo>
                    <a:lnTo>
                      <a:pt x="131" y="93"/>
                    </a:lnTo>
                    <a:lnTo>
                      <a:pt x="168" y="8"/>
                    </a:lnTo>
                    <a:lnTo>
                      <a:pt x="168" y="4"/>
                    </a:lnTo>
                    <a:lnTo>
                      <a:pt x="167" y="3"/>
                    </a:lnTo>
                    <a:lnTo>
                      <a:pt x="167" y="1"/>
                    </a:lnTo>
                    <a:lnTo>
                      <a:pt x="165" y="0"/>
                    </a:lnTo>
                    <a:lnTo>
                      <a:pt x="41" y="0"/>
                    </a:lnTo>
                    <a:lnTo>
                      <a:pt x="40" y="1"/>
                    </a:lnTo>
                    <a:lnTo>
                      <a:pt x="39" y="1"/>
                    </a:lnTo>
                    <a:lnTo>
                      <a:pt x="39" y="3"/>
                    </a:lnTo>
                    <a:lnTo>
                      <a:pt x="37" y="3"/>
                    </a:lnTo>
                    <a:lnTo>
                      <a:pt x="0" y="89"/>
                    </a:lnTo>
                    <a:lnTo>
                      <a:pt x="9" y="93"/>
                    </a:lnTo>
                    <a:lnTo>
                      <a:pt x="46" y="8"/>
                    </a:lnTo>
                    <a:lnTo>
                      <a:pt x="42" y="10"/>
                    </a:lnTo>
                    <a:lnTo>
                      <a:pt x="163" y="10"/>
                    </a:lnTo>
                    <a:lnTo>
                      <a:pt x="159" y="3"/>
                    </a:lnTo>
                    <a:lnTo>
                      <a:pt x="122" y="89"/>
                    </a:lnTo>
                    <a:lnTo>
                      <a:pt x="126" y="86"/>
                    </a:lnTo>
                    <a:lnTo>
                      <a:pt x="5" y="86"/>
                    </a:lnTo>
                    <a:lnTo>
                      <a:pt x="9" y="93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17" name="Freeform 170"/>
              <p:cNvSpPr>
                <a:spLocks/>
              </p:cNvSpPr>
              <p:nvPr/>
            </p:nvSpPr>
            <p:spPr bwMode="auto">
              <a:xfrm>
                <a:off x="3233" y="1228"/>
                <a:ext cx="158" cy="86"/>
              </a:xfrm>
              <a:custGeom>
                <a:avLst/>
                <a:gdLst>
                  <a:gd name="T0" fmla="*/ 0 w 158"/>
                  <a:gd name="T1" fmla="*/ 86 h 86"/>
                  <a:gd name="T2" fmla="*/ 122 w 158"/>
                  <a:gd name="T3" fmla="*/ 86 h 86"/>
                  <a:gd name="T4" fmla="*/ 158 w 158"/>
                  <a:gd name="T5" fmla="*/ 0 h 86"/>
                  <a:gd name="T6" fmla="*/ 36 w 158"/>
                  <a:gd name="T7" fmla="*/ 0 h 86"/>
                  <a:gd name="T8" fmla="*/ 0 w 158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"/>
                  <a:gd name="T16" fmla="*/ 0 h 86"/>
                  <a:gd name="T17" fmla="*/ 158 w 158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8" y="0"/>
                    </a:lnTo>
                    <a:lnTo>
                      <a:pt x="36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18" name="Freeform 171"/>
              <p:cNvSpPr>
                <a:spLocks/>
              </p:cNvSpPr>
              <p:nvPr/>
            </p:nvSpPr>
            <p:spPr bwMode="auto">
              <a:xfrm>
                <a:off x="3229" y="1223"/>
                <a:ext cx="166" cy="96"/>
              </a:xfrm>
              <a:custGeom>
                <a:avLst/>
                <a:gdLst>
                  <a:gd name="T0" fmla="*/ 0 w 166"/>
                  <a:gd name="T1" fmla="*/ 89 h 96"/>
                  <a:gd name="T2" fmla="*/ 0 w 166"/>
                  <a:gd name="T3" fmla="*/ 92 h 96"/>
                  <a:gd name="T4" fmla="*/ 1 w 166"/>
                  <a:gd name="T5" fmla="*/ 93 h 96"/>
                  <a:gd name="T6" fmla="*/ 1 w 166"/>
                  <a:gd name="T7" fmla="*/ 95 h 96"/>
                  <a:gd name="T8" fmla="*/ 2 w 166"/>
                  <a:gd name="T9" fmla="*/ 96 h 96"/>
                  <a:gd name="T10" fmla="*/ 127 w 166"/>
                  <a:gd name="T11" fmla="*/ 96 h 96"/>
                  <a:gd name="T12" fmla="*/ 128 w 166"/>
                  <a:gd name="T13" fmla="*/ 95 h 96"/>
                  <a:gd name="T14" fmla="*/ 129 w 166"/>
                  <a:gd name="T15" fmla="*/ 95 h 96"/>
                  <a:gd name="T16" fmla="*/ 129 w 166"/>
                  <a:gd name="T17" fmla="*/ 93 h 96"/>
                  <a:gd name="T18" fmla="*/ 130 w 166"/>
                  <a:gd name="T19" fmla="*/ 93 h 96"/>
                  <a:gd name="T20" fmla="*/ 166 w 166"/>
                  <a:gd name="T21" fmla="*/ 8 h 96"/>
                  <a:gd name="T22" fmla="*/ 166 w 166"/>
                  <a:gd name="T23" fmla="*/ 4 h 96"/>
                  <a:gd name="T24" fmla="*/ 165 w 166"/>
                  <a:gd name="T25" fmla="*/ 3 h 96"/>
                  <a:gd name="T26" fmla="*/ 165 w 166"/>
                  <a:gd name="T27" fmla="*/ 1 h 96"/>
                  <a:gd name="T28" fmla="*/ 164 w 166"/>
                  <a:gd name="T29" fmla="*/ 0 h 96"/>
                  <a:gd name="T30" fmla="*/ 39 w 166"/>
                  <a:gd name="T31" fmla="*/ 0 h 96"/>
                  <a:gd name="T32" fmla="*/ 38 w 166"/>
                  <a:gd name="T33" fmla="*/ 1 h 96"/>
                  <a:gd name="T34" fmla="*/ 37 w 166"/>
                  <a:gd name="T35" fmla="*/ 1 h 96"/>
                  <a:gd name="T36" fmla="*/ 37 w 166"/>
                  <a:gd name="T37" fmla="*/ 3 h 96"/>
                  <a:gd name="T38" fmla="*/ 36 w 166"/>
                  <a:gd name="T39" fmla="*/ 3 h 96"/>
                  <a:gd name="T40" fmla="*/ 0 w 166"/>
                  <a:gd name="T41" fmla="*/ 89 h 96"/>
                  <a:gd name="T42" fmla="*/ 8 w 166"/>
                  <a:gd name="T43" fmla="*/ 93 h 96"/>
                  <a:gd name="T44" fmla="*/ 44 w 166"/>
                  <a:gd name="T45" fmla="*/ 8 h 96"/>
                  <a:gd name="T46" fmla="*/ 40 w 166"/>
                  <a:gd name="T47" fmla="*/ 10 h 96"/>
                  <a:gd name="T48" fmla="*/ 162 w 166"/>
                  <a:gd name="T49" fmla="*/ 10 h 96"/>
                  <a:gd name="T50" fmla="*/ 157 w 166"/>
                  <a:gd name="T51" fmla="*/ 3 h 96"/>
                  <a:gd name="T52" fmla="*/ 121 w 166"/>
                  <a:gd name="T53" fmla="*/ 89 h 96"/>
                  <a:gd name="T54" fmla="*/ 126 w 166"/>
                  <a:gd name="T55" fmla="*/ 86 h 96"/>
                  <a:gd name="T56" fmla="*/ 4 w 166"/>
                  <a:gd name="T57" fmla="*/ 86 h 96"/>
                  <a:gd name="T58" fmla="*/ 8 w 166"/>
                  <a:gd name="T59" fmla="*/ 93 h 96"/>
                  <a:gd name="T60" fmla="*/ 0 w 166"/>
                  <a:gd name="T61" fmla="*/ 89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6"/>
                  <a:gd name="T94" fmla="*/ 0 h 96"/>
                  <a:gd name="T95" fmla="*/ 166 w 166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6" h="96">
                    <a:moveTo>
                      <a:pt x="0" y="89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5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5"/>
                    </a:lnTo>
                    <a:lnTo>
                      <a:pt x="129" y="95"/>
                    </a:lnTo>
                    <a:lnTo>
                      <a:pt x="129" y="93"/>
                    </a:lnTo>
                    <a:lnTo>
                      <a:pt x="130" y="93"/>
                    </a:lnTo>
                    <a:lnTo>
                      <a:pt x="166" y="8"/>
                    </a:lnTo>
                    <a:lnTo>
                      <a:pt x="166" y="4"/>
                    </a:lnTo>
                    <a:lnTo>
                      <a:pt x="165" y="3"/>
                    </a:lnTo>
                    <a:lnTo>
                      <a:pt x="165" y="1"/>
                    </a:lnTo>
                    <a:lnTo>
                      <a:pt x="164" y="0"/>
                    </a:lnTo>
                    <a:lnTo>
                      <a:pt x="39" y="0"/>
                    </a:lnTo>
                    <a:lnTo>
                      <a:pt x="38" y="1"/>
                    </a:lnTo>
                    <a:lnTo>
                      <a:pt x="37" y="1"/>
                    </a:lnTo>
                    <a:lnTo>
                      <a:pt x="37" y="3"/>
                    </a:lnTo>
                    <a:lnTo>
                      <a:pt x="36" y="3"/>
                    </a:lnTo>
                    <a:lnTo>
                      <a:pt x="0" y="89"/>
                    </a:lnTo>
                    <a:lnTo>
                      <a:pt x="8" y="93"/>
                    </a:lnTo>
                    <a:lnTo>
                      <a:pt x="44" y="8"/>
                    </a:lnTo>
                    <a:lnTo>
                      <a:pt x="40" y="10"/>
                    </a:lnTo>
                    <a:lnTo>
                      <a:pt x="162" y="10"/>
                    </a:lnTo>
                    <a:lnTo>
                      <a:pt x="157" y="3"/>
                    </a:lnTo>
                    <a:lnTo>
                      <a:pt x="121" y="89"/>
                    </a:lnTo>
                    <a:lnTo>
                      <a:pt x="126" y="86"/>
                    </a:lnTo>
                    <a:lnTo>
                      <a:pt x="4" y="86"/>
                    </a:lnTo>
                    <a:lnTo>
                      <a:pt x="8" y="93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19" name="Freeform 172"/>
              <p:cNvSpPr>
                <a:spLocks/>
              </p:cNvSpPr>
              <p:nvPr/>
            </p:nvSpPr>
            <p:spPr bwMode="auto">
              <a:xfrm>
                <a:off x="3109" y="1228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2 w 159"/>
                  <a:gd name="T3" fmla="*/ 86 h 86"/>
                  <a:gd name="T4" fmla="*/ 159 w 159"/>
                  <a:gd name="T5" fmla="*/ 0 h 86"/>
                  <a:gd name="T6" fmla="*/ 37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9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20" name="Freeform 173"/>
              <p:cNvSpPr>
                <a:spLocks/>
              </p:cNvSpPr>
              <p:nvPr/>
            </p:nvSpPr>
            <p:spPr bwMode="auto">
              <a:xfrm>
                <a:off x="3105" y="1223"/>
                <a:ext cx="167" cy="96"/>
              </a:xfrm>
              <a:custGeom>
                <a:avLst/>
                <a:gdLst>
                  <a:gd name="T0" fmla="*/ 0 w 167"/>
                  <a:gd name="T1" fmla="*/ 89 h 96"/>
                  <a:gd name="T2" fmla="*/ 0 w 167"/>
                  <a:gd name="T3" fmla="*/ 92 h 96"/>
                  <a:gd name="T4" fmla="*/ 1 w 167"/>
                  <a:gd name="T5" fmla="*/ 93 h 96"/>
                  <a:gd name="T6" fmla="*/ 1 w 167"/>
                  <a:gd name="T7" fmla="*/ 95 h 96"/>
                  <a:gd name="T8" fmla="*/ 2 w 167"/>
                  <a:gd name="T9" fmla="*/ 96 h 96"/>
                  <a:gd name="T10" fmla="*/ 127 w 167"/>
                  <a:gd name="T11" fmla="*/ 96 h 96"/>
                  <a:gd name="T12" fmla="*/ 128 w 167"/>
                  <a:gd name="T13" fmla="*/ 95 h 96"/>
                  <a:gd name="T14" fmla="*/ 129 w 167"/>
                  <a:gd name="T15" fmla="*/ 95 h 96"/>
                  <a:gd name="T16" fmla="*/ 129 w 167"/>
                  <a:gd name="T17" fmla="*/ 93 h 96"/>
                  <a:gd name="T18" fmla="*/ 130 w 167"/>
                  <a:gd name="T19" fmla="*/ 93 h 96"/>
                  <a:gd name="T20" fmla="*/ 167 w 167"/>
                  <a:gd name="T21" fmla="*/ 8 h 96"/>
                  <a:gd name="T22" fmla="*/ 167 w 167"/>
                  <a:gd name="T23" fmla="*/ 4 h 96"/>
                  <a:gd name="T24" fmla="*/ 166 w 167"/>
                  <a:gd name="T25" fmla="*/ 3 h 96"/>
                  <a:gd name="T26" fmla="*/ 166 w 167"/>
                  <a:gd name="T27" fmla="*/ 1 h 96"/>
                  <a:gd name="T28" fmla="*/ 165 w 167"/>
                  <a:gd name="T29" fmla="*/ 0 h 96"/>
                  <a:gd name="T30" fmla="*/ 40 w 167"/>
                  <a:gd name="T31" fmla="*/ 0 h 96"/>
                  <a:gd name="T32" fmla="*/ 39 w 167"/>
                  <a:gd name="T33" fmla="*/ 1 h 96"/>
                  <a:gd name="T34" fmla="*/ 38 w 167"/>
                  <a:gd name="T35" fmla="*/ 1 h 96"/>
                  <a:gd name="T36" fmla="*/ 38 w 167"/>
                  <a:gd name="T37" fmla="*/ 3 h 96"/>
                  <a:gd name="T38" fmla="*/ 37 w 167"/>
                  <a:gd name="T39" fmla="*/ 3 h 96"/>
                  <a:gd name="T40" fmla="*/ 0 w 167"/>
                  <a:gd name="T41" fmla="*/ 89 h 96"/>
                  <a:gd name="T42" fmla="*/ 8 w 167"/>
                  <a:gd name="T43" fmla="*/ 93 h 96"/>
                  <a:gd name="T44" fmla="*/ 45 w 167"/>
                  <a:gd name="T45" fmla="*/ 8 h 96"/>
                  <a:gd name="T46" fmla="*/ 41 w 167"/>
                  <a:gd name="T47" fmla="*/ 10 h 96"/>
                  <a:gd name="T48" fmla="*/ 163 w 167"/>
                  <a:gd name="T49" fmla="*/ 10 h 96"/>
                  <a:gd name="T50" fmla="*/ 159 w 167"/>
                  <a:gd name="T51" fmla="*/ 3 h 96"/>
                  <a:gd name="T52" fmla="*/ 122 w 167"/>
                  <a:gd name="T53" fmla="*/ 89 h 96"/>
                  <a:gd name="T54" fmla="*/ 126 w 167"/>
                  <a:gd name="T55" fmla="*/ 86 h 96"/>
                  <a:gd name="T56" fmla="*/ 4 w 167"/>
                  <a:gd name="T57" fmla="*/ 86 h 96"/>
                  <a:gd name="T58" fmla="*/ 8 w 167"/>
                  <a:gd name="T59" fmla="*/ 93 h 96"/>
                  <a:gd name="T60" fmla="*/ 0 w 167"/>
                  <a:gd name="T61" fmla="*/ 89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9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5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5"/>
                    </a:lnTo>
                    <a:lnTo>
                      <a:pt x="129" y="95"/>
                    </a:lnTo>
                    <a:lnTo>
                      <a:pt x="129" y="93"/>
                    </a:lnTo>
                    <a:lnTo>
                      <a:pt x="130" y="93"/>
                    </a:lnTo>
                    <a:lnTo>
                      <a:pt x="167" y="8"/>
                    </a:lnTo>
                    <a:lnTo>
                      <a:pt x="167" y="4"/>
                    </a:lnTo>
                    <a:lnTo>
                      <a:pt x="166" y="3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40" y="0"/>
                    </a:lnTo>
                    <a:lnTo>
                      <a:pt x="39" y="1"/>
                    </a:lnTo>
                    <a:lnTo>
                      <a:pt x="38" y="1"/>
                    </a:lnTo>
                    <a:lnTo>
                      <a:pt x="38" y="3"/>
                    </a:lnTo>
                    <a:lnTo>
                      <a:pt x="37" y="3"/>
                    </a:lnTo>
                    <a:lnTo>
                      <a:pt x="0" y="89"/>
                    </a:lnTo>
                    <a:lnTo>
                      <a:pt x="8" y="93"/>
                    </a:lnTo>
                    <a:lnTo>
                      <a:pt x="45" y="8"/>
                    </a:lnTo>
                    <a:lnTo>
                      <a:pt x="41" y="10"/>
                    </a:lnTo>
                    <a:lnTo>
                      <a:pt x="163" y="10"/>
                    </a:lnTo>
                    <a:lnTo>
                      <a:pt x="159" y="3"/>
                    </a:lnTo>
                    <a:lnTo>
                      <a:pt x="122" y="89"/>
                    </a:lnTo>
                    <a:lnTo>
                      <a:pt x="126" y="86"/>
                    </a:lnTo>
                    <a:lnTo>
                      <a:pt x="4" y="86"/>
                    </a:lnTo>
                    <a:lnTo>
                      <a:pt x="8" y="93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21" name="Freeform 174"/>
              <p:cNvSpPr>
                <a:spLocks/>
              </p:cNvSpPr>
              <p:nvPr/>
            </p:nvSpPr>
            <p:spPr bwMode="auto">
              <a:xfrm>
                <a:off x="2839" y="1224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3 w 159"/>
                  <a:gd name="T3" fmla="*/ 86 h 86"/>
                  <a:gd name="T4" fmla="*/ 159 w 159"/>
                  <a:gd name="T5" fmla="*/ 0 h 86"/>
                  <a:gd name="T6" fmla="*/ 37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3" y="86"/>
                    </a:lnTo>
                    <a:lnTo>
                      <a:pt x="159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22" name="Freeform 175"/>
              <p:cNvSpPr>
                <a:spLocks/>
              </p:cNvSpPr>
              <p:nvPr/>
            </p:nvSpPr>
            <p:spPr bwMode="auto">
              <a:xfrm>
                <a:off x="2835" y="1219"/>
                <a:ext cx="167" cy="96"/>
              </a:xfrm>
              <a:custGeom>
                <a:avLst/>
                <a:gdLst>
                  <a:gd name="T0" fmla="*/ 0 w 167"/>
                  <a:gd name="T1" fmla="*/ 89 h 96"/>
                  <a:gd name="T2" fmla="*/ 0 w 167"/>
                  <a:gd name="T3" fmla="*/ 93 h 96"/>
                  <a:gd name="T4" fmla="*/ 1 w 167"/>
                  <a:gd name="T5" fmla="*/ 94 h 96"/>
                  <a:gd name="T6" fmla="*/ 1 w 167"/>
                  <a:gd name="T7" fmla="*/ 95 h 96"/>
                  <a:gd name="T8" fmla="*/ 2 w 167"/>
                  <a:gd name="T9" fmla="*/ 96 h 96"/>
                  <a:gd name="T10" fmla="*/ 128 w 167"/>
                  <a:gd name="T11" fmla="*/ 96 h 96"/>
                  <a:gd name="T12" fmla="*/ 129 w 167"/>
                  <a:gd name="T13" fmla="*/ 95 h 96"/>
                  <a:gd name="T14" fmla="*/ 130 w 167"/>
                  <a:gd name="T15" fmla="*/ 95 h 96"/>
                  <a:gd name="T16" fmla="*/ 130 w 167"/>
                  <a:gd name="T17" fmla="*/ 94 h 96"/>
                  <a:gd name="T18" fmla="*/ 131 w 167"/>
                  <a:gd name="T19" fmla="*/ 94 h 96"/>
                  <a:gd name="T20" fmla="*/ 167 w 167"/>
                  <a:gd name="T21" fmla="*/ 8 h 96"/>
                  <a:gd name="T22" fmla="*/ 167 w 167"/>
                  <a:gd name="T23" fmla="*/ 4 h 96"/>
                  <a:gd name="T24" fmla="*/ 166 w 167"/>
                  <a:gd name="T25" fmla="*/ 3 h 96"/>
                  <a:gd name="T26" fmla="*/ 166 w 167"/>
                  <a:gd name="T27" fmla="*/ 2 h 96"/>
                  <a:gd name="T28" fmla="*/ 165 w 167"/>
                  <a:gd name="T29" fmla="*/ 0 h 96"/>
                  <a:gd name="T30" fmla="*/ 40 w 167"/>
                  <a:gd name="T31" fmla="*/ 0 h 96"/>
                  <a:gd name="T32" fmla="*/ 39 w 167"/>
                  <a:gd name="T33" fmla="*/ 2 h 96"/>
                  <a:gd name="T34" fmla="*/ 38 w 167"/>
                  <a:gd name="T35" fmla="*/ 2 h 96"/>
                  <a:gd name="T36" fmla="*/ 38 w 167"/>
                  <a:gd name="T37" fmla="*/ 3 h 96"/>
                  <a:gd name="T38" fmla="*/ 37 w 167"/>
                  <a:gd name="T39" fmla="*/ 3 h 96"/>
                  <a:gd name="T40" fmla="*/ 0 w 167"/>
                  <a:gd name="T41" fmla="*/ 89 h 96"/>
                  <a:gd name="T42" fmla="*/ 9 w 167"/>
                  <a:gd name="T43" fmla="*/ 94 h 96"/>
                  <a:gd name="T44" fmla="*/ 46 w 167"/>
                  <a:gd name="T45" fmla="*/ 8 h 96"/>
                  <a:gd name="T46" fmla="*/ 41 w 167"/>
                  <a:gd name="T47" fmla="*/ 10 h 96"/>
                  <a:gd name="T48" fmla="*/ 163 w 167"/>
                  <a:gd name="T49" fmla="*/ 10 h 96"/>
                  <a:gd name="T50" fmla="*/ 159 w 167"/>
                  <a:gd name="T51" fmla="*/ 3 h 96"/>
                  <a:gd name="T52" fmla="*/ 123 w 167"/>
                  <a:gd name="T53" fmla="*/ 89 h 96"/>
                  <a:gd name="T54" fmla="*/ 127 w 167"/>
                  <a:gd name="T55" fmla="*/ 86 h 96"/>
                  <a:gd name="T56" fmla="*/ 4 w 167"/>
                  <a:gd name="T57" fmla="*/ 86 h 96"/>
                  <a:gd name="T58" fmla="*/ 9 w 167"/>
                  <a:gd name="T59" fmla="*/ 94 h 96"/>
                  <a:gd name="T60" fmla="*/ 0 w 167"/>
                  <a:gd name="T61" fmla="*/ 89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9"/>
                    </a:moveTo>
                    <a:lnTo>
                      <a:pt x="0" y="93"/>
                    </a:lnTo>
                    <a:lnTo>
                      <a:pt x="1" y="94"/>
                    </a:lnTo>
                    <a:lnTo>
                      <a:pt x="1" y="95"/>
                    </a:lnTo>
                    <a:lnTo>
                      <a:pt x="2" y="96"/>
                    </a:lnTo>
                    <a:lnTo>
                      <a:pt x="128" y="96"/>
                    </a:lnTo>
                    <a:lnTo>
                      <a:pt x="129" y="95"/>
                    </a:lnTo>
                    <a:lnTo>
                      <a:pt x="130" y="95"/>
                    </a:lnTo>
                    <a:lnTo>
                      <a:pt x="130" y="94"/>
                    </a:lnTo>
                    <a:lnTo>
                      <a:pt x="131" y="94"/>
                    </a:lnTo>
                    <a:lnTo>
                      <a:pt x="167" y="8"/>
                    </a:lnTo>
                    <a:lnTo>
                      <a:pt x="167" y="4"/>
                    </a:lnTo>
                    <a:lnTo>
                      <a:pt x="166" y="3"/>
                    </a:lnTo>
                    <a:lnTo>
                      <a:pt x="166" y="2"/>
                    </a:lnTo>
                    <a:lnTo>
                      <a:pt x="165" y="0"/>
                    </a:lnTo>
                    <a:lnTo>
                      <a:pt x="40" y="0"/>
                    </a:lnTo>
                    <a:lnTo>
                      <a:pt x="39" y="2"/>
                    </a:lnTo>
                    <a:lnTo>
                      <a:pt x="38" y="2"/>
                    </a:lnTo>
                    <a:lnTo>
                      <a:pt x="38" y="3"/>
                    </a:lnTo>
                    <a:lnTo>
                      <a:pt x="37" y="3"/>
                    </a:lnTo>
                    <a:lnTo>
                      <a:pt x="0" y="89"/>
                    </a:lnTo>
                    <a:lnTo>
                      <a:pt x="9" y="94"/>
                    </a:lnTo>
                    <a:lnTo>
                      <a:pt x="46" y="8"/>
                    </a:lnTo>
                    <a:lnTo>
                      <a:pt x="41" y="10"/>
                    </a:lnTo>
                    <a:lnTo>
                      <a:pt x="163" y="10"/>
                    </a:lnTo>
                    <a:lnTo>
                      <a:pt x="159" y="3"/>
                    </a:lnTo>
                    <a:lnTo>
                      <a:pt x="123" y="89"/>
                    </a:lnTo>
                    <a:lnTo>
                      <a:pt x="127" y="86"/>
                    </a:lnTo>
                    <a:lnTo>
                      <a:pt x="4" y="86"/>
                    </a:lnTo>
                    <a:lnTo>
                      <a:pt x="9" y="94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23" name="Freeform 176"/>
              <p:cNvSpPr>
                <a:spLocks/>
              </p:cNvSpPr>
              <p:nvPr/>
            </p:nvSpPr>
            <p:spPr bwMode="auto">
              <a:xfrm>
                <a:off x="3577" y="1224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3 w 159"/>
                  <a:gd name="T3" fmla="*/ 86 h 86"/>
                  <a:gd name="T4" fmla="*/ 159 w 159"/>
                  <a:gd name="T5" fmla="*/ 0 h 86"/>
                  <a:gd name="T6" fmla="*/ 37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3" y="86"/>
                    </a:lnTo>
                    <a:lnTo>
                      <a:pt x="159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24" name="Freeform 177"/>
              <p:cNvSpPr>
                <a:spLocks/>
              </p:cNvSpPr>
              <p:nvPr/>
            </p:nvSpPr>
            <p:spPr bwMode="auto">
              <a:xfrm>
                <a:off x="3573" y="1219"/>
                <a:ext cx="167" cy="96"/>
              </a:xfrm>
              <a:custGeom>
                <a:avLst/>
                <a:gdLst>
                  <a:gd name="T0" fmla="*/ 0 w 167"/>
                  <a:gd name="T1" fmla="*/ 89 h 96"/>
                  <a:gd name="T2" fmla="*/ 0 w 167"/>
                  <a:gd name="T3" fmla="*/ 93 h 96"/>
                  <a:gd name="T4" fmla="*/ 1 w 167"/>
                  <a:gd name="T5" fmla="*/ 94 h 96"/>
                  <a:gd name="T6" fmla="*/ 1 w 167"/>
                  <a:gd name="T7" fmla="*/ 95 h 96"/>
                  <a:gd name="T8" fmla="*/ 2 w 167"/>
                  <a:gd name="T9" fmla="*/ 96 h 96"/>
                  <a:gd name="T10" fmla="*/ 128 w 167"/>
                  <a:gd name="T11" fmla="*/ 96 h 96"/>
                  <a:gd name="T12" fmla="*/ 129 w 167"/>
                  <a:gd name="T13" fmla="*/ 95 h 96"/>
                  <a:gd name="T14" fmla="*/ 130 w 167"/>
                  <a:gd name="T15" fmla="*/ 95 h 96"/>
                  <a:gd name="T16" fmla="*/ 130 w 167"/>
                  <a:gd name="T17" fmla="*/ 94 h 96"/>
                  <a:gd name="T18" fmla="*/ 131 w 167"/>
                  <a:gd name="T19" fmla="*/ 94 h 96"/>
                  <a:gd name="T20" fmla="*/ 167 w 167"/>
                  <a:gd name="T21" fmla="*/ 8 h 96"/>
                  <a:gd name="T22" fmla="*/ 167 w 167"/>
                  <a:gd name="T23" fmla="*/ 4 h 96"/>
                  <a:gd name="T24" fmla="*/ 166 w 167"/>
                  <a:gd name="T25" fmla="*/ 3 h 96"/>
                  <a:gd name="T26" fmla="*/ 166 w 167"/>
                  <a:gd name="T27" fmla="*/ 2 h 96"/>
                  <a:gd name="T28" fmla="*/ 165 w 167"/>
                  <a:gd name="T29" fmla="*/ 0 h 96"/>
                  <a:gd name="T30" fmla="*/ 40 w 167"/>
                  <a:gd name="T31" fmla="*/ 0 h 96"/>
                  <a:gd name="T32" fmla="*/ 39 w 167"/>
                  <a:gd name="T33" fmla="*/ 2 h 96"/>
                  <a:gd name="T34" fmla="*/ 38 w 167"/>
                  <a:gd name="T35" fmla="*/ 2 h 96"/>
                  <a:gd name="T36" fmla="*/ 38 w 167"/>
                  <a:gd name="T37" fmla="*/ 3 h 96"/>
                  <a:gd name="T38" fmla="*/ 37 w 167"/>
                  <a:gd name="T39" fmla="*/ 3 h 96"/>
                  <a:gd name="T40" fmla="*/ 0 w 167"/>
                  <a:gd name="T41" fmla="*/ 89 h 96"/>
                  <a:gd name="T42" fmla="*/ 8 w 167"/>
                  <a:gd name="T43" fmla="*/ 94 h 96"/>
                  <a:gd name="T44" fmla="*/ 45 w 167"/>
                  <a:gd name="T45" fmla="*/ 8 h 96"/>
                  <a:gd name="T46" fmla="*/ 41 w 167"/>
                  <a:gd name="T47" fmla="*/ 10 h 96"/>
                  <a:gd name="T48" fmla="*/ 163 w 167"/>
                  <a:gd name="T49" fmla="*/ 10 h 96"/>
                  <a:gd name="T50" fmla="*/ 158 w 167"/>
                  <a:gd name="T51" fmla="*/ 3 h 96"/>
                  <a:gd name="T52" fmla="*/ 122 w 167"/>
                  <a:gd name="T53" fmla="*/ 89 h 96"/>
                  <a:gd name="T54" fmla="*/ 127 w 167"/>
                  <a:gd name="T55" fmla="*/ 86 h 96"/>
                  <a:gd name="T56" fmla="*/ 4 w 167"/>
                  <a:gd name="T57" fmla="*/ 86 h 96"/>
                  <a:gd name="T58" fmla="*/ 8 w 167"/>
                  <a:gd name="T59" fmla="*/ 94 h 96"/>
                  <a:gd name="T60" fmla="*/ 0 w 167"/>
                  <a:gd name="T61" fmla="*/ 89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9"/>
                    </a:moveTo>
                    <a:lnTo>
                      <a:pt x="0" y="93"/>
                    </a:lnTo>
                    <a:lnTo>
                      <a:pt x="1" y="94"/>
                    </a:lnTo>
                    <a:lnTo>
                      <a:pt x="1" y="95"/>
                    </a:lnTo>
                    <a:lnTo>
                      <a:pt x="2" y="96"/>
                    </a:lnTo>
                    <a:lnTo>
                      <a:pt x="128" y="96"/>
                    </a:lnTo>
                    <a:lnTo>
                      <a:pt x="129" y="95"/>
                    </a:lnTo>
                    <a:lnTo>
                      <a:pt x="130" y="95"/>
                    </a:lnTo>
                    <a:lnTo>
                      <a:pt x="130" y="94"/>
                    </a:lnTo>
                    <a:lnTo>
                      <a:pt x="131" y="94"/>
                    </a:lnTo>
                    <a:lnTo>
                      <a:pt x="167" y="8"/>
                    </a:lnTo>
                    <a:lnTo>
                      <a:pt x="167" y="4"/>
                    </a:lnTo>
                    <a:lnTo>
                      <a:pt x="166" y="3"/>
                    </a:lnTo>
                    <a:lnTo>
                      <a:pt x="166" y="2"/>
                    </a:lnTo>
                    <a:lnTo>
                      <a:pt x="165" y="0"/>
                    </a:lnTo>
                    <a:lnTo>
                      <a:pt x="40" y="0"/>
                    </a:lnTo>
                    <a:lnTo>
                      <a:pt x="39" y="2"/>
                    </a:lnTo>
                    <a:lnTo>
                      <a:pt x="38" y="2"/>
                    </a:lnTo>
                    <a:lnTo>
                      <a:pt x="38" y="3"/>
                    </a:lnTo>
                    <a:lnTo>
                      <a:pt x="37" y="3"/>
                    </a:lnTo>
                    <a:lnTo>
                      <a:pt x="0" y="89"/>
                    </a:lnTo>
                    <a:lnTo>
                      <a:pt x="8" y="94"/>
                    </a:lnTo>
                    <a:lnTo>
                      <a:pt x="45" y="8"/>
                    </a:lnTo>
                    <a:lnTo>
                      <a:pt x="41" y="10"/>
                    </a:lnTo>
                    <a:lnTo>
                      <a:pt x="163" y="10"/>
                    </a:lnTo>
                    <a:lnTo>
                      <a:pt x="158" y="3"/>
                    </a:lnTo>
                    <a:lnTo>
                      <a:pt x="122" y="89"/>
                    </a:lnTo>
                    <a:lnTo>
                      <a:pt x="127" y="86"/>
                    </a:lnTo>
                    <a:lnTo>
                      <a:pt x="4" y="86"/>
                    </a:lnTo>
                    <a:lnTo>
                      <a:pt x="8" y="94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25" name="Freeform 178"/>
              <p:cNvSpPr>
                <a:spLocks/>
              </p:cNvSpPr>
              <p:nvPr/>
            </p:nvSpPr>
            <p:spPr bwMode="auto">
              <a:xfrm>
                <a:off x="3455" y="1224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3 w 159"/>
                  <a:gd name="T3" fmla="*/ 86 h 86"/>
                  <a:gd name="T4" fmla="*/ 159 w 159"/>
                  <a:gd name="T5" fmla="*/ 0 h 86"/>
                  <a:gd name="T6" fmla="*/ 37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3" y="86"/>
                    </a:lnTo>
                    <a:lnTo>
                      <a:pt x="159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26" name="Freeform 179"/>
              <p:cNvSpPr>
                <a:spLocks/>
              </p:cNvSpPr>
              <p:nvPr/>
            </p:nvSpPr>
            <p:spPr bwMode="auto">
              <a:xfrm>
                <a:off x="3451" y="1219"/>
                <a:ext cx="167" cy="96"/>
              </a:xfrm>
              <a:custGeom>
                <a:avLst/>
                <a:gdLst>
                  <a:gd name="T0" fmla="*/ 0 w 167"/>
                  <a:gd name="T1" fmla="*/ 89 h 96"/>
                  <a:gd name="T2" fmla="*/ 0 w 167"/>
                  <a:gd name="T3" fmla="*/ 93 h 96"/>
                  <a:gd name="T4" fmla="*/ 1 w 167"/>
                  <a:gd name="T5" fmla="*/ 94 h 96"/>
                  <a:gd name="T6" fmla="*/ 1 w 167"/>
                  <a:gd name="T7" fmla="*/ 95 h 96"/>
                  <a:gd name="T8" fmla="*/ 2 w 167"/>
                  <a:gd name="T9" fmla="*/ 96 h 96"/>
                  <a:gd name="T10" fmla="*/ 128 w 167"/>
                  <a:gd name="T11" fmla="*/ 96 h 96"/>
                  <a:gd name="T12" fmla="*/ 129 w 167"/>
                  <a:gd name="T13" fmla="*/ 95 h 96"/>
                  <a:gd name="T14" fmla="*/ 130 w 167"/>
                  <a:gd name="T15" fmla="*/ 95 h 96"/>
                  <a:gd name="T16" fmla="*/ 130 w 167"/>
                  <a:gd name="T17" fmla="*/ 94 h 96"/>
                  <a:gd name="T18" fmla="*/ 131 w 167"/>
                  <a:gd name="T19" fmla="*/ 94 h 96"/>
                  <a:gd name="T20" fmla="*/ 167 w 167"/>
                  <a:gd name="T21" fmla="*/ 8 h 96"/>
                  <a:gd name="T22" fmla="*/ 167 w 167"/>
                  <a:gd name="T23" fmla="*/ 4 h 96"/>
                  <a:gd name="T24" fmla="*/ 166 w 167"/>
                  <a:gd name="T25" fmla="*/ 3 h 96"/>
                  <a:gd name="T26" fmla="*/ 166 w 167"/>
                  <a:gd name="T27" fmla="*/ 2 h 96"/>
                  <a:gd name="T28" fmla="*/ 165 w 167"/>
                  <a:gd name="T29" fmla="*/ 0 h 96"/>
                  <a:gd name="T30" fmla="*/ 40 w 167"/>
                  <a:gd name="T31" fmla="*/ 0 h 96"/>
                  <a:gd name="T32" fmla="*/ 39 w 167"/>
                  <a:gd name="T33" fmla="*/ 2 h 96"/>
                  <a:gd name="T34" fmla="*/ 38 w 167"/>
                  <a:gd name="T35" fmla="*/ 2 h 96"/>
                  <a:gd name="T36" fmla="*/ 38 w 167"/>
                  <a:gd name="T37" fmla="*/ 3 h 96"/>
                  <a:gd name="T38" fmla="*/ 37 w 167"/>
                  <a:gd name="T39" fmla="*/ 3 h 96"/>
                  <a:gd name="T40" fmla="*/ 0 w 167"/>
                  <a:gd name="T41" fmla="*/ 89 h 96"/>
                  <a:gd name="T42" fmla="*/ 8 w 167"/>
                  <a:gd name="T43" fmla="*/ 94 h 96"/>
                  <a:gd name="T44" fmla="*/ 45 w 167"/>
                  <a:gd name="T45" fmla="*/ 8 h 96"/>
                  <a:gd name="T46" fmla="*/ 41 w 167"/>
                  <a:gd name="T47" fmla="*/ 10 h 96"/>
                  <a:gd name="T48" fmla="*/ 163 w 167"/>
                  <a:gd name="T49" fmla="*/ 10 h 96"/>
                  <a:gd name="T50" fmla="*/ 159 w 167"/>
                  <a:gd name="T51" fmla="*/ 3 h 96"/>
                  <a:gd name="T52" fmla="*/ 123 w 167"/>
                  <a:gd name="T53" fmla="*/ 89 h 96"/>
                  <a:gd name="T54" fmla="*/ 127 w 167"/>
                  <a:gd name="T55" fmla="*/ 86 h 96"/>
                  <a:gd name="T56" fmla="*/ 4 w 167"/>
                  <a:gd name="T57" fmla="*/ 86 h 96"/>
                  <a:gd name="T58" fmla="*/ 8 w 167"/>
                  <a:gd name="T59" fmla="*/ 94 h 96"/>
                  <a:gd name="T60" fmla="*/ 0 w 167"/>
                  <a:gd name="T61" fmla="*/ 89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9"/>
                    </a:moveTo>
                    <a:lnTo>
                      <a:pt x="0" y="93"/>
                    </a:lnTo>
                    <a:lnTo>
                      <a:pt x="1" y="94"/>
                    </a:lnTo>
                    <a:lnTo>
                      <a:pt x="1" y="95"/>
                    </a:lnTo>
                    <a:lnTo>
                      <a:pt x="2" y="96"/>
                    </a:lnTo>
                    <a:lnTo>
                      <a:pt x="128" y="96"/>
                    </a:lnTo>
                    <a:lnTo>
                      <a:pt x="129" y="95"/>
                    </a:lnTo>
                    <a:lnTo>
                      <a:pt x="130" y="95"/>
                    </a:lnTo>
                    <a:lnTo>
                      <a:pt x="130" y="94"/>
                    </a:lnTo>
                    <a:lnTo>
                      <a:pt x="131" y="94"/>
                    </a:lnTo>
                    <a:lnTo>
                      <a:pt x="167" y="8"/>
                    </a:lnTo>
                    <a:lnTo>
                      <a:pt x="167" y="4"/>
                    </a:lnTo>
                    <a:lnTo>
                      <a:pt x="166" y="3"/>
                    </a:lnTo>
                    <a:lnTo>
                      <a:pt x="166" y="2"/>
                    </a:lnTo>
                    <a:lnTo>
                      <a:pt x="165" y="0"/>
                    </a:lnTo>
                    <a:lnTo>
                      <a:pt x="40" y="0"/>
                    </a:lnTo>
                    <a:lnTo>
                      <a:pt x="39" y="2"/>
                    </a:lnTo>
                    <a:lnTo>
                      <a:pt x="38" y="2"/>
                    </a:lnTo>
                    <a:lnTo>
                      <a:pt x="38" y="3"/>
                    </a:lnTo>
                    <a:lnTo>
                      <a:pt x="37" y="3"/>
                    </a:lnTo>
                    <a:lnTo>
                      <a:pt x="0" y="89"/>
                    </a:lnTo>
                    <a:lnTo>
                      <a:pt x="8" y="94"/>
                    </a:lnTo>
                    <a:lnTo>
                      <a:pt x="45" y="8"/>
                    </a:lnTo>
                    <a:lnTo>
                      <a:pt x="41" y="10"/>
                    </a:lnTo>
                    <a:lnTo>
                      <a:pt x="163" y="10"/>
                    </a:lnTo>
                    <a:lnTo>
                      <a:pt x="159" y="3"/>
                    </a:lnTo>
                    <a:lnTo>
                      <a:pt x="123" y="89"/>
                    </a:lnTo>
                    <a:lnTo>
                      <a:pt x="127" y="86"/>
                    </a:lnTo>
                    <a:lnTo>
                      <a:pt x="4" y="86"/>
                    </a:lnTo>
                    <a:lnTo>
                      <a:pt x="8" y="94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27" name="Freeform 180"/>
              <p:cNvSpPr>
                <a:spLocks/>
              </p:cNvSpPr>
              <p:nvPr/>
            </p:nvSpPr>
            <p:spPr bwMode="auto">
              <a:xfrm>
                <a:off x="3332" y="1224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2 w 159"/>
                  <a:gd name="T3" fmla="*/ 86 h 86"/>
                  <a:gd name="T4" fmla="*/ 159 w 159"/>
                  <a:gd name="T5" fmla="*/ 0 h 86"/>
                  <a:gd name="T6" fmla="*/ 37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9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28" name="Freeform 181"/>
              <p:cNvSpPr>
                <a:spLocks/>
              </p:cNvSpPr>
              <p:nvPr/>
            </p:nvSpPr>
            <p:spPr bwMode="auto">
              <a:xfrm>
                <a:off x="3328" y="1219"/>
                <a:ext cx="167" cy="96"/>
              </a:xfrm>
              <a:custGeom>
                <a:avLst/>
                <a:gdLst>
                  <a:gd name="T0" fmla="*/ 0 w 167"/>
                  <a:gd name="T1" fmla="*/ 89 h 96"/>
                  <a:gd name="T2" fmla="*/ 0 w 167"/>
                  <a:gd name="T3" fmla="*/ 93 h 96"/>
                  <a:gd name="T4" fmla="*/ 1 w 167"/>
                  <a:gd name="T5" fmla="*/ 94 h 96"/>
                  <a:gd name="T6" fmla="*/ 1 w 167"/>
                  <a:gd name="T7" fmla="*/ 95 h 96"/>
                  <a:gd name="T8" fmla="*/ 2 w 167"/>
                  <a:gd name="T9" fmla="*/ 96 h 96"/>
                  <a:gd name="T10" fmla="*/ 127 w 167"/>
                  <a:gd name="T11" fmla="*/ 96 h 96"/>
                  <a:gd name="T12" fmla="*/ 128 w 167"/>
                  <a:gd name="T13" fmla="*/ 95 h 96"/>
                  <a:gd name="T14" fmla="*/ 129 w 167"/>
                  <a:gd name="T15" fmla="*/ 95 h 96"/>
                  <a:gd name="T16" fmla="*/ 129 w 167"/>
                  <a:gd name="T17" fmla="*/ 94 h 96"/>
                  <a:gd name="T18" fmla="*/ 130 w 167"/>
                  <a:gd name="T19" fmla="*/ 94 h 96"/>
                  <a:gd name="T20" fmla="*/ 167 w 167"/>
                  <a:gd name="T21" fmla="*/ 8 h 96"/>
                  <a:gd name="T22" fmla="*/ 167 w 167"/>
                  <a:gd name="T23" fmla="*/ 4 h 96"/>
                  <a:gd name="T24" fmla="*/ 166 w 167"/>
                  <a:gd name="T25" fmla="*/ 3 h 96"/>
                  <a:gd name="T26" fmla="*/ 166 w 167"/>
                  <a:gd name="T27" fmla="*/ 2 h 96"/>
                  <a:gd name="T28" fmla="*/ 165 w 167"/>
                  <a:gd name="T29" fmla="*/ 0 h 96"/>
                  <a:gd name="T30" fmla="*/ 40 w 167"/>
                  <a:gd name="T31" fmla="*/ 0 h 96"/>
                  <a:gd name="T32" fmla="*/ 39 w 167"/>
                  <a:gd name="T33" fmla="*/ 2 h 96"/>
                  <a:gd name="T34" fmla="*/ 38 w 167"/>
                  <a:gd name="T35" fmla="*/ 2 h 96"/>
                  <a:gd name="T36" fmla="*/ 38 w 167"/>
                  <a:gd name="T37" fmla="*/ 3 h 96"/>
                  <a:gd name="T38" fmla="*/ 37 w 167"/>
                  <a:gd name="T39" fmla="*/ 3 h 96"/>
                  <a:gd name="T40" fmla="*/ 0 w 167"/>
                  <a:gd name="T41" fmla="*/ 89 h 96"/>
                  <a:gd name="T42" fmla="*/ 9 w 167"/>
                  <a:gd name="T43" fmla="*/ 94 h 96"/>
                  <a:gd name="T44" fmla="*/ 46 w 167"/>
                  <a:gd name="T45" fmla="*/ 8 h 96"/>
                  <a:gd name="T46" fmla="*/ 41 w 167"/>
                  <a:gd name="T47" fmla="*/ 10 h 96"/>
                  <a:gd name="T48" fmla="*/ 163 w 167"/>
                  <a:gd name="T49" fmla="*/ 10 h 96"/>
                  <a:gd name="T50" fmla="*/ 159 w 167"/>
                  <a:gd name="T51" fmla="*/ 3 h 96"/>
                  <a:gd name="T52" fmla="*/ 122 w 167"/>
                  <a:gd name="T53" fmla="*/ 89 h 96"/>
                  <a:gd name="T54" fmla="*/ 126 w 167"/>
                  <a:gd name="T55" fmla="*/ 86 h 96"/>
                  <a:gd name="T56" fmla="*/ 4 w 167"/>
                  <a:gd name="T57" fmla="*/ 86 h 96"/>
                  <a:gd name="T58" fmla="*/ 9 w 167"/>
                  <a:gd name="T59" fmla="*/ 94 h 96"/>
                  <a:gd name="T60" fmla="*/ 0 w 167"/>
                  <a:gd name="T61" fmla="*/ 89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9"/>
                    </a:moveTo>
                    <a:lnTo>
                      <a:pt x="0" y="93"/>
                    </a:lnTo>
                    <a:lnTo>
                      <a:pt x="1" y="94"/>
                    </a:lnTo>
                    <a:lnTo>
                      <a:pt x="1" y="95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5"/>
                    </a:lnTo>
                    <a:lnTo>
                      <a:pt x="129" y="95"/>
                    </a:lnTo>
                    <a:lnTo>
                      <a:pt x="129" y="94"/>
                    </a:lnTo>
                    <a:lnTo>
                      <a:pt x="130" y="94"/>
                    </a:lnTo>
                    <a:lnTo>
                      <a:pt x="167" y="8"/>
                    </a:lnTo>
                    <a:lnTo>
                      <a:pt x="167" y="4"/>
                    </a:lnTo>
                    <a:lnTo>
                      <a:pt x="166" y="3"/>
                    </a:lnTo>
                    <a:lnTo>
                      <a:pt x="166" y="2"/>
                    </a:lnTo>
                    <a:lnTo>
                      <a:pt x="165" y="0"/>
                    </a:lnTo>
                    <a:lnTo>
                      <a:pt x="40" y="0"/>
                    </a:lnTo>
                    <a:lnTo>
                      <a:pt x="39" y="2"/>
                    </a:lnTo>
                    <a:lnTo>
                      <a:pt x="38" y="2"/>
                    </a:lnTo>
                    <a:lnTo>
                      <a:pt x="38" y="3"/>
                    </a:lnTo>
                    <a:lnTo>
                      <a:pt x="37" y="3"/>
                    </a:lnTo>
                    <a:lnTo>
                      <a:pt x="0" y="89"/>
                    </a:lnTo>
                    <a:lnTo>
                      <a:pt x="9" y="94"/>
                    </a:lnTo>
                    <a:lnTo>
                      <a:pt x="46" y="8"/>
                    </a:lnTo>
                    <a:lnTo>
                      <a:pt x="41" y="10"/>
                    </a:lnTo>
                    <a:lnTo>
                      <a:pt x="163" y="10"/>
                    </a:lnTo>
                    <a:lnTo>
                      <a:pt x="159" y="3"/>
                    </a:lnTo>
                    <a:lnTo>
                      <a:pt x="122" y="89"/>
                    </a:lnTo>
                    <a:lnTo>
                      <a:pt x="126" y="86"/>
                    </a:lnTo>
                    <a:lnTo>
                      <a:pt x="4" y="86"/>
                    </a:lnTo>
                    <a:lnTo>
                      <a:pt x="9" y="94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29" name="Freeform 182"/>
              <p:cNvSpPr>
                <a:spLocks/>
              </p:cNvSpPr>
              <p:nvPr/>
            </p:nvSpPr>
            <p:spPr bwMode="auto">
              <a:xfrm>
                <a:off x="3210" y="1224"/>
                <a:ext cx="158" cy="86"/>
              </a:xfrm>
              <a:custGeom>
                <a:avLst/>
                <a:gdLst>
                  <a:gd name="T0" fmla="*/ 0 w 158"/>
                  <a:gd name="T1" fmla="*/ 86 h 86"/>
                  <a:gd name="T2" fmla="*/ 121 w 158"/>
                  <a:gd name="T3" fmla="*/ 86 h 86"/>
                  <a:gd name="T4" fmla="*/ 158 w 158"/>
                  <a:gd name="T5" fmla="*/ 0 h 86"/>
                  <a:gd name="T6" fmla="*/ 36 w 158"/>
                  <a:gd name="T7" fmla="*/ 0 h 86"/>
                  <a:gd name="T8" fmla="*/ 0 w 158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"/>
                  <a:gd name="T16" fmla="*/ 0 h 86"/>
                  <a:gd name="T17" fmla="*/ 158 w 158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" h="86">
                    <a:moveTo>
                      <a:pt x="0" y="86"/>
                    </a:moveTo>
                    <a:lnTo>
                      <a:pt x="121" y="86"/>
                    </a:lnTo>
                    <a:lnTo>
                      <a:pt x="158" y="0"/>
                    </a:lnTo>
                    <a:lnTo>
                      <a:pt x="36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30" name="Freeform 183"/>
              <p:cNvSpPr>
                <a:spLocks/>
              </p:cNvSpPr>
              <p:nvPr/>
            </p:nvSpPr>
            <p:spPr bwMode="auto">
              <a:xfrm>
                <a:off x="3205" y="1219"/>
                <a:ext cx="168" cy="96"/>
              </a:xfrm>
              <a:custGeom>
                <a:avLst/>
                <a:gdLst>
                  <a:gd name="T0" fmla="*/ 0 w 168"/>
                  <a:gd name="T1" fmla="*/ 89 h 96"/>
                  <a:gd name="T2" fmla="*/ 0 w 168"/>
                  <a:gd name="T3" fmla="*/ 93 h 96"/>
                  <a:gd name="T4" fmla="*/ 1 w 168"/>
                  <a:gd name="T5" fmla="*/ 94 h 96"/>
                  <a:gd name="T6" fmla="*/ 1 w 168"/>
                  <a:gd name="T7" fmla="*/ 95 h 96"/>
                  <a:gd name="T8" fmla="*/ 3 w 168"/>
                  <a:gd name="T9" fmla="*/ 96 h 96"/>
                  <a:gd name="T10" fmla="*/ 127 w 168"/>
                  <a:gd name="T11" fmla="*/ 96 h 96"/>
                  <a:gd name="T12" fmla="*/ 128 w 168"/>
                  <a:gd name="T13" fmla="*/ 95 h 96"/>
                  <a:gd name="T14" fmla="*/ 129 w 168"/>
                  <a:gd name="T15" fmla="*/ 95 h 96"/>
                  <a:gd name="T16" fmla="*/ 129 w 168"/>
                  <a:gd name="T17" fmla="*/ 94 h 96"/>
                  <a:gd name="T18" fmla="*/ 131 w 168"/>
                  <a:gd name="T19" fmla="*/ 94 h 96"/>
                  <a:gd name="T20" fmla="*/ 168 w 168"/>
                  <a:gd name="T21" fmla="*/ 8 h 96"/>
                  <a:gd name="T22" fmla="*/ 168 w 168"/>
                  <a:gd name="T23" fmla="*/ 4 h 96"/>
                  <a:gd name="T24" fmla="*/ 167 w 168"/>
                  <a:gd name="T25" fmla="*/ 3 h 96"/>
                  <a:gd name="T26" fmla="*/ 167 w 168"/>
                  <a:gd name="T27" fmla="*/ 2 h 96"/>
                  <a:gd name="T28" fmla="*/ 165 w 168"/>
                  <a:gd name="T29" fmla="*/ 0 h 96"/>
                  <a:gd name="T30" fmla="*/ 40 w 168"/>
                  <a:gd name="T31" fmla="*/ 0 h 96"/>
                  <a:gd name="T32" fmla="*/ 38 w 168"/>
                  <a:gd name="T33" fmla="*/ 2 h 96"/>
                  <a:gd name="T34" fmla="*/ 37 w 168"/>
                  <a:gd name="T35" fmla="*/ 2 h 96"/>
                  <a:gd name="T36" fmla="*/ 37 w 168"/>
                  <a:gd name="T37" fmla="*/ 3 h 96"/>
                  <a:gd name="T38" fmla="*/ 36 w 168"/>
                  <a:gd name="T39" fmla="*/ 3 h 96"/>
                  <a:gd name="T40" fmla="*/ 0 w 168"/>
                  <a:gd name="T41" fmla="*/ 89 h 96"/>
                  <a:gd name="T42" fmla="*/ 9 w 168"/>
                  <a:gd name="T43" fmla="*/ 94 h 96"/>
                  <a:gd name="T44" fmla="*/ 45 w 168"/>
                  <a:gd name="T45" fmla="*/ 8 h 96"/>
                  <a:gd name="T46" fmla="*/ 41 w 168"/>
                  <a:gd name="T47" fmla="*/ 10 h 96"/>
                  <a:gd name="T48" fmla="*/ 163 w 168"/>
                  <a:gd name="T49" fmla="*/ 10 h 96"/>
                  <a:gd name="T50" fmla="*/ 159 w 168"/>
                  <a:gd name="T51" fmla="*/ 3 h 96"/>
                  <a:gd name="T52" fmla="*/ 122 w 168"/>
                  <a:gd name="T53" fmla="*/ 89 h 96"/>
                  <a:gd name="T54" fmla="*/ 126 w 168"/>
                  <a:gd name="T55" fmla="*/ 86 h 96"/>
                  <a:gd name="T56" fmla="*/ 5 w 168"/>
                  <a:gd name="T57" fmla="*/ 86 h 96"/>
                  <a:gd name="T58" fmla="*/ 9 w 168"/>
                  <a:gd name="T59" fmla="*/ 94 h 96"/>
                  <a:gd name="T60" fmla="*/ 0 w 168"/>
                  <a:gd name="T61" fmla="*/ 89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8"/>
                  <a:gd name="T94" fmla="*/ 0 h 96"/>
                  <a:gd name="T95" fmla="*/ 168 w 168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8" h="96">
                    <a:moveTo>
                      <a:pt x="0" y="89"/>
                    </a:moveTo>
                    <a:lnTo>
                      <a:pt x="0" y="93"/>
                    </a:lnTo>
                    <a:lnTo>
                      <a:pt x="1" y="94"/>
                    </a:lnTo>
                    <a:lnTo>
                      <a:pt x="1" y="95"/>
                    </a:lnTo>
                    <a:lnTo>
                      <a:pt x="3" y="96"/>
                    </a:lnTo>
                    <a:lnTo>
                      <a:pt x="127" y="96"/>
                    </a:lnTo>
                    <a:lnTo>
                      <a:pt x="128" y="95"/>
                    </a:lnTo>
                    <a:lnTo>
                      <a:pt x="129" y="95"/>
                    </a:lnTo>
                    <a:lnTo>
                      <a:pt x="129" y="94"/>
                    </a:lnTo>
                    <a:lnTo>
                      <a:pt x="131" y="94"/>
                    </a:lnTo>
                    <a:lnTo>
                      <a:pt x="168" y="8"/>
                    </a:lnTo>
                    <a:lnTo>
                      <a:pt x="168" y="4"/>
                    </a:lnTo>
                    <a:lnTo>
                      <a:pt x="167" y="3"/>
                    </a:lnTo>
                    <a:lnTo>
                      <a:pt x="167" y="2"/>
                    </a:lnTo>
                    <a:lnTo>
                      <a:pt x="165" y="0"/>
                    </a:lnTo>
                    <a:lnTo>
                      <a:pt x="40" y="0"/>
                    </a:lnTo>
                    <a:lnTo>
                      <a:pt x="38" y="2"/>
                    </a:lnTo>
                    <a:lnTo>
                      <a:pt x="37" y="2"/>
                    </a:lnTo>
                    <a:lnTo>
                      <a:pt x="37" y="3"/>
                    </a:lnTo>
                    <a:lnTo>
                      <a:pt x="36" y="3"/>
                    </a:lnTo>
                    <a:lnTo>
                      <a:pt x="0" y="89"/>
                    </a:lnTo>
                    <a:lnTo>
                      <a:pt x="9" y="94"/>
                    </a:lnTo>
                    <a:lnTo>
                      <a:pt x="45" y="8"/>
                    </a:lnTo>
                    <a:lnTo>
                      <a:pt x="41" y="10"/>
                    </a:lnTo>
                    <a:lnTo>
                      <a:pt x="163" y="10"/>
                    </a:lnTo>
                    <a:lnTo>
                      <a:pt x="159" y="3"/>
                    </a:lnTo>
                    <a:lnTo>
                      <a:pt x="122" y="89"/>
                    </a:lnTo>
                    <a:lnTo>
                      <a:pt x="126" y="86"/>
                    </a:lnTo>
                    <a:lnTo>
                      <a:pt x="5" y="86"/>
                    </a:lnTo>
                    <a:lnTo>
                      <a:pt x="9" y="94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31" name="Freeform 184"/>
              <p:cNvSpPr>
                <a:spLocks/>
              </p:cNvSpPr>
              <p:nvPr/>
            </p:nvSpPr>
            <p:spPr bwMode="auto">
              <a:xfrm>
                <a:off x="3086" y="1224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3 w 159"/>
                  <a:gd name="T3" fmla="*/ 86 h 86"/>
                  <a:gd name="T4" fmla="*/ 159 w 159"/>
                  <a:gd name="T5" fmla="*/ 0 h 86"/>
                  <a:gd name="T6" fmla="*/ 37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3" y="86"/>
                    </a:lnTo>
                    <a:lnTo>
                      <a:pt x="159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32" name="Freeform 185"/>
              <p:cNvSpPr>
                <a:spLocks/>
              </p:cNvSpPr>
              <p:nvPr/>
            </p:nvSpPr>
            <p:spPr bwMode="auto">
              <a:xfrm>
                <a:off x="3082" y="1219"/>
                <a:ext cx="167" cy="96"/>
              </a:xfrm>
              <a:custGeom>
                <a:avLst/>
                <a:gdLst>
                  <a:gd name="T0" fmla="*/ 0 w 167"/>
                  <a:gd name="T1" fmla="*/ 89 h 96"/>
                  <a:gd name="T2" fmla="*/ 0 w 167"/>
                  <a:gd name="T3" fmla="*/ 93 h 96"/>
                  <a:gd name="T4" fmla="*/ 1 w 167"/>
                  <a:gd name="T5" fmla="*/ 94 h 96"/>
                  <a:gd name="T6" fmla="*/ 1 w 167"/>
                  <a:gd name="T7" fmla="*/ 95 h 96"/>
                  <a:gd name="T8" fmla="*/ 2 w 167"/>
                  <a:gd name="T9" fmla="*/ 96 h 96"/>
                  <a:gd name="T10" fmla="*/ 128 w 167"/>
                  <a:gd name="T11" fmla="*/ 96 h 96"/>
                  <a:gd name="T12" fmla="*/ 129 w 167"/>
                  <a:gd name="T13" fmla="*/ 95 h 96"/>
                  <a:gd name="T14" fmla="*/ 130 w 167"/>
                  <a:gd name="T15" fmla="*/ 95 h 96"/>
                  <a:gd name="T16" fmla="*/ 130 w 167"/>
                  <a:gd name="T17" fmla="*/ 94 h 96"/>
                  <a:gd name="T18" fmla="*/ 131 w 167"/>
                  <a:gd name="T19" fmla="*/ 94 h 96"/>
                  <a:gd name="T20" fmla="*/ 167 w 167"/>
                  <a:gd name="T21" fmla="*/ 8 h 96"/>
                  <a:gd name="T22" fmla="*/ 167 w 167"/>
                  <a:gd name="T23" fmla="*/ 4 h 96"/>
                  <a:gd name="T24" fmla="*/ 166 w 167"/>
                  <a:gd name="T25" fmla="*/ 3 h 96"/>
                  <a:gd name="T26" fmla="*/ 166 w 167"/>
                  <a:gd name="T27" fmla="*/ 2 h 96"/>
                  <a:gd name="T28" fmla="*/ 165 w 167"/>
                  <a:gd name="T29" fmla="*/ 0 h 96"/>
                  <a:gd name="T30" fmla="*/ 40 w 167"/>
                  <a:gd name="T31" fmla="*/ 0 h 96"/>
                  <a:gd name="T32" fmla="*/ 39 w 167"/>
                  <a:gd name="T33" fmla="*/ 2 h 96"/>
                  <a:gd name="T34" fmla="*/ 38 w 167"/>
                  <a:gd name="T35" fmla="*/ 2 h 96"/>
                  <a:gd name="T36" fmla="*/ 38 w 167"/>
                  <a:gd name="T37" fmla="*/ 3 h 96"/>
                  <a:gd name="T38" fmla="*/ 37 w 167"/>
                  <a:gd name="T39" fmla="*/ 3 h 96"/>
                  <a:gd name="T40" fmla="*/ 0 w 167"/>
                  <a:gd name="T41" fmla="*/ 89 h 96"/>
                  <a:gd name="T42" fmla="*/ 8 w 167"/>
                  <a:gd name="T43" fmla="*/ 94 h 96"/>
                  <a:gd name="T44" fmla="*/ 45 w 167"/>
                  <a:gd name="T45" fmla="*/ 8 h 96"/>
                  <a:gd name="T46" fmla="*/ 41 w 167"/>
                  <a:gd name="T47" fmla="*/ 10 h 96"/>
                  <a:gd name="T48" fmla="*/ 163 w 167"/>
                  <a:gd name="T49" fmla="*/ 10 h 96"/>
                  <a:gd name="T50" fmla="*/ 158 w 167"/>
                  <a:gd name="T51" fmla="*/ 3 h 96"/>
                  <a:gd name="T52" fmla="*/ 122 w 167"/>
                  <a:gd name="T53" fmla="*/ 89 h 96"/>
                  <a:gd name="T54" fmla="*/ 127 w 167"/>
                  <a:gd name="T55" fmla="*/ 86 h 96"/>
                  <a:gd name="T56" fmla="*/ 4 w 167"/>
                  <a:gd name="T57" fmla="*/ 86 h 96"/>
                  <a:gd name="T58" fmla="*/ 8 w 167"/>
                  <a:gd name="T59" fmla="*/ 94 h 96"/>
                  <a:gd name="T60" fmla="*/ 0 w 167"/>
                  <a:gd name="T61" fmla="*/ 89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9"/>
                    </a:moveTo>
                    <a:lnTo>
                      <a:pt x="0" y="93"/>
                    </a:lnTo>
                    <a:lnTo>
                      <a:pt x="1" y="94"/>
                    </a:lnTo>
                    <a:lnTo>
                      <a:pt x="1" y="95"/>
                    </a:lnTo>
                    <a:lnTo>
                      <a:pt x="2" y="96"/>
                    </a:lnTo>
                    <a:lnTo>
                      <a:pt x="128" y="96"/>
                    </a:lnTo>
                    <a:lnTo>
                      <a:pt x="129" y="95"/>
                    </a:lnTo>
                    <a:lnTo>
                      <a:pt x="130" y="95"/>
                    </a:lnTo>
                    <a:lnTo>
                      <a:pt x="130" y="94"/>
                    </a:lnTo>
                    <a:lnTo>
                      <a:pt x="131" y="94"/>
                    </a:lnTo>
                    <a:lnTo>
                      <a:pt x="167" y="8"/>
                    </a:lnTo>
                    <a:lnTo>
                      <a:pt x="167" y="4"/>
                    </a:lnTo>
                    <a:lnTo>
                      <a:pt x="166" y="3"/>
                    </a:lnTo>
                    <a:lnTo>
                      <a:pt x="166" y="2"/>
                    </a:lnTo>
                    <a:lnTo>
                      <a:pt x="165" y="0"/>
                    </a:lnTo>
                    <a:lnTo>
                      <a:pt x="40" y="0"/>
                    </a:lnTo>
                    <a:lnTo>
                      <a:pt x="39" y="2"/>
                    </a:lnTo>
                    <a:lnTo>
                      <a:pt x="38" y="2"/>
                    </a:lnTo>
                    <a:lnTo>
                      <a:pt x="38" y="3"/>
                    </a:lnTo>
                    <a:lnTo>
                      <a:pt x="37" y="3"/>
                    </a:lnTo>
                    <a:lnTo>
                      <a:pt x="0" y="89"/>
                    </a:lnTo>
                    <a:lnTo>
                      <a:pt x="8" y="94"/>
                    </a:lnTo>
                    <a:lnTo>
                      <a:pt x="45" y="8"/>
                    </a:lnTo>
                    <a:lnTo>
                      <a:pt x="41" y="10"/>
                    </a:lnTo>
                    <a:lnTo>
                      <a:pt x="163" y="10"/>
                    </a:lnTo>
                    <a:lnTo>
                      <a:pt x="158" y="3"/>
                    </a:lnTo>
                    <a:lnTo>
                      <a:pt x="122" y="89"/>
                    </a:lnTo>
                    <a:lnTo>
                      <a:pt x="127" y="86"/>
                    </a:lnTo>
                    <a:lnTo>
                      <a:pt x="4" y="86"/>
                    </a:lnTo>
                    <a:lnTo>
                      <a:pt x="8" y="94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33" name="Freeform 186"/>
              <p:cNvSpPr>
                <a:spLocks/>
              </p:cNvSpPr>
              <p:nvPr/>
            </p:nvSpPr>
            <p:spPr bwMode="auto">
              <a:xfrm>
                <a:off x="2963" y="1224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2 w 159"/>
                  <a:gd name="T3" fmla="*/ 86 h 86"/>
                  <a:gd name="T4" fmla="*/ 159 w 159"/>
                  <a:gd name="T5" fmla="*/ 0 h 86"/>
                  <a:gd name="T6" fmla="*/ 36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9" y="0"/>
                    </a:lnTo>
                    <a:lnTo>
                      <a:pt x="36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34" name="Freeform 187"/>
              <p:cNvSpPr>
                <a:spLocks/>
              </p:cNvSpPr>
              <p:nvPr/>
            </p:nvSpPr>
            <p:spPr bwMode="auto">
              <a:xfrm>
                <a:off x="2959" y="1219"/>
                <a:ext cx="167" cy="96"/>
              </a:xfrm>
              <a:custGeom>
                <a:avLst/>
                <a:gdLst>
                  <a:gd name="T0" fmla="*/ 0 w 167"/>
                  <a:gd name="T1" fmla="*/ 89 h 96"/>
                  <a:gd name="T2" fmla="*/ 0 w 167"/>
                  <a:gd name="T3" fmla="*/ 93 h 96"/>
                  <a:gd name="T4" fmla="*/ 1 w 167"/>
                  <a:gd name="T5" fmla="*/ 94 h 96"/>
                  <a:gd name="T6" fmla="*/ 1 w 167"/>
                  <a:gd name="T7" fmla="*/ 95 h 96"/>
                  <a:gd name="T8" fmla="*/ 2 w 167"/>
                  <a:gd name="T9" fmla="*/ 96 h 96"/>
                  <a:gd name="T10" fmla="*/ 127 w 167"/>
                  <a:gd name="T11" fmla="*/ 96 h 96"/>
                  <a:gd name="T12" fmla="*/ 128 w 167"/>
                  <a:gd name="T13" fmla="*/ 95 h 96"/>
                  <a:gd name="T14" fmla="*/ 129 w 167"/>
                  <a:gd name="T15" fmla="*/ 95 h 96"/>
                  <a:gd name="T16" fmla="*/ 129 w 167"/>
                  <a:gd name="T17" fmla="*/ 94 h 96"/>
                  <a:gd name="T18" fmla="*/ 130 w 167"/>
                  <a:gd name="T19" fmla="*/ 94 h 96"/>
                  <a:gd name="T20" fmla="*/ 167 w 167"/>
                  <a:gd name="T21" fmla="*/ 8 h 96"/>
                  <a:gd name="T22" fmla="*/ 167 w 167"/>
                  <a:gd name="T23" fmla="*/ 4 h 96"/>
                  <a:gd name="T24" fmla="*/ 166 w 167"/>
                  <a:gd name="T25" fmla="*/ 3 h 96"/>
                  <a:gd name="T26" fmla="*/ 166 w 167"/>
                  <a:gd name="T27" fmla="*/ 2 h 96"/>
                  <a:gd name="T28" fmla="*/ 165 w 167"/>
                  <a:gd name="T29" fmla="*/ 0 h 96"/>
                  <a:gd name="T30" fmla="*/ 39 w 167"/>
                  <a:gd name="T31" fmla="*/ 0 h 96"/>
                  <a:gd name="T32" fmla="*/ 38 w 167"/>
                  <a:gd name="T33" fmla="*/ 2 h 96"/>
                  <a:gd name="T34" fmla="*/ 37 w 167"/>
                  <a:gd name="T35" fmla="*/ 2 h 96"/>
                  <a:gd name="T36" fmla="*/ 37 w 167"/>
                  <a:gd name="T37" fmla="*/ 3 h 96"/>
                  <a:gd name="T38" fmla="*/ 36 w 167"/>
                  <a:gd name="T39" fmla="*/ 3 h 96"/>
                  <a:gd name="T40" fmla="*/ 0 w 167"/>
                  <a:gd name="T41" fmla="*/ 89 h 96"/>
                  <a:gd name="T42" fmla="*/ 8 w 167"/>
                  <a:gd name="T43" fmla="*/ 94 h 96"/>
                  <a:gd name="T44" fmla="*/ 44 w 167"/>
                  <a:gd name="T45" fmla="*/ 8 h 96"/>
                  <a:gd name="T46" fmla="*/ 40 w 167"/>
                  <a:gd name="T47" fmla="*/ 10 h 96"/>
                  <a:gd name="T48" fmla="*/ 163 w 167"/>
                  <a:gd name="T49" fmla="*/ 10 h 96"/>
                  <a:gd name="T50" fmla="*/ 159 w 167"/>
                  <a:gd name="T51" fmla="*/ 3 h 96"/>
                  <a:gd name="T52" fmla="*/ 122 w 167"/>
                  <a:gd name="T53" fmla="*/ 89 h 96"/>
                  <a:gd name="T54" fmla="*/ 126 w 167"/>
                  <a:gd name="T55" fmla="*/ 86 h 96"/>
                  <a:gd name="T56" fmla="*/ 4 w 167"/>
                  <a:gd name="T57" fmla="*/ 86 h 96"/>
                  <a:gd name="T58" fmla="*/ 8 w 167"/>
                  <a:gd name="T59" fmla="*/ 94 h 96"/>
                  <a:gd name="T60" fmla="*/ 0 w 167"/>
                  <a:gd name="T61" fmla="*/ 89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9"/>
                    </a:moveTo>
                    <a:lnTo>
                      <a:pt x="0" y="93"/>
                    </a:lnTo>
                    <a:lnTo>
                      <a:pt x="1" y="94"/>
                    </a:lnTo>
                    <a:lnTo>
                      <a:pt x="1" y="95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5"/>
                    </a:lnTo>
                    <a:lnTo>
                      <a:pt x="129" y="95"/>
                    </a:lnTo>
                    <a:lnTo>
                      <a:pt x="129" y="94"/>
                    </a:lnTo>
                    <a:lnTo>
                      <a:pt x="130" y="94"/>
                    </a:lnTo>
                    <a:lnTo>
                      <a:pt x="167" y="8"/>
                    </a:lnTo>
                    <a:lnTo>
                      <a:pt x="167" y="4"/>
                    </a:lnTo>
                    <a:lnTo>
                      <a:pt x="166" y="3"/>
                    </a:lnTo>
                    <a:lnTo>
                      <a:pt x="166" y="2"/>
                    </a:lnTo>
                    <a:lnTo>
                      <a:pt x="165" y="0"/>
                    </a:lnTo>
                    <a:lnTo>
                      <a:pt x="39" y="0"/>
                    </a:lnTo>
                    <a:lnTo>
                      <a:pt x="38" y="2"/>
                    </a:lnTo>
                    <a:lnTo>
                      <a:pt x="37" y="2"/>
                    </a:lnTo>
                    <a:lnTo>
                      <a:pt x="37" y="3"/>
                    </a:lnTo>
                    <a:lnTo>
                      <a:pt x="36" y="3"/>
                    </a:lnTo>
                    <a:lnTo>
                      <a:pt x="0" y="89"/>
                    </a:lnTo>
                    <a:lnTo>
                      <a:pt x="8" y="94"/>
                    </a:lnTo>
                    <a:lnTo>
                      <a:pt x="44" y="8"/>
                    </a:lnTo>
                    <a:lnTo>
                      <a:pt x="40" y="10"/>
                    </a:lnTo>
                    <a:lnTo>
                      <a:pt x="163" y="10"/>
                    </a:lnTo>
                    <a:lnTo>
                      <a:pt x="159" y="3"/>
                    </a:lnTo>
                    <a:lnTo>
                      <a:pt x="122" y="89"/>
                    </a:lnTo>
                    <a:lnTo>
                      <a:pt x="126" y="86"/>
                    </a:lnTo>
                    <a:lnTo>
                      <a:pt x="4" y="86"/>
                    </a:lnTo>
                    <a:lnTo>
                      <a:pt x="8" y="94"/>
                    </a:lnTo>
                    <a:lnTo>
                      <a:pt x="0" y="89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35" name="Freeform 188"/>
              <p:cNvSpPr>
                <a:spLocks/>
              </p:cNvSpPr>
              <p:nvPr/>
            </p:nvSpPr>
            <p:spPr bwMode="auto">
              <a:xfrm>
                <a:off x="3016" y="806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2 w 159"/>
                  <a:gd name="T3" fmla="*/ 86 h 86"/>
                  <a:gd name="T4" fmla="*/ 159 w 159"/>
                  <a:gd name="T5" fmla="*/ 0 h 86"/>
                  <a:gd name="T6" fmla="*/ 36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9" y="0"/>
                    </a:lnTo>
                    <a:lnTo>
                      <a:pt x="36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36" name="Freeform 189"/>
              <p:cNvSpPr>
                <a:spLocks/>
              </p:cNvSpPr>
              <p:nvPr/>
            </p:nvSpPr>
            <p:spPr bwMode="auto">
              <a:xfrm>
                <a:off x="3012" y="801"/>
                <a:ext cx="167" cy="96"/>
              </a:xfrm>
              <a:custGeom>
                <a:avLst/>
                <a:gdLst>
                  <a:gd name="T0" fmla="*/ 0 w 167"/>
                  <a:gd name="T1" fmla="*/ 88 h 96"/>
                  <a:gd name="T2" fmla="*/ 0 w 167"/>
                  <a:gd name="T3" fmla="*/ 92 h 96"/>
                  <a:gd name="T4" fmla="*/ 1 w 167"/>
                  <a:gd name="T5" fmla="*/ 93 h 96"/>
                  <a:gd name="T6" fmla="*/ 1 w 167"/>
                  <a:gd name="T7" fmla="*/ 95 h 96"/>
                  <a:gd name="T8" fmla="*/ 2 w 167"/>
                  <a:gd name="T9" fmla="*/ 96 h 96"/>
                  <a:gd name="T10" fmla="*/ 127 w 167"/>
                  <a:gd name="T11" fmla="*/ 96 h 96"/>
                  <a:gd name="T12" fmla="*/ 128 w 167"/>
                  <a:gd name="T13" fmla="*/ 95 h 96"/>
                  <a:gd name="T14" fmla="*/ 129 w 167"/>
                  <a:gd name="T15" fmla="*/ 95 h 96"/>
                  <a:gd name="T16" fmla="*/ 129 w 167"/>
                  <a:gd name="T17" fmla="*/ 93 h 96"/>
                  <a:gd name="T18" fmla="*/ 130 w 167"/>
                  <a:gd name="T19" fmla="*/ 93 h 96"/>
                  <a:gd name="T20" fmla="*/ 167 w 167"/>
                  <a:gd name="T21" fmla="*/ 7 h 96"/>
                  <a:gd name="T22" fmla="*/ 167 w 167"/>
                  <a:gd name="T23" fmla="*/ 4 h 96"/>
                  <a:gd name="T24" fmla="*/ 166 w 167"/>
                  <a:gd name="T25" fmla="*/ 2 h 96"/>
                  <a:gd name="T26" fmla="*/ 166 w 167"/>
                  <a:gd name="T27" fmla="*/ 1 h 96"/>
                  <a:gd name="T28" fmla="*/ 165 w 167"/>
                  <a:gd name="T29" fmla="*/ 0 h 96"/>
                  <a:gd name="T30" fmla="*/ 39 w 167"/>
                  <a:gd name="T31" fmla="*/ 0 h 96"/>
                  <a:gd name="T32" fmla="*/ 38 w 167"/>
                  <a:gd name="T33" fmla="*/ 1 h 96"/>
                  <a:gd name="T34" fmla="*/ 37 w 167"/>
                  <a:gd name="T35" fmla="*/ 1 h 96"/>
                  <a:gd name="T36" fmla="*/ 37 w 167"/>
                  <a:gd name="T37" fmla="*/ 2 h 96"/>
                  <a:gd name="T38" fmla="*/ 36 w 167"/>
                  <a:gd name="T39" fmla="*/ 2 h 96"/>
                  <a:gd name="T40" fmla="*/ 0 w 167"/>
                  <a:gd name="T41" fmla="*/ 88 h 96"/>
                  <a:gd name="T42" fmla="*/ 8 w 167"/>
                  <a:gd name="T43" fmla="*/ 93 h 96"/>
                  <a:gd name="T44" fmla="*/ 44 w 167"/>
                  <a:gd name="T45" fmla="*/ 7 h 96"/>
                  <a:gd name="T46" fmla="*/ 40 w 167"/>
                  <a:gd name="T47" fmla="*/ 10 h 96"/>
                  <a:gd name="T48" fmla="*/ 163 w 167"/>
                  <a:gd name="T49" fmla="*/ 10 h 96"/>
                  <a:gd name="T50" fmla="*/ 158 w 167"/>
                  <a:gd name="T51" fmla="*/ 2 h 96"/>
                  <a:gd name="T52" fmla="*/ 121 w 167"/>
                  <a:gd name="T53" fmla="*/ 88 h 96"/>
                  <a:gd name="T54" fmla="*/ 126 w 167"/>
                  <a:gd name="T55" fmla="*/ 86 h 96"/>
                  <a:gd name="T56" fmla="*/ 4 w 167"/>
                  <a:gd name="T57" fmla="*/ 86 h 96"/>
                  <a:gd name="T58" fmla="*/ 8 w 167"/>
                  <a:gd name="T59" fmla="*/ 93 h 96"/>
                  <a:gd name="T60" fmla="*/ 0 w 167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5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5"/>
                    </a:lnTo>
                    <a:lnTo>
                      <a:pt x="129" y="95"/>
                    </a:lnTo>
                    <a:lnTo>
                      <a:pt x="129" y="93"/>
                    </a:lnTo>
                    <a:lnTo>
                      <a:pt x="130" y="93"/>
                    </a:lnTo>
                    <a:lnTo>
                      <a:pt x="167" y="7"/>
                    </a:lnTo>
                    <a:lnTo>
                      <a:pt x="167" y="4"/>
                    </a:lnTo>
                    <a:lnTo>
                      <a:pt x="166" y="2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39" y="0"/>
                    </a:lnTo>
                    <a:lnTo>
                      <a:pt x="38" y="1"/>
                    </a:lnTo>
                    <a:lnTo>
                      <a:pt x="37" y="1"/>
                    </a:lnTo>
                    <a:lnTo>
                      <a:pt x="37" y="2"/>
                    </a:lnTo>
                    <a:lnTo>
                      <a:pt x="36" y="2"/>
                    </a:lnTo>
                    <a:lnTo>
                      <a:pt x="0" y="88"/>
                    </a:lnTo>
                    <a:lnTo>
                      <a:pt x="8" y="93"/>
                    </a:lnTo>
                    <a:lnTo>
                      <a:pt x="44" y="7"/>
                    </a:lnTo>
                    <a:lnTo>
                      <a:pt x="40" y="10"/>
                    </a:lnTo>
                    <a:lnTo>
                      <a:pt x="163" y="10"/>
                    </a:lnTo>
                    <a:lnTo>
                      <a:pt x="158" y="2"/>
                    </a:lnTo>
                    <a:lnTo>
                      <a:pt x="121" y="88"/>
                    </a:lnTo>
                    <a:lnTo>
                      <a:pt x="126" y="86"/>
                    </a:lnTo>
                    <a:lnTo>
                      <a:pt x="4" y="86"/>
                    </a:lnTo>
                    <a:lnTo>
                      <a:pt x="8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37" name="Freeform 190"/>
              <p:cNvSpPr>
                <a:spLocks/>
              </p:cNvSpPr>
              <p:nvPr/>
            </p:nvSpPr>
            <p:spPr bwMode="auto">
              <a:xfrm>
                <a:off x="3753" y="806"/>
                <a:ext cx="158" cy="86"/>
              </a:xfrm>
              <a:custGeom>
                <a:avLst/>
                <a:gdLst>
                  <a:gd name="T0" fmla="*/ 0 w 158"/>
                  <a:gd name="T1" fmla="*/ 86 h 86"/>
                  <a:gd name="T2" fmla="*/ 122 w 158"/>
                  <a:gd name="T3" fmla="*/ 86 h 86"/>
                  <a:gd name="T4" fmla="*/ 158 w 158"/>
                  <a:gd name="T5" fmla="*/ 0 h 86"/>
                  <a:gd name="T6" fmla="*/ 36 w 158"/>
                  <a:gd name="T7" fmla="*/ 0 h 86"/>
                  <a:gd name="T8" fmla="*/ 0 w 158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"/>
                  <a:gd name="T16" fmla="*/ 0 h 86"/>
                  <a:gd name="T17" fmla="*/ 158 w 158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8" y="0"/>
                    </a:lnTo>
                    <a:lnTo>
                      <a:pt x="36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38" name="Freeform 191"/>
              <p:cNvSpPr>
                <a:spLocks/>
              </p:cNvSpPr>
              <p:nvPr/>
            </p:nvSpPr>
            <p:spPr bwMode="auto">
              <a:xfrm>
                <a:off x="3749" y="801"/>
                <a:ext cx="166" cy="96"/>
              </a:xfrm>
              <a:custGeom>
                <a:avLst/>
                <a:gdLst>
                  <a:gd name="T0" fmla="*/ 0 w 166"/>
                  <a:gd name="T1" fmla="*/ 88 h 96"/>
                  <a:gd name="T2" fmla="*/ 0 w 166"/>
                  <a:gd name="T3" fmla="*/ 92 h 96"/>
                  <a:gd name="T4" fmla="*/ 1 w 166"/>
                  <a:gd name="T5" fmla="*/ 93 h 96"/>
                  <a:gd name="T6" fmla="*/ 1 w 166"/>
                  <a:gd name="T7" fmla="*/ 95 h 96"/>
                  <a:gd name="T8" fmla="*/ 2 w 166"/>
                  <a:gd name="T9" fmla="*/ 96 h 96"/>
                  <a:gd name="T10" fmla="*/ 127 w 166"/>
                  <a:gd name="T11" fmla="*/ 96 h 96"/>
                  <a:gd name="T12" fmla="*/ 128 w 166"/>
                  <a:gd name="T13" fmla="*/ 95 h 96"/>
                  <a:gd name="T14" fmla="*/ 129 w 166"/>
                  <a:gd name="T15" fmla="*/ 95 h 96"/>
                  <a:gd name="T16" fmla="*/ 129 w 166"/>
                  <a:gd name="T17" fmla="*/ 93 h 96"/>
                  <a:gd name="T18" fmla="*/ 130 w 166"/>
                  <a:gd name="T19" fmla="*/ 93 h 96"/>
                  <a:gd name="T20" fmla="*/ 166 w 166"/>
                  <a:gd name="T21" fmla="*/ 7 h 96"/>
                  <a:gd name="T22" fmla="*/ 166 w 166"/>
                  <a:gd name="T23" fmla="*/ 4 h 96"/>
                  <a:gd name="T24" fmla="*/ 165 w 166"/>
                  <a:gd name="T25" fmla="*/ 2 h 96"/>
                  <a:gd name="T26" fmla="*/ 165 w 166"/>
                  <a:gd name="T27" fmla="*/ 1 h 96"/>
                  <a:gd name="T28" fmla="*/ 164 w 166"/>
                  <a:gd name="T29" fmla="*/ 0 h 96"/>
                  <a:gd name="T30" fmla="*/ 39 w 166"/>
                  <a:gd name="T31" fmla="*/ 0 h 96"/>
                  <a:gd name="T32" fmla="*/ 38 w 166"/>
                  <a:gd name="T33" fmla="*/ 1 h 96"/>
                  <a:gd name="T34" fmla="*/ 37 w 166"/>
                  <a:gd name="T35" fmla="*/ 1 h 96"/>
                  <a:gd name="T36" fmla="*/ 37 w 166"/>
                  <a:gd name="T37" fmla="*/ 2 h 96"/>
                  <a:gd name="T38" fmla="*/ 36 w 166"/>
                  <a:gd name="T39" fmla="*/ 2 h 96"/>
                  <a:gd name="T40" fmla="*/ 0 w 166"/>
                  <a:gd name="T41" fmla="*/ 88 h 96"/>
                  <a:gd name="T42" fmla="*/ 9 w 166"/>
                  <a:gd name="T43" fmla="*/ 93 h 96"/>
                  <a:gd name="T44" fmla="*/ 45 w 166"/>
                  <a:gd name="T45" fmla="*/ 7 h 96"/>
                  <a:gd name="T46" fmla="*/ 40 w 166"/>
                  <a:gd name="T47" fmla="*/ 10 h 96"/>
                  <a:gd name="T48" fmla="*/ 162 w 166"/>
                  <a:gd name="T49" fmla="*/ 10 h 96"/>
                  <a:gd name="T50" fmla="*/ 158 w 166"/>
                  <a:gd name="T51" fmla="*/ 2 h 96"/>
                  <a:gd name="T52" fmla="*/ 122 w 166"/>
                  <a:gd name="T53" fmla="*/ 88 h 96"/>
                  <a:gd name="T54" fmla="*/ 126 w 166"/>
                  <a:gd name="T55" fmla="*/ 86 h 96"/>
                  <a:gd name="T56" fmla="*/ 4 w 166"/>
                  <a:gd name="T57" fmla="*/ 86 h 96"/>
                  <a:gd name="T58" fmla="*/ 9 w 166"/>
                  <a:gd name="T59" fmla="*/ 93 h 96"/>
                  <a:gd name="T60" fmla="*/ 0 w 166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6"/>
                  <a:gd name="T94" fmla="*/ 0 h 96"/>
                  <a:gd name="T95" fmla="*/ 166 w 166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6" h="96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5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5"/>
                    </a:lnTo>
                    <a:lnTo>
                      <a:pt x="129" y="95"/>
                    </a:lnTo>
                    <a:lnTo>
                      <a:pt x="129" y="93"/>
                    </a:lnTo>
                    <a:lnTo>
                      <a:pt x="130" y="93"/>
                    </a:lnTo>
                    <a:lnTo>
                      <a:pt x="166" y="7"/>
                    </a:lnTo>
                    <a:lnTo>
                      <a:pt x="166" y="4"/>
                    </a:lnTo>
                    <a:lnTo>
                      <a:pt x="165" y="2"/>
                    </a:lnTo>
                    <a:lnTo>
                      <a:pt x="165" y="1"/>
                    </a:lnTo>
                    <a:lnTo>
                      <a:pt x="164" y="0"/>
                    </a:lnTo>
                    <a:lnTo>
                      <a:pt x="39" y="0"/>
                    </a:lnTo>
                    <a:lnTo>
                      <a:pt x="38" y="1"/>
                    </a:lnTo>
                    <a:lnTo>
                      <a:pt x="37" y="1"/>
                    </a:lnTo>
                    <a:lnTo>
                      <a:pt x="37" y="2"/>
                    </a:lnTo>
                    <a:lnTo>
                      <a:pt x="36" y="2"/>
                    </a:lnTo>
                    <a:lnTo>
                      <a:pt x="0" y="88"/>
                    </a:lnTo>
                    <a:lnTo>
                      <a:pt x="9" y="93"/>
                    </a:lnTo>
                    <a:lnTo>
                      <a:pt x="45" y="7"/>
                    </a:lnTo>
                    <a:lnTo>
                      <a:pt x="40" y="10"/>
                    </a:lnTo>
                    <a:lnTo>
                      <a:pt x="162" y="10"/>
                    </a:lnTo>
                    <a:lnTo>
                      <a:pt x="158" y="2"/>
                    </a:lnTo>
                    <a:lnTo>
                      <a:pt x="122" y="88"/>
                    </a:lnTo>
                    <a:lnTo>
                      <a:pt x="126" y="86"/>
                    </a:lnTo>
                    <a:lnTo>
                      <a:pt x="4" y="86"/>
                    </a:lnTo>
                    <a:lnTo>
                      <a:pt x="9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39" name="Freeform 192"/>
              <p:cNvSpPr>
                <a:spLocks/>
              </p:cNvSpPr>
              <p:nvPr/>
            </p:nvSpPr>
            <p:spPr bwMode="auto">
              <a:xfrm>
                <a:off x="3632" y="806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1 w 159"/>
                  <a:gd name="T3" fmla="*/ 86 h 86"/>
                  <a:gd name="T4" fmla="*/ 159 w 159"/>
                  <a:gd name="T5" fmla="*/ 0 h 86"/>
                  <a:gd name="T6" fmla="*/ 36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1" y="86"/>
                    </a:lnTo>
                    <a:lnTo>
                      <a:pt x="159" y="0"/>
                    </a:lnTo>
                    <a:lnTo>
                      <a:pt x="36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40" name="Freeform 193"/>
              <p:cNvSpPr>
                <a:spLocks/>
              </p:cNvSpPr>
              <p:nvPr/>
            </p:nvSpPr>
            <p:spPr bwMode="auto">
              <a:xfrm>
                <a:off x="3628" y="801"/>
                <a:ext cx="167" cy="96"/>
              </a:xfrm>
              <a:custGeom>
                <a:avLst/>
                <a:gdLst>
                  <a:gd name="T0" fmla="*/ 0 w 167"/>
                  <a:gd name="T1" fmla="*/ 88 h 96"/>
                  <a:gd name="T2" fmla="*/ 0 w 167"/>
                  <a:gd name="T3" fmla="*/ 92 h 96"/>
                  <a:gd name="T4" fmla="*/ 1 w 167"/>
                  <a:gd name="T5" fmla="*/ 93 h 96"/>
                  <a:gd name="T6" fmla="*/ 1 w 167"/>
                  <a:gd name="T7" fmla="*/ 95 h 96"/>
                  <a:gd name="T8" fmla="*/ 2 w 167"/>
                  <a:gd name="T9" fmla="*/ 96 h 96"/>
                  <a:gd name="T10" fmla="*/ 127 w 167"/>
                  <a:gd name="T11" fmla="*/ 96 h 96"/>
                  <a:gd name="T12" fmla="*/ 128 w 167"/>
                  <a:gd name="T13" fmla="*/ 95 h 96"/>
                  <a:gd name="T14" fmla="*/ 129 w 167"/>
                  <a:gd name="T15" fmla="*/ 95 h 96"/>
                  <a:gd name="T16" fmla="*/ 129 w 167"/>
                  <a:gd name="T17" fmla="*/ 93 h 96"/>
                  <a:gd name="T18" fmla="*/ 130 w 167"/>
                  <a:gd name="T19" fmla="*/ 93 h 96"/>
                  <a:gd name="T20" fmla="*/ 167 w 167"/>
                  <a:gd name="T21" fmla="*/ 7 h 96"/>
                  <a:gd name="T22" fmla="*/ 167 w 167"/>
                  <a:gd name="T23" fmla="*/ 4 h 96"/>
                  <a:gd name="T24" fmla="*/ 166 w 167"/>
                  <a:gd name="T25" fmla="*/ 2 h 96"/>
                  <a:gd name="T26" fmla="*/ 166 w 167"/>
                  <a:gd name="T27" fmla="*/ 1 h 96"/>
                  <a:gd name="T28" fmla="*/ 165 w 167"/>
                  <a:gd name="T29" fmla="*/ 0 h 96"/>
                  <a:gd name="T30" fmla="*/ 39 w 167"/>
                  <a:gd name="T31" fmla="*/ 0 h 96"/>
                  <a:gd name="T32" fmla="*/ 38 w 167"/>
                  <a:gd name="T33" fmla="*/ 1 h 96"/>
                  <a:gd name="T34" fmla="*/ 37 w 167"/>
                  <a:gd name="T35" fmla="*/ 1 h 96"/>
                  <a:gd name="T36" fmla="*/ 37 w 167"/>
                  <a:gd name="T37" fmla="*/ 2 h 96"/>
                  <a:gd name="T38" fmla="*/ 36 w 167"/>
                  <a:gd name="T39" fmla="*/ 2 h 96"/>
                  <a:gd name="T40" fmla="*/ 0 w 167"/>
                  <a:gd name="T41" fmla="*/ 88 h 96"/>
                  <a:gd name="T42" fmla="*/ 8 w 167"/>
                  <a:gd name="T43" fmla="*/ 93 h 96"/>
                  <a:gd name="T44" fmla="*/ 44 w 167"/>
                  <a:gd name="T45" fmla="*/ 7 h 96"/>
                  <a:gd name="T46" fmla="*/ 40 w 167"/>
                  <a:gd name="T47" fmla="*/ 10 h 96"/>
                  <a:gd name="T48" fmla="*/ 163 w 167"/>
                  <a:gd name="T49" fmla="*/ 10 h 96"/>
                  <a:gd name="T50" fmla="*/ 158 w 167"/>
                  <a:gd name="T51" fmla="*/ 2 h 96"/>
                  <a:gd name="T52" fmla="*/ 121 w 167"/>
                  <a:gd name="T53" fmla="*/ 88 h 96"/>
                  <a:gd name="T54" fmla="*/ 125 w 167"/>
                  <a:gd name="T55" fmla="*/ 86 h 96"/>
                  <a:gd name="T56" fmla="*/ 4 w 167"/>
                  <a:gd name="T57" fmla="*/ 86 h 96"/>
                  <a:gd name="T58" fmla="*/ 8 w 167"/>
                  <a:gd name="T59" fmla="*/ 93 h 96"/>
                  <a:gd name="T60" fmla="*/ 0 w 167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5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5"/>
                    </a:lnTo>
                    <a:lnTo>
                      <a:pt x="129" y="95"/>
                    </a:lnTo>
                    <a:lnTo>
                      <a:pt x="129" y="93"/>
                    </a:lnTo>
                    <a:lnTo>
                      <a:pt x="130" y="93"/>
                    </a:lnTo>
                    <a:lnTo>
                      <a:pt x="167" y="7"/>
                    </a:lnTo>
                    <a:lnTo>
                      <a:pt x="167" y="4"/>
                    </a:lnTo>
                    <a:lnTo>
                      <a:pt x="166" y="2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39" y="0"/>
                    </a:lnTo>
                    <a:lnTo>
                      <a:pt x="38" y="1"/>
                    </a:lnTo>
                    <a:lnTo>
                      <a:pt x="37" y="1"/>
                    </a:lnTo>
                    <a:lnTo>
                      <a:pt x="37" y="2"/>
                    </a:lnTo>
                    <a:lnTo>
                      <a:pt x="36" y="2"/>
                    </a:lnTo>
                    <a:lnTo>
                      <a:pt x="0" y="88"/>
                    </a:lnTo>
                    <a:lnTo>
                      <a:pt x="8" y="93"/>
                    </a:lnTo>
                    <a:lnTo>
                      <a:pt x="44" y="7"/>
                    </a:lnTo>
                    <a:lnTo>
                      <a:pt x="40" y="10"/>
                    </a:lnTo>
                    <a:lnTo>
                      <a:pt x="163" y="10"/>
                    </a:lnTo>
                    <a:lnTo>
                      <a:pt x="158" y="2"/>
                    </a:lnTo>
                    <a:lnTo>
                      <a:pt x="121" y="88"/>
                    </a:lnTo>
                    <a:lnTo>
                      <a:pt x="125" y="86"/>
                    </a:lnTo>
                    <a:lnTo>
                      <a:pt x="4" y="86"/>
                    </a:lnTo>
                    <a:lnTo>
                      <a:pt x="8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41" name="Freeform 194"/>
              <p:cNvSpPr>
                <a:spLocks/>
              </p:cNvSpPr>
              <p:nvPr/>
            </p:nvSpPr>
            <p:spPr bwMode="auto">
              <a:xfrm>
                <a:off x="3508" y="806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3 w 159"/>
                  <a:gd name="T3" fmla="*/ 86 h 86"/>
                  <a:gd name="T4" fmla="*/ 159 w 159"/>
                  <a:gd name="T5" fmla="*/ 0 h 86"/>
                  <a:gd name="T6" fmla="*/ 37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3" y="86"/>
                    </a:lnTo>
                    <a:lnTo>
                      <a:pt x="159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42" name="Freeform 195"/>
              <p:cNvSpPr>
                <a:spLocks/>
              </p:cNvSpPr>
              <p:nvPr/>
            </p:nvSpPr>
            <p:spPr bwMode="auto">
              <a:xfrm>
                <a:off x="3504" y="801"/>
                <a:ext cx="167" cy="96"/>
              </a:xfrm>
              <a:custGeom>
                <a:avLst/>
                <a:gdLst>
                  <a:gd name="T0" fmla="*/ 0 w 167"/>
                  <a:gd name="T1" fmla="*/ 88 h 96"/>
                  <a:gd name="T2" fmla="*/ 0 w 167"/>
                  <a:gd name="T3" fmla="*/ 92 h 96"/>
                  <a:gd name="T4" fmla="*/ 1 w 167"/>
                  <a:gd name="T5" fmla="*/ 93 h 96"/>
                  <a:gd name="T6" fmla="*/ 1 w 167"/>
                  <a:gd name="T7" fmla="*/ 95 h 96"/>
                  <a:gd name="T8" fmla="*/ 2 w 167"/>
                  <a:gd name="T9" fmla="*/ 96 h 96"/>
                  <a:gd name="T10" fmla="*/ 128 w 167"/>
                  <a:gd name="T11" fmla="*/ 96 h 96"/>
                  <a:gd name="T12" fmla="*/ 129 w 167"/>
                  <a:gd name="T13" fmla="*/ 95 h 96"/>
                  <a:gd name="T14" fmla="*/ 130 w 167"/>
                  <a:gd name="T15" fmla="*/ 95 h 96"/>
                  <a:gd name="T16" fmla="*/ 130 w 167"/>
                  <a:gd name="T17" fmla="*/ 93 h 96"/>
                  <a:gd name="T18" fmla="*/ 131 w 167"/>
                  <a:gd name="T19" fmla="*/ 93 h 96"/>
                  <a:gd name="T20" fmla="*/ 167 w 167"/>
                  <a:gd name="T21" fmla="*/ 7 h 96"/>
                  <a:gd name="T22" fmla="*/ 167 w 167"/>
                  <a:gd name="T23" fmla="*/ 4 h 96"/>
                  <a:gd name="T24" fmla="*/ 166 w 167"/>
                  <a:gd name="T25" fmla="*/ 2 h 96"/>
                  <a:gd name="T26" fmla="*/ 166 w 167"/>
                  <a:gd name="T27" fmla="*/ 1 h 96"/>
                  <a:gd name="T28" fmla="*/ 165 w 167"/>
                  <a:gd name="T29" fmla="*/ 0 h 96"/>
                  <a:gd name="T30" fmla="*/ 40 w 167"/>
                  <a:gd name="T31" fmla="*/ 0 h 96"/>
                  <a:gd name="T32" fmla="*/ 39 w 167"/>
                  <a:gd name="T33" fmla="*/ 1 h 96"/>
                  <a:gd name="T34" fmla="*/ 38 w 167"/>
                  <a:gd name="T35" fmla="*/ 1 h 96"/>
                  <a:gd name="T36" fmla="*/ 38 w 167"/>
                  <a:gd name="T37" fmla="*/ 2 h 96"/>
                  <a:gd name="T38" fmla="*/ 37 w 167"/>
                  <a:gd name="T39" fmla="*/ 2 h 96"/>
                  <a:gd name="T40" fmla="*/ 0 w 167"/>
                  <a:gd name="T41" fmla="*/ 88 h 96"/>
                  <a:gd name="T42" fmla="*/ 8 w 167"/>
                  <a:gd name="T43" fmla="*/ 93 h 96"/>
                  <a:gd name="T44" fmla="*/ 45 w 167"/>
                  <a:gd name="T45" fmla="*/ 7 h 96"/>
                  <a:gd name="T46" fmla="*/ 41 w 167"/>
                  <a:gd name="T47" fmla="*/ 10 h 96"/>
                  <a:gd name="T48" fmla="*/ 163 w 167"/>
                  <a:gd name="T49" fmla="*/ 10 h 96"/>
                  <a:gd name="T50" fmla="*/ 158 w 167"/>
                  <a:gd name="T51" fmla="*/ 2 h 96"/>
                  <a:gd name="T52" fmla="*/ 123 w 167"/>
                  <a:gd name="T53" fmla="*/ 88 h 96"/>
                  <a:gd name="T54" fmla="*/ 127 w 167"/>
                  <a:gd name="T55" fmla="*/ 86 h 96"/>
                  <a:gd name="T56" fmla="*/ 4 w 167"/>
                  <a:gd name="T57" fmla="*/ 86 h 96"/>
                  <a:gd name="T58" fmla="*/ 8 w 167"/>
                  <a:gd name="T59" fmla="*/ 93 h 96"/>
                  <a:gd name="T60" fmla="*/ 0 w 167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5"/>
                    </a:lnTo>
                    <a:lnTo>
                      <a:pt x="2" y="96"/>
                    </a:lnTo>
                    <a:lnTo>
                      <a:pt x="128" y="96"/>
                    </a:lnTo>
                    <a:lnTo>
                      <a:pt x="129" y="95"/>
                    </a:lnTo>
                    <a:lnTo>
                      <a:pt x="130" y="95"/>
                    </a:lnTo>
                    <a:lnTo>
                      <a:pt x="130" y="93"/>
                    </a:lnTo>
                    <a:lnTo>
                      <a:pt x="131" y="93"/>
                    </a:lnTo>
                    <a:lnTo>
                      <a:pt x="167" y="7"/>
                    </a:lnTo>
                    <a:lnTo>
                      <a:pt x="167" y="4"/>
                    </a:lnTo>
                    <a:lnTo>
                      <a:pt x="166" y="2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40" y="0"/>
                    </a:lnTo>
                    <a:lnTo>
                      <a:pt x="39" y="1"/>
                    </a:lnTo>
                    <a:lnTo>
                      <a:pt x="38" y="1"/>
                    </a:lnTo>
                    <a:lnTo>
                      <a:pt x="38" y="2"/>
                    </a:lnTo>
                    <a:lnTo>
                      <a:pt x="37" y="2"/>
                    </a:lnTo>
                    <a:lnTo>
                      <a:pt x="0" y="88"/>
                    </a:lnTo>
                    <a:lnTo>
                      <a:pt x="8" y="93"/>
                    </a:lnTo>
                    <a:lnTo>
                      <a:pt x="45" y="7"/>
                    </a:lnTo>
                    <a:lnTo>
                      <a:pt x="41" y="10"/>
                    </a:lnTo>
                    <a:lnTo>
                      <a:pt x="163" y="10"/>
                    </a:lnTo>
                    <a:lnTo>
                      <a:pt x="158" y="2"/>
                    </a:lnTo>
                    <a:lnTo>
                      <a:pt x="123" y="88"/>
                    </a:lnTo>
                    <a:lnTo>
                      <a:pt x="127" y="86"/>
                    </a:lnTo>
                    <a:lnTo>
                      <a:pt x="4" y="86"/>
                    </a:lnTo>
                    <a:lnTo>
                      <a:pt x="8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43" name="Freeform 196"/>
              <p:cNvSpPr>
                <a:spLocks/>
              </p:cNvSpPr>
              <p:nvPr/>
            </p:nvSpPr>
            <p:spPr bwMode="auto">
              <a:xfrm>
                <a:off x="3385" y="806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2 w 159"/>
                  <a:gd name="T3" fmla="*/ 86 h 86"/>
                  <a:gd name="T4" fmla="*/ 159 w 159"/>
                  <a:gd name="T5" fmla="*/ 0 h 86"/>
                  <a:gd name="T6" fmla="*/ 37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9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44" name="Freeform 197"/>
              <p:cNvSpPr>
                <a:spLocks/>
              </p:cNvSpPr>
              <p:nvPr/>
            </p:nvSpPr>
            <p:spPr bwMode="auto">
              <a:xfrm>
                <a:off x="3381" y="801"/>
                <a:ext cx="167" cy="96"/>
              </a:xfrm>
              <a:custGeom>
                <a:avLst/>
                <a:gdLst>
                  <a:gd name="T0" fmla="*/ 0 w 167"/>
                  <a:gd name="T1" fmla="*/ 88 h 96"/>
                  <a:gd name="T2" fmla="*/ 0 w 167"/>
                  <a:gd name="T3" fmla="*/ 92 h 96"/>
                  <a:gd name="T4" fmla="*/ 1 w 167"/>
                  <a:gd name="T5" fmla="*/ 93 h 96"/>
                  <a:gd name="T6" fmla="*/ 1 w 167"/>
                  <a:gd name="T7" fmla="*/ 95 h 96"/>
                  <a:gd name="T8" fmla="*/ 2 w 167"/>
                  <a:gd name="T9" fmla="*/ 96 h 96"/>
                  <a:gd name="T10" fmla="*/ 127 w 167"/>
                  <a:gd name="T11" fmla="*/ 96 h 96"/>
                  <a:gd name="T12" fmla="*/ 128 w 167"/>
                  <a:gd name="T13" fmla="*/ 95 h 96"/>
                  <a:gd name="T14" fmla="*/ 129 w 167"/>
                  <a:gd name="T15" fmla="*/ 95 h 96"/>
                  <a:gd name="T16" fmla="*/ 129 w 167"/>
                  <a:gd name="T17" fmla="*/ 93 h 96"/>
                  <a:gd name="T18" fmla="*/ 130 w 167"/>
                  <a:gd name="T19" fmla="*/ 93 h 96"/>
                  <a:gd name="T20" fmla="*/ 167 w 167"/>
                  <a:gd name="T21" fmla="*/ 7 h 96"/>
                  <a:gd name="T22" fmla="*/ 167 w 167"/>
                  <a:gd name="T23" fmla="*/ 4 h 96"/>
                  <a:gd name="T24" fmla="*/ 166 w 167"/>
                  <a:gd name="T25" fmla="*/ 2 h 96"/>
                  <a:gd name="T26" fmla="*/ 166 w 167"/>
                  <a:gd name="T27" fmla="*/ 1 h 96"/>
                  <a:gd name="T28" fmla="*/ 165 w 167"/>
                  <a:gd name="T29" fmla="*/ 0 h 96"/>
                  <a:gd name="T30" fmla="*/ 40 w 167"/>
                  <a:gd name="T31" fmla="*/ 0 h 96"/>
                  <a:gd name="T32" fmla="*/ 39 w 167"/>
                  <a:gd name="T33" fmla="*/ 1 h 96"/>
                  <a:gd name="T34" fmla="*/ 38 w 167"/>
                  <a:gd name="T35" fmla="*/ 1 h 96"/>
                  <a:gd name="T36" fmla="*/ 38 w 167"/>
                  <a:gd name="T37" fmla="*/ 2 h 96"/>
                  <a:gd name="T38" fmla="*/ 37 w 167"/>
                  <a:gd name="T39" fmla="*/ 2 h 96"/>
                  <a:gd name="T40" fmla="*/ 0 w 167"/>
                  <a:gd name="T41" fmla="*/ 88 h 96"/>
                  <a:gd name="T42" fmla="*/ 9 w 167"/>
                  <a:gd name="T43" fmla="*/ 93 h 96"/>
                  <a:gd name="T44" fmla="*/ 46 w 167"/>
                  <a:gd name="T45" fmla="*/ 7 h 96"/>
                  <a:gd name="T46" fmla="*/ 41 w 167"/>
                  <a:gd name="T47" fmla="*/ 10 h 96"/>
                  <a:gd name="T48" fmla="*/ 163 w 167"/>
                  <a:gd name="T49" fmla="*/ 10 h 96"/>
                  <a:gd name="T50" fmla="*/ 159 w 167"/>
                  <a:gd name="T51" fmla="*/ 2 h 96"/>
                  <a:gd name="T52" fmla="*/ 122 w 167"/>
                  <a:gd name="T53" fmla="*/ 88 h 96"/>
                  <a:gd name="T54" fmla="*/ 126 w 167"/>
                  <a:gd name="T55" fmla="*/ 86 h 96"/>
                  <a:gd name="T56" fmla="*/ 4 w 167"/>
                  <a:gd name="T57" fmla="*/ 86 h 96"/>
                  <a:gd name="T58" fmla="*/ 9 w 167"/>
                  <a:gd name="T59" fmla="*/ 93 h 96"/>
                  <a:gd name="T60" fmla="*/ 0 w 167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5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5"/>
                    </a:lnTo>
                    <a:lnTo>
                      <a:pt x="129" y="95"/>
                    </a:lnTo>
                    <a:lnTo>
                      <a:pt x="129" y="93"/>
                    </a:lnTo>
                    <a:lnTo>
                      <a:pt x="130" y="93"/>
                    </a:lnTo>
                    <a:lnTo>
                      <a:pt x="167" y="7"/>
                    </a:lnTo>
                    <a:lnTo>
                      <a:pt x="167" y="4"/>
                    </a:lnTo>
                    <a:lnTo>
                      <a:pt x="166" y="2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40" y="0"/>
                    </a:lnTo>
                    <a:lnTo>
                      <a:pt x="39" y="1"/>
                    </a:lnTo>
                    <a:lnTo>
                      <a:pt x="38" y="1"/>
                    </a:lnTo>
                    <a:lnTo>
                      <a:pt x="38" y="2"/>
                    </a:lnTo>
                    <a:lnTo>
                      <a:pt x="37" y="2"/>
                    </a:lnTo>
                    <a:lnTo>
                      <a:pt x="0" y="88"/>
                    </a:lnTo>
                    <a:lnTo>
                      <a:pt x="9" y="93"/>
                    </a:lnTo>
                    <a:lnTo>
                      <a:pt x="46" y="7"/>
                    </a:lnTo>
                    <a:lnTo>
                      <a:pt x="41" y="10"/>
                    </a:lnTo>
                    <a:lnTo>
                      <a:pt x="163" y="10"/>
                    </a:lnTo>
                    <a:lnTo>
                      <a:pt x="159" y="2"/>
                    </a:lnTo>
                    <a:lnTo>
                      <a:pt x="122" y="88"/>
                    </a:lnTo>
                    <a:lnTo>
                      <a:pt x="126" y="86"/>
                    </a:lnTo>
                    <a:lnTo>
                      <a:pt x="4" y="86"/>
                    </a:lnTo>
                    <a:lnTo>
                      <a:pt x="9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45" name="Freeform 198"/>
              <p:cNvSpPr>
                <a:spLocks/>
              </p:cNvSpPr>
              <p:nvPr/>
            </p:nvSpPr>
            <p:spPr bwMode="auto">
              <a:xfrm>
                <a:off x="3263" y="806"/>
                <a:ext cx="157" cy="86"/>
              </a:xfrm>
              <a:custGeom>
                <a:avLst/>
                <a:gdLst>
                  <a:gd name="T0" fmla="*/ 0 w 157"/>
                  <a:gd name="T1" fmla="*/ 86 h 86"/>
                  <a:gd name="T2" fmla="*/ 121 w 157"/>
                  <a:gd name="T3" fmla="*/ 86 h 86"/>
                  <a:gd name="T4" fmla="*/ 157 w 157"/>
                  <a:gd name="T5" fmla="*/ 0 h 86"/>
                  <a:gd name="T6" fmla="*/ 36 w 157"/>
                  <a:gd name="T7" fmla="*/ 0 h 86"/>
                  <a:gd name="T8" fmla="*/ 0 w 157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7"/>
                  <a:gd name="T16" fmla="*/ 0 h 86"/>
                  <a:gd name="T17" fmla="*/ 157 w 157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7" h="86">
                    <a:moveTo>
                      <a:pt x="0" y="86"/>
                    </a:moveTo>
                    <a:lnTo>
                      <a:pt x="121" y="86"/>
                    </a:lnTo>
                    <a:lnTo>
                      <a:pt x="157" y="0"/>
                    </a:lnTo>
                    <a:lnTo>
                      <a:pt x="36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46" name="Freeform 199"/>
              <p:cNvSpPr>
                <a:spLocks/>
              </p:cNvSpPr>
              <p:nvPr/>
            </p:nvSpPr>
            <p:spPr bwMode="auto">
              <a:xfrm>
                <a:off x="3258" y="801"/>
                <a:ext cx="166" cy="96"/>
              </a:xfrm>
              <a:custGeom>
                <a:avLst/>
                <a:gdLst>
                  <a:gd name="T0" fmla="*/ 0 w 166"/>
                  <a:gd name="T1" fmla="*/ 88 h 96"/>
                  <a:gd name="T2" fmla="*/ 0 w 166"/>
                  <a:gd name="T3" fmla="*/ 92 h 96"/>
                  <a:gd name="T4" fmla="*/ 1 w 166"/>
                  <a:gd name="T5" fmla="*/ 93 h 96"/>
                  <a:gd name="T6" fmla="*/ 1 w 166"/>
                  <a:gd name="T7" fmla="*/ 95 h 96"/>
                  <a:gd name="T8" fmla="*/ 2 w 166"/>
                  <a:gd name="T9" fmla="*/ 96 h 96"/>
                  <a:gd name="T10" fmla="*/ 127 w 166"/>
                  <a:gd name="T11" fmla="*/ 96 h 96"/>
                  <a:gd name="T12" fmla="*/ 128 w 166"/>
                  <a:gd name="T13" fmla="*/ 95 h 96"/>
                  <a:gd name="T14" fmla="*/ 129 w 166"/>
                  <a:gd name="T15" fmla="*/ 95 h 96"/>
                  <a:gd name="T16" fmla="*/ 129 w 166"/>
                  <a:gd name="T17" fmla="*/ 93 h 96"/>
                  <a:gd name="T18" fmla="*/ 130 w 166"/>
                  <a:gd name="T19" fmla="*/ 93 h 96"/>
                  <a:gd name="T20" fmla="*/ 166 w 166"/>
                  <a:gd name="T21" fmla="*/ 7 h 96"/>
                  <a:gd name="T22" fmla="*/ 166 w 166"/>
                  <a:gd name="T23" fmla="*/ 4 h 96"/>
                  <a:gd name="T24" fmla="*/ 165 w 166"/>
                  <a:gd name="T25" fmla="*/ 2 h 96"/>
                  <a:gd name="T26" fmla="*/ 165 w 166"/>
                  <a:gd name="T27" fmla="*/ 1 h 96"/>
                  <a:gd name="T28" fmla="*/ 164 w 166"/>
                  <a:gd name="T29" fmla="*/ 0 h 96"/>
                  <a:gd name="T30" fmla="*/ 39 w 166"/>
                  <a:gd name="T31" fmla="*/ 0 h 96"/>
                  <a:gd name="T32" fmla="*/ 38 w 166"/>
                  <a:gd name="T33" fmla="*/ 1 h 96"/>
                  <a:gd name="T34" fmla="*/ 37 w 166"/>
                  <a:gd name="T35" fmla="*/ 1 h 96"/>
                  <a:gd name="T36" fmla="*/ 37 w 166"/>
                  <a:gd name="T37" fmla="*/ 2 h 96"/>
                  <a:gd name="T38" fmla="*/ 36 w 166"/>
                  <a:gd name="T39" fmla="*/ 2 h 96"/>
                  <a:gd name="T40" fmla="*/ 0 w 166"/>
                  <a:gd name="T41" fmla="*/ 88 h 96"/>
                  <a:gd name="T42" fmla="*/ 9 w 166"/>
                  <a:gd name="T43" fmla="*/ 93 h 96"/>
                  <a:gd name="T44" fmla="*/ 45 w 166"/>
                  <a:gd name="T45" fmla="*/ 7 h 96"/>
                  <a:gd name="T46" fmla="*/ 41 w 166"/>
                  <a:gd name="T47" fmla="*/ 10 h 96"/>
                  <a:gd name="T48" fmla="*/ 162 w 166"/>
                  <a:gd name="T49" fmla="*/ 10 h 96"/>
                  <a:gd name="T50" fmla="*/ 158 w 166"/>
                  <a:gd name="T51" fmla="*/ 2 h 96"/>
                  <a:gd name="T52" fmla="*/ 122 w 166"/>
                  <a:gd name="T53" fmla="*/ 88 h 96"/>
                  <a:gd name="T54" fmla="*/ 126 w 166"/>
                  <a:gd name="T55" fmla="*/ 86 h 96"/>
                  <a:gd name="T56" fmla="*/ 5 w 166"/>
                  <a:gd name="T57" fmla="*/ 86 h 96"/>
                  <a:gd name="T58" fmla="*/ 9 w 166"/>
                  <a:gd name="T59" fmla="*/ 93 h 96"/>
                  <a:gd name="T60" fmla="*/ 0 w 166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6"/>
                  <a:gd name="T94" fmla="*/ 0 h 96"/>
                  <a:gd name="T95" fmla="*/ 166 w 166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6" h="96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5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5"/>
                    </a:lnTo>
                    <a:lnTo>
                      <a:pt x="129" y="95"/>
                    </a:lnTo>
                    <a:lnTo>
                      <a:pt x="129" y="93"/>
                    </a:lnTo>
                    <a:lnTo>
                      <a:pt x="130" y="93"/>
                    </a:lnTo>
                    <a:lnTo>
                      <a:pt x="166" y="7"/>
                    </a:lnTo>
                    <a:lnTo>
                      <a:pt x="166" y="4"/>
                    </a:lnTo>
                    <a:lnTo>
                      <a:pt x="165" y="2"/>
                    </a:lnTo>
                    <a:lnTo>
                      <a:pt x="165" y="1"/>
                    </a:lnTo>
                    <a:lnTo>
                      <a:pt x="164" y="0"/>
                    </a:lnTo>
                    <a:lnTo>
                      <a:pt x="39" y="0"/>
                    </a:lnTo>
                    <a:lnTo>
                      <a:pt x="38" y="1"/>
                    </a:lnTo>
                    <a:lnTo>
                      <a:pt x="37" y="1"/>
                    </a:lnTo>
                    <a:lnTo>
                      <a:pt x="37" y="2"/>
                    </a:lnTo>
                    <a:lnTo>
                      <a:pt x="36" y="2"/>
                    </a:lnTo>
                    <a:lnTo>
                      <a:pt x="0" y="88"/>
                    </a:lnTo>
                    <a:lnTo>
                      <a:pt x="9" y="93"/>
                    </a:lnTo>
                    <a:lnTo>
                      <a:pt x="45" y="7"/>
                    </a:lnTo>
                    <a:lnTo>
                      <a:pt x="41" y="10"/>
                    </a:lnTo>
                    <a:lnTo>
                      <a:pt x="162" y="10"/>
                    </a:lnTo>
                    <a:lnTo>
                      <a:pt x="158" y="2"/>
                    </a:lnTo>
                    <a:lnTo>
                      <a:pt x="122" y="88"/>
                    </a:lnTo>
                    <a:lnTo>
                      <a:pt x="126" y="86"/>
                    </a:lnTo>
                    <a:lnTo>
                      <a:pt x="5" y="86"/>
                    </a:lnTo>
                    <a:lnTo>
                      <a:pt x="9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47" name="Freeform 200"/>
              <p:cNvSpPr>
                <a:spLocks/>
              </p:cNvSpPr>
              <p:nvPr/>
            </p:nvSpPr>
            <p:spPr bwMode="auto">
              <a:xfrm>
                <a:off x="3139" y="806"/>
                <a:ext cx="158" cy="86"/>
              </a:xfrm>
              <a:custGeom>
                <a:avLst/>
                <a:gdLst>
                  <a:gd name="T0" fmla="*/ 0 w 158"/>
                  <a:gd name="T1" fmla="*/ 86 h 86"/>
                  <a:gd name="T2" fmla="*/ 122 w 158"/>
                  <a:gd name="T3" fmla="*/ 86 h 86"/>
                  <a:gd name="T4" fmla="*/ 158 w 158"/>
                  <a:gd name="T5" fmla="*/ 0 h 86"/>
                  <a:gd name="T6" fmla="*/ 37 w 158"/>
                  <a:gd name="T7" fmla="*/ 0 h 86"/>
                  <a:gd name="T8" fmla="*/ 0 w 158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"/>
                  <a:gd name="T16" fmla="*/ 0 h 86"/>
                  <a:gd name="T17" fmla="*/ 158 w 158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8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48" name="Freeform 201"/>
              <p:cNvSpPr>
                <a:spLocks/>
              </p:cNvSpPr>
              <p:nvPr/>
            </p:nvSpPr>
            <p:spPr bwMode="auto">
              <a:xfrm>
                <a:off x="3135" y="801"/>
                <a:ext cx="167" cy="96"/>
              </a:xfrm>
              <a:custGeom>
                <a:avLst/>
                <a:gdLst>
                  <a:gd name="T0" fmla="*/ 0 w 167"/>
                  <a:gd name="T1" fmla="*/ 88 h 96"/>
                  <a:gd name="T2" fmla="*/ 0 w 167"/>
                  <a:gd name="T3" fmla="*/ 92 h 96"/>
                  <a:gd name="T4" fmla="*/ 1 w 167"/>
                  <a:gd name="T5" fmla="*/ 93 h 96"/>
                  <a:gd name="T6" fmla="*/ 1 w 167"/>
                  <a:gd name="T7" fmla="*/ 95 h 96"/>
                  <a:gd name="T8" fmla="*/ 2 w 167"/>
                  <a:gd name="T9" fmla="*/ 96 h 96"/>
                  <a:gd name="T10" fmla="*/ 128 w 167"/>
                  <a:gd name="T11" fmla="*/ 96 h 96"/>
                  <a:gd name="T12" fmla="*/ 129 w 167"/>
                  <a:gd name="T13" fmla="*/ 95 h 96"/>
                  <a:gd name="T14" fmla="*/ 130 w 167"/>
                  <a:gd name="T15" fmla="*/ 95 h 96"/>
                  <a:gd name="T16" fmla="*/ 130 w 167"/>
                  <a:gd name="T17" fmla="*/ 93 h 96"/>
                  <a:gd name="T18" fmla="*/ 131 w 167"/>
                  <a:gd name="T19" fmla="*/ 93 h 96"/>
                  <a:gd name="T20" fmla="*/ 167 w 167"/>
                  <a:gd name="T21" fmla="*/ 7 h 96"/>
                  <a:gd name="T22" fmla="*/ 167 w 167"/>
                  <a:gd name="T23" fmla="*/ 4 h 96"/>
                  <a:gd name="T24" fmla="*/ 166 w 167"/>
                  <a:gd name="T25" fmla="*/ 2 h 96"/>
                  <a:gd name="T26" fmla="*/ 166 w 167"/>
                  <a:gd name="T27" fmla="*/ 1 h 96"/>
                  <a:gd name="T28" fmla="*/ 165 w 167"/>
                  <a:gd name="T29" fmla="*/ 0 h 96"/>
                  <a:gd name="T30" fmla="*/ 40 w 167"/>
                  <a:gd name="T31" fmla="*/ 0 h 96"/>
                  <a:gd name="T32" fmla="*/ 39 w 167"/>
                  <a:gd name="T33" fmla="*/ 1 h 96"/>
                  <a:gd name="T34" fmla="*/ 38 w 167"/>
                  <a:gd name="T35" fmla="*/ 1 h 96"/>
                  <a:gd name="T36" fmla="*/ 38 w 167"/>
                  <a:gd name="T37" fmla="*/ 2 h 96"/>
                  <a:gd name="T38" fmla="*/ 37 w 167"/>
                  <a:gd name="T39" fmla="*/ 2 h 96"/>
                  <a:gd name="T40" fmla="*/ 0 w 167"/>
                  <a:gd name="T41" fmla="*/ 88 h 96"/>
                  <a:gd name="T42" fmla="*/ 8 w 167"/>
                  <a:gd name="T43" fmla="*/ 93 h 96"/>
                  <a:gd name="T44" fmla="*/ 45 w 167"/>
                  <a:gd name="T45" fmla="*/ 7 h 96"/>
                  <a:gd name="T46" fmla="*/ 41 w 167"/>
                  <a:gd name="T47" fmla="*/ 10 h 96"/>
                  <a:gd name="T48" fmla="*/ 162 w 167"/>
                  <a:gd name="T49" fmla="*/ 10 h 96"/>
                  <a:gd name="T50" fmla="*/ 158 w 167"/>
                  <a:gd name="T51" fmla="*/ 2 h 96"/>
                  <a:gd name="T52" fmla="*/ 122 w 167"/>
                  <a:gd name="T53" fmla="*/ 88 h 96"/>
                  <a:gd name="T54" fmla="*/ 126 w 167"/>
                  <a:gd name="T55" fmla="*/ 86 h 96"/>
                  <a:gd name="T56" fmla="*/ 4 w 167"/>
                  <a:gd name="T57" fmla="*/ 86 h 96"/>
                  <a:gd name="T58" fmla="*/ 8 w 167"/>
                  <a:gd name="T59" fmla="*/ 93 h 96"/>
                  <a:gd name="T60" fmla="*/ 0 w 167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5"/>
                    </a:lnTo>
                    <a:lnTo>
                      <a:pt x="2" y="96"/>
                    </a:lnTo>
                    <a:lnTo>
                      <a:pt x="128" y="96"/>
                    </a:lnTo>
                    <a:lnTo>
                      <a:pt x="129" y="95"/>
                    </a:lnTo>
                    <a:lnTo>
                      <a:pt x="130" y="95"/>
                    </a:lnTo>
                    <a:lnTo>
                      <a:pt x="130" y="93"/>
                    </a:lnTo>
                    <a:lnTo>
                      <a:pt x="131" y="93"/>
                    </a:lnTo>
                    <a:lnTo>
                      <a:pt x="167" y="7"/>
                    </a:lnTo>
                    <a:lnTo>
                      <a:pt x="167" y="4"/>
                    </a:lnTo>
                    <a:lnTo>
                      <a:pt x="166" y="2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40" y="0"/>
                    </a:lnTo>
                    <a:lnTo>
                      <a:pt x="39" y="1"/>
                    </a:lnTo>
                    <a:lnTo>
                      <a:pt x="38" y="1"/>
                    </a:lnTo>
                    <a:lnTo>
                      <a:pt x="38" y="2"/>
                    </a:lnTo>
                    <a:lnTo>
                      <a:pt x="37" y="2"/>
                    </a:lnTo>
                    <a:lnTo>
                      <a:pt x="0" y="88"/>
                    </a:lnTo>
                    <a:lnTo>
                      <a:pt x="8" y="93"/>
                    </a:lnTo>
                    <a:lnTo>
                      <a:pt x="45" y="7"/>
                    </a:lnTo>
                    <a:lnTo>
                      <a:pt x="41" y="10"/>
                    </a:lnTo>
                    <a:lnTo>
                      <a:pt x="162" y="10"/>
                    </a:lnTo>
                    <a:lnTo>
                      <a:pt x="158" y="2"/>
                    </a:lnTo>
                    <a:lnTo>
                      <a:pt x="122" y="88"/>
                    </a:lnTo>
                    <a:lnTo>
                      <a:pt x="126" y="86"/>
                    </a:lnTo>
                    <a:lnTo>
                      <a:pt x="4" y="86"/>
                    </a:lnTo>
                    <a:lnTo>
                      <a:pt x="8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49" name="Freeform 202"/>
              <p:cNvSpPr>
                <a:spLocks/>
              </p:cNvSpPr>
              <p:nvPr/>
            </p:nvSpPr>
            <p:spPr bwMode="auto">
              <a:xfrm>
                <a:off x="2983" y="887"/>
                <a:ext cx="159" cy="86"/>
              </a:xfrm>
              <a:custGeom>
                <a:avLst/>
                <a:gdLst>
                  <a:gd name="T0" fmla="*/ 0 w 159"/>
                  <a:gd name="T1" fmla="*/ 86 h 86"/>
                  <a:gd name="T2" fmla="*/ 122 w 159"/>
                  <a:gd name="T3" fmla="*/ 86 h 86"/>
                  <a:gd name="T4" fmla="*/ 159 w 159"/>
                  <a:gd name="T5" fmla="*/ 0 h 86"/>
                  <a:gd name="T6" fmla="*/ 37 w 159"/>
                  <a:gd name="T7" fmla="*/ 0 h 86"/>
                  <a:gd name="T8" fmla="*/ 0 w 159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9"/>
                  <a:gd name="T16" fmla="*/ 0 h 86"/>
                  <a:gd name="T17" fmla="*/ 159 w 159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9" h="86">
                    <a:moveTo>
                      <a:pt x="0" y="86"/>
                    </a:moveTo>
                    <a:lnTo>
                      <a:pt x="122" y="86"/>
                    </a:lnTo>
                    <a:lnTo>
                      <a:pt x="159" y="0"/>
                    </a:lnTo>
                    <a:lnTo>
                      <a:pt x="37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A1A1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50" name="Freeform 203"/>
              <p:cNvSpPr>
                <a:spLocks/>
              </p:cNvSpPr>
              <p:nvPr/>
            </p:nvSpPr>
            <p:spPr bwMode="auto">
              <a:xfrm>
                <a:off x="2979" y="882"/>
                <a:ext cx="167" cy="96"/>
              </a:xfrm>
              <a:custGeom>
                <a:avLst/>
                <a:gdLst>
                  <a:gd name="T0" fmla="*/ 0 w 167"/>
                  <a:gd name="T1" fmla="*/ 88 h 96"/>
                  <a:gd name="T2" fmla="*/ 0 w 167"/>
                  <a:gd name="T3" fmla="*/ 92 h 96"/>
                  <a:gd name="T4" fmla="*/ 1 w 167"/>
                  <a:gd name="T5" fmla="*/ 93 h 96"/>
                  <a:gd name="T6" fmla="*/ 1 w 167"/>
                  <a:gd name="T7" fmla="*/ 95 h 96"/>
                  <a:gd name="T8" fmla="*/ 2 w 167"/>
                  <a:gd name="T9" fmla="*/ 96 h 96"/>
                  <a:gd name="T10" fmla="*/ 127 w 167"/>
                  <a:gd name="T11" fmla="*/ 96 h 96"/>
                  <a:gd name="T12" fmla="*/ 128 w 167"/>
                  <a:gd name="T13" fmla="*/ 95 h 96"/>
                  <a:gd name="T14" fmla="*/ 129 w 167"/>
                  <a:gd name="T15" fmla="*/ 95 h 96"/>
                  <a:gd name="T16" fmla="*/ 129 w 167"/>
                  <a:gd name="T17" fmla="*/ 93 h 96"/>
                  <a:gd name="T18" fmla="*/ 130 w 167"/>
                  <a:gd name="T19" fmla="*/ 93 h 96"/>
                  <a:gd name="T20" fmla="*/ 167 w 167"/>
                  <a:gd name="T21" fmla="*/ 7 h 96"/>
                  <a:gd name="T22" fmla="*/ 167 w 167"/>
                  <a:gd name="T23" fmla="*/ 4 h 96"/>
                  <a:gd name="T24" fmla="*/ 166 w 167"/>
                  <a:gd name="T25" fmla="*/ 2 h 96"/>
                  <a:gd name="T26" fmla="*/ 166 w 167"/>
                  <a:gd name="T27" fmla="*/ 1 h 96"/>
                  <a:gd name="T28" fmla="*/ 165 w 167"/>
                  <a:gd name="T29" fmla="*/ 0 h 96"/>
                  <a:gd name="T30" fmla="*/ 40 w 167"/>
                  <a:gd name="T31" fmla="*/ 0 h 96"/>
                  <a:gd name="T32" fmla="*/ 39 w 167"/>
                  <a:gd name="T33" fmla="*/ 1 h 96"/>
                  <a:gd name="T34" fmla="*/ 38 w 167"/>
                  <a:gd name="T35" fmla="*/ 1 h 96"/>
                  <a:gd name="T36" fmla="*/ 38 w 167"/>
                  <a:gd name="T37" fmla="*/ 2 h 96"/>
                  <a:gd name="T38" fmla="*/ 37 w 167"/>
                  <a:gd name="T39" fmla="*/ 2 h 96"/>
                  <a:gd name="T40" fmla="*/ 0 w 167"/>
                  <a:gd name="T41" fmla="*/ 88 h 96"/>
                  <a:gd name="T42" fmla="*/ 8 w 167"/>
                  <a:gd name="T43" fmla="*/ 93 h 96"/>
                  <a:gd name="T44" fmla="*/ 45 w 167"/>
                  <a:gd name="T45" fmla="*/ 7 h 96"/>
                  <a:gd name="T46" fmla="*/ 41 w 167"/>
                  <a:gd name="T47" fmla="*/ 10 h 96"/>
                  <a:gd name="T48" fmla="*/ 163 w 167"/>
                  <a:gd name="T49" fmla="*/ 10 h 96"/>
                  <a:gd name="T50" fmla="*/ 159 w 167"/>
                  <a:gd name="T51" fmla="*/ 2 h 96"/>
                  <a:gd name="T52" fmla="*/ 122 w 167"/>
                  <a:gd name="T53" fmla="*/ 88 h 96"/>
                  <a:gd name="T54" fmla="*/ 126 w 167"/>
                  <a:gd name="T55" fmla="*/ 86 h 96"/>
                  <a:gd name="T56" fmla="*/ 4 w 167"/>
                  <a:gd name="T57" fmla="*/ 86 h 96"/>
                  <a:gd name="T58" fmla="*/ 8 w 167"/>
                  <a:gd name="T59" fmla="*/ 93 h 96"/>
                  <a:gd name="T60" fmla="*/ 0 w 167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7"/>
                  <a:gd name="T94" fmla="*/ 0 h 96"/>
                  <a:gd name="T95" fmla="*/ 167 w 167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7" h="96">
                    <a:moveTo>
                      <a:pt x="0" y="88"/>
                    </a:moveTo>
                    <a:lnTo>
                      <a:pt x="0" y="92"/>
                    </a:lnTo>
                    <a:lnTo>
                      <a:pt x="1" y="93"/>
                    </a:lnTo>
                    <a:lnTo>
                      <a:pt x="1" y="95"/>
                    </a:lnTo>
                    <a:lnTo>
                      <a:pt x="2" y="96"/>
                    </a:lnTo>
                    <a:lnTo>
                      <a:pt x="127" y="96"/>
                    </a:lnTo>
                    <a:lnTo>
                      <a:pt x="128" y="95"/>
                    </a:lnTo>
                    <a:lnTo>
                      <a:pt x="129" y="95"/>
                    </a:lnTo>
                    <a:lnTo>
                      <a:pt x="129" y="93"/>
                    </a:lnTo>
                    <a:lnTo>
                      <a:pt x="130" y="93"/>
                    </a:lnTo>
                    <a:lnTo>
                      <a:pt x="167" y="7"/>
                    </a:lnTo>
                    <a:lnTo>
                      <a:pt x="167" y="4"/>
                    </a:lnTo>
                    <a:lnTo>
                      <a:pt x="166" y="2"/>
                    </a:lnTo>
                    <a:lnTo>
                      <a:pt x="166" y="1"/>
                    </a:lnTo>
                    <a:lnTo>
                      <a:pt x="165" y="0"/>
                    </a:lnTo>
                    <a:lnTo>
                      <a:pt x="40" y="0"/>
                    </a:lnTo>
                    <a:lnTo>
                      <a:pt x="39" y="1"/>
                    </a:lnTo>
                    <a:lnTo>
                      <a:pt x="38" y="1"/>
                    </a:lnTo>
                    <a:lnTo>
                      <a:pt x="38" y="2"/>
                    </a:lnTo>
                    <a:lnTo>
                      <a:pt x="37" y="2"/>
                    </a:lnTo>
                    <a:lnTo>
                      <a:pt x="0" y="88"/>
                    </a:lnTo>
                    <a:lnTo>
                      <a:pt x="8" y="93"/>
                    </a:lnTo>
                    <a:lnTo>
                      <a:pt x="45" y="7"/>
                    </a:lnTo>
                    <a:lnTo>
                      <a:pt x="41" y="10"/>
                    </a:lnTo>
                    <a:lnTo>
                      <a:pt x="163" y="10"/>
                    </a:lnTo>
                    <a:lnTo>
                      <a:pt x="159" y="2"/>
                    </a:lnTo>
                    <a:lnTo>
                      <a:pt x="122" y="88"/>
                    </a:lnTo>
                    <a:lnTo>
                      <a:pt x="126" y="86"/>
                    </a:lnTo>
                    <a:lnTo>
                      <a:pt x="4" y="86"/>
                    </a:lnTo>
                    <a:lnTo>
                      <a:pt x="8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51" name="Freeform 204"/>
              <p:cNvSpPr>
                <a:spLocks/>
              </p:cNvSpPr>
              <p:nvPr/>
            </p:nvSpPr>
            <p:spPr bwMode="auto">
              <a:xfrm>
                <a:off x="3721" y="887"/>
                <a:ext cx="158" cy="86"/>
              </a:xfrm>
              <a:custGeom>
                <a:avLst/>
                <a:gdLst>
                  <a:gd name="T0" fmla="*/ 0 w 158"/>
                  <a:gd name="T1" fmla="*/ 86 h 86"/>
                  <a:gd name="T2" fmla="*/ 121 w 158"/>
                  <a:gd name="T3" fmla="*/ 86 h 86"/>
                  <a:gd name="T4" fmla="*/ 158 w 158"/>
                  <a:gd name="T5" fmla="*/ 0 h 86"/>
                  <a:gd name="T6" fmla="*/ 36 w 158"/>
                  <a:gd name="T7" fmla="*/ 0 h 86"/>
                  <a:gd name="T8" fmla="*/ 0 w 158"/>
                  <a:gd name="T9" fmla="*/ 86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8"/>
                  <a:gd name="T16" fmla="*/ 0 h 86"/>
                  <a:gd name="T17" fmla="*/ 158 w 158"/>
                  <a:gd name="T18" fmla="*/ 86 h 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8" h="86">
                    <a:moveTo>
                      <a:pt x="0" y="86"/>
                    </a:moveTo>
                    <a:lnTo>
                      <a:pt x="121" y="86"/>
                    </a:lnTo>
                    <a:lnTo>
                      <a:pt x="158" y="0"/>
                    </a:lnTo>
                    <a:lnTo>
                      <a:pt x="36" y="0"/>
                    </a:lnTo>
                    <a:lnTo>
                      <a:pt x="0" y="8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  <p:sp>
            <p:nvSpPr>
              <p:cNvPr id="93452" name="Freeform 205"/>
              <p:cNvSpPr>
                <a:spLocks/>
              </p:cNvSpPr>
              <p:nvPr/>
            </p:nvSpPr>
            <p:spPr bwMode="auto">
              <a:xfrm>
                <a:off x="3716" y="882"/>
                <a:ext cx="168" cy="96"/>
              </a:xfrm>
              <a:custGeom>
                <a:avLst/>
                <a:gdLst>
                  <a:gd name="T0" fmla="*/ 0 w 168"/>
                  <a:gd name="T1" fmla="*/ 88 h 96"/>
                  <a:gd name="T2" fmla="*/ 0 w 168"/>
                  <a:gd name="T3" fmla="*/ 92 h 96"/>
                  <a:gd name="T4" fmla="*/ 2 w 168"/>
                  <a:gd name="T5" fmla="*/ 93 h 96"/>
                  <a:gd name="T6" fmla="*/ 2 w 168"/>
                  <a:gd name="T7" fmla="*/ 95 h 96"/>
                  <a:gd name="T8" fmla="*/ 3 w 168"/>
                  <a:gd name="T9" fmla="*/ 96 h 96"/>
                  <a:gd name="T10" fmla="*/ 127 w 168"/>
                  <a:gd name="T11" fmla="*/ 96 h 96"/>
                  <a:gd name="T12" fmla="*/ 128 w 168"/>
                  <a:gd name="T13" fmla="*/ 95 h 96"/>
                  <a:gd name="T14" fmla="*/ 130 w 168"/>
                  <a:gd name="T15" fmla="*/ 95 h 96"/>
                  <a:gd name="T16" fmla="*/ 130 w 168"/>
                  <a:gd name="T17" fmla="*/ 93 h 96"/>
                  <a:gd name="T18" fmla="*/ 131 w 168"/>
                  <a:gd name="T19" fmla="*/ 93 h 96"/>
                  <a:gd name="T20" fmla="*/ 168 w 168"/>
                  <a:gd name="T21" fmla="*/ 7 h 96"/>
                  <a:gd name="T22" fmla="*/ 168 w 168"/>
                  <a:gd name="T23" fmla="*/ 4 h 96"/>
                  <a:gd name="T24" fmla="*/ 167 w 168"/>
                  <a:gd name="T25" fmla="*/ 2 h 96"/>
                  <a:gd name="T26" fmla="*/ 167 w 168"/>
                  <a:gd name="T27" fmla="*/ 1 h 96"/>
                  <a:gd name="T28" fmla="*/ 166 w 168"/>
                  <a:gd name="T29" fmla="*/ 0 h 96"/>
                  <a:gd name="T30" fmla="*/ 40 w 168"/>
                  <a:gd name="T31" fmla="*/ 0 h 96"/>
                  <a:gd name="T32" fmla="*/ 39 w 168"/>
                  <a:gd name="T33" fmla="*/ 1 h 96"/>
                  <a:gd name="T34" fmla="*/ 37 w 168"/>
                  <a:gd name="T35" fmla="*/ 1 h 96"/>
                  <a:gd name="T36" fmla="*/ 37 w 168"/>
                  <a:gd name="T37" fmla="*/ 2 h 96"/>
                  <a:gd name="T38" fmla="*/ 36 w 168"/>
                  <a:gd name="T39" fmla="*/ 2 h 96"/>
                  <a:gd name="T40" fmla="*/ 0 w 168"/>
                  <a:gd name="T41" fmla="*/ 88 h 96"/>
                  <a:gd name="T42" fmla="*/ 9 w 168"/>
                  <a:gd name="T43" fmla="*/ 93 h 96"/>
                  <a:gd name="T44" fmla="*/ 45 w 168"/>
                  <a:gd name="T45" fmla="*/ 7 h 96"/>
                  <a:gd name="T46" fmla="*/ 41 w 168"/>
                  <a:gd name="T47" fmla="*/ 10 h 96"/>
                  <a:gd name="T48" fmla="*/ 163 w 168"/>
                  <a:gd name="T49" fmla="*/ 10 h 96"/>
                  <a:gd name="T50" fmla="*/ 159 w 168"/>
                  <a:gd name="T51" fmla="*/ 2 h 96"/>
                  <a:gd name="T52" fmla="*/ 122 w 168"/>
                  <a:gd name="T53" fmla="*/ 88 h 96"/>
                  <a:gd name="T54" fmla="*/ 126 w 168"/>
                  <a:gd name="T55" fmla="*/ 86 h 96"/>
                  <a:gd name="T56" fmla="*/ 5 w 168"/>
                  <a:gd name="T57" fmla="*/ 86 h 96"/>
                  <a:gd name="T58" fmla="*/ 9 w 168"/>
                  <a:gd name="T59" fmla="*/ 93 h 96"/>
                  <a:gd name="T60" fmla="*/ 0 w 168"/>
                  <a:gd name="T61" fmla="*/ 88 h 9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68"/>
                  <a:gd name="T94" fmla="*/ 0 h 96"/>
                  <a:gd name="T95" fmla="*/ 168 w 168"/>
                  <a:gd name="T96" fmla="*/ 96 h 9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68" h="96">
                    <a:moveTo>
                      <a:pt x="0" y="88"/>
                    </a:moveTo>
                    <a:lnTo>
                      <a:pt x="0" y="92"/>
                    </a:lnTo>
                    <a:lnTo>
                      <a:pt x="2" y="93"/>
                    </a:lnTo>
                    <a:lnTo>
                      <a:pt x="2" y="95"/>
                    </a:lnTo>
                    <a:lnTo>
                      <a:pt x="3" y="96"/>
                    </a:lnTo>
                    <a:lnTo>
                      <a:pt x="127" y="96"/>
                    </a:lnTo>
                    <a:lnTo>
                      <a:pt x="128" y="95"/>
                    </a:lnTo>
                    <a:lnTo>
                      <a:pt x="130" y="95"/>
                    </a:lnTo>
                    <a:lnTo>
                      <a:pt x="130" y="93"/>
                    </a:lnTo>
                    <a:lnTo>
                      <a:pt x="131" y="93"/>
                    </a:lnTo>
                    <a:lnTo>
                      <a:pt x="168" y="7"/>
                    </a:lnTo>
                    <a:lnTo>
                      <a:pt x="168" y="4"/>
                    </a:lnTo>
                    <a:lnTo>
                      <a:pt x="167" y="2"/>
                    </a:lnTo>
                    <a:lnTo>
                      <a:pt x="167" y="1"/>
                    </a:lnTo>
                    <a:lnTo>
                      <a:pt x="166" y="0"/>
                    </a:lnTo>
                    <a:lnTo>
                      <a:pt x="40" y="0"/>
                    </a:lnTo>
                    <a:lnTo>
                      <a:pt x="39" y="1"/>
                    </a:lnTo>
                    <a:lnTo>
                      <a:pt x="37" y="1"/>
                    </a:lnTo>
                    <a:lnTo>
                      <a:pt x="37" y="2"/>
                    </a:lnTo>
                    <a:lnTo>
                      <a:pt x="36" y="2"/>
                    </a:lnTo>
                    <a:lnTo>
                      <a:pt x="0" y="88"/>
                    </a:lnTo>
                    <a:lnTo>
                      <a:pt x="9" y="93"/>
                    </a:lnTo>
                    <a:lnTo>
                      <a:pt x="45" y="7"/>
                    </a:lnTo>
                    <a:lnTo>
                      <a:pt x="41" y="10"/>
                    </a:lnTo>
                    <a:lnTo>
                      <a:pt x="163" y="10"/>
                    </a:lnTo>
                    <a:lnTo>
                      <a:pt x="159" y="2"/>
                    </a:lnTo>
                    <a:lnTo>
                      <a:pt x="122" y="88"/>
                    </a:lnTo>
                    <a:lnTo>
                      <a:pt x="126" y="86"/>
                    </a:lnTo>
                    <a:lnTo>
                      <a:pt x="5" y="86"/>
                    </a:lnTo>
                    <a:lnTo>
                      <a:pt x="9" y="93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uk-UA"/>
              </a:p>
            </p:txBody>
          </p:sp>
        </p:grpSp>
        <p:sp>
          <p:nvSpPr>
            <p:cNvPr id="93200" name="Freeform 206"/>
            <p:cNvSpPr>
              <a:spLocks/>
            </p:cNvSpPr>
            <p:nvPr/>
          </p:nvSpPr>
          <p:spPr bwMode="auto">
            <a:xfrm>
              <a:off x="3599" y="887"/>
              <a:ext cx="159" cy="86"/>
            </a:xfrm>
            <a:custGeom>
              <a:avLst/>
              <a:gdLst>
                <a:gd name="T0" fmla="*/ 0 w 159"/>
                <a:gd name="T1" fmla="*/ 86 h 86"/>
                <a:gd name="T2" fmla="*/ 122 w 159"/>
                <a:gd name="T3" fmla="*/ 86 h 86"/>
                <a:gd name="T4" fmla="*/ 159 w 159"/>
                <a:gd name="T5" fmla="*/ 0 h 86"/>
                <a:gd name="T6" fmla="*/ 36 w 159"/>
                <a:gd name="T7" fmla="*/ 0 h 86"/>
                <a:gd name="T8" fmla="*/ 0 w 159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9"/>
                <a:gd name="T16" fmla="*/ 0 h 86"/>
                <a:gd name="T17" fmla="*/ 159 w 159"/>
                <a:gd name="T18" fmla="*/ 86 h 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9" h="86">
                  <a:moveTo>
                    <a:pt x="0" y="86"/>
                  </a:moveTo>
                  <a:lnTo>
                    <a:pt x="122" y="86"/>
                  </a:lnTo>
                  <a:lnTo>
                    <a:pt x="159" y="0"/>
                  </a:lnTo>
                  <a:lnTo>
                    <a:pt x="36" y="0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01" name="Freeform 207"/>
            <p:cNvSpPr>
              <a:spLocks/>
            </p:cNvSpPr>
            <p:nvPr/>
          </p:nvSpPr>
          <p:spPr bwMode="auto">
            <a:xfrm>
              <a:off x="3595" y="882"/>
              <a:ext cx="167" cy="96"/>
            </a:xfrm>
            <a:custGeom>
              <a:avLst/>
              <a:gdLst>
                <a:gd name="T0" fmla="*/ 0 w 167"/>
                <a:gd name="T1" fmla="*/ 88 h 96"/>
                <a:gd name="T2" fmla="*/ 0 w 167"/>
                <a:gd name="T3" fmla="*/ 92 h 96"/>
                <a:gd name="T4" fmla="*/ 1 w 167"/>
                <a:gd name="T5" fmla="*/ 93 h 96"/>
                <a:gd name="T6" fmla="*/ 1 w 167"/>
                <a:gd name="T7" fmla="*/ 95 h 96"/>
                <a:gd name="T8" fmla="*/ 2 w 167"/>
                <a:gd name="T9" fmla="*/ 96 h 96"/>
                <a:gd name="T10" fmla="*/ 127 w 167"/>
                <a:gd name="T11" fmla="*/ 96 h 96"/>
                <a:gd name="T12" fmla="*/ 128 w 167"/>
                <a:gd name="T13" fmla="*/ 95 h 96"/>
                <a:gd name="T14" fmla="*/ 129 w 167"/>
                <a:gd name="T15" fmla="*/ 95 h 96"/>
                <a:gd name="T16" fmla="*/ 129 w 167"/>
                <a:gd name="T17" fmla="*/ 93 h 96"/>
                <a:gd name="T18" fmla="*/ 130 w 167"/>
                <a:gd name="T19" fmla="*/ 93 h 96"/>
                <a:gd name="T20" fmla="*/ 167 w 167"/>
                <a:gd name="T21" fmla="*/ 7 h 96"/>
                <a:gd name="T22" fmla="*/ 167 w 167"/>
                <a:gd name="T23" fmla="*/ 4 h 96"/>
                <a:gd name="T24" fmla="*/ 166 w 167"/>
                <a:gd name="T25" fmla="*/ 2 h 96"/>
                <a:gd name="T26" fmla="*/ 166 w 167"/>
                <a:gd name="T27" fmla="*/ 1 h 96"/>
                <a:gd name="T28" fmla="*/ 165 w 167"/>
                <a:gd name="T29" fmla="*/ 0 h 96"/>
                <a:gd name="T30" fmla="*/ 39 w 167"/>
                <a:gd name="T31" fmla="*/ 0 h 96"/>
                <a:gd name="T32" fmla="*/ 38 w 167"/>
                <a:gd name="T33" fmla="*/ 1 h 96"/>
                <a:gd name="T34" fmla="*/ 37 w 167"/>
                <a:gd name="T35" fmla="*/ 1 h 96"/>
                <a:gd name="T36" fmla="*/ 37 w 167"/>
                <a:gd name="T37" fmla="*/ 2 h 96"/>
                <a:gd name="T38" fmla="*/ 36 w 167"/>
                <a:gd name="T39" fmla="*/ 2 h 96"/>
                <a:gd name="T40" fmla="*/ 0 w 167"/>
                <a:gd name="T41" fmla="*/ 88 h 96"/>
                <a:gd name="T42" fmla="*/ 8 w 167"/>
                <a:gd name="T43" fmla="*/ 93 h 96"/>
                <a:gd name="T44" fmla="*/ 44 w 167"/>
                <a:gd name="T45" fmla="*/ 7 h 96"/>
                <a:gd name="T46" fmla="*/ 40 w 167"/>
                <a:gd name="T47" fmla="*/ 10 h 96"/>
                <a:gd name="T48" fmla="*/ 163 w 167"/>
                <a:gd name="T49" fmla="*/ 10 h 96"/>
                <a:gd name="T50" fmla="*/ 158 w 167"/>
                <a:gd name="T51" fmla="*/ 2 h 96"/>
                <a:gd name="T52" fmla="*/ 121 w 167"/>
                <a:gd name="T53" fmla="*/ 88 h 96"/>
                <a:gd name="T54" fmla="*/ 126 w 167"/>
                <a:gd name="T55" fmla="*/ 86 h 96"/>
                <a:gd name="T56" fmla="*/ 4 w 167"/>
                <a:gd name="T57" fmla="*/ 86 h 96"/>
                <a:gd name="T58" fmla="*/ 8 w 167"/>
                <a:gd name="T59" fmla="*/ 93 h 96"/>
                <a:gd name="T60" fmla="*/ 0 w 167"/>
                <a:gd name="T61" fmla="*/ 88 h 9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67"/>
                <a:gd name="T94" fmla="*/ 0 h 96"/>
                <a:gd name="T95" fmla="*/ 167 w 167"/>
                <a:gd name="T96" fmla="*/ 96 h 9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67" h="96">
                  <a:moveTo>
                    <a:pt x="0" y="88"/>
                  </a:moveTo>
                  <a:lnTo>
                    <a:pt x="0" y="92"/>
                  </a:lnTo>
                  <a:lnTo>
                    <a:pt x="1" y="93"/>
                  </a:lnTo>
                  <a:lnTo>
                    <a:pt x="1" y="95"/>
                  </a:lnTo>
                  <a:lnTo>
                    <a:pt x="2" y="96"/>
                  </a:lnTo>
                  <a:lnTo>
                    <a:pt x="127" y="96"/>
                  </a:lnTo>
                  <a:lnTo>
                    <a:pt x="128" y="95"/>
                  </a:lnTo>
                  <a:lnTo>
                    <a:pt x="129" y="95"/>
                  </a:lnTo>
                  <a:lnTo>
                    <a:pt x="129" y="93"/>
                  </a:lnTo>
                  <a:lnTo>
                    <a:pt x="130" y="93"/>
                  </a:lnTo>
                  <a:lnTo>
                    <a:pt x="167" y="7"/>
                  </a:lnTo>
                  <a:lnTo>
                    <a:pt x="167" y="4"/>
                  </a:lnTo>
                  <a:lnTo>
                    <a:pt x="166" y="2"/>
                  </a:lnTo>
                  <a:lnTo>
                    <a:pt x="166" y="1"/>
                  </a:lnTo>
                  <a:lnTo>
                    <a:pt x="165" y="0"/>
                  </a:lnTo>
                  <a:lnTo>
                    <a:pt x="39" y="0"/>
                  </a:lnTo>
                  <a:lnTo>
                    <a:pt x="38" y="1"/>
                  </a:lnTo>
                  <a:lnTo>
                    <a:pt x="37" y="1"/>
                  </a:lnTo>
                  <a:lnTo>
                    <a:pt x="37" y="2"/>
                  </a:lnTo>
                  <a:lnTo>
                    <a:pt x="36" y="2"/>
                  </a:lnTo>
                  <a:lnTo>
                    <a:pt x="0" y="88"/>
                  </a:lnTo>
                  <a:lnTo>
                    <a:pt x="8" y="93"/>
                  </a:lnTo>
                  <a:lnTo>
                    <a:pt x="44" y="7"/>
                  </a:lnTo>
                  <a:lnTo>
                    <a:pt x="40" y="10"/>
                  </a:lnTo>
                  <a:lnTo>
                    <a:pt x="163" y="10"/>
                  </a:lnTo>
                  <a:lnTo>
                    <a:pt x="158" y="2"/>
                  </a:lnTo>
                  <a:lnTo>
                    <a:pt x="121" y="88"/>
                  </a:lnTo>
                  <a:lnTo>
                    <a:pt x="126" y="86"/>
                  </a:lnTo>
                  <a:lnTo>
                    <a:pt x="4" y="86"/>
                  </a:lnTo>
                  <a:lnTo>
                    <a:pt x="8" y="93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02" name="Freeform 208"/>
            <p:cNvSpPr>
              <a:spLocks/>
            </p:cNvSpPr>
            <p:nvPr/>
          </p:nvSpPr>
          <p:spPr bwMode="auto">
            <a:xfrm>
              <a:off x="3476" y="887"/>
              <a:ext cx="158" cy="86"/>
            </a:xfrm>
            <a:custGeom>
              <a:avLst/>
              <a:gdLst>
                <a:gd name="T0" fmla="*/ 0 w 158"/>
                <a:gd name="T1" fmla="*/ 86 h 86"/>
                <a:gd name="T2" fmla="*/ 122 w 158"/>
                <a:gd name="T3" fmla="*/ 86 h 86"/>
                <a:gd name="T4" fmla="*/ 158 w 158"/>
                <a:gd name="T5" fmla="*/ 0 h 86"/>
                <a:gd name="T6" fmla="*/ 36 w 158"/>
                <a:gd name="T7" fmla="*/ 0 h 86"/>
                <a:gd name="T8" fmla="*/ 0 w 15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86"/>
                <a:gd name="T17" fmla="*/ 158 w 158"/>
                <a:gd name="T18" fmla="*/ 86 h 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86">
                  <a:moveTo>
                    <a:pt x="0" y="86"/>
                  </a:moveTo>
                  <a:lnTo>
                    <a:pt x="122" y="86"/>
                  </a:lnTo>
                  <a:lnTo>
                    <a:pt x="158" y="0"/>
                  </a:lnTo>
                  <a:lnTo>
                    <a:pt x="36" y="0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03" name="Freeform 209"/>
            <p:cNvSpPr>
              <a:spLocks/>
            </p:cNvSpPr>
            <p:nvPr/>
          </p:nvSpPr>
          <p:spPr bwMode="auto">
            <a:xfrm>
              <a:off x="3472" y="882"/>
              <a:ext cx="166" cy="96"/>
            </a:xfrm>
            <a:custGeom>
              <a:avLst/>
              <a:gdLst>
                <a:gd name="T0" fmla="*/ 0 w 166"/>
                <a:gd name="T1" fmla="*/ 88 h 96"/>
                <a:gd name="T2" fmla="*/ 0 w 166"/>
                <a:gd name="T3" fmla="*/ 92 h 96"/>
                <a:gd name="T4" fmla="*/ 1 w 166"/>
                <a:gd name="T5" fmla="*/ 93 h 96"/>
                <a:gd name="T6" fmla="*/ 1 w 166"/>
                <a:gd name="T7" fmla="*/ 95 h 96"/>
                <a:gd name="T8" fmla="*/ 2 w 166"/>
                <a:gd name="T9" fmla="*/ 96 h 96"/>
                <a:gd name="T10" fmla="*/ 127 w 166"/>
                <a:gd name="T11" fmla="*/ 96 h 96"/>
                <a:gd name="T12" fmla="*/ 128 w 166"/>
                <a:gd name="T13" fmla="*/ 95 h 96"/>
                <a:gd name="T14" fmla="*/ 129 w 166"/>
                <a:gd name="T15" fmla="*/ 95 h 96"/>
                <a:gd name="T16" fmla="*/ 129 w 166"/>
                <a:gd name="T17" fmla="*/ 93 h 96"/>
                <a:gd name="T18" fmla="*/ 130 w 166"/>
                <a:gd name="T19" fmla="*/ 93 h 96"/>
                <a:gd name="T20" fmla="*/ 166 w 166"/>
                <a:gd name="T21" fmla="*/ 7 h 96"/>
                <a:gd name="T22" fmla="*/ 166 w 166"/>
                <a:gd name="T23" fmla="*/ 4 h 96"/>
                <a:gd name="T24" fmla="*/ 165 w 166"/>
                <a:gd name="T25" fmla="*/ 2 h 96"/>
                <a:gd name="T26" fmla="*/ 165 w 166"/>
                <a:gd name="T27" fmla="*/ 1 h 96"/>
                <a:gd name="T28" fmla="*/ 164 w 166"/>
                <a:gd name="T29" fmla="*/ 0 h 96"/>
                <a:gd name="T30" fmla="*/ 39 w 166"/>
                <a:gd name="T31" fmla="*/ 0 h 96"/>
                <a:gd name="T32" fmla="*/ 38 w 166"/>
                <a:gd name="T33" fmla="*/ 1 h 96"/>
                <a:gd name="T34" fmla="*/ 37 w 166"/>
                <a:gd name="T35" fmla="*/ 1 h 96"/>
                <a:gd name="T36" fmla="*/ 37 w 166"/>
                <a:gd name="T37" fmla="*/ 2 h 96"/>
                <a:gd name="T38" fmla="*/ 36 w 166"/>
                <a:gd name="T39" fmla="*/ 2 h 96"/>
                <a:gd name="T40" fmla="*/ 0 w 166"/>
                <a:gd name="T41" fmla="*/ 88 h 96"/>
                <a:gd name="T42" fmla="*/ 9 w 166"/>
                <a:gd name="T43" fmla="*/ 93 h 96"/>
                <a:gd name="T44" fmla="*/ 44 w 166"/>
                <a:gd name="T45" fmla="*/ 7 h 96"/>
                <a:gd name="T46" fmla="*/ 40 w 166"/>
                <a:gd name="T47" fmla="*/ 10 h 96"/>
                <a:gd name="T48" fmla="*/ 162 w 166"/>
                <a:gd name="T49" fmla="*/ 10 h 96"/>
                <a:gd name="T50" fmla="*/ 158 w 166"/>
                <a:gd name="T51" fmla="*/ 2 h 96"/>
                <a:gd name="T52" fmla="*/ 122 w 166"/>
                <a:gd name="T53" fmla="*/ 88 h 96"/>
                <a:gd name="T54" fmla="*/ 126 w 166"/>
                <a:gd name="T55" fmla="*/ 86 h 96"/>
                <a:gd name="T56" fmla="*/ 4 w 166"/>
                <a:gd name="T57" fmla="*/ 86 h 96"/>
                <a:gd name="T58" fmla="*/ 9 w 166"/>
                <a:gd name="T59" fmla="*/ 93 h 96"/>
                <a:gd name="T60" fmla="*/ 0 w 166"/>
                <a:gd name="T61" fmla="*/ 88 h 9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66"/>
                <a:gd name="T94" fmla="*/ 0 h 96"/>
                <a:gd name="T95" fmla="*/ 166 w 166"/>
                <a:gd name="T96" fmla="*/ 96 h 9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66" h="96">
                  <a:moveTo>
                    <a:pt x="0" y="88"/>
                  </a:moveTo>
                  <a:lnTo>
                    <a:pt x="0" y="92"/>
                  </a:lnTo>
                  <a:lnTo>
                    <a:pt x="1" y="93"/>
                  </a:lnTo>
                  <a:lnTo>
                    <a:pt x="1" y="95"/>
                  </a:lnTo>
                  <a:lnTo>
                    <a:pt x="2" y="96"/>
                  </a:lnTo>
                  <a:lnTo>
                    <a:pt x="127" y="96"/>
                  </a:lnTo>
                  <a:lnTo>
                    <a:pt x="128" y="95"/>
                  </a:lnTo>
                  <a:lnTo>
                    <a:pt x="129" y="95"/>
                  </a:lnTo>
                  <a:lnTo>
                    <a:pt x="129" y="93"/>
                  </a:lnTo>
                  <a:lnTo>
                    <a:pt x="130" y="93"/>
                  </a:lnTo>
                  <a:lnTo>
                    <a:pt x="166" y="7"/>
                  </a:lnTo>
                  <a:lnTo>
                    <a:pt x="166" y="4"/>
                  </a:lnTo>
                  <a:lnTo>
                    <a:pt x="165" y="2"/>
                  </a:lnTo>
                  <a:lnTo>
                    <a:pt x="165" y="1"/>
                  </a:lnTo>
                  <a:lnTo>
                    <a:pt x="164" y="0"/>
                  </a:lnTo>
                  <a:lnTo>
                    <a:pt x="39" y="0"/>
                  </a:lnTo>
                  <a:lnTo>
                    <a:pt x="38" y="1"/>
                  </a:lnTo>
                  <a:lnTo>
                    <a:pt x="37" y="1"/>
                  </a:lnTo>
                  <a:lnTo>
                    <a:pt x="37" y="2"/>
                  </a:lnTo>
                  <a:lnTo>
                    <a:pt x="36" y="2"/>
                  </a:lnTo>
                  <a:lnTo>
                    <a:pt x="0" y="88"/>
                  </a:lnTo>
                  <a:lnTo>
                    <a:pt x="9" y="93"/>
                  </a:lnTo>
                  <a:lnTo>
                    <a:pt x="44" y="7"/>
                  </a:lnTo>
                  <a:lnTo>
                    <a:pt x="40" y="10"/>
                  </a:lnTo>
                  <a:lnTo>
                    <a:pt x="162" y="10"/>
                  </a:lnTo>
                  <a:lnTo>
                    <a:pt x="158" y="2"/>
                  </a:lnTo>
                  <a:lnTo>
                    <a:pt x="122" y="88"/>
                  </a:lnTo>
                  <a:lnTo>
                    <a:pt x="126" y="86"/>
                  </a:lnTo>
                  <a:lnTo>
                    <a:pt x="4" y="86"/>
                  </a:lnTo>
                  <a:lnTo>
                    <a:pt x="9" y="93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04" name="Freeform 210"/>
            <p:cNvSpPr>
              <a:spLocks/>
            </p:cNvSpPr>
            <p:nvPr/>
          </p:nvSpPr>
          <p:spPr bwMode="auto">
            <a:xfrm>
              <a:off x="3352" y="887"/>
              <a:ext cx="159" cy="86"/>
            </a:xfrm>
            <a:custGeom>
              <a:avLst/>
              <a:gdLst>
                <a:gd name="T0" fmla="*/ 0 w 159"/>
                <a:gd name="T1" fmla="*/ 86 h 86"/>
                <a:gd name="T2" fmla="*/ 122 w 159"/>
                <a:gd name="T3" fmla="*/ 86 h 86"/>
                <a:gd name="T4" fmla="*/ 159 w 159"/>
                <a:gd name="T5" fmla="*/ 0 h 86"/>
                <a:gd name="T6" fmla="*/ 38 w 159"/>
                <a:gd name="T7" fmla="*/ 0 h 86"/>
                <a:gd name="T8" fmla="*/ 0 w 159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9"/>
                <a:gd name="T16" fmla="*/ 0 h 86"/>
                <a:gd name="T17" fmla="*/ 159 w 159"/>
                <a:gd name="T18" fmla="*/ 86 h 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9" h="86">
                  <a:moveTo>
                    <a:pt x="0" y="86"/>
                  </a:moveTo>
                  <a:lnTo>
                    <a:pt x="122" y="86"/>
                  </a:lnTo>
                  <a:lnTo>
                    <a:pt x="159" y="0"/>
                  </a:lnTo>
                  <a:lnTo>
                    <a:pt x="38" y="0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05" name="Freeform 211"/>
            <p:cNvSpPr>
              <a:spLocks/>
            </p:cNvSpPr>
            <p:nvPr/>
          </p:nvSpPr>
          <p:spPr bwMode="auto">
            <a:xfrm>
              <a:off x="3348" y="882"/>
              <a:ext cx="167" cy="96"/>
            </a:xfrm>
            <a:custGeom>
              <a:avLst/>
              <a:gdLst>
                <a:gd name="T0" fmla="*/ 0 w 167"/>
                <a:gd name="T1" fmla="*/ 88 h 96"/>
                <a:gd name="T2" fmla="*/ 0 w 167"/>
                <a:gd name="T3" fmla="*/ 92 h 96"/>
                <a:gd name="T4" fmla="*/ 1 w 167"/>
                <a:gd name="T5" fmla="*/ 93 h 96"/>
                <a:gd name="T6" fmla="*/ 1 w 167"/>
                <a:gd name="T7" fmla="*/ 95 h 96"/>
                <a:gd name="T8" fmla="*/ 2 w 167"/>
                <a:gd name="T9" fmla="*/ 96 h 96"/>
                <a:gd name="T10" fmla="*/ 127 w 167"/>
                <a:gd name="T11" fmla="*/ 96 h 96"/>
                <a:gd name="T12" fmla="*/ 128 w 167"/>
                <a:gd name="T13" fmla="*/ 95 h 96"/>
                <a:gd name="T14" fmla="*/ 129 w 167"/>
                <a:gd name="T15" fmla="*/ 95 h 96"/>
                <a:gd name="T16" fmla="*/ 129 w 167"/>
                <a:gd name="T17" fmla="*/ 93 h 96"/>
                <a:gd name="T18" fmla="*/ 130 w 167"/>
                <a:gd name="T19" fmla="*/ 93 h 96"/>
                <a:gd name="T20" fmla="*/ 167 w 167"/>
                <a:gd name="T21" fmla="*/ 7 h 96"/>
                <a:gd name="T22" fmla="*/ 167 w 167"/>
                <a:gd name="T23" fmla="*/ 4 h 96"/>
                <a:gd name="T24" fmla="*/ 166 w 167"/>
                <a:gd name="T25" fmla="*/ 2 h 96"/>
                <a:gd name="T26" fmla="*/ 166 w 167"/>
                <a:gd name="T27" fmla="*/ 1 h 96"/>
                <a:gd name="T28" fmla="*/ 165 w 167"/>
                <a:gd name="T29" fmla="*/ 0 h 96"/>
                <a:gd name="T30" fmla="*/ 40 w 167"/>
                <a:gd name="T31" fmla="*/ 0 h 96"/>
                <a:gd name="T32" fmla="*/ 39 w 167"/>
                <a:gd name="T33" fmla="*/ 1 h 96"/>
                <a:gd name="T34" fmla="*/ 38 w 167"/>
                <a:gd name="T35" fmla="*/ 1 h 96"/>
                <a:gd name="T36" fmla="*/ 38 w 167"/>
                <a:gd name="T37" fmla="*/ 2 h 96"/>
                <a:gd name="T38" fmla="*/ 37 w 167"/>
                <a:gd name="T39" fmla="*/ 2 h 96"/>
                <a:gd name="T40" fmla="*/ 0 w 167"/>
                <a:gd name="T41" fmla="*/ 88 h 96"/>
                <a:gd name="T42" fmla="*/ 9 w 167"/>
                <a:gd name="T43" fmla="*/ 93 h 96"/>
                <a:gd name="T44" fmla="*/ 46 w 167"/>
                <a:gd name="T45" fmla="*/ 7 h 96"/>
                <a:gd name="T46" fmla="*/ 42 w 167"/>
                <a:gd name="T47" fmla="*/ 10 h 96"/>
                <a:gd name="T48" fmla="*/ 163 w 167"/>
                <a:gd name="T49" fmla="*/ 10 h 96"/>
                <a:gd name="T50" fmla="*/ 159 w 167"/>
                <a:gd name="T51" fmla="*/ 2 h 96"/>
                <a:gd name="T52" fmla="*/ 122 w 167"/>
                <a:gd name="T53" fmla="*/ 88 h 96"/>
                <a:gd name="T54" fmla="*/ 126 w 167"/>
                <a:gd name="T55" fmla="*/ 86 h 96"/>
                <a:gd name="T56" fmla="*/ 4 w 167"/>
                <a:gd name="T57" fmla="*/ 86 h 96"/>
                <a:gd name="T58" fmla="*/ 9 w 167"/>
                <a:gd name="T59" fmla="*/ 93 h 96"/>
                <a:gd name="T60" fmla="*/ 0 w 167"/>
                <a:gd name="T61" fmla="*/ 88 h 9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67"/>
                <a:gd name="T94" fmla="*/ 0 h 96"/>
                <a:gd name="T95" fmla="*/ 167 w 167"/>
                <a:gd name="T96" fmla="*/ 96 h 9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67" h="96">
                  <a:moveTo>
                    <a:pt x="0" y="88"/>
                  </a:moveTo>
                  <a:lnTo>
                    <a:pt x="0" y="92"/>
                  </a:lnTo>
                  <a:lnTo>
                    <a:pt x="1" y="93"/>
                  </a:lnTo>
                  <a:lnTo>
                    <a:pt x="1" y="95"/>
                  </a:lnTo>
                  <a:lnTo>
                    <a:pt x="2" y="96"/>
                  </a:lnTo>
                  <a:lnTo>
                    <a:pt x="127" y="96"/>
                  </a:lnTo>
                  <a:lnTo>
                    <a:pt x="128" y="95"/>
                  </a:lnTo>
                  <a:lnTo>
                    <a:pt x="129" y="95"/>
                  </a:lnTo>
                  <a:lnTo>
                    <a:pt x="129" y="93"/>
                  </a:lnTo>
                  <a:lnTo>
                    <a:pt x="130" y="93"/>
                  </a:lnTo>
                  <a:lnTo>
                    <a:pt x="167" y="7"/>
                  </a:lnTo>
                  <a:lnTo>
                    <a:pt x="167" y="4"/>
                  </a:lnTo>
                  <a:lnTo>
                    <a:pt x="166" y="2"/>
                  </a:lnTo>
                  <a:lnTo>
                    <a:pt x="166" y="1"/>
                  </a:lnTo>
                  <a:lnTo>
                    <a:pt x="165" y="0"/>
                  </a:lnTo>
                  <a:lnTo>
                    <a:pt x="40" y="0"/>
                  </a:lnTo>
                  <a:lnTo>
                    <a:pt x="39" y="1"/>
                  </a:lnTo>
                  <a:lnTo>
                    <a:pt x="38" y="1"/>
                  </a:lnTo>
                  <a:lnTo>
                    <a:pt x="38" y="2"/>
                  </a:lnTo>
                  <a:lnTo>
                    <a:pt x="37" y="2"/>
                  </a:lnTo>
                  <a:lnTo>
                    <a:pt x="0" y="88"/>
                  </a:lnTo>
                  <a:lnTo>
                    <a:pt x="9" y="93"/>
                  </a:lnTo>
                  <a:lnTo>
                    <a:pt x="46" y="7"/>
                  </a:lnTo>
                  <a:lnTo>
                    <a:pt x="42" y="10"/>
                  </a:lnTo>
                  <a:lnTo>
                    <a:pt x="163" y="10"/>
                  </a:lnTo>
                  <a:lnTo>
                    <a:pt x="159" y="2"/>
                  </a:lnTo>
                  <a:lnTo>
                    <a:pt x="122" y="88"/>
                  </a:lnTo>
                  <a:lnTo>
                    <a:pt x="126" y="86"/>
                  </a:lnTo>
                  <a:lnTo>
                    <a:pt x="4" y="86"/>
                  </a:lnTo>
                  <a:lnTo>
                    <a:pt x="9" y="93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06" name="Freeform 212"/>
            <p:cNvSpPr>
              <a:spLocks/>
            </p:cNvSpPr>
            <p:nvPr/>
          </p:nvSpPr>
          <p:spPr bwMode="auto">
            <a:xfrm>
              <a:off x="3230" y="887"/>
              <a:ext cx="158" cy="86"/>
            </a:xfrm>
            <a:custGeom>
              <a:avLst/>
              <a:gdLst>
                <a:gd name="T0" fmla="*/ 0 w 158"/>
                <a:gd name="T1" fmla="*/ 86 h 86"/>
                <a:gd name="T2" fmla="*/ 121 w 158"/>
                <a:gd name="T3" fmla="*/ 86 h 86"/>
                <a:gd name="T4" fmla="*/ 158 w 158"/>
                <a:gd name="T5" fmla="*/ 0 h 86"/>
                <a:gd name="T6" fmla="*/ 36 w 158"/>
                <a:gd name="T7" fmla="*/ 0 h 86"/>
                <a:gd name="T8" fmla="*/ 0 w 15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86"/>
                <a:gd name="T17" fmla="*/ 158 w 158"/>
                <a:gd name="T18" fmla="*/ 86 h 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86">
                  <a:moveTo>
                    <a:pt x="0" y="86"/>
                  </a:moveTo>
                  <a:lnTo>
                    <a:pt x="121" y="86"/>
                  </a:lnTo>
                  <a:lnTo>
                    <a:pt x="158" y="0"/>
                  </a:lnTo>
                  <a:lnTo>
                    <a:pt x="36" y="0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07" name="Freeform 213"/>
            <p:cNvSpPr>
              <a:spLocks/>
            </p:cNvSpPr>
            <p:nvPr/>
          </p:nvSpPr>
          <p:spPr bwMode="auto">
            <a:xfrm>
              <a:off x="3226" y="882"/>
              <a:ext cx="167" cy="96"/>
            </a:xfrm>
            <a:custGeom>
              <a:avLst/>
              <a:gdLst>
                <a:gd name="T0" fmla="*/ 0 w 167"/>
                <a:gd name="T1" fmla="*/ 88 h 96"/>
                <a:gd name="T2" fmla="*/ 0 w 167"/>
                <a:gd name="T3" fmla="*/ 92 h 96"/>
                <a:gd name="T4" fmla="*/ 1 w 167"/>
                <a:gd name="T5" fmla="*/ 93 h 96"/>
                <a:gd name="T6" fmla="*/ 1 w 167"/>
                <a:gd name="T7" fmla="*/ 95 h 96"/>
                <a:gd name="T8" fmla="*/ 2 w 167"/>
                <a:gd name="T9" fmla="*/ 96 h 96"/>
                <a:gd name="T10" fmla="*/ 126 w 167"/>
                <a:gd name="T11" fmla="*/ 96 h 96"/>
                <a:gd name="T12" fmla="*/ 128 w 167"/>
                <a:gd name="T13" fmla="*/ 95 h 96"/>
                <a:gd name="T14" fmla="*/ 129 w 167"/>
                <a:gd name="T15" fmla="*/ 95 h 96"/>
                <a:gd name="T16" fmla="*/ 129 w 167"/>
                <a:gd name="T17" fmla="*/ 93 h 96"/>
                <a:gd name="T18" fmla="*/ 130 w 167"/>
                <a:gd name="T19" fmla="*/ 93 h 96"/>
                <a:gd name="T20" fmla="*/ 167 w 167"/>
                <a:gd name="T21" fmla="*/ 7 h 96"/>
                <a:gd name="T22" fmla="*/ 167 w 167"/>
                <a:gd name="T23" fmla="*/ 4 h 96"/>
                <a:gd name="T24" fmla="*/ 166 w 167"/>
                <a:gd name="T25" fmla="*/ 2 h 96"/>
                <a:gd name="T26" fmla="*/ 166 w 167"/>
                <a:gd name="T27" fmla="*/ 1 h 96"/>
                <a:gd name="T28" fmla="*/ 165 w 167"/>
                <a:gd name="T29" fmla="*/ 0 h 96"/>
                <a:gd name="T30" fmla="*/ 39 w 167"/>
                <a:gd name="T31" fmla="*/ 0 h 96"/>
                <a:gd name="T32" fmla="*/ 38 w 167"/>
                <a:gd name="T33" fmla="*/ 1 h 96"/>
                <a:gd name="T34" fmla="*/ 37 w 167"/>
                <a:gd name="T35" fmla="*/ 1 h 96"/>
                <a:gd name="T36" fmla="*/ 37 w 167"/>
                <a:gd name="T37" fmla="*/ 2 h 96"/>
                <a:gd name="T38" fmla="*/ 35 w 167"/>
                <a:gd name="T39" fmla="*/ 2 h 96"/>
                <a:gd name="T40" fmla="*/ 0 w 167"/>
                <a:gd name="T41" fmla="*/ 88 h 96"/>
                <a:gd name="T42" fmla="*/ 8 w 167"/>
                <a:gd name="T43" fmla="*/ 93 h 96"/>
                <a:gd name="T44" fmla="*/ 44 w 167"/>
                <a:gd name="T45" fmla="*/ 7 h 96"/>
                <a:gd name="T46" fmla="*/ 40 w 167"/>
                <a:gd name="T47" fmla="*/ 10 h 96"/>
                <a:gd name="T48" fmla="*/ 162 w 167"/>
                <a:gd name="T49" fmla="*/ 10 h 96"/>
                <a:gd name="T50" fmla="*/ 158 w 167"/>
                <a:gd name="T51" fmla="*/ 2 h 96"/>
                <a:gd name="T52" fmla="*/ 121 w 167"/>
                <a:gd name="T53" fmla="*/ 88 h 96"/>
                <a:gd name="T54" fmla="*/ 125 w 167"/>
                <a:gd name="T55" fmla="*/ 86 h 96"/>
                <a:gd name="T56" fmla="*/ 4 w 167"/>
                <a:gd name="T57" fmla="*/ 86 h 96"/>
                <a:gd name="T58" fmla="*/ 8 w 167"/>
                <a:gd name="T59" fmla="*/ 93 h 96"/>
                <a:gd name="T60" fmla="*/ 0 w 167"/>
                <a:gd name="T61" fmla="*/ 88 h 9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67"/>
                <a:gd name="T94" fmla="*/ 0 h 96"/>
                <a:gd name="T95" fmla="*/ 167 w 167"/>
                <a:gd name="T96" fmla="*/ 96 h 9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67" h="96">
                  <a:moveTo>
                    <a:pt x="0" y="88"/>
                  </a:moveTo>
                  <a:lnTo>
                    <a:pt x="0" y="92"/>
                  </a:lnTo>
                  <a:lnTo>
                    <a:pt x="1" y="93"/>
                  </a:lnTo>
                  <a:lnTo>
                    <a:pt x="1" y="95"/>
                  </a:lnTo>
                  <a:lnTo>
                    <a:pt x="2" y="96"/>
                  </a:lnTo>
                  <a:lnTo>
                    <a:pt x="126" y="96"/>
                  </a:lnTo>
                  <a:lnTo>
                    <a:pt x="128" y="95"/>
                  </a:lnTo>
                  <a:lnTo>
                    <a:pt x="129" y="95"/>
                  </a:lnTo>
                  <a:lnTo>
                    <a:pt x="129" y="93"/>
                  </a:lnTo>
                  <a:lnTo>
                    <a:pt x="130" y="93"/>
                  </a:lnTo>
                  <a:lnTo>
                    <a:pt x="167" y="7"/>
                  </a:lnTo>
                  <a:lnTo>
                    <a:pt x="167" y="4"/>
                  </a:lnTo>
                  <a:lnTo>
                    <a:pt x="166" y="2"/>
                  </a:lnTo>
                  <a:lnTo>
                    <a:pt x="166" y="1"/>
                  </a:lnTo>
                  <a:lnTo>
                    <a:pt x="165" y="0"/>
                  </a:lnTo>
                  <a:lnTo>
                    <a:pt x="39" y="0"/>
                  </a:lnTo>
                  <a:lnTo>
                    <a:pt x="38" y="1"/>
                  </a:lnTo>
                  <a:lnTo>
                    <a:pt x="37" y="1"/>
                  </a:lnTo>
                  <a:lnTo>
                    <a:pt x="37" y="2"/>
                  </a:lnTo>
                  <a:lnTo>
                    <a:pt x="35" y="2"/>
                  </a:lnTo>
                  <a:lnTo>
                    <a:pt x="0" y="88"/>
                  </a:lnTo>
                  <a:lnTo>
                    <a:pt x="8" y="93"/>
                  </a:lnTo>
                  <a:lnTo>
                    <a:pt x="44" y="7"/>
                  </a:lnTo>
                  <a:lnTo>
                    <a:pt x="40" y="10"/>
                  </a:lnTo>
                  <a:lnTo>
                    <a:pt x="162" y="10"/>
                  </a:lnTo>
                  <a:lnTo>
                    <a:pt x="158" y="2"/>
                  </a:lnTo>
                  <a:lnTo>
                    <a:pt x="121" y="88"/>
                  </a:lnTo>
                  <a:lnTo>
                    <a:pt x="125" y="86"/>
                  </a:lnTo>
                  <a:lnTo>
                    <a:pt x="4" y="86"/>
                  </a:lnTo>
                  <a:lnTo>
                    <a:pt x="8" y="93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08" name="Freeform 214"/>
            <p:cNvSpPr>
              <a:spLocks/>
            </p:cNvSpPr>
            <p:nvPr/>
          </p:nvSpPr>
          <p:spPr bwMode="auto">
            <a:xfrm>
              <a:off x="3106" y="887"/>
              <a:ext cx="159" cy="86"/>
            </a:xfrm>
            <a:custGeom>
              <a:avLst/>
              <a:gdLst>
                <a:gd name="T0" fmla="*/ 0 w 159"/>
                <a:gd name="T1" fmla="*/ 86 h 86"/>
                <a:gd name="T2" fmla="*/ 123 w 159"/>
                <a:gd name="T3" fmla="*/ 86 h 86"/>
                <a:gd name="T4" fmla="*/ 159 w 159"/>
                <a:gd name="T5" fmla="*/ 0 h 86"/>
                <a:gd name="T6" fmla="*/ 37 w 159"/>
                <a:gd name="T7" fmla="*/ 0 h 86"/>
                <a:gd name="T8" fmla="*/ 0 w 159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9"/>
                <a:gd name="T16" fmla="*/ 0 h 86"/>
                <a:gd name="T17" fmla="*/ 159 w 159"/>
                <a:gd name="T18" fmla="*/ 86 h 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9" h="86">
                  <a:moveTo>
                    <a:pt x="0" y="86"/>
                  </a:moveTo>
                  <a:lnTo>
                    <a:pt x="123" y="86"/>
                  </a:lnTo>
                  <a:lnTo>
                    <a:pt x="159" y="0"/>
                  </a:lnTo>
                  <a:lnTo>
                    <a:pt x="37" y="0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rgbClr val="A1A1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09" name="Freeform 215"/>
            <p:cNvSpPr>
              <a:spLocks/>
            </p:cNvSpPr>
            <p:nvPr/>
          </p:nvSpPr>
          <p:spPr bwMode="auto">
            <a:xfrm>
              <a:off x="3102" y="882"/>
              <a:ext cx="167" cy="96"/>
            </a:xfrm>
            <a:custGeom>
              <a:avLst/>
              <a:gdLst>
                <a:gd name="T0" fmla="*/ 0 w 167"/>
                <a:gd name="T1" fmla="*/ 88 h 96"/>
                <a:gd name="T2" fmla="*/ 0 w 167"/>
                <a:gd name="T3" fmla="*/ 92 h 96"/>
                <a:gd name="T4" fmla="*/ 1 w 167"/>
                <a:gd name="T5" fmla="*/ 93 h 96"/>
                <a:gd name="T6" fmla="*/ 1 w 167"/>
                <a:gd name="T7" fmla="*/ 95 h 96"/>
                <a:gd name="T8" fmla="*/ 2 w 167"/>
                <a:gd name="T9" fmla="*/ 96 h 96"/>
                <a:gd name="T10" fmla="*/ 128 w 167"/>
                <a:gd name="T11" fmla="*/ 96 h 96"/>
                <a:gd name="T12" fmla="*/ 129 w 167"/>
                <a:gd name="T13" fmla="*/ 95 h 96"/>
                <a:gd name="T14" fmla="*/ 130 w 167"/>
                <a:gd name="T15" fmla="*/ 95 h 96"/>
                <a:gd name="T16" fmla="*/ 130 w 167"/>
                <a:gd name="T17" fmla="*/ 93 h 96"/>
                <a:gd name="T18" fmla="*/ 131 w 167"/>
                <a:gd name="T19" fmla="*/ 93 h 96"/>
                <a:gd name="T20" fmla="*/ 167 w 167"/>
                <a:gd name="T21" fmla="*/ 7 h 96"/>
                <a:gd name="T22" fmla="*/ 167 w 167"/>
                <a:gd name="T23" fmla="*/ 4 h 96"/>
                <a:gd name="T24" fmla="*/ 166 w 167"/>
                <a:gd name="T25" fmla="*/ 2 h 96"/>
                <a:gd name="T26" fmla="*/ 166 w 167"/>
                <a:gd name="T27" fmla="*/ 1 h 96"/>
                <a:gd name="T28" fmla="*/ 165 w 167"/>
                <a:gd name="T29" fmla="*/ 0 h 96"/>
                <a:gd name="T30" fmla="*/ 40 w 167"/>
                <a:gd name="T31" fmla="*/ 0 h 96"/>
                <a:gd name="T32" fmla="*/ 39 w 167"/>
                <a:gd name="T33" fmla="*/ 1 h 96"/>
                <a:gd name="T34" fmla="*/ 38 w 167"/>
                <a:gd name="T35" fmla="*/ 1 h 96"/>
                <a:gd name="T36" fmla="*/ 38 w 167"/>
                <a:gd name="T37" fmla="*/ 2 h 96"/>
                <a:gd name="T38" fmla="*/ 37 w 167"/>
                <a:gd name="T39" fmla="*/ 2 h 96"/>
                <a:gd name="T40" fmla="*/ 0 w 167"/>
                <a:gd name="T41" fmla="*/ 88 h 96"/>
                <a:gd name="T42" fmla="*/ 8 w 167"/>
                <a:gd name="T43" fmla="*/ 93 h 96"/>
                <a:gd name="T44" fmla="*/ 45 w 167"/>
                <a:gd name="T45" fmla="*/ 7 h 96"/>
                <a:gd name="T46" fmla="*/ 41 w 167"/>
                <a:gd name="T47" fmla="*/ 10 h 96"/>
                <a:gd name="T48" fmla="*/ 163 w 167"/>
                <a:gd name="T49" fmla="*/ 10 h 96"/>
                <a:gd name="T50" fmla="*/ 158 w 167"/>
                <a:gd name="T51" fmla="*/ 2 h 96"/>
                <a:gd name="T52" fmla="*/ 122 w 167"/>
                <a:gd name="T53" fmla="*/ 88 h 96"/>
                <a:gd name="T54" fmla="*/ 127 w 167"/>
                <a:gd name="T55" fmla="*/ 86 h 96"/>
                <a:gd name="T56" fmla="*/ 4 w 167"/>
                <a:gd name="T57" fmla="*/ 86 h 96"/>
                <a:gd name="T58" fmla="*/ 8 w 167"/>
                <a:gd name="T59" fmla="*/ 93 h 96"/>
                <a:gd name="T60" fmla="*/ 0 w 167"/>
                <a:gd name="T61" fmla="*/ 88 h 9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67"/>
                <a:gd name="T94" fmla="*/ 0 h 96"/>
                <a:gd name="T95" fmla="*/ 167 w 167"/>
                <a:gd name="T96" fmla="*/ 96 h 9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67" h="96">
                  <a:moveTo>
                    <a:pt x="0" y="88"/>
                  </a:moveTo>
                  <a:lnTo>
                    <a:pt x="0" y="92"/>
                  </a:lnTo>
                  <a:lnTo>
                    <a:pt x="1" y="93"/>
                  </a:lnTo>
                  <a:lnTo>
                    <a:pt x="1" y="95"/>
                  </a:lnTo>
                  <a:lnTo>
                    <a:pt x="2" y="96"/>
                  </a:lnTo>
                  <a:lnTo>
                    <a:pt x="128" y="96"/>
                  </a:lnTo>
                  <a:lnTo>
                    <a:pt x="129" y="95"/>
                  </a:lnTo>
                  <a:lnTo>
                    <a:pt x="130" y="95"/>
                  </a:lnTo>
                  <a:lnTo>
                    <a:pt x="130" y="93"/>
                  </a:lnTo>
                  <a:lnTo>
                    <a:pt x="131" y="93"/>
                  </a:lnTo>
                  <a:lnTo>
                    <a:pt x="167" y="7"/>
                  </a:lnTo>
                  <a:lnTo>
                    <a:pt x="167" y="4"/>
                  </a:lnTo>
                  <a:lnTo>
                    <a:pt x="166" y="2"/>
                  </a:lnTo>
                  <a:lnTo>
                    <a:pt x="166" y="1"/>
                  </a:lnTo>
                  <a:lnTo>
                    <a:pt x="165" y="0"/>
                  </a:lnTo>
                  <a:lnTo>
                    <a:pt x="40" y="0"/>
                  </a:lnTo>
                  <a:lnTo>
                    <a:pt x="39" y="1"/>
                  </a:lnTo>
                  <a:lnTo>
                    <a:pt x="38" y="1"/>
                  </a:lnTo>
                  <a:lnTo>
                    <a:pt x="38" y="2"/>
                  </a:lnTo>
                  <a:lnTo>
                    <a:pt x="37" y="2"/>
                  </a:lnTo>
                  <a:lnTo>
                    <a:pt x="0" y="88"/>
                  </a:lnTo>
                  <a:lnTo>
                    <a:pt x="8" y="93"/>
                  </a:lnTo>
                  <a:lnTo>
                    <a:pt x="45" y="7"/>
                  </a:lnTo>
                  <a:lnTo>
                    <a:pt x="41" y="10"/>
                  </a:lnTo>
                  <a:lnTo>
                    <a:pt x="163" y="10"/>
                  </a:lnTo>
                  <a:lnTo>
                    <a:pt x="158" y="2"/>
                  </a:lnTo>
                  <a:lnTo>
                    <a:pt x="122" y="88"/>
                  </a:lnTo>
                  <a:lnTo>
                    <a:pt x="127" y="86"/>
                  </a:lnTo>
                  <a:lnTo>
                    <a:pt x="4" y="86"/>
                  </a:lnTo>
                  <a:lnTo>
                    <a:pt x="8" y="93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10" name="Freeform 216"/>
            <p:cNvSpPr>
              <a:spLocks/>
            </p:cNvSpPr>
            <p:nvPr/>
          </p:nvSpPr>
          <p:spPr bwMode="auto">
            <a:xfrm>
              <a:off x="2950" y="970"/>
              <a:ext cx="159" cy="86"/>
            </a:xfrm>
            <a:custGeom>
              <a:avLst/>
              <a:gdLst>
                <a:gd name="T0" fmla="*/ 0 w 159"/>
                <a:gd name="T1" fmla="*/ 86 h 86"/>
                <a:gd name="T2" fmla="*/ 122 w 159"/>
                <a:gd name="T3" fmla="*/ 86 h 86"/>
                <a:gd name="T4" fmla="*/ 159 w 159"/>
                <a:gd name="T5" fmla="*/ 0 h 86"/>
                <a:gd name="T6" fmla="*/ 37 w 159"/>
                <a:gd name="T7" fmla="*/ 0 h 86"/>
                <a:gd name="T8" fmla="*/ 0 w 159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9"/>
                <a:gd name="T16" fmla="*/ 0 h 86"/>
                <a:gd name="T17" fmla="*/ 159 w 159"/>
                <a:gd name="T18" fmla="*/ 86 h 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9" h="86">
                  <a:moveTo>
                    <a:pt x="0" y="86"/>
                  </a:moveTo>
                  <a:lnTo>
                    <a:pt x="122" y="86"/>
                  </a:lnTo>
                  <a:lnTo>
                    <a:pt x="159" y="0"/>
                  </a:lnTo>
                  <a:lnTo>
                    <a:pt x="37" y="0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11" name="Freeform 217"/>
            <p:cNvSpPr>
              <a:spLocks/>
            </p:cNvSpPr>
            <p:nvPr/>
          </p:nvSpPr>
          <p:spPr bwMode="auto">
            <a:xfrm>
              <a:off x="2946" y="965"/>
              <a:ext cx="167" cy="96"/>
            </a:xfrm>
            <a:custGeom>
              <a:avLst/>
              <a:gdLst>
                <a:gd name="T0" fmla="*/ 0 w 167"/>
                <a:gd name="T1" fmla="*/ 89 h 96"/>
                <a:gd name="T2" fmla="*/ 0 w 167"/>
                <a:gd name="T3" fmla="*/ 92 h 96"/>
                <a:gd name="T4" fmla="*/ 1 w 167"/>
                <a:gd name="T5" fmla="*/ 94 h 96"/>
                <a:gd name="T6" fmla="*/ 1 w 167"/>
                <a:gd name="T7" fmla="*/ 95 h 96"/>
                <a:gd name="T8" fmla="*/ 2 w 167"/>
                <a:gd name="T9" fmla="*/ 96 h 96"/>
                <a:gd name="T10" fmla="*/ 127 w 167"/>
                <a:gd name="T11" fmla="*/ 96 h 96"/>
                <a:gd name="T12" fmla="*/ 128 w 167"/>
                <a:gd name="T13" fmla="*/ 95 h 96"/>
                <a:gd name="T14" fmla="*/ 129 w 167"/>
                <a:gd name="T15" fmla="*/ 95 h 96"/>
                <a:gd name="T16" fmla="*/ 129 w 167"/>
                <a:gd name="T17" fmla="*/ 94 h 96"/>
                <a:gd name="T18" fmla="*/ 130 w 167"/>
                <a:gd name="T19" fmla="*/ 94 h 96"/>
                <a:gd name="T20" fmla="*/ 167 w 167"/>
                <a:gd name="T21" fmla="*/ 8 h 96"/>
                <a:gd name="T22" fmla="*/ 167 w 167"/>
                <a:gd name="T23" fmla="*/ 4 h 96"/>
                <a:gd name="T24" fmla="*/ 166 w 167"/>
                <a:gd name="T25" fmla="*/ 3 h 96"/>
                <a:gd name="T26" fmla="*/ 166 w 167"/>
                <a:gd name="T27" fmla="*/ 2 h 96"/>
                <a:gd name="T28" fmla="*/ 165 w 167"/>
                <a:gd name="T29" fmla="*/ 0 h 96"/>
                <a:gd name="T30" fmla="*/ 40 w 167"/>
                <a:gd name="T31" fmla="*/ 0 h 96"/>
                <a:gd name="T32" fmla="*/ 39 w 167"/>
                <a:gd name="T33" fmla="*/ 2 h 96"/>
                <a:gd name="T34" fmla="*/ 38 w 167"/>
                <a:gd name="T35" fmla="*/ 2 h 96"/>
                <a:gd name="T36" fmla="*/ 38 w 167"/>
                <a:gd name="T37" fmla="*/ 3 h 96"/>
                <a:gd name="T38" fmla="*/ 37 w 167"/>
                <a:gd name="T39" fmla="*/ 3 h 96"/>
                <a:gd name="T40" fmla="*/ 0 w 167"/>
                <a:gd name="T41" fmla="*/ 89 h 96"/>
                <a:gd name="T42" fmla="*/ 9 w 167"/>
                <a:gd name="T43" fmla="*/ 94 h 96"/>
                <a:gd name="T44" fmla="*/ 46 w 167"/>
                <a:gd name="T45" fmla="*/ 8 h 96"/>
                <a:gd name="T46" fmla="*/ 41 w 167"/>
                <a:gd name="T47" fmla="*/ 10 h 96"/>
                <a:gd name="T48" fmla="*/ 163 w 167"/>
                <a:gd name="T49" fmla="*/ 10 h 96"/>
                <a:gd name="T50" fmla="*/ 159 w 167"/>
                <a:gd name="T51" fmla="*/ 3 h 96"/>
                <a:gd name="T52" fmla="*/ 122 w 167"/>
                <a:gd name="T53" fmla="*/ 89 h 96"/>
                <a:gd name="T54" fmla="*/ 126 w 167"/>
                <a:gd name="T55" fmla="*/ 86 h 96"/>
                <a:gd name="T56" fmla="*/ 4 w 167"/>
                <a:gd name="T57" fmla="*/ 86 h 96"/>
                <a:gd name="T58" fmla="*/ 9 w 167"/>
                <a:gd name="T59" fmla="*/ 94 h 96"/>
                <a:gd name="T60" fmla="*/ 0 w 167"/>
                <a:gd name="T61" fmla="*/ 89 h 9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67"/>
                <a:gd name="T94" fmla="*/ 0 h 96"/>
                <a:gd name="T95" fmla="*/ 167 w 167"/>
                <a:gd name="T96" fmla="*/ 96 h 9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67" h="96">
                  <a:moveTo>
                    <a:pt x="0" y="89"/>
                  </a:moveTo>
                  <a:lnTo>
                    <a:pt x="0" y="92"/>
                  </a:lnTo>
                  <a:lnTo>
                    <a:pt x="1" y="94"/>
                  </a:lnTo>
                  <a:lnTo>
                    <a:pt x="1" y="95"/>
                  </a:lnTo>
                  <a:lnTo>
                    <a:pt x="2" y="96"/>
                  </a:lnTo>
                  <a:lnTo>
                    <a:pt x="127" y="96"/>
                  </a:lnTo>
                  <a:lnTo>
                    <a:pt x="128" y="95"/>
                  </a:lnTo>
                  <a:lnTo>
                    <a:pt x="129" y="95"/>
                  </a:lnTo>
                  <a:lnTo>
                    <a:pt x="129" y="94"/>
                  </a:lnTo>
                  <a:lnTo>
                    <a:pt x="130" y="94"/>
                  </a:lnTo>
                  <a:lnTo>
                    <a:pt x="167" y="8"/>
                  </a:lnTo>
                  <a:lnTo>
                    <a:pt x="167" y="4"/>
                  </a:lnTo>
                  <a:lnTo>
                    <a:pt x="166" y="3"/>
                  </a:lnTo>
                  <a:lnTo>
                    <a:pt x="166" y="2"/>
                  </a:lnTo>
                  <a:lnTo>
                    <a:pt x="165" y="0"/>
                  </a:lnTo>
                  <a:lnTo>
                    <a:pt x="40" y="0"/>
                  </a:lnTo>
                  <a:lnTo>
                    <a:pt x="39" y="2"/>
                  </a:lnTo>
                  <a:lnTo>
                    <a:pt x="38" y="2"/>
                  </a:lnTo>
                  <a:lnTo>
                    <a:pt x="38" y="3"/>
                  </a:lnTo>
                  <a:lnTo>
                    <a:pt x="37" y="3"/>
                  </a:lnTo>
                  <a:lnTo>
                    <a:pt x="0" y="89"/>
                  </a:lnTo>
                  <a:lnTo>
                    <a:pt x="9" y="94"/>
                  </a:lnTo>
                  <a:lnTo>
                    <a:pt x="46" y="8"/>
                  </a:lnTo>
                  <a:lnTo>
                    <a:pt x="41" y="10"/>
                  </a:lnTo>
                  <a:lnTo>
                    <a:pt x="163" y="10"/>
                  </a:lnTo>
                  <a:lnTo>
                    <a:pt x="159" y="3"/>
                  </a:lnTo>
                  <a:lnTo>
                    <a:pt x="122" y="89"/>
                  </a:lnTo>
                  <a:lnTo>
                    <a:pt x="126" y="86"/>
                  </a:lnTo>
                  <a:lnTo>
                    <a:pt x="4" y="86"/>
                  </a:lnTo>
                  <a:lnTo>
                    <a:pt x="9" y="94"/>
                  </a:lnTo>
                  <a:lnTo>
                    <a:pt x="0" y="89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12" name="Freeform 218"/>
            <p:cNvSpPr>
              <a:spLocks/>
            </p:cNvSpPr>
            <p:nvPr/>
          </p:nvSpPr>
          <p:spPr bwMode="auto">
            <a:xfrm>
              <a:off x="3688" y="970"/>
              <a:ext cx="159" cy="86"/>
            </a:xfrm>
            <a:custGeom>
              <a:avLst/>
              <a:gdLst>
                <a:gd name="T0" fmla="*/ 0 w 159"/>
                <a:gd name="T1" fmla="*/ 86 h 86"/>
                <a:gd name="T2" fmla="*/ 122 w 159"/>
                <a:gd name="T3" fmla="*/ 86 h 86"/>
                <a:gd name="T4" fmla="*/ 159 w 159"/>
                <a:gd name="T5" fmla="*/ 0 h 86"/>
                <a:gd name="T6" fmla="*/ 37 w 159"/>
                <a:gd name="T7" fmla="*/ 0 h 86"/>
                <a:gd name="T8" fmla="*/ 0 w 159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9"/>
                <a:gd name="T16" fmla="*/ 0 h 86"/>
                <a:gd name="T17" fmla="*/ 159 w 159"/>
                <a:gd name="T18" fmla="*/ 86 h 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9" h="86">
                  <a:moveTo>
                    <a:pt x="0" y="86"/>
                  </a:moveTo>
                  <a:lnTo>
                    <a:pt x="122" y="86"/>
                  </a:lnTo>
                  <a:lnTo>
                    <a:pt x="159" y="0"/>
                  </a:lnTo>
                  <a:lnTo>
                    <a:pt x="37" y="0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rgbClr val="A1A1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13" name="Freeform 219"/>
            <p:cNvSpPr>
              <a:spLocks/>
            </p:cNvSpPr>
            <p:nvPr/>
          </p:nvSpPr>
          <p:spPr bwMode="auto">
            <a:xfrm>
              <a:off x="3684" y="965"/>
              <a:ext cx="167" cy="96"/>
            </a:xfrm>
            <a:custGeom>
              <a:avLst/>
              <a:gdLst>
                <a:gd name="T0" fmla="*/ 0 w 167"/>
                <a:gd name="T1" fmla="*/ 89 h 96"/>
                <a:gd name="T2" fmla="*/ 0 w 167"/>
                <a:gd name="T3" fmla="*/ 92 h 96"/>
                <a:gd name="T4" fmla="*/ 1 w 167"/>
                <a:gd name="T5" fmla="*/ 94 h 96"/>
                <a:gd name="T6" fmla="*/ 1 w 167"/>
                <a:gd name="T7" fmla="*/ 95 h 96"/>
                <a:gd name="T8" fmla="*/ 2 w 167"/>
                <a:gd name="T9" fmla="*/ 96 h 96"/>
                <a:gd name="T10" fmla="*/ 127 w 167"/>
                <a:gd name="T11" fmla="*/ 96 h 96"/>
                <a:gd name="T12" fmla="*/ 128 w 167"/>
                <a:gd name="T13" fmla="*/ 95 h 96"/>
                <a:gd name="T14" fmla="*/ 129 w 167"/>
                <a:gd name="T15" fmla="*/ 95 h 96"/>
                <a:gd name="T16" fmla="*/ 129 w 167"/>
                <a:gd name="T17" fmla="*/ 94 h 96"/>
                <a:gd name="T18" fmla="*/ 130 w 167"/>
                <a:gd name="T19" fmla="*/ 94 h 96"/>
                <a:gd name="T20" fmla="*/ 167 w 167"/>
                <a:gd name="T21" fmla="*/ 8 h 96"/>
                <a:gd name="T22" fmla="*/ 167 w 167"/>
                <a:gd name="T23" fmla="*/ 4 h 96"/>
                <a:gd name="T24" fmla="*/ 166 w 167"/>
                <a:gd name="T25" fmla="*/ 3 h 96"/>
                <a:gd name="T26" fmla="*/ 166 w 167"/>
                <a:gd name="T27" fmla="*/ 2 h 96"/>
                <a:gd name="T28" fmla="*/ 165 w 167"/>
                <a:gd name="T29" fmla="*/ 0 h 96"/>
                <a:gd name="T30" fmla="*/ 40 w 167"/>
                <a:gd name="T31" fmla="*/ 0 h 96"/>
                <a:gd name="T32" fmla="*/ 39 w 167"/>
                <a:gd name="T33" fmla="*/ 2 h 96"/>
                <a:gd name="T34" fmla="*/ 38 w 167"/>
                <a:gd name="T35" fmla="*/ 2 h 96"/>
                <a:gd name="T36" fmla="*/ 38 w 167"/>
                <a:gd name="T37" fmla="*/ 3 h 96"/>
                <a:gd name="T38" fmla="*/ 37 w 167"/>
                <a:gd name="T39" fmla="*/ 3 h 96"/>
                <a:gd name="T40" fmla="*/ 0 w 167"/>
                <a:gd name="T41" fmla="*/ 89 h 96"/>
                <a:gd name="T42" fmla="*/ 8 w 167"/>
                <a:gd name="T43" fmla="*/ 94 h 96"/>
                <a:gd name="T44" fmla="*/ 45 w 167"/>
                <a:gd name="T45" fmla="*/ 8 h 96"/>
                <a:gd name="T46" fmla="*/ 41 w 167"/>
                <a:gd name="T47" fmla="*/ 10 h 96"/>
                <a:gd name="T48" fmla="*/ 163 w 167"/>
                <a:gd name="T49" fmla="*/ 10 h 96"/>
                <a:gd name="T50" fmla="*/ 158 w 167"/>
                <a:gd name="T51" fmla="*/ 3 h 96"/>
                <a:gd name="T52" fmla="*/ 121 w 167"/>
                <a:gd name="T53" fmla="*/ 89 h 96"/>
                <a:gd name="T54" fmla="*/ 126 w 167"/>
                <a:gd name="T55" fmla="*/ 86 h 96"/>
                <a:gd name="T56" fmla="*/ 4 w 167"/>
                <a:gd name="T57" fmla="*/ 86 h 96"/>
                <a:gd name="T58" fmla="*/ 8 w 167"/>
                <a:gd name="T59" fmla="*/ 94 h 96"/>
                <a:gd name="T60" fmla="*/ 0 w 167"/>
                <a:gd name="T61" fmla="*/ 89 h 9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67"/>
                <a:gd name="T94" fmla="*/ 0 h 96"/>
                <a:gd name="T95" fmla="*/ 167 w 167"/>
                <a:gd name="T96" fmla="*/ 96 h 9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67" h="96">
                  <a:moveTo>
                    <a:pt x="0" y="89"/>
                  </a:moveTo>
                  <a:lnTo>
                    <a:pt x="0" y="92"/>
                  </a:lnTo>
                  <a:lnTo>
                    <a:pt x="1" y="94"/>
                  </a:lnTo>
                  <a:lnTo>
                    <a:pt x="1" y="95"/>
                  </a:lnTo>
                  <a:lnTo>
                    <a:pt x="2" y="96"/>
                  </a:lnTo>
                  <a:lnTo>
                    <a:pt x="127" y="96"/>
                  </a:lnTo>
                  <a:lnTo>
                    <a:pt x="128" y="95"/>
                  </a:lnTo>
                  <a:lnTo>
                    <a:pt x="129" y="95"/>
                  </a:lnTo>
                  <a:lnTo>
                    <a:pt x="129" y="94"/>
                  </a:lnTo>
                  <a:lnTo>
                    <a:pt x="130" y="94"/>
                  </a:lnTo>
                  <a:lnTo>
                    <a:pt x="167" y="8"/>
                  </a:lnTo>
                  <a:lnTo>
                    <a:pt x="167" y="4"/>
                  </a:lnTo>
                  <a:lnTo>
                    <a:pt x="166" y="3"/>
                  </a:lnTo>
                  <a:lnTo>
                    <a:pt x="166" y="2"/>
                  </a:lnTo>
                  <a:lnTo>
                    <a:pt x="165" y="0"/>
                  </a:lnTo>
                  <a:lnTo>
                    <a:pt x="40" y="0"/>
                  </a:lnTo>
                  <a:lnTo>
                    <a:pt x="39" y="2"/>
                  </a:lnTo>
                  <a:lnTo>
                    <a:pt x="38" y="2"/>
                  </a:lnTo>
                  <a:lnTo>
                    <a:pt x="38" y="3"/>
                  </a:lnTo>
                  <a:lnTo>
                    <a:pt x="37" y="3"/>
                  </a:lnTo>
                  <a:lnTo>
                    <a:pt x="0" y="89"/>
                  </a:lnTo>
                  <a:lnTo>
                    <a:pt x="8" y="94"/>
                  </a:lnTo>
                  <a:lnTo>
                    <a:pt x="45" y="8"/>
                  </a:lnTo>
                  <a:lnTo>
                    <a:pt x="41" y="10"/>
                  </a:lnTo>
                  <a:lnTo>
                    <a:pt x="163" y="10"/>
                  </a:lnTo>
                  <a:lnTo>
                    <a:pt x="158" y="3"/>
                  </a:lnTo>
                  <a:lnTo>
                    <a:pt x="121" y="89"/>
                  </a:lnTo>
                  <a:lnTo>
                    <a:pt x="126" y="86"/>
                  </a:lnTo>
                  <a:lnTo>
                    <a:pt x="4" y="86"/>
                  </a:lnTo>
                  <a:lnTo>
                    <a:pt x="8" y="94"/>
                  </a:lnTo>
                  <a:lnTo>
                    <a:pt x="0" y="89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14" name="Freeform 220"/>
            <p:cNvSpPr>
              <a:spLocks/>
            </p:cNvSpPr>
            <p:nvPr/>
          </p:nvSpPr>
          <p:spPr bwMode="auto">
            <a:xfrm>
              <a:off x="3566" y="970"/>
              <a:ext cx="159" cy="86"/>
            </a:xfrm>
            <a:custGeom>
              <a:avLst/>
              <a:gdLst>
                <a:gd name="T0" fmla="*/ 0 w 159"/>
                <a:gd name="T1" fmla="*/ 86 h 86"/>
                <a:gd name="T2" fmla="*/ 122 w 159"/>
                <a:gd name="T3" fmla="*/ 86 h 86"/>
                <a:gd name="T4" fmla="*/ 159 w 159"/>
                <a:gd name="T5" fmla="*/ 0 h 86"/>
                <a:gd name="T6" fmla="*/ 37 w 159"/>
                <a:gd name="T7" fmla="*/ 0 h 86"/>
                <a:gd name="T8" fmla="*/ 0 w 159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9"/>
                <a:gd name="T16" fmla="*/ 0 h 86"/>
                <a:gd name="T17" fmla="*/ 159 w 159"/>
                <a:gd name="T18" fmla="*/ 86 h 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9" h="86">
                  <a:moveTo>
                    <a:pt x="0" y="86"/>
                  </a:moveTo>
                  <a:lnTo>
                    <a:pt x="122" y="86"/>
                  </a:lnTo>
                  <a:lnTo>
                    <a:pt x="159" y="0"/>
                  </a:lnTo>
                  <a:lnTo>
                    <a:pt x="37" y="0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rgbClr val="A1A1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15" name="Freeform 221"/>
            <p:cNvSpPr>
              <a:spLocks/>
            </p:cNvSpPr>
            <p:nvPr/>
          </p:nvSpPr>
          <p:spPr bwMode="auto">
            <a:xfrm>
              <a:off x="3562" y="965"/>
              <a:ext cx="167" cy="96"/>
            </a:xfrm>
            <a:custGeom>
              <a:avLst/>
              <a:gdLst>
                <a:gd name="T0" fmla="*/ 0 w 167"/>
                <a:gd name="T1" fmla="*/ 89 h 96"/>
                <a:gd name="T2" fmla="*/ 0 w 167"/>
                <a:gd name="T3" fmla="*/ 92 h 96"/>
                <a:gd name="T4" fmla="*/ 1 w 167"/>
                <a:gd name="T5" fmla="*/ 94 h 96"/>
                <a:gd name="T6" fmla="*/ 1 w 167"/>
                <a:gd name="T7" fmla="*/ 95 h 96"/>
                <a:gd name="T8" fmla="*/ 2 w 167"/>
                <a:gd name="T9" fmla="*/ 96 h 96"/>
                <a:gd name="T10" fmla="*/ 127 w 167"/>
                <a:gd name="T11" fmla="*/ 96 h 96"/>
                <a:gd name="T12" fmla="*/ 128 w 167"/>
                <a:gd name="T13" fmla="*/ 95 h 96"/>
                <a:gd name="T14" fmla="*/ 129 w 167"/>
                <a:gd name="T15" fmla="*/ 95 h 96"/>
                <a:gd name="T16" fmla="*/ 129 w 167"/>
                <a:gd name="T17" fmla="*/ 94 h 96"/>
                <a:gd name="T18" fmla="*/ 130 w 167"/>
                <a:gd name="T19" fmla="*/ 94 h 96"/>
                <a:gd name="T20" fmla="*/ 167 w 167"/>
                <a:gd name="T21" fmla="*/ 8 h 96"/>
                <a:gd name="T22" fmla="*/ 167 w 167"/>
                <a:gd name="T23" fmla="*/ 4 h 96"/>
                <a:gd name="T24" fmla="*/ 166 w 167"/>
                <a:gd name="T25" fmla="*/ 3 h 96"/>
                <a:gd name="T26" fmla="*/ 166 w 167"/>
                <a:gd name="T27" fmla="*/ 2 h 96"/>
                <a:gd name="T28" fmla="*/ 165 w 167"/>
                <a:gd name="T29" fmla="*/ 0 h 96"/>
                <a:gd name="T30" fmla="*/ 40 w 167"/>
                <a:gd name="T31" fmla="*/ 0 h 96"/>
                <a:gd name="T32" fmla="*/ 39 w 167"/>
                <a:gd name="T33" fmla="*/ 2 h 96"/>
                <a:gd name="T34" fmla="*/ 38 w 167"/>
                <a:gd name="T35" fmla="*/ 2 h 96"/>
                <a:gd name="T36" fmla="*/ 38 w 167"/>
                <a:gd name="T37" fmla="*/ 3 h 96"/>
                <a:gd name="T38" fmla="*/ 37 w 167"/>
                <a:gd name="T39" fmla="*/ 3 h 96"/>
                <a:gd name="T40" fmla="*/ 0 w 167"/>
                <a:gd name="T41" fmla="*/ 89 h 96"/>
                <a:gd name="T42" fmla="*/ 8 w 167"/>
                <a:gd name="T43" fmla="*/ 94 h 96"/>
                <a:gd name="T44" fmla="*/ 45 w 167"/>
                <a:gd name="T45" fmla="*/ 8 h 96"/>
                <a:gd name="T46" fmla="*/ 41 w 167"/>
                <a:gd name="T47" fmla="*/ 10 h 96"/>
                <a:gd name="T48" fmla="*/ 163 w 167"/>
                <a:gd name="T49" fmla="*/ 10 h 96"/>
                <a:gd name="T50" fmla="*/ 159 w 167"/>
                <a:gd name="T51" fmla="*/ 3 h 96"/>
                <a:gd name="T52" fmla="*/ 122 w 167"/>
                <a:gd name="T53" fmla="*/ 89 h 96"/>
                <a:gd name="T54" fmla="*/ 126 w 167"/>
                <a:gd name="T55" fmla="*/ 86 h 96"/>
                <a:gd name="T56" fmla="*/ 4 w 167"/>
                <a:gd name="T57" fmla="*/ 86 h 96"/>
                <a:gd name="T58" fmla="*/ 8 w 167"/>
                <a:gd name="T59" fmla="*/ 94 h 96"/>
                <a:gd name="T60" fmla="*/ 0 w 167"/>
                <a:gd name="T61" fmla="*/ 89 h 9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67"/>
                <a:gd name="T94" fmla="*/ 0 h 96"/>
                <a:gd name="T95" fmla="*/ 167 w 167"/>
                <a:gd name="T96" fmla="*/ 96 h 9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67" h="96">
                  <a:moveTo>
                    <a:pt x="0" y="89"/>
                  </a:moveTo>
                  <a:lnTo>
                    <a:pt x="0" y="92"/>
                  </a:lnTo>
                  <a:lnTo>
                    <a:pt x="1" y="94"/>
                  </a:lnTo>
                  <a:lnTo>
                    <a:pt x="1" y="95"/>
                  </a:lnTo>
                  <a:lnTo>
                    <a:pt x="2" y="96"/>
                  </a:lnTo>
                  <a:lnTo>
                    <a:pt x="127" y="96"/>
                  </a:lnTo>
                  <a:lnTo>
                    <a:pt x="128" y="95"/>
                  </a:lnTo>
                  <a:lnTo>
                    <a:pt x="129" y="95"/>
                  </a:lnTo>
                  <a:lnTo>
                    <a:pt x="129" y="94"/>
                  </a:lnTo>
                  <a:lnTo>
                    <a:pt x="130" y="94"/>
                  </a:lnTo>
                  <a:lnTo>
                    <a:pt x="167" y="8"/>
                  </a:lnTo>
                  <a:lnTo>
                    <a:pt x="167" y="4"/>
                  </a:lnTo>
                  <a:lnTo>
                    <a:pt x="166" y="3"/>
                  </a:lnTo>
                  <a:lnTo>
                    <a:pt x="166" y="2"/>
                  </a:lnTo>
                  <a:lnTo>
                    <a:pt x="165" y="0"/>
                  </a:lnTo>
                  <a:lnTo>
                    <a:pt x="40" y="0"/>
                  </a:lnTo>
                  <a:lnTo>
                    <a:pt x="39" y="2"/>
                  </a:lnTo>
                  <a:lnTo>
                    <a:pt x="38" y="2"/>
                  </a:lnTo>
                  <a:lnTo>
                    <a:pt x="38" y="3"/>
                  </a:lnTo>
                  <a:lnTo>
                    <a:pt x="37" y="3"/>
                  </a:lnTo>
                  <a:lnTo>
                    <a:pt x="0" y="89"/>
                  </a:lnTo>
                  <a:lnTo>
                    <a:pt x="8" y="94"/>
                  </a:lnTo>
                  <a:lnTo>
                    <a:pt x="45" y="8"/>
                  </a:lnTo>
                  <a:lnTo>
                    <a:pt x="41" y="10"/>
                  </a:lnTo>
                  <a:lnTo>
                    <a:pt x="163" y="10"/>
                  </a:lnTo>
                  <a:lnTo>
                    <a:pt x="159" y="3"/>
                  </a:lnTo>
                  <a:lnTo>
                    <a:pt x="122" y="89"/>
                  </a:lnTo>
                  <a:lnTo>
                    <a:pt x="126" y="86"/>
                  </a:lnTo>
                  <a:lnTo>
                    <a:pt x="4" y="86"/>
                  </a:lnTo>
                  <a:lnTo>
                    <a:pt x="8" y="94"/>
                  </a:lnTo>
                  <a:lnTo>
                    <a:pt x="0" y="89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16" name="Freeform 222"/>
            <p:cNvSpPr>
              <a:spLocks/>
            </p:cNvSpPr>
            <p:nvPr/>
          </p:nvSpPr>
          <p:spPr bwMode="auto">
            <a:xfrm>
              <a:off x="3443" y="970"/>
              <a:ext cx="159" cy="86"/>
            </a:xfrm>
            <a:custGeom>
              <a:avLst/>
              <a:gdLst>
                <a:gd name="T0" fmla="*/ 0 w 159"/>
                <a:gd name="T1" fmla="*/ 86 h 86"/>
                <a:gd name="T2" fmla="*/ 122 w 159"/>
                <a:gd name="T3" fmla="*/ 86 h 86"/>
                <a:gd name="T4" fmla="*/ 159 w 159"/>
                <a:gd name="T5" fmla="*/ 0 h 86"/>
                <a:gd name="T6" fmla="*/ 36 w 159"/>
                <a:gd name="T7" fmla="*/ 0 h 86"/>
                <a:gd name="T8" fmla="*/ 0 w 159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9"/>
                <a:gd name="T16" fmla="*/ 0 h 86"/>
                <a:gd name="T17" fmla="*/ 159 w 159"/>
                <a:gd name="T18" fmla="*/ 86 h 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9" h="86">
                  <a:moveTo>
                    <a:pt x="0" y="86"/>
                  </a:moveTo>
                  <a:lnTo>
                    <a:pt x="122" y="86"/>
                  </a:lnTo>
                  <a:lnTo>
                    <a:pt x="159" y="0"/>
                  </a:lnTo>
                  <a:lnTo>
                    <a:pt x="36" y="0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17" name="Freeform 223"/>
            <p:cNvSpPr>
              <a:spLocks/>
            </p:cNvSpPr>
            <p:nvPr/>
          </p:nvSpPr>
          <p:spPr bwMode="auto">
            <a:xfrm>
              <a:off x="3439" y="965"/>
              <a:ext cx="167" cy="96"/>
            </a:xfrm>
            <a:custGeom>
              <a:avLst/>
              <a:gdLst>
                <a:gd name="T0" fmla="*/ 0 w 167"/>
                <a:gd name="T1" fmla="*/ 89 h 96"/>
                <a:gd name="T2" fmla="*/ 0 w 167"/>
                <a:gd name="T3" fmla="*/ 92 h 96"/>
                <a:gd name="T4" fmla="*/ 1 w 167"/>
                <a:gd name="T5" fmla="*/ 94 h 96"/>
                <a:gd name="T6" fmla="*/ 1 w 167"/>
                <a:gd name="T7" fmla="*/ 95 h 96"/>
                <a:gd name="T8" fmla="*/ 2 w 167"/>
                <a:gd name="T9" fmla="*/ 96 h 96"/>
                <a:gd name="T10" fmla="*/ 127 w 167"/>
                <a:gd name="T11" fmla="*/ 96 h 96"/>
                <a:gd name="T12" fmla="*/ 128 w 167"/>
                <a:gd name="T13" fmla="*/ 95 h 96"/>
                <a:gd name="T14" fmla="*/ 129 w 167"/>
                <a:gd name="T15" fmla="*/ 95 h 96"/>
                <a:gd name="T16" fmla="*/ 129 w 167"/>
                <a:gd name="T17" fmla="*/ 94 h 96"/>
                <a:gd name="T18" fmla="*/ 130 w 167"/>
                <a:gd name="T19" fmla="*/ 94 h 96"/>
                <a:gd name="T20" fmla="*/ 167 w 167"/>
                <a:gd name="T21" fmla="*/ 8 h 96"/>
                <a:gd name="T22" fmla="*/ 167 w 167"/>
                <a:gd name="T23" fmla="*/ 4 h 96"/>
                <a:gd name="T24" fmla="*/ 166 w 167"/>
                <a:gd name="T25" fmla="*/ 3 h 96"/>
                <a:gd name="T26" fmla="*/ 166 w 167"/>
                <a:gd name="T27" fmla="*/ 2 h 96"/>
                <a:gd name="T28" fmla="*/ 165 w 167"/>
                <a:gd name="T29" fmla="*/ 0 h 96"/>
                <a:gd name="T30" fmla="*/ 39 w 167"/>
                <a:gd name="T31" fmla="*/ 0 h 96"/>
                <a:gd name="T32" fmla="*/ 38 w 167"/>
                <a:gd name="T33" fmla="*/ 2 h 96"/>
                <a:gd name="T34" fmla="*/ 37 w 167"/>
                <a:gd name="T35" fmla="*/ 2 h 96"/>
                <a:gd name="T36" fmla="*/ 37 w 167"/>
                <a:gd name="T37" fmla="*/ 3 h 96"/>
                <a:gd name="T38" fmla="*/ 36 w 167"/>
                <a:gd name="T39" fmla="*/ 3 h 96"/>
                <a:gd name="T40" fmla="*/ 0 w 167"/>
                <a:gd name="T41" fmla="*/ 89 h 96"/>
                <a:gd name="T42" fmla="*/ 9 w 167"/>
                <a:gd name="T43" fmla="*/ 94 h 96"/>
                <a:gd name="T44" fmla="*/ 45 w 167"/>
                <a:gd name="T45" fmla="*/ 8 h 96"/>
                <a:gd name="T46" fmla="*/ 40 w 167"/>
                <a:gd name="T47" fmla="*/ 10 h 96"/>
                <a:gd name="T48" fmla="*/ 163 w 167"/>
                <a:gd name="T49" fmla="*/ 10 h 96"/>
                <a:gd name="T50" fmla="*/ 159 w 167"/>
                <a:gd name="T51" fmla="*/ 3 h 96"/>
                <a:gd name="T52" fmla="*/ 122 w 167"/>
                <a:gd name="T53" fmla="*/ 89 h 96"/>
                <a:gd name="T54" fmla="*/ 126 w 167"/>
                <a:gd name="T55" fmla="*/ 86 h 96"/>
                <a:gd name="T56" fmla="*/ 4 w 167"/>
                <a:gd name="T57" fmla="*/ 86 h 96"/>
                <a:gd name="T58" fmla="*/ 9 w 167"/>
                <a:gd name="T59" fmla="*/ 94 h 96"/>
                <a:gd name="T60" fmla="*/ 0 w 167"/>
                <a:gd name="T61" fmla="*/ 89 h 9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67"/>
                <a:gd name="T94" fmla="*/ 0 h 96"/>
                <a:gd name="T95" fmla="*/ 167 w 167"/>
                <a:gd name="T96" fmla="*/ 96 h 9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67" h="96">
                  <a:moveTo>
                    <a:pt x="0" y="89"/>
                  </a:moveTo>
                  <a:lnTo>
                    <a:pt x="0" y="92"/>
                  </a:lnTo>
                  <a:lnTo>
                    <a:pt x="1" y="94"/>
                  </a:lnTo>
                  <a:lnTo>
                    <a:pt x="1" y="95"/>
                  </a:lnTo>
                  <a:lnTo>
                    <a:pt x="2" y="96"/>
                  </a:lnTo>
                  <a:lnTo>
                    <a:pt x="127" y="96"/>
                  </a:lnTo>
                  <a:lnTo>
                    <a:pt x="128" y="95"/>
                  </a:lnTo>
                  <a:lnTo>
                    <a:pt x="129" y="95"/>
                  </a:lnTo>
                  <a:lnTo>
                    <a:pt x="129" y="94"/>
                  </a:lnTo>
                  <a:lnTo>
                    <a:pt x="130" y="94"/>
                  </a:lnTo>
                  <a:lnTo>
                    <a:pt x="167" y="8"/>
                  </a:lnTo>
                  <a:lnTo>
                    <a:pt x="167" y="4"/>
                  </a:lnTo>
                  <a:lnTo>
                    <a:pt x="166" y="3"/>
                  </a:lnTo>
                  <a:lnTo>
                    <a:pt x="166" y="2"/>
                  </a:lnTo>
                  <a:lnTo>
                    <a:pt x="165" y="0"/>
                  </a:lnTo>
                  <a:lnTo>
                    <a:pt x="39" y="0"/>
                  </a:lnTo>
                  <a:lnTo>
                    <a:pt x="38" y="2"/>
                  </a:lnTo>
                  <a:lnTo>
                    <a:pt x="37" y="2"/>
                  </a:lnTo>
                  <a:lnTo>
                    <a:pt x="37" y="3"/>
                  </a:lnTo>
                  <a:lnTo>
                    <a:pt x="36" y="3"/>
                  </a:lnTo>
                  <a:lnTo>
                    <a:pt x="0" y="89"/>
                  </a:lnTo>
                  <a:lnTo>
                    <a:pt x="9" y="94"/>
                  </a:lnTo>
                  <a:lnTo>
                    <a:pt x="45" y="8"/>
                  </a:lnTo>
                  <a:lnTo>
                    <a:pt x="40" y="10"/>
                  </a:lnTo>
                  <a:lnTo>
                    <a:pt x="163" y="10"/>
                  </a:lnTo>
                  <a:lnTo>
                    <a:pt x="159" y="3"/>
                  </a:lnTo>
                  <a:lnTo>
                    <a:pt x="122" y="89"/>
                  </a:lnTo>
                  <a:lnTo>
                    <a:pt x="126" y="86"/>
                  </a:lnTo>
                  <a:lnTo>
                    <a:pt x="4" y="86"/>
                  </a:lnTo>
                  <a:lnTo>
                    <a:pt x="9" y="94"/>
                  </a:lnTo>
                  <a:lnTo>
                    <a:pt x="0" y="89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18" name="Freeform 224"/>
            <p:cNvSpPr>
              <a:spLocks/>
            </p:cNvSpPr>
            <p:nvPr/>
          </p:nvSpPr>
          <p:spPr bwMode="auto">
            <a:xfrm>
              <a:off x="3320" y="970"/>
              <a:ext cx="158" cy="86"/>
            </a:xfrm>
            <a:custGeom>
              <a:avLst/>
              <a:gdLst>
                <a:gd name="T0" fmla="*/ 0 w 158"/>
                <a:gd name="T1" fmla="*/ 86 h 86"/>
                <a:gd name="T2" fmla="*/ 122 w 158"/>
                <a:gd name="T3" fmla="*/ 86 h 86"/>
                <a:gd name="T4" fmla="*/ 158 w 158"/>
                <a:gd name="T5" fmla="*/ 0 h 86"/>
                <a:gd name="T6" fmla="*/ 37 w 158"/>
                <a:gd name="T7" fmla="*/ 0 h 86"/>
                <a:gd name="T8" fmla="*/ 0 w 15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86"/>
                <a:gd name="T17" fmla="*/ 158 w 158"/>
                <a:gd name="T18" fmla="*/ 86 h 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86">
                  <a:moveTo>
                    <a:pt x="0" y="86"/>
                  </a:moveTo>
                  <a:lnTo>
                    <a:pt x="122" y="86"/>
                  </a:lnTo>
                  <a:lnTo>
                    <a:pt x="158" y="0"/>
                  </a:lnTo>
                  <a:lnTo>
                    <a:pt x="37" y="0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19" name="Freeform 225"/>
            <p:cNvSpPr>
              <a:spLocks/>
            </p:cNvSpPr>
            <p:nvPr/>
          </p:nvSpPr>
          <p:spPr bwMode="auto">
            <a:xfrm>
              <a:off x="3315" y="965"/>
              <a:ext cx="168" cy="96"/>
            </a:xfrm>
            <a:custGeom>
              <a:avLst/>
              <a:gdLst>
                <a:gd name="T0" fmla="*/ 0 w 168"/>
                <a:gd name="T1" fmla="*/ 89 h 96"/>
                <a:gd name="T2" fmla="*/ 0 w 168"/>
                <a:gd name="T3" fmla="*/ 92 h 96"/>
                <a:gd name="T4" fmla="*/ 2 w 168"/>
                <a:gd name="T5" fmla="*/ 94 h 96"/>
                <a:gd name="T6" fmla="*/ 2 w 168"/>
                <a:gd name="T7" fmla="*/ 95 h 96"/>
                <a:gd name="T8" fmla="*/ 3 w 168"/>
                <a:gd name="T9" fmla="*/ 96 h 96"/>
                <a:gd name="T10" fmla="*/ 128 w 168"/>
                <a:gd name="T11" fmla="*/ 96 h 96"/>
                <a:gd name="T12" fmla="*/ 130 w 168"/>
                <a:gd name="T13" fmla="*/ 95 h 96"/>
                <a:gd name="T14" fmla="*/ 131 w 168"/>
                <a:gd name="T15" fmla="*/ 95 h 96"/>
                <a:gd name="T16" fmla="*/ 131 w 168"/>
                <a:gd name="T17" fmla="*/ 94 h 96"/>
                <a:gd name="T18" fmla="*/ 132 w 168"/>
                <a:gd name="T19" fmla="*/ 94 h 96"/>
                <a:gd name="T20" fmla="*/ 168 w 168"/>
                <a:gd name="T21" fmla="*/ 8 h 96"/>
                <a:gd name="T22" fmla="*/ 168 w 168"/>
                <a:gd name="T23" fmla="*/ 4 h 96"/>
                <a:gd name="T24" fmla="*/ 167 w 168"/>
                <a:gd name="T25" fmla="*/ 3 h 96"/>
                <a:gd name="T26" fmla="*/ 167 w 168"/>
                <a:gd name="T27" fmla="*/ 2 h 96"/>
                <a:gd name="T28" fmla="*/ 166 w 168"/>
                <a:gd name="T29" fmla="*/ 0 h 96"/>
                <a:gd name="T30" fmla="*/ 41 w 168"/>
                <a:gd name="T31" fmla="*/ 0 h 96"/>
                <a:gd name="T32" fmla="*/ 40 w 168"/>
                <a:gd name="T33" fmla="*/ 2 h 96"/>
                <a:gd name="T34" fmla="*/ 39 w 168"/>
                <a:gd name="T35" fmla="*/ 2 h 96"/>
                <a:gd name="T36" fmla="*/ 39 w 168"/>
                <a:gd name="T37" fmla="*/ 3 h 96"/>
                <a:gd name="T38" fmla="*/ 37 w 168"/>
                <a:gd name="T39" fmla="*/ 3 h 96"/>
                <a:gd name="T40" fmla="*/ 0 w 168"/>
                <a:gd name="T41" fmla="*/ 89 h 96"/>
                <a:gd name="T42" fmla="*/ 9 w 168"/>
                <a:gd name="T43" fmla="*/ 94 h 96"/>
                <a:gd name="T44" fmla="*/ 46 w 168"/>
                <a:gd name="T45" fmla="*/ 8 h 96"/>
                <a:gd name="T46" fmla="*/ 42 w 168"/>
                <a:gd name="T47" fmla="*/ 10 h 96"/>
                <a:gd name="T48" fmla="*/ 163 w 168"/>
                <a:gd name="T49" fmla="*/ 10 h 96"/>
                <a:gd name="T50" fmla="*/ 159 w 168"/>
                <a:gd name="T51" fmla="*/ 3 h 96"/>
                <a:gd name="T52" fmla="*/ 123 w 168"/>
                <a:gd name="T53" fmla="*/ 89 h 96"/>
                <a:gd name="T54" fmla="*/ 127 w 168"/>
                <a:gd name="T55" fmla="*/ 86 h 96"/>
                <a:gd name="T56" fmla="*/ 5 w 168"/>
                <a:gd name="T57" fmla="*/ 86 h 96"/>
                <a:gd name="T58" fmla="*/ 9 w 168"/>
                <a:gd name="T59" fmla="*/ 94 h 96"/>
                <a:gd name="T60" fmla="*/ 0 w 168"/>
                <a:gd name="T61" fmla="*/ 89 h 9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68"/>
                <a:gd name="T94" fmla="*/ 0 h 96"/>
                <a:gd name="T95" fmla="*/ 168 w 168"/>
                <a:gd name="T96" fmla="*/ 96 h 9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68" h="96">
                  <a:moveTo>
                    <a:pt x="0" y="89"/>
                  </a:moveTo>
                  <a:lnTo>
                    <a:pt x="0" y="92"/>
                  </a:lnTo>
                  <a:lnTo>
                    <a:pt x="2" y="94"/>
                  </a:lnTo>
                  <a:lnTo>
                    <a:pt x="2" y="95"/>
                  </a:lnTo>
                  <a:lnTo>
                    <a:pt x="3" y="96"/>
                  </a:lnTo>
                  <a:lnTo>
                    <a:pt x="128" y="96"/>
                  </a:lnTo>
                  <a:lnTo>
                    <a:pt x="130" y="95"/>
                  </a:lnTo>
                  <a:lnTo>
                    <a:pt x="131" y="95"/>
                  </a:lnTo>
                  <a:lnTo>
                    <a:pt x="131" y="94"/>
                  </a:lnTo>
                  <a:lnTo>
                    <a:pt x="132" y="94"/>
                  </a:lnTo>
                  <a:lnTo>
                    <a:pt x="168" y="8"/>
                  </a:lnTo>
                  <a:lnTo>
                    <a:pt x="168" y="4"/>
                  </a:lnTo>
                  <a:lnTo>
                    <a:pt x="167" y="3"/>
                  </a:lnTo>
                  <a:lnTo>
                    <a:pt x="167" y="2"/>
                  </a:lnTo>
                  <a:lnTo>
                    <a:pt x="166" y="0"/>
                  </a:lnTo>
                  <a:lnTo>
                    <a:pt x="41" y="0"/>
                  </a:lnTo>
                  <a:lnTo>
                    <a:pt x="40" y="2"/>
                  </a:lnTo>
                  <a:lnTo>
                    <a:pt x="39" y="2"/>
                  </a:lnTo>
                  <a:lnTo>
                    <a:pt x="39" y="3"/>
                  </a:lnTo>
                  <a:lnTo>
                    <a:pt x="37" y="3"/>
                  </a:lnTo>
                  <a:lnTo>
                    <a:pt x="0" y="89"/>
                  </a:lnTo>
                  <a:lnTo>
                    <a:pt x="9" y="94"/>
                  </a:lnTo>
                  <a:lnTo>
                    <a:pt x="46" y="8"/>
                  </a:lnTo>
                  <a:lnTo>
                    <a:pt x="42" y="10"/>
                  </a:lnTo>
                  <a:lnTo>
                    <a:pt x="163" y="10"/>
                  </a:lnTo>
                  <a:lnTo>
                    <a:pt x="159" y="3"/>
                  </a:lnTo>
                  <a:lnTo>
                    <a:pt x="123" y="89"/>
                  </a:lnTo>
                  <a:lnTo>
                    <a:pt x="127" y="86"/>
                  </a:lnTo>
                  <a:lnTo>
                    <a:pt x="5" y="86"/>
                  </a:lnTo>
                  <a:lnTo>
                    <a:pt x="9" y="94"/>
                  </a:lnTo>
                  <a:lnTo>
                    <a:pt x="0" y="89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20" name="Freeform 226"/>
            <p:cNvSpPr>
              <a:spLocks/>
            </p:cNvSpPr>
            <p:nvPr/>
          </p:nvSpPr>
          <p:spPr bwMode="auto">
            <a:xfrm>
              <a:off x="3197" y="970"/>
              <a:ext cx="159" cy="86"/>
            </a:xfrm>
            <a:custGeom>
              <a:avLst/>
              <a:gdLst>
                <a:gd name="T0" fmla="*/ 0 w 159"/>
                <a:gd name="T1" fmla="*/ 86 h 86"/>
                <a:gd name="T2" fmla="*/ 122 w 159"/>
                <a:gd name="T3" fmla="*/ 86 h 86"/>
                <a:gd name="T4" fmla="*/ 159 w 159"/>
                <a:gd name="T5" fmla="*/ 0 h 86"/>
                <a:gd name="T6" fmla="*/ 36 w 159"/>
                <a:gd name="T7" fmla="*/ 0 h 86"/>
                <a:gd name="T8" fmla="*/ 0 w 159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9"/>
                <a:gd name="T16" fmla="*/ 0 h 86"/>
                <a:gd name="T17" fmla="*/ 159 w 159"/>
                <a:gd name="T18" fmla="*/ 86 h 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9" h="86">
                  <a:moveTo>
                    <a:pt x="0" y="86"/>
                  </a:moveTo>
                  <a:lnTo>
                    <a:pt x="122" y="86"/>
                  </a:lnTo>
                  <a:lnTo>
                    <a:pt x="159" y="0"/>
                  </a:lnTo>
                  <a:lnTo>
                    <a:pt x="36" y="0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21" name="Freeform 227"/>
            <p:cNvSpPr>
              <a:spLocks/>
            </p:cNvSpPr>
            <p:nvPr/>
          </p:nvSpPr>
          <p:spPr bwMode="auto">
            <a:xfrm>
              <a:off x="3193" y="965"/>
              <a:ext cx="167" cy="96"/>
            </a:xfrm>
            <a:custGeom>
              <a:avLst/>
              <a:gdLst>
                <a:gd name="T0" fmla="*/ 0 w 167"/>
                <a:gd name="T1" fmla="*/ 89 h 96"/>
                <a:gd name="T2" fmla="*/ 0 w 167"/>
                <a:gd name="T3" fmla="*/ 92 h 96"/>
                <a:gd name="T4" fmla="*/ 1 w 167"/>
                <a:gd name="T5" fmla="*/ 94 h 96"/>
                <a:gd name="T6" fmla="*/ 1 w 167"/>
                <a:gd name="T7" fmla="*/ 95 h 96"/>
                <a:gd name="T8" fmla="*/ 2 w 167"/>
                <a:gd name="T9" fmla="*/ 96 h 96"/>
                <a:gd name="T10" fmla="*/ 127 w 167"/>
                <a:gd name="T11" fmla="*/ 96 h 96"/>
                <a:gd name="T12" fmla="*/ 128 w 167"/>
                <a:gd name="T13" fmla="*/ 95 h 96"/>
                <a:gd name="T14" fmla="*/ 129 w 167"/>
                <a:gd name="T15" fmla="*/ 95 h 96"/>
                <a:gd name="T16" fmla="*/ 129 w 167"/>
                <a:gd name="T17" fmla="*/ 94 h 96"/>
                <a:gd name="T18" fmla="*/ 130 w 167"/>
                <a:gd name="T19" fmla="*/ 94 h 96"/>
                <a:gd name="T20" fmla="*/ 167 w 167"/>
                <a:gd name="T21" fmla="*/ 8 h 96"/>
                <a:gd name="T22" fmla="*/ 167 w 167"/>
                <a:gd name="T23" fmla="*/ 4 h 96"/>
                <a:gd name="T24" fmla="*/ 166 w 167"/>
                <a:gd name="T25" fmla="*/ 3 h 96"/>
                <a:gd name="T26" fmla="*/ 166 w 167"/>
                <a:gd name="T27" fmla="*/ 2 h 96"/>
                <a:gd name="T28" fmla="*/ 165 w 167"/>
                <a:gd name="T29" fmla="*/ 0 h 96"/>
                <a:gd name="T30" fmla="*/ 39 w 167"/>
                <a:gd name="T31" fmla="*/ 0 h 96"/>
                <a:gd name="T32" fmla="*/ 38 w 167"/>
                <a:gd name="T33" fmla="*/ 2 h 96"/>
                <a:gd name="T34" fmla="*/ 37 w 167"/>
                <a:gd name="T35" fmla="*/ 2 h 96"/>
                <a:gd name="T36" fmla="*/ 37 w 167"/>
                <a:gd name="T37" fmla="*/ 3 h 96"/>
                <a:gd name="T38" fmla="*/ 36 w 167"/>
                <a:gd name="T39" fmla="*/ 3 h 96"/>
                <a:gd name="T40" fmla="*/ 0 w 167"/>
                <a:gd name="T41" fmla="*/ 89 h 96"/>
                <a:gd name="T42" fmla="*/ 8 w 167"/>
                <a:gd name="T43" fmla="*/ 94 h 96"/>
                <a:gd name="T44" fmla="*/ 44 w 167"/>
                <a:gd name="T45" fmla="*/ 8 h 96"/>
                <a:gd name="T46" fmla="*/ 40 w 167"/>
                <a:gd name="T47" fmla="*/ 10 h 96"/>
                <a:gd name="T48" fmla="*/ 163 w 167"/>
                <a:gd name="T49" fmla="*/ 10 h 96"/>
                <a:gd name="T50" fmla="*/ 158 w 167"/>
                <a:gd name="T51" fmla="*/ 3 h 96"/>
                <a:gd name="T52" fmla="*/ 121 w 167"/>
                <a:gd name="T53" fmla="*/ 89 h 96"/>
                <a:gd name="T54" fmla="*/ 126 w 167"/>
                <a:gd name="T55" fmla="*/ 86 h 96"/>
                <a:gd name="T56" fmla="*/ 4 w 167"/>
                <a:gd name="T57" fmla="*/ 86 h 96"/>
                <a:gd name="T58" fmla="*/ 8 w 167"/>
                <a:gd name="T59" fmla="*/ 94 h 96"/>
                <a:gd name="T60" fmla="*/ 0 w 167"/>
                <a:gd name="T61" fmla="*/ 89 h 9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67"/>
                <a:gd name="T94" fmla="*/ 0 h 96"/>
                <a:gd name="T95" fmla="*/ 167 w 167"/>
                <a:gd name="T96" fmla="*/ 96 h 9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67" h="96">
                  <a:moveTo>
                    <a:pt x="0" y="89"/>
                  </a:moveTo>
                  <a:lnTo>
                    <a:pt x="0" y="92"/>
                  </a:lnTo>
                  <a:lnTo>
                    <a:pt x="1" y="94"/>
                  </a:lnTo>
                  <a:lnTo>
                    <a:pt x="1" y="95"/>
                  </a:lnTo>
                  <a:lnTo>
                    <a:pt x="2" y="96"/>
                  </a:lnTo>
                  <a:lnTo>
                    <a:pt x="127" y="96"/>
                  </a:lnTo>
                  <a:lnTo>
                    <a:pt x="128" y="95"/>
                  </a:lnTo>
                  <a:lnTo>
                    <a:pt x="129" y="95"/>
                  </a:lnTo>
                  <a:lnTo>
                    <a:pt x="129" y="94"/>
                  </a:lnTo>
                  <a:lnTo>
                    <a:pt x="130" y="94"/>
                  </a:lnTo>
                  <a:lnTo>
                    <a:pt x="167" y="8"/>
                  </a:lnTo>
                  <a:lnTo>
                    <a:pt x="167" y="4"/>
                  </a:lnTo>
                  <a:lnTo>
                    <a:pt x="166" y="3"/>
                  </a:lnTo>
                  <a:lnTo>
                    <a:pt x="166" y="2"/>
                  </a:lnTo>
                  <a:lnTo>
                    <a:pt x="165" y="0"/>
                  </a:lnTo>
                  <a:lnTo>
                    <a:pt x="39" y="0"/>
                  </a:lnTo>
                  <a:lnTo>
                    <a:pt x="38" y="2"/>
                  </a:lnTo>
                  <a:lnTo>
                    <a:pt x="37" y="2"/>
                  </a:lnTo>
                  <a:lnTo>
                    <a:pt x="37" y="3"/>
                  </a:lnTo>
                  <a:lnTo>
                    <a:pt x="36" y="3"/>
                  </a:lnTo>
                  <a:lnTo>
                    <a:pt x="0" y="89"/>
                  </a:lnTo>
                  <a:lnTo>
                    <a:pt x="8" y="94"/>
                  </a:lnTo>
                  <a:lnTo>
                    <a:pt x="44" y="8"/>
                  </a:lnTo>
                  <a:lnTo>
                    <a:pt x="40" y="10"/>
                  </a:lnTo>
                  <a:lnTo>
                    <a:pt x="163" y="10"/>
                  </a:lnTo>
                  <a:lnTo>
                    <a:pt x="158" y="3"/>
                  </a:lnTo>
                  <a:lnTo>
                    <a:pt x="121" y="89"/>
                  </a:lnTo>
                  <a:lnTo>
                    <a:pt x="126" y="86"/>
                  </a:lnTo>
                  <a:lnTo>
                    <a:pt x="4" y="86"/>
                  </a:lnTo>
                  <a:lnTo>
                    <a:pt x="8" y="94"/>
                  </a:lnTo>
                  <a:lnTo>
                    <a:pt x="0" y="89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22" name="Freeform 228"/>
            <p:cNvSpPr>
              <a:spLocks/>
            </p:cNvSpPr>
            <p:nvPr/>
          </p:nvSpPr>
          <p:spPr bwMode="auto">
            <a:xfrm>
              <a:off x="3074" y="970"/>
              <a:ext cx="158" cy="86"/>
            </a:xfrm>
            <a:custGeom>
              <a:avLst/>
              <a:gdLst>
                <a:gd name="T0" fmla="*/ 0 w 158"/>
                <a:gd name="T1" fmla="*/ 86 h 86"/>
                <a:gd name="T2" fmla="*/ 122 w 158"/>
                <a:gd name="T3" fmla="*/ 86 h 86"/>
                <a:gd name="T4" fmla="*/ 158 w 158"/>
                <a:gd name="T5" fmla="*/ 0 h 86"/>
                <a:gd name="T6" fmla="*/ 36 w 158"/>
                <a:gd name="T7" fmla="*/ 0 h 86"/>
                <a:gd name="T8" fmla="*/ 0 w 15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86"/>
                <a:gd name="T17" fmla="*/ 158 w 158"/>
                <a:gd name="T18" fmla="*/ 86 h 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86">
                  <a:moveTo>
                    <a:pt x="0" y="86"/>
                  </a:moveTo>
                  <a:lnTo>
                    <a:pt x="122" y="86"/>
                  </a:lnTo>
                  <a:lnTo>
                    <a:pt x="158" y="0"/>
                  </a:lnTo>
                  <a:lnTo>
                    <a:pt x="36" y="0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rgbClr val="A1A1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23" name="Freeform 229"/>
            <p:cNvSpPr>
              <a:spLocks/>
            </p:cNvSpPr>
            <p:nvPr/>
          </p:nvSpPr>
          <p:spPr bwMode="auto">
            <a:xfrm>
              <a:off x="3070" y="965"/>
              <a:ext cx="166" cy="96"/>
            </a:xfrm>
            <a:custGeom>
              <a:avLst/>
              <a:gdLst>
                <a:gd name="T0" fmla="*/ 0 w 166"/>
                <a:gd name="T1" fmla="*/ 89 h 96"/>
                <a:gd name="T2" fmla="*/ 0 w 166"/>
                <a:gd name="T3" fmla="*/ 92 h 96"/>
                <a:gd name="T4" fmla="*/ 1 w 166"/>
                <a:gd name="T5" fmla="*/ 94 h 96"/>
                <a:gd name="T6" fmla="*/ 1 w 166"/>
                <a:gd name="T7" fmla="*/ 95 h 96"/>
                <a:gd name="T8" fmla="*/ 2 w 166"/>
                <a:gd name="T9" fmla="*/ 96 h 96"/>
                <a:gd name="T10" fmla="*/ 127 w 166"/>
                <a:gd name="T11" fmla="*/ 96 h 96"/>
                <a:gd name="T12" fmla="*/ 128 w 166"/>
                <a:gd name="T13" fmla="*/ 95 h 96"/>
                <a:gd name="T14" fmla="*/ 129 w 166"/>
                <a:gd name="T15" fmla="*/ 95 h 96"/>
                <a:gd name="T16" fmla="*/ 129 w 166"/>
                <a:gd name="T17" fmla="*/ 94 h 96"/>
                <a:gd name="T18" fmla="*/ 130 w 166"/>
                <a:gd name="T19" fmla="*/ 94 h 96"/>
                <a:gd name="T20" fmla="*/ 166 w 166"/>
                <a:gd name="T21" fmla="*/ 8 h 96"/>
                <a:gd name="T22" fmla="*/ 166 w 166"/>
                <a:gd name="T23" fmla="*/ 4 h 96"/>
                <a:gd name="T24" fmla="*/ 165 w 166"/>
                <a:gd name="T25" fmla="*/ 3 h 96"/>
                <a:gd name="T26" fmla="*/ 165 w 166"/>
                <a:gd name="T27" fmla="*/ 2 h 96"/>
                <a:gd name="T28" fmla="*/ 164 w 166"/>
                <a:gd name="T29" fmla="*/ 0 h 96"/>
                <a:gd name="T30" fmla="*/ 39 w 166"/>
                <a:gd name="T31" fmla="*/ 0 h 96"/>
                <a:gd name="T32" fmla="*/ 38 w 166"/>
                <a:gd name="T33" fmla="*/ 2 h 96"/>
                <a:gd name="T34" fmla="*/ 37 w 166"/>
                <a:gd name="T35" fmla="*/ 2 h 96"/>
                <a:gd name="T36" fmla="*/ 37 w 166"/>
                <a:gd name="T37" fmla="*/ 3 h 96"/>
                <a:gd name="T38" fmla="*/ 36 w 166"/>
                <a:gd name="T39" fmla="*/ 3 h 96"/>
                <a:gd name="T40" fmla="*/ 0 w 166"/>
                <a:gd name="T41" fmla="*/ 89 h 96"/>
                <a:gd name="T42" fmla="*/ 8 w 166"/>
                <a:gd name="T43" fmla="*/ 94 h 96"/>
                <a:gd name="T44" fmla="*/ 44 w 166"/>
                <a:gd name="T45" fmla="*/ 8 h 96"/>
                <a:gd name="T46" fmla="*/ 40 w 166"/>
                <a:gd name="T47" fmla="*/ 10 h 96"/>
                <a:gd name="T48" fmla="*/ 162 w 166"/>
                <a:gd name="T49" fmla="*/ 10 h 96"/>
                <a:gd name="T50" fmla="*/ 158 w 166"/>
                <a:gd name="T51" fmla="*/ 3 h 96"/>
                <a:gd name="T52" fmla="*/ 122 w 166"/>
                <a:gd name="T53" fmla="*/ 89 h 96"/>
                <a:gd name="T54" fmla="*/ 126 w 166"/>
                <a:gd name="T55" fmla="*/ 86 h 96"/>
                <a:gd name="T56" fmla="*/ 4 w 166"/>
                <a:gd name="T57" fmla="*/ 86 h 96"/>
                <a:gd name="T58" fmla="*/ 8 w 166"/>
                <a:gd name="T59" fmla="*/ 94 h 96"/>
                <a:gd name="T60" fmla="*/ 0 w 166"/>
                <a:gd name="T61" fmla="*/ 89 h 9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66"/>
                <a:gd name="T94" fmla="*/ 0 h 96"/>
                <a:gd name="T95" fmla="*/ 166 w 166"/>
                <a:gd name="T96" fmla="*/ 96 h 9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66" h="96">
                  <a:moveTo>
                    <a:pt x="0" y="89"/>
                  </a:moveTo>
                  <a:lnTo>
                    <a:pt x="0" y="92"/>
                  </a:lnTo>
                  <a:lnTo>
                    <a:pt x="1" y="94"/>
                  </a:lnTo>
                  <a:lnTo>
                    <a:pt x="1" y="95"/>
                  </a:lnTo>
                  <a:lnTo>
                    <a:pt x="2" y="96"/>
                  </a:lnTo>
                  <a:lnTo>
                    <a:pt x="127" y="96"/>
                  </a:lnTo>
                  <a:lnTo>
                    <a:pt x="128" y="95"/>
                  </a:lnTo>
                  <a:lnTo>
                    <a:pt x="129" y="95"/>
                  </a:lnTo>
                  <a:lnTo>
                    <a:pt x="129" y="94"/>
                  </a:lnTo>
                  <a:lnTo>
                    <a:pt x="130" y="94"/>
                  </a:lnTo>
                  <a:lnTo>
                    <a:pt x="166" y="8"/>
                  </a:lnTo>
                  <a:lnTo>
                    <a:pt x="166" y="4"/>
                  </a:lnTo>
                  <a:lnTo>
                    <a:pt x="165" y="3"/>
                  </a:lnTo>
                  <a:lnTo>
                    <a:pt x="165" y="2"/>
                  </a:lnTo>
                  <a:lnTo>
                    <a:pt x="164" y="0"/>
                  </a:lnTo>
                  <a:lnTo>
                    <a:pt x="39" y="0"/>
                  </a:lnTo>
                  <a:lnTo>
                    <a:pt x="38" y="2"/>
                  </a:lnTo>
                  <a:lnTo>
                    <a:pt x="37" y="2"/>
                  </a:lnTo>
                  <a:lnTo>
                    <a:pt x="37" y="3"/>
                  </a:lnTo>
                  <a:lnTo>
                    <a:pt x="36" y="3"/>
                  </a:lnTo>
                  <a:lnTo>
                    <a:pt x="0" y="89"/>
                  </a:lnTo>
                  <a:lnTo>
                    <a:pt x="8" y="94"/>
                  </a:lnTo>
                  <a:lnTo>
                    <a:pt x="44" y="8"/>
                  </a:lnTo>
                  <a:lnTo>
                    <a:pt x="40" y="10"/>
                  </a:lnTo>
                  <a:lnTo>
                    <a:pt x="162" y="10"/>
                  </a:lnTo>
                  <a:lnTo>
                    <a:pt x="158" y="3"/>
                  </a:lnTo>
                  <a:lnTo>
                    <a:pt x="122" y="89"/>
                  </a:lnTo>
                  <a:lnTo>
                    <a:pt x="126" y="86"/>
                  </a:lnTo>
                  <a:lnTo>
                    <a:pt x="4" y="86"/>
                  </a:lnTo>
                  <a:lnTo>
                    <a:pt x="8" y="94"/>
                  </a:lnTo>
                  <a:lnTo>
                    <a:pt x="0" y="89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24" name="Freeform 230"/>
            <p:cNvSpPr>
              <a:spLocks/>
            </p:cNvSpPr>
            <p:nvPr/>
          </p:nvSpPr>
          <p:spPr bwMode="auto">
            <a:xfrm>
              <a:off x="2915" y="1054"/>
              <a:ext cx="158" cy="86"/>
            </a:xfrm>
            <a:custGeom>
              <a:avLst/>
              <a:gdLst>
                <a:gd name="T0" fmla="*/ 0 w 158"/>
                <a:gd name="T1" fmla="*/ 86 h 86"/>
                <a:gd name="T2" fmla="*/ 122 w 158"/>
                <a:gd name="T3" fmla="*/ 86 h 86"/>
                <a:gd name="T4" fmla="*/ 158 w 158"/>
                <a:gd name="T5" fmla="*/ 0 h 86"/>
                <a:gd name="T6" fmla="*/ 36 w 158"/>
                <a:gd name="T7" fmla="*/ 0 h 86"/>
                <a:gd name="T8" fmla="*/ 0 w 15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86"/>
                <a:gd name="T17" fmla="*/ 158 w 158"/>
                <a:gd name="T18" fmla="*/ 86 h 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86">
                  <a:moveTo>
                    <a:pt x="0" y="86"/>
                  </a:moveTo>
                  <a:lnTo>
                    <a:pt x="122" y="86"/>
                  </a:lnTo>
                  <a:lnTo>
                    <a:pt x="158" y="0"/>
                  </a:lnTo>
                  <a:lnTo>
                    <a:pt x="36" y="0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25" name="Freeform 231"/>
            <p:cNvSpPr>
              <a:spLocks/>
            </p:cNvSpPr>
            <p:nvPr/>
          </p:nvSpPr>
          <p:spPr bwMode="auto">
            <a:xfrm>
              <a:off x="2911" y="1049"/>
              <a:ext cx="166" cy="96"/>
            </a:xfrm>
            <a:custGeom>
              <a:avLst/>
              <a:gdLst>
                <a:gd name="T0" fmla="*/ 0 w 166"/>
                <a:gd name="T1" fmla="*/ 88 h 96"/>
                <a:gd name="T2" fmla="*/ 0 w 166"/>
                <a:gd name="T3" fmla="*/ 92 h 96"/>
                <a:gd name="T4" fmla="*/ 1 w 166"/>
                <a:gd name="T5" fmla="*/ 93 h 96"/>
                <a:gd name="T6" fmla="*/ 1 w 166"/>
                <a:gd name="T7" fmla="*/ 94 h 96"/>
                <a:gd name="T8" fmla="*/ 2 w 166"/>
                <a:gd name="T9" fmla="*/ 96 h 96"/>
                <a:gd name="T10" fmla="*/ 127 w 166"/>
                <a:gd name="T11" fmla="*/ 96 h 96"/>
                <a:gd name="T12" fmla="*/ 128 w 166"/>
                <a:gd name="T13" fmla="*/ 94 h 96"/>
                <a:gd name="T14" fmla="*/ 129 w 166"/>
                <a:gd name="T15" fmla="*/ 94 h 96"/>
                <a:gd name="T16" fmla="*/ 129 w 166"/>
                <a:gd name="T17" fmla="*/ 93 h 96"/>
                <a:gd name="T18" fmla="*/ 130 w 166"/>
                <a:gd name="T19" fmla="*/ 93 h 96"/>
                <a:gd name="T20" fmla="*/ 166 w 166"/>
                <a:gd name="T21" fmla="*/ 7 h 96"/>
                <a:gd name="T22" fmla="*/ 166 w 166"/>
                <a:gd name="T23" fmla="*/ 3 h 96"/>
                <a:gd name="T24" fmla="*/ 165 w 166"/>
                <a:gd name="T25" fmla="*/ 2 h 96"/>
                <a:gd name="T26" fmla="*/ 165 w 166"/>
                <a:gd name="T27" fmla="*/ 1 h 96"/>
                <a:gd name="T28" fmla="*/ 164 w 166"/>
                <a:gd name="T29" fmla="*/ 0 h 96"/>
                <a:gd name="T30" fmla="*/ 39 w 166"/>
                <a:gd name="T31" fmla="*/ 0 h 96"/>
                <a:gd name="T32" fmla="*/ 38 w 166"/>
                <a:gd name="T33" fmla="*/ 1 h 96"/>
                <a:gd name="T34" fmla="*/ 37 w 166"/>
                <a:gd name="T35" fmla="*/ 1 h 96"/>
                <a:gd name="T36" fmla="*/ 37 w 166"/>
                <a:gd name="T37" fmla="*/ 2 h 96"/>
                <a:gd name="T38" fmla="*/ 36 w 166"/>
                <a:gd name="T39" fmla="*/ 2 h 96"/>
                <a:gd name="T40" fmla="*/ 0 w 166"/>
                <a:gd name="T41" fmla="*/ 88 h 96"/>
                <a:gd name="T42" fmla="*/ 9 w 166"/>
                <a:gd name="T43" fmla="*/ 93 h 96"/>
                <a:gd name="T44" fmla="*/ 45 w 166"/>
                <a:gd name="T45" fmla="*/ 7 h 96"/>
                <a:gd name="T46" fmla="*/ 40 w 166"/>
                <a:gd name="T47" fmla="*/ 10 h 96"/>
                <a:gd name="T48" fmla="*/ 162 w 166"/>
                <a:gd name="T49" fmla="*/ 10 h 96"/>
                <a:gd name="T50" fmla="*/ 158 w 166"/>
                <a:gd name="T51" fmla="*/ 2 h 96"/>
                <a:gd name="T52" fmla="*/ 122 w 166"/>
                <a:gd name="T53" fmla="*/ 88 h 96"/>
                <a:gd name="T54" fmla="*/ 126 w 166"/>
                <a:gd name="T55" fmla="*/ 86 h 96"/>
                <a:gd name="T56" fmla="*/ 4 w 166"/>
                <a:gd name="T57" fmla="*/ 86 h 96"/>
                <a:gd name="T58" fmla="*/ 9 w 166"/>
                <a:gd name="T59" fmla="*/ 93 h 96"/>
                <a:gd name="T60" fmla="*/ 0 w 166"/>
                <a:gd name="T61" fmla="*/ 88 h 9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66"/>
                <a:gd name="T94" fmla="*/ 0 h 96"/>
                <a:gd name="T95" fmla="*/ 166 w 166"/>
                <a:gd name="T96" fmla="*/ 96 h 9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66" h="96">
                  <a:moveTo>
                    <a:pt x="0" y="88"/>
                  </a:moveTo>
                  <a:lnTo>
                    <a:pt x="0" y="92"/>
                  </a:lnTo>
                  <a:lnTo>
                    <a:pt x="1" y="93"/>
                  </a:lnTo>
                  <a:lnTo>
                    <a:pt x="1" y="94"/>
                  </a:lnTo>
                  <a:lnTo>
                    <a:pt x="2" y="96"/>
                  </a:lnTo>
                  <a:lnTo>
                    <a:pt x="127" y="96"/>
                  </a:lnTo>
                  <a:lnTo>
                    <a:pt x="128" y="94"/>
                  </a:lnTo>
                  <a:lnTo>
                    <a:pt x="129" y="94"/>
                  </a:lnTo>
                  <a:lnTo>
                    <a:pt x="129" y="93"/>
                  </a:lnTo>
                  <a:lnTo>
                    <a:pt x="130" y="93"/>
                  </a:lnTo>
                  <a:lnTo>
                    <a:pt x="166" y="7"/>
                  </a:lnTo>
                  <a:lnTo>
                    <a:pt x="166" y="3"/>
                  </a:lnTo>
                  <a:lnTo>
                    <a:pt x="165" y="2"/>
                  </a:lnTo>
                  <a:lnTo>
                    <a:pt x="165" y="1"/>
                  </a:lnTo>
                  <a:lnTo>
                    <a:pt x="164" y="0"/>
                  </a:lnTo>
                  <a:lnTo>
                    <a:pt x="39" y="0"/>
                  </a:lnTo>
                  <a:lnTo>
                    <a:pt x="38" y="1"/>
                  </a:lnTo>
                  <a:lnTo>
                    <a:pt x="37" y="1"/>
                  </a:lnTo>
                  <a:lnTo>
                    <a:pt x="37" y="2"/>
                  </a:lnTo>
                  <a:lnTo>
                    <a:pt x="36" y="2"/>
                  </a:lnTo>
                  <a:lnTo>
                    <a:pt x="0" y="88"/>
                  </a:lnTo>
                  <a:lnTo>
                    <a:pt x="9" y="93"/>
                  </a:lnTo>
                  <a:lnTo>
                    <a:pt x="45" y="7"/>
                  </a:lnTo>
                  <a:lnTo>
                    <a:pt x="40" y="10"/>
                  </a:lnTo>
                  <a:lnTo>
                    <a:pt x="162" y="10"/>
                  </a:lnTo>
                  <a:lnTo>
                    <a:pt x="158" y="2"/>
                  </a:lnTo>
                  <a:lnTo>
                    <a:pt x="122" y="88"/>
                  </a:lnTo>
                  <a:lnTo>
                    <a:pt x="126" y="86"/>
                  </a:lnTo>
                  <a:lnTo>
                    <a:pt x="4" y="86"/>
                  </a:lnTo>
                  <a:lnTo>
                    <a:pt x="9" y="93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26" name="Freeform 232"/>
            <p:cNvSpPr>
              <a:spLocks/>
            </p:cNvSpPr>
            <p:nvPr/>
          </p:nvSpPr>
          <p:spPr bwMode="auto">
            <a:xfrm>
              <a:off x="3652" y="1054"/>
              <a:ext cx="159" cy="86"/>
            </a:xfrm>
            <a:custGeom>
              <a:avLst/>
              <a:gdLst>
                <a:gd name="T0" fmla="*/ 0 w 159"/>
                <a:gd name="T1" fmla="*/ 86 h 86"/>
                <a:gd name="T2" fmla="*/ 123 w 159"/>
                <a:gd name="T3" fmla="*/ 86 h 86"/>
                <a:gd name="T4" fmla="*/ 159 w 159"/>
                <a:gd name="T5" fmla="*/ 0 h 86"/>
                <a:gd name="T6" fmla="*/ 37 w 159"/>
                <a:gd name="T7" fmla="*/ 0 h 86"/>
                <a:gd name="T8" fmla="*/ 0 w 159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9"/>
                <a:gd name="T16" fmla="*/ 0 h 86"/>
                <a:gd name="T17" fmla="*/ 159 w 159"/>
                <a:gd name="T18" fmla="*/ 86 h 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9" h="86">
                  <a:moveTo>
                    <a:pt x="0" y="86"/>
                  </a:moveTo>
                  <a:lnTo>
                    <a:pt x="123" y="86"/>
                  </a:lnTo>
                  <a:lnTo>
                    <a:pt x="159" y="0"/>
                  </a:lnTo>
                  <a:lnTo>
                    <a:pt x="37" y="0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27" name="Freeform 233"/>
            <p:cNvSpPr>
              <a:spLocks/>
            </p:cNvSpPr>
            <p:nvPr/>
          </p:nvSpPr>
          <p:spPr bwMode="auto">
            <a:xfrm>
              <a:off x="3648" y="1049"/>
              <a:ext cx="167" cy="96"/>
            </a:xfrm>
            <a:custGeom>
              <a:avLst/>
              <a:gdLst>
                <a:gd name="T0" fmla="*/ 0 w 167"/>
                <a:gd name="T1" fmla="*/ 88 h 96"/>
                <a:gd name="T2" fmla="*/ 0 w 167"/>
                <a:gd name="T3" fmla="*/ 92 h 96"/>
                <a:gd name="T4" fmla="*/ 1 w 167"/>
                <a:gd name="T5" fmla="*/ 93 h 96"/>
                <a:gd name="T6" fmla="*/ 1 w 167"/>
                <a:gd name="T7" fmla="*/ 94 h 96"/>
                <a:gd name="T8" fmla="*/ 2 w 167"/>
                <a:gd name="T9" fmla="*/ 96 h 96"/>
                <a:gd name="T10" fmla="*/ 128 w 167"/>
                <a:gd name="T11" fmla="*/ 96 h 96"/>
                <a:gd name="T12" fmla="*/ 129 w 167"/>
                <a:gd name="T13" fmla="*/ 94 h 96"/>
                <a:gd name="T14" fmla="*/ 130 w 167"/>
                <a:gd name="T15" fmla="*/ 94 h 96"/>
                <a:gd name="T16" fmla="*/ 130 w 167"/>
                <a:gd name="T17" fmla="*/ 93 h 96"/>
                <a:gd name="T18" fmla="*/ 131 w 167"/>
                <a:gd name="T19" fmla="*/ 93 h 96"/>
                <a:gd name="T20" fmla="*/ 167 w 167"/>
                <a:gd name="T21" fmla="*/ 7 h 96"/>
                <a:gd name="T22" fmla="*/ 167 w 167"/>
                <a:gd name="T23" fmla="*/ 3 h 96"/>
                <a:gd name="T24" fmla="*/ 166 w 167"/>
                <a:gd name="T25" fmla="*/ 2 h 96"/>
                <a:gd name="T26" fmla="*/ 166 w 167"/>
                <a:gd name="T27" fmla="*/ 1 h 96"/>
                <a:gd name="T28" fmla="*/ 165 w 167"/>
                <a:gd name="T29" fmla="*/ 0 h 96"/>
                <a:gd name="T30" fmla="*/ 40 w 167"/>
                <a:gd name="T31" fmla="*/ 0 h 96"/>
                <a:gd name="T32" fmla="*/ 39 w 167"/>
                <a:gd name="T33" fmla="*/ 1 h 96"/>
                <a:gd name="T34" fmla="*/ 38 w 167"/>
                <a:gd name="T35" fmla="*/ 1 h 96"/>
                <a:gd name="T36" fmla="*/ 38 w 167"/>
                <a:gd name="T37" fmla="*/ 2 h 96"/>
                <a:gd name="T38" fmla="*/ 37 w 167"/>
                <a:gd name="T39" fmla="*/ 2 h 96"/>
                <a:gd name="T40" fmla="*/ 0 w 167"/>
                <a:gd name="T41" fmla="*/ 88 h 96"/>
                <a:gd name="T42" fmla="*/ 8 w 167"/>
                <a:gd name="T43" fmla="*/ 93 h 96"/>
                <a:gd name="T44" fmla="*/ 45 w 167"/>
                <a:gd name="T45" fmla="*/ 7 h 96"/>
                <a:gd name="T46" fmla="*/ 41 w 167"/>
                <a:gd name="T47" fmla="*/ 10 h 96"/>
                <a:gd name="T48" fmla="*/ 163 w 167"/>
                <a:gd name="T49" fmla="*/ 10 h 96"/>
                <a:gd name="T50" fmla="*/ 158 w 167"/>
                <a:gd name="T51" fmla="*/ 2 h 96"/>
                <a:gd name="T52" fmla="*/ 122 w 167"/>
                <a:gd name="T53" fmla="*/ 88 h 96"/>
                <a:gd name="T54" fmla="*/ 127 w 167"/>
                <a:gd name="T55" fmla="*/ 86 h 96"/>
                <a:gd name="T56" fmla="*/ 4 w 167"/>
                <a:gd name="T57" fmla="*/ 86 h 96"/>
                <a:gd name="T58" fmla="*/ 8 w 167"/>
                <a:gd name="T59" fmla="*/ 93 h 96"/>
                <a:gd name="T60" fmla="*/ 0 w 167"/>
                <a:gd name="T61" fmla="*/ 88 h 9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67"/>
                <a:gd name="T94" fmla="*/ 0 h 96"/>
                <a:gd name="T95" fmla="*/ 167 w 167"/>
                <a:gd name="T96" fmla="*/ 96 h 9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67" h="96">
                  <a:moveTo>
                    <a:pt x="0" y="88"/>
                  </a:moveTo>
                  <a:lnTo>
                    <a:pt x="0" y="92"/>
                  </a:lnTo>
                  <a:lnTo>
                    <a:pt x="1" y="93"/>
                  </a:lnTo>
                  <a:lnTo>
                    <a:pt x="1" y="94"/>
                  </a:lnTo>
                  <a:lnTo>
                    <a:pt x="2" y="96"/>
                  </a:lnTo>
                  <a:lnTo>
                    <a:pt x="128" y="96"/>
                  </a:lnTo>
                  <a:lnTo>
                    <a:pt x="129" y="94"/>
                  </a:lnTo>
                  <a:lnTo>
                    <a:pt x="130" y="94"/>
                  </a:lnTo>
                  <a:lnTo>
                    <a:pt x="130" y="93"/>
                  </a:lnTo>
                  <a:lnTo>
                    <a:pt x="131" y="93"/>
                  </a:lnTo>
                  <a:lnTo>
                    <a:pt x="167" y="7"/>
                  </a:lnTo>
                  <a:lnTo>
                    <a:pt x="167" y="3"/>
                  </a:lnTo>
                  <a:lnTo>
                    <a:pt x="166" y="2"/>
                  </a:lnTo>
                  <a:lnTo>
                    <a:pt x="166" y="1"/>
                  </a:lnTo>
                  <a:lnTo>
                    <a:pt x="165" y="0"/>
                  </a:lnTo>
                  <a:lnTo>
                    <a:pt x="40" y="0"/>
                  </a:lnTo>
                  <a:lnTo>
                    <a:pt x="39" y="1"/>
                  </a:lnTo>
                  <a:lnTo>
                    <a:pt x="38" y="1"/>
                  </a:lnTo>
                  <a:lnTo>
                    <a:pt x="38" y="2"/>
                  </a:lnTo>
                  <a:lnTo>
                    <a:pt x="37" y="2"/>
                  </a:lnTo>
                  <a:lnTo>
                    <a:pt x="0" y="88"/>
                  </a:lnTo>
                  <a:lnTo>
                    <a:pt x="8" y="93"/>
                  </a:lnTo>
                  <a:lnTo>
                    <a:pt x="45" y="7"/>
                  </a:lnTo>
                  <a:lnTo>
                    <a:pt x="41" y="10"/>
                  </a:lnTo>
                  <a:lnTo>
                    <a:pt x="163" y="10"/>
                  </a:lnTo>
                  <a:lnTo>
                    <a:pt x="158" y="2"/>
                  </a:lnTo>
                  <a:lnTo>
                    <a:pt x="122" y="88"/>
                  </a:lnTo>
                  <a:lnTo>
                    <a:pt x="127" y="86"/>
                  </a:lnTo>
                  <a:lnTo>
                    <a:pt x="4" y="86"/>
                  </a:lnTo>
                  <a:lnTo>
                    <a:pt x="8" y="93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28" name="Freeform 234"/>
            <p:cNvSpPr>
              <a:spLocks/>
            </p:cNvSpPr>
            <p:nvPr/>
          </p:nvSpPr>
          <p:spPr bwMode="auto">
            <a:xfrm>
              <a:off x="3531" y="1054"/>
              <a:ext cx="158" cy="86"/>
            </a:xfrm>
            <a:custGeom>
              <a:avLst/>
              <a:gdLst>
                <a:gd name="T0" fmla="*/ 0 w 158"/>
                <a:gd name="T1" fmla="*/ 86 h 86"/>
                <a:gd name="T2" fmla="*/ 122 w 158"/>
                <a:gd name="T3" fmla="*/ 86 h 86"/>
                <a:gd name="T4" fmla="*/ 158 w 158"/>
                <a:gd name="T5" fmla="*/ 0 h 86"/>
                <a:gd name="T6" fmla="*/ 36 w 158"/>
                <a:gd name="T7" fmla="*/ 0 h 86"/>
                <a:gd name="T8" fmla="*/ 0 w 15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86"/>
                <a:gd name="T17" fmla="*/ 158 w 158"/>
                <a:gd name="T18" fmla="*/ 86 h 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86">
                  <a:moveTo>
                    <a:pt x="0" y="86"/>
                  </a:moveTo>
                  <a:lnTo>
                    <a:pt x="122" y="86"/>
                  </a:lnTo>
                  <a:lnTo>
                    <a:pt x="158" y="0"/>
                  </a:lnTo>
                  <a:lnTo>
                    <a:pt x="36" y="0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rgbClr val="A1A1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29" name="Freeform 235"/>
            <p:cNvSpPr>
              <a:spLocks/>
            </p:cNvSpPr>
            <p:nvPr/>
          </p:nvSpPr>
          <p:spPr bwMode="auto">
            <a:xfrm>
              <a:off x="3527" y="1049"/>
              <a:ext cx="166" cy="96"/>
            </a:xfrm>
            <a:custGeom>
              <a:avLst/>
              <a:gdLst>
                <a:gd name="T0" fmla="*/ 0 w 166"/>
                <a:gd name="T1" fmla="*/ 88 h 96"/>
                <a:gd name="T2" fmla="*/ 0 w 166"/>
                <a:gd name="T3" fmla="*/ 92 h 96"/>
                <a:gd name="T4" fmla="*/ 1 w 166"/>
                <a:gd name="T5" fmla="*/ 93 h 96"/>
                <a:gd name="T6" fmla="*/ 1 w 166"/>
                <a:gd name="T7" fmla="*/ 94 h 96"/>
                <a:gd name="T8" fmla="*/ 2 w 166"/>
                <a:gd name="T9" fmla="*/ 96 h 96"/>
                <a:gd name="T10" fmla="*/ 127 w 166"/>
                <a:gd name="T11" fmla="*/ 96 h 96"/>
                <a:gd name="T12" fmla="*/ 128 w 166"/>
                <a:gd name="T13" fmla="*/ 94 h 96"/>
                <a:gd name="T14" fmla="*/ 129 w 166"/>
                <a:gd name="T15" fmla="*/ 94 h 96"/>
                <a:gd name="T16" fmla="*/ 129 w 166"/>
                <a:gd name="T17" fmla="*/ 93 h 96"/>
                <a:gd name="T18" fmla="*/ 130 w 166"/>
                <a:gd name="T19" fmla="*/ 93 h 96"/>
                <a:gd name="T20" fmla="*/ 166 w 166"/>
                <a:gd name="T21" fmla="*/ 7 h 96"/>
                <a:gd name="T22" fmla="*/ 166 w 166"/>
                <a:gd name="T23" fmla="*/ 3 h 96"/>
                <a:gd name="T24" fmla="*/ 165 w 166"/>
                <a:gd name="T25" fmla="*/ 2 h 96"/>
                <a:gd name="T26" fmla="*/ 165 w 166"/>
                <a:gd name="T27" fmla="*/ 1 h 96"/>
                <a:gd name="T28" fmla="*/ 164 w 166"/>
                <a:gd name="T29" fmla="*/ 0 h 96"/>
                <a:gd name="T30" fmla="*/ 39 w 166"/>
                <a:gd name="T31" fmla="*/ 0 h 96"/>
                <a:gd name="T32" fmla="*/ 38 w 166"/>
                <a:gd name="T33" fmla="*/ 1 h 96"/>
                <a:gd name="T34" fmla="*/ 37 w 166"/>
                <a:gd name="T35" fmla="*/ 1 h 96"/>
                <a:gd name="T36" fmla="*/ 37 w 166"/>
                <a:gd name="T37" fmla="*/ 2 h 96"/>
                <a:gd name="T38" fmla="*/ 36 w 166"/>
                <a:gd name="T39" fmla="*/ 2 h 96"/>
                <a:gd name="T40" fmla="*/ 0 w 166"/>
                <a:gd name="T41" fmla="*/ 88 h 96"/>
                <a:gd name="T42" fmla="*/ 9 w 166"/>
                <a:gd name="T43" fmla="*/ 93 h 96"/>
                <a:gd name="T44" fmla="*/ 45 w 166"/>
                <a:gd name="T45" fmla="*/ 7 h 96"/>
                <a:gd name="T46" fmla="*/ 40 w 166"/>
                <a:gd name="T47" fmla="*/ 10 h 96"/>
                <a:gd name="T48" fmla="*/ 162 w 166"/>
                <a:gd name="T49" fmla="*/ 10 h 96"/>
                <a:gd name="T50" fmla="*/ 158 w 166"/>
                <a:gd name="T51" fmla="*/ 2 h 96"/>
                <a:gd name="T52" fmla="*/ 122 w 166"/>
                <a:gd name="T53" fmla="*/ 88 h 96"/>
                <a:gd name="T54" fmla="*/ 126 w 166"/>
                <a:gd name="T55" fmla="*/ 86 h 96"/>
                <a:gd name="T56" fmla="*/ 4 w 166"/>
                <a:gd name="T57" fmla="*/ 86 h 96"/>
                <a:gd name="T58" fmla="*/ 9 w 166"/>
                <a:gd name="T59" fmla="*/ 93 h 96"/>
                <a:gd name="T60" fmla="*/ 0 w 166"/>
                <a:gd name="T61" fmla="*/ 88 h 9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66"/>
                <a:gd name="T94" fmla="*/ 0 h 96"/>
                <a:gd name="T95" fmla="*/ 166 w 166"/>
                <a:gd name="T96" fmla="*/ 96 h 9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66" h="96">
                  <a:moveTo>
                    <a:pt x="0" y="88"/>
                  </a:moveTo>
                  <a:lnTo>
                    <a:pt x="0" y="92"/>
                  </a:lnTo>
                  <a:lnTo>
                    <a:pt x="1" y="93"/>
                  </a:lnTo>
                  <a:lnTo>
                    <a:pt x="1" y="94"/>
                  </a:lnTo>
                  <a:lnTo>
                    <a:pt x="2" y="96"/>
                  </a:lnTo>
                  <a:lnTo>
                    <a:pt x="127" y="96"/>
                  </a:lnTo>
                  <a:lnTo>
                    <a:pt x="128" y="94"/>
                  </a:lnTo>
                  <a:lnTo>
                    <a:pt x="129" y="94"/>
                  </a:lnTo>
                  <a:lnTo>
                    <a:pt x="129" y="93"/>
                  </a:lnTo>
                  <a:lnTo>
                    <a:pt x="130" y="93"/>
                  </a:lnTo>
                  <a:lnTo>
                    <a:pt x="166" y="7"/>
                  </a:lnTo>
                  <a:lnTo>
                    <a:pt x="166" y="3"/>
                  </a:lnTo>
                  <a:lnTo>
                    <a:pt x="165" y="2"/>
                  </a:lnTo>
                  <a:lnTo>
                    <a:pt x="165" y="1"/>
                  </a:lnTo>
                  <a:lnTo>
                    <a:pt x="164" y="0"/>
                  </a:lnTo>
                  <a:lnTo>
                    <a:pt x="39" y="0"/>
                  </a:lnTo>
                  <a:lnTo>
                    <a:pt x="38" y="1"/>
                  </a:lnTo>
                  <a:lnTo>
                    <a:pt x="37" y="1"/>
                  </a:lnTo>
                  <a:lnTo>
                    <a:pt x="37" y="2"/>
                  </a:lnTo>
                  <a:lnTo>
                    <a:pt x="36" y="2"/>
                  </a:lnTo>
                  <a:lnTo>
                    <a:pt x="0" y="88"/>
                  </a:lnTo>
                  <a:lnTo>
                    <a:pt x="9" y="93"/>
                  </a:lnTo>
                  <a:lnTo>
                    <a:pt x="45" y="7"/>
                  </a:lnTo>
                  <a:lnTo>
                    <a:pt x="40" y="10"/>
                  </a:lnTo>
                  <a:lnTo>
                    <a:pt x="162" y="10"/>
                  </a:lnTo>
                  <a:lnTo>
                    <a:pt x="158" y="2"/>
                  </a:lnTo>
                  <a:lnTo>
                    <a:pt x="122" y="88"/>
                  </a:lnTo>
                  <a:lnTo>
                    <a:pt x="126" y="86"/>
                  </a:lnTo>
                  <a:lnTo>
                    <a:pt x="4" y="86"/>
                  </a:lnTo>
                  <a:lnTo>
                    <a:pt x="9" y="93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30" name="Freeform 236"/>
            <p:cNvSpPr>
              <a:spLocks/>
            </p:cNvSpPr>
            <p:nvPr/>
          </p:nvSpPr>
          <p:spPr bwMode="auto">
            <a:xfrm>
              <a:off x="3407" y="1054"/>
              <a:ext cx="159" cy="86"/>
            </a:xfrm>
            <a:custGeom>
              <a:avLst/>
              <a:gdLst>
                <a:gd name="T0" fmla="*/ 0 w 159"/>
                <a:gd name="T1" fmla="*/ 86 h 86"/>
                <a:gd name="T2" fmla="*/ 122 w 159"/>
                <a:gd name="T3" fmla="*/ 86 h 86"/>
                <a:gd name="T4" fmla="*/ 159 w 159"/>
                <a:gd name="T5" fmla="*/ 0 h 86"/>
                <a:gd name="T6" fmla="*/ 38 w 159"/>
                <a:gd name="T7" fmla="*/ 0 h 86"/>
                <a:gd name="T8" fmla="*/ 0 w 159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9"/>
                <a:gd name="T16" fmla="*/ 0 h 86"/>
                <a:gd name="T17" fmla="*/ 159 w 159"/>
                <a:gd name="T18" fmla="*/ 86 h 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9" h="86">
                  <a:moveTo>
                    <a:pt x="0" y="86"/>
                  </a:moveTo>
                  <a:lnTo>
                    <a:pt x="122" y="86"/>
                  </a:lnTo>
                  <a:lnTo>
                    <a:pt x="159" y="0"/>
                  </a:lnTo>
                  <a:lnTo>
                    <a:pt x="38" y="0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rgbClr val="A1A1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31" name="Freeform 237"/>
            <p:cNvSpPr>
              <a:spLocks/>
            </p:cNvSpPr>
            <p:nvPr/>
          </p:nvSpPr>
          <p:spPr bwMode="auto">
            <a:xfrm>
              <a:off x="3403" y="1049"/>
              <a:ext cx="167" cy="96"/>
            </a:xfrm>
            <a:custGeom>
              <a:avLst/>
              <a:gdLst>
                <a:gd name="T0" fmla="*/ 0 w 167"/>
                <a:gd name="T1" fmla="*/ 88 h 96"/>
                <a:gd name="T2" fmla="*/ 0 w 167"/>
                <a:gd name="T3" fmla="*/ 92 h 96"/>
                <a:gd name="T4" fmla="*/ 1 w 167"/>
                <a:gd name="T5" fmla="*/ 93 h 96"/>
                <a:gd name="T6" fmla="*/ 1 w 167"/>
                <a:gd name="T7" fmla="*/ 94 h 96"/>
                <a:gd name="T8" fmla="*/ 2 w 167"/>
                <a:gd name="T9" fmla="*/ 96 h 96"/>
                <a:gd name="T10" fmla="*/ 127 w 167"/>
                <a:gd name="T11" fmla="*/ 96 h 96"/>
                <a:gd name="T12" fmla="*/ 128 w 167"/>
                <a:gd name="T13" fmla="*/ 94 h 96"/>
                <a:gd name="T14" fmla="*/ 129 w 167"/>
                <a:gd name="T15" fmla="*/ 94 h 96"/>
                <a:gd name="T16" fmla="*/ 129 w 167"/>
                <a:gd name="T17" fmla="*/ 93 h 96"/>
                <a:gd name="T18" fmla="*/ 130 w 167"/>
                <a:gd name="T19" fmla="*/ 93 h 96"/>
                <a:gd name="T20" fmla="*/ 167 w 167"/>
                <a:gd name="T21" fmla="*/ 7 h 96"/>
                <a:gd name="T22" fmla="*/ 167 w 167"/>
                <a:gd name="T23" fmla="*/ 3 h 96"/>
                <a:gd name="T24" fmla="*/ 166 w 167"/>
                <a:gd name="T25" fmla="*/ 2 h 96"/>
                <a:gd name="T26" fmla="*/ 166 w 167"/>
                <a:gd name="T27" fmla="*/ 1 h 96"/>
                <a:gd name="T28" fmla="*/ 165 w 167"/>
                <a:gd name="T29" fmla="*/ 0 h 96"/>
                <a:gd name="T30" fmla="*/ 40 w 167"/>
                <a:gd name="T31" fmla="*/ 0 h 96"/>
                <a:gd name="T32" fmla="*/ 39 w 167"/>
                <a:gd name="T33" fmla="*/ 1 h 96"/>
                <a:gd name="T34" fmla="*/ 38 w 167"/>
                <a:gd name="T35" fmla="*/ 1 h 96"/>
                <a:gd name="T36" fmla="*/ 38 w 167"/>
                <a:gd name="T37" fmla="*/ 2 h 96"/>
                <a:gd name="T38" fmla="*/ 37 w 167"/>
                <a:gd name="T39" fmla="*/ 2 h 96"/>
                <a:gd name="T40" fmla="*/ 0 w 167"/>
                <a:gd name="T41" fmla="*/ 88 h 96"/>
                <a:gd name="T42" fmla="*/ 9 w 167"/>
                <a:gd name="T43" fmla="*/ 93 h 96"/>
                <a:gd name="T44" fmla="*/ 46 w 167"/>
                <a:gd name="T45" fmla="*/ 7 h 96"/>
                <a:gd name="T46" fmla="*/ 42 w 167"/>
                <a:gd name="T47" fmla="*/ 10 h 96"/>
                <a:gd name="T48" fmla="*/ 163 w 167"/>
                <a:gd name="T49" fmla="*/ 10 h 96"/>
                <a:gd name="T50" fmla="*/ 159 w 167"/>
                <a:gd name="T51" fmla="*/ 2 h 96"/>
                <a:gd name="T52" fmla="*/ 122 w 167"/>
                <a:gd name="T53" fmla="*/ 88 h 96"/>
                <a:gd name="T54" fmla="*/ 126 w 167"/>
                <a:gd name="T55" fmla="*/ 86 h 96"/>
                <a:gd name="T56" fmla="*/ 4 w 167"/>
                <a:gd name="T57" fmla="*/ 86 h 96"/>
                <a:gd name="T58" fmla="*/ 9 w 167"/>
                <a:gd name="T59" fmla="*/ 93 h 96"/>
                <a:gd name="T60" fmla="*/ 0 w 167"/>
                <a:gd name="T61" fmla="*/ 88 h 9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67"/>
                <a:gd name="T94" fmla="*/ 0 h 96"/>
                <a:gd name="T95" fmla="*/ 167 w 167"/>
                <a:gd name="T96" fmla="*/ 96 h 9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67" h="96">
                  <a:moveTo>
                    <a:pt x="0" y="88"/>
                  </a:moveTo>
                  <a:lnTo>
                    <a:pt x="0" y="92"/>
                  </a:lnTo>
                  <a:lnTo>
                    <a:pt x="1" y="93"/>
                  </a:lnTo>
                  <a:lnTo>
                    <a:pt x="1" y="94"/>
                  </a:lnTo>
                  <a:lnTo>
                    <a:pt x="2" y="96"/>
                  </a:lnTo>
                  <a:lnTo>
                    <a:pt x="127" y="96"/>
                  </a:lnTo>
                  <a:lnTo>
                    <a:pt x="128" y="94"/>
                  </a:lnTo>
                  <a:lnTo>
                    <a:pt x="129" y="94"/>
                  </a:lnTo>
                  <a:lnTo>
                    <a:pt x="129" y="93"/>
                  </a:lnTo>
                  <a:lnTo>
                    <a:pt x="130" y="93"/>
                  </a:lnTo>
                  <a:lnTo>
                    <a:pt x="167" y="7"/>
                  </a:lnTo>
                  <a:lnTo>
                    <a:pt x="167" y="3"/>
                  </a:lnTo>
                  <a:lnTo>
                    <a:pt x="166" y="2"/>
                  </a:lnTo>
                  <a:lnTo>
                    <a:pt x="166" y="1"/>
                  </a:lnTo>
                  <a:lnTo>
                    <a:pt x="165" y="0"/>
                  </a:lnTo>
                  <a:lnTo>
                    <a:pt x="40" y="0"/>
                  </a:lnTo>
                  <a:lnTo>
                    <a:pt x="39" y="1"/>
                  </a:lnTo>
                  <a:lnTo>
                    <a:pt x="38" y="1"/>
                  </a:lnTo>
                  <a:lnTo>
                    <a:pt x="38" y="2"/>
                  </a:lnTo>
                  <a:lnTo>
                    <a:pt x="37" y="2"/>
                  </a:lnTo>
                  <a:lnTo>
                    <a:pt x="0" y="88"/>
                  </a:lnTo>
                  <a:lnTo>
                    <a:pt x="9" y="93"/>
                  </a:lnTo>
                  <a:lnTo>
                    <a:pt x="46" y="7"/>
                  </a:lnTo>
                  <a:lnTo>
                    <a:pt x="42" y="10"/>
                  </a:lnTo>
                  <a:lnTo>
                    <a:pt x="163" y="10"/>
                  </a:lnTo>
                  <a:lnTo>
                    <a:pt x="159" y="2"/>
                  </a:lnTo>
                  <a:lnTo>
                    <a:pt x="122" y="88"/>
                  </a:lnTo>
                  <a:lnTo>
                    <a:pt x="126" y="86"/>
                  </a:lnTo>
                  <a:lnTo>
                    <a:pt x="4" y="86"/>
                  </a:lnTo>
                  <a:lnTo>
                    <a:pt x="9" y="93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32" name="Freeform 238"/>
            <p:cNvSpPr>
              <a:spLocks/>
            </p:cNvSpPr>
            <p:nvPr/>
          </p:nvSpPr>
          <p:spPr bwMode="auto">
            <a:xfrm>
              <a:off x="3285" y="1054"/>
              <a:ext cx="158" cy="86"/>
            </a:xfrm>
            <a:custGeom>
              <a:avLst/>
              <a:gdLst>
                <a:gd name="T0" fmla="*/ 0 w 158"/>
                <a:gd name="T1" fmla="*/ 86 h 86"/>
                <a:gd name="T2" fmla="*/ 121 w 158"/>
                <a:gd name="T3" fmla="*/ 86 h 86"/>
                <a:gd name="T4" fmla="*/ 158 w 158"/>
                <a:gd name="T5" fmla="*/ 0 h 86"/>
                <a:gd name="T6" fmla="*/ 36 w 158"/>
                <a:gd name="T7" fmla="*/ 0 h 86"/>
                <a:gd name="T8" fmla="*/ 0 w 15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86"/>
                <a:gd name="T17" fmla="*/ 158 w 158"/>
                <a:gd name="T18" fmla="*/ 86 h 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86">
                  <a:moveTo>
                    <a:pt x="0" y="86"/>
                  </a:moveTo>
                  <a:lnTo>
                    <a:pt x="121" y="86"/>
                  </a:lnTo>
                  <a:lnTo>
                    <a:pt x="158" y="0"/>
                  </a:lnTo>
                  <a:lnTo>
                    <a:pt x="36" y="0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33" name="Freeform 239"/>
            <p:cNvSpPr>
              <a:spLocks/>
            </p:cNvSpPr>
            <p:nvPr/>
          </p:nvSpPr>
          <p:spPr bwMode="auto">
            <a:xfrm>
              <a:off x="3281" y="1049"/>
              <a:ext cx="167" cy="96"/>
            </a:xfrm>
            <a:custGeom>
              <a:avLst/>
              <a:gdLst>
                <a:gd name="T0" fmla="*/ 0 w 167"/>
                <a:gd name="T1" fmla="*/ 88 h 96"/>
                <a:gd name="T2" fmla="*/ 0 w 167"/>
                <a:gd name="T3" fmla="*/ 92 h 96"/>
                <a:gd name="T4" fmla="*/ 1 w 167"/>
                <a:gd name="T5" fmla="*/ 93 h 96"/>
                <a:gd name="T6" fmla="*/ 1 w 167"/>
                <a:gd name="T7" fmla="*/ 94 h 96"/>
                <a:gd name="T8" fmla="*/ 2 w 167"/>
                <a:gd name="T9" fmla="*/ 96 h 96"/>
                <a:gd name="T10" fmla="*/ 126 w 167"/>
                <a:gd name="T11" fmla="*/ 96 h 96"/>
                <a:gd name="T12" fmla="*/ 128 w 167"/>
                <a:gd name="T13" fmla="*/ 94 h 96"/>
                <a:gd name="T14" fmla="*/ 129 w 167"/>
                <a:gd name="T15" fmla="*/ 94 h 96"/>
                <a:gd name="T16" fmla="*/ 129 w 167"/>
                <a:gd name="T17" fmla="*/ 93 h 96"/>
                <a:gd name="T18" fmla="*/ 130 w 167"/>
                <a:gd name="T19" fmla="*/ 93 h 96"/>
                <a:gd name="T20" fmla="*/ 167 w 167"/>
                <a:gd name="T21" fmla="*/ 7 h 96"/>
                <a:gd name="T22" fmla="*/ 167 w 167"/>
                <a:gd name="T23" fmla="*/ 3 h 96"/>
                <a:gd name="T24" fmla="*/ 166 w 167"/>
                <a:gd name="T25" fmla="*/ 2 h 96"/>
                <a:gd name="T26" fmla="*/ 166 w 167"/>
                <a:gd name="T27" fmla="*/ 1 h 96"/>
                <a:gd name="T28" fmla="*/ 165 w 167"/>
                <a:gd name="T29" fmla="*/ 0 h 96"/>
                <a:gd name="T30" fmla="*/ 39 w 167"/>
                <a:gd name="T31" fmla="*/ 0 h 96"/>
                <a:gd name="T32" fmla="*/ 38 w 167"/>
                <a:gd name="T33" fmla="*/ 1 h 96"/>
                <a:gd name="T34" fmla="*/ 37 w 167"/>
                <a:gd name="T35" fmla="*/ 1 h 96"/>
                <a:gd name="T36" fmla="*/ 37 w 167"/>
                <a:gd name="T37" fmla="*/ 2 h 96"/>
                <a:gd name="T38" fmla="*/ 36 w 167"/>
                <a:gd name="T39" fmla="*/ 2 h 96"/>
                <a:gd name="T40" fmla="*/ 0 w 167"/>
                <a:gd name="T41" fmla="*/ 88 h 96"/>
                <a:gd name="T42" fmla="*/ 8 w 167"/>
                <a:gd name="T43" fmla="*/ 93 h 96"/>
                <a:gd name="T44" fmla="*/ 44 w 167"/>
                <a:gd name="T45" fmla="*/ 7 h 96"/>
                <a:gd name="T46" fmla="*/ 40 w 167"/>
                <a:gd name="T47" fmla="*/ 10 h 96"/>
                <a:gd name="T48" fmla="*/ 162 w 167"/>
                <a:gd name="T49" fmla="*/ 10 h 96"/>
                <a:gd name="T50" fmla="*/ 158 w 167"/>
                <a:gd name="T51" fmla="*/ 2 h 96"/>
                <a:gd name="T52" fmla="*/ 121 w 167"/>
                <a:gd name="T53" fmla="*/ 88 h 96"/>
                <a:gd name="T54" fmla="*/ 125 w 167"/>
                <a:gd name="T55" fmla="*/ 86 h 96"/>
                <a:gd name="T56" fmla="*/ 4 w 167"/>
                <a:gd name="T57" fmla="*/ 86 h 96"/>
                <a:gd name="T58" fmla="*/ 8 w 167"/>
                <a:gd name="T59" fmla="*/ 93 h 96"/>
                <a:gd name="T60" fmla="*/ 0 w 167"/>
                <a:gd name="T61" fmla="*/ 88 h 9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67"/>
                <a:gd name="T94" fmla="*/ 0 h 96"/>
                <a:gd name="T95" fmla="*/ 167 w 167"/>
                <a:gd name="T96" fmla="*/ 96 h 9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67" h="96">
                  <a:moveTo>
                    <a:pt x="0" y="88"/>
                  </a:moveTo>
                  <a:lnTo>
                    <a:pt x="0" y="92"/>
                  </a:lnTo>
                  <a:lnTo>
                    <a:pt x="1" y="93"/>
                  </a:lnTo>
                  <a:lnTo>
                    <a:pt x="1" y="94"/>
                  </a:lnTo>
                  <a:lnTo>
                    <a:pt x="2" y="96"/>
                  </a:lnTo>
                  <a:lnTo>
                    <a:pt x="126" y="96"/>
                  </a:lnTo>
                  <a:lnTo>
                    <a:pt x="128" y="94"/>
                  </a:lnTo>
                  <a:lnTo>
                    <a:pt x="129" y="94"/>
                  </a:lnTo>
                  <a:lnTo>
                    <a:pt x="129" y="93"/>
                  </a:lnTo>
                  <a:lnTo>
                    <a:pt x="130" y="93"/>
                  </a:lnTo>
                  <a:lnTo>
                    <a:pt x="167" y="7"/>
                  </a:lnTo>
                  <a:lnTo>
                    <a:pt x="167" y="3"/>
                  </a:lnTo>
                  <a:lnTo>
                    <a:pt x="166" y="2"/>
                  </a:lnTo>
                  <a:lnTo>
                    <a:pt x="166" y="1"/>
                  </a:lnTo>
                  <a:lnTo>
                    <a:pt x="165" y="0"/>
                  </a:lnTo>
                  <a:lnTo>
                    <a:pt x="39" y="0"/>
                  </a:lnTo>
                  <a:lnTo>
                    <a:pt x="38" y="1"/>
                  </a:lnTo>
                  <a:lnTo>
                    <a:pt x="37" y="1"/>
                  </a:lnTo>
                  <a:lnTo>
                    <a:pt x="37" y="2"/>
                  </a:lnTo>
                  <a:lnTo>
                    <a:pt x="36" y="2"/>
                  </a:lnTo>
                  <a:lnTo>
                    <a:pt x="0" y="88"/>
                  </a:lnTo>
                  <a:lnTo>
                    <a:pt x="8" y="93"/>
                  </a:lnTo>
                  <a:lnTo>
                    <a:pt x="44" y="7"/>
                  </a:lnTo>
                  <a:lnTo>
                    <a:pt x="40" y="10"/>
                  </a:lnTo>
                  <a:lnTo>
                    <a:pt x="162" y="10"/>
                  </a:lnTo>
                  <a:lnTo>
                    <a:pt x="158" y="2"/>
                  </a:lnTo>
                  <a:lnTo>
                    <a:pt x="121" y="88"/>
                  </a:lnTo>
                  <a:lnTo>
                    <a:pt x="125" y="86"/>
                  </a:lnTo>
                  <a:lnTo>
                    <a:pt x="4" y="86"/>
                  </a:lnTo>
                  <a:lnTo>
                    <a:pt x="8" y="93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34" name="Freeform 240"/>
            <p:cNvSpPr>
              <a:spLocks/>
            </p:cNvSpPr>
            <p:nvPr/>
          </p:nvSpPr>
          <p:spPr bwMode="auto">
            <a:xfrm>
              <a:off x="3161" y="1054"/>
              <a:ext cx="159" cy="86"/>
            </a:xfrm>
            <a:custGeom>
              <a:avLst/>
              <a:gdLst>
                <a:gd name="T0" fmla="*/ 0 w 159"/>
                <a:gd name="T1" fmla="*/ 86 h 86"/>
                <a:gd name="T2" fmla="*/ 123 w 159"/>
                <a:gd name="T3" fmla="*/ 86 h 86"/>
                <a:gd name="T4" fmla="*/ 159 w 159"/>
                <a:gd name="T5" fmla="*/ 0 h 86"/>
                <a:gd name="T6" fmla="*/ 37 w 159"/>
                <a:gd name="T7" fmla="*/ 0 h 86"/>
                <a:gd name="T8" fmla="*/ 0 w 159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9"/>
                <a:gd name="T16" fmla="*/ 0 h 86"/>
                <a:gd name="T17" fmla="*/ 159 w 159"/>
                <a:gd name="T18" fmla="*/ 86 h 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9" h="86">
                  <a:moveTo>
                    <a:pt x="0" y="86"/>
                  </a:moveTo>
                  <a:lnTo>
                    <a:pt x="123" y="86"/>
                  </a:lnTo>
                  <a:lnTo>
                    <a:pt x="159" y="0"/>
                  </a:lnTo>
                  <a:lnTo>
                    <a:pt x="37" y="0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35" name="Freeform 241"/>
            <p:cNvSpPr>
              <a:spLocks/>
            </p:cNvSpPr>
            <p:nvPr/>
          </p:nvSpPr>
          <p:spPr bwMode="auto">
            <a:xfrm>
              <a:off x="3157" y="1049"/>
              <a:ext cx="167" cy="96"/>
            </a:xfrm>
            <a:custGeom>
              <a:avLst/>
              <a:gdLst>
                <a:gd name="T0" fmla="*/ 0 w 167"/>
                <a:gd name="T1" fmla="*/ 88 h 96"/>
                <a:gd name="T2" fmla="*/ 0 w 167"/>
                <a:gd name="T3" fmla="*/ 92 h 96"/>
                <a:gd name="T4" fmla="*/ 1 w 167"/>
                <a:gd name="T5" fmla="*/ 93 h 96"/>
                <a:gd name="T6" fmla="*/ 1 w 167"/>
                <a:gd name="T7" fmla="*/ 94 h 96"/>
                <a:gd name="T8" fmla="*/ 2 w 167"/>
                <a:gd name="T9" fmla="*/ 96 h 96"/>
                <a:gd name="T10" fmla="*/ 128 w 167"/>
                <a:gd name="T11" fmla="*/ 96 h 96"/>
                <a:gd name="T12" fmla="*/ 129 w 167"/>
                <a:gd name="T13" fmla="*/ 94 h 96"/>
                <a:gd name="T14" fmla="*/ 130 w 167"/>
                <a:gd name="T15" fmla="*/ 94 h 96"/>
                <a:gd name="T16" fmla="*/ 130 w 167"/>
                <a:gd name="T17" fmla="*/ 93 h 96"/>
                <a:gd name="T18" fmla="*/ 131 w 167"/>
                <a:gd name="T19" fmla="*/ 93 h 96"/>
                <a:gd name="T20" fmla="*/ 167 w 167"/>
                <a:gd name="T21" fmla="*/ 7 h 96"/>
                <a:gd name="T22" fmla="*/ 167 w 167"/>
                <a:gd name="T23" fmla="*/ 3 h 96"/>
                <a:gd name="T24" fmla="*/ 166 w 167"/>
                <a:gd name="T25" fmla="*/ 2 h 96"/>
                <a:gd name="T26" fmla="*/ 166 w 167"/>
                <a:gd name="T27" fmla="*/ 1 h 96"/>
                <a:gd name="T28" fmla="*/ 165 w 167"/>
                <a:gd name="T29" fmla="*/ 0 h 96"/>
                <a:gd name="T30" fmla="*/ 40 w 167"/>
                <a:gd name="T31" fmla="*/ 0 h 96"/>
                <a:gd name="T32" fmla="*/ 39 w 167"/>
                <a:gd name="T33" fmla="*/ 1 h 96"/>
                <a:gd name="T34" fmla="*/ 38 w 167"/>
                <a:gd name="T35" fmla="*/ 1 h 96"/>
                <a:gd name="T36" fmla="*/ 38 w 167"/>
                <a:gd name="T37" fmla="*/ 2 h 96"/>
                <a:gd name="T38" fmla="*/ 37 w 167"/>
                <a:gd name="T39" fmla="*/ 2 h 96"/>
                <a:gd name="T40" fmla="*/ 0 w 167"/>
                <a:gd name="T41" fmla="*/ 88 h 96"/>
                <a:gd name="T42" fmla="*/ 8 w 167"/>
                <a:gd name="T43" fmla="*/ 93 h 96"/>
                <a:gd name="T44" fmla="*/ 45 w 167"/>
                <a:gd name="T45" fmla="*/ 7 h 96"/>
                <a:gd name="T46" fmla="*/ 41 w 167"/>
                <a:gd name="T47" fmla="*/ 10 h 96"/>
                <a:gd name="T48" fmla="*/ 163 w 167"/>
                <a:gd name="T49" fmla="*/ 10 h 96"/>
                <a:gd name="T50" fmla="*/ 158 w 167"/>
                <a:gd name="T51" fmla="*/ 2 h 96"/>
                <a:gd name="T52" fmla="*/ 122 w 167"/>
                <a:gd name="T53" fmla="*/ 88 h 96"/>
                <a:gd name="T54" fmla="*/ 127 w 167"/>
                <a:gd name="T55" fmla="*/ 86 h 96"/>
                <a:gd name="T56" fmla="*/ 4 w 167"/>
                <a:gd name="T57" fmla="*/ 86 h 96"/>
                <a:gd name="T58" fmla="*/ 8 w 167"/>
                <a:gd name="T59" fmla="*/ 93 h 96"/>
                <a:gd name="T60" fmla="*/ 0 w 167"/>
                <a:gd name="T61" fmla="*/ 88 h 9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67"/>
                <a:gd name="T94" fmla="*/ 0 h 96"/>
                <a:gd name="T95" fmla="*/ 167 w 167"/>
                <a:gd name="T96" fmla="*/ 96 h 9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67" h="96">
                  <a:moveTo>
                    <a:pt x="0" y="88"/>
                  </a:moveTo>
                  <a:lnTo>
                    <a:pt x="0" y="92"/>
                  </a:lnTo>
                  <a:lnTo>
                    <a:pt x="1" y="93"/>
                  </a:lnTo>
                  <a:lnTo>
                    <a:pt x="1" y="94"/>
                  </a:lnTo>
                  <a:lnTo>
                    <a:pt x="2" y="96"/>
                  </a:lnTo>
                  <a:lnTo>
                    <a:pt x="128" y="96"/>
                  </a:lnTo>
                  <a:lnTo>
                    <a:pt x="129" y="94"/>
                  </a:lnTo>
                  <a:lnTo>
                    <a:pt x="130" y="94"/>
                  </a:lnTo>
                  <a:lnTo>
                    <a:pt x="130" y="93"/>
                  </a:lnTo>
                  <a:lnTo>
                    <a:pt x="131" y="93"/>
                  </a:lnTo>
                  <a:lnTo>
                    <a:pt x="167" y="7"/>
                  </a:lnTo>
                  <a:lnTo>
                    <a:pt x="167" y="3"/>
                  </a:lnTo>
                  <a:lnTo>
                    <a:pt x="166" y="2"/>
                  </a:lnTo>
                  <a:lnTo>
                    <a:pt x="166" y="1"/>
                  </a:lnTo>
                  <a:lnTo>
                    <a:pt x="165" y="0"/>
                  </a:lnTo>
                  <a:lnTo>
                    <a:pt x="40" y="0"/>
                  </a:lnTo>
                  <a:lnTo>
                    <a:pt x="39" y="1"/>
                  </a:lnTo>
                  <a:lnTo>
                    <a:pt x="38" y="1"/>
                  </a:lnTo>
                  <a:lnTo>
                    <a:pt x="38" y="2"/>
                  </a:lnTo>
                  <a:lnTo>
                    <a:pt x="37" y="2"/>
                  </a:lnTo>
                  <a:lnTo>
                    <a:pt x="0" y="88"/>
                  </a:lnTo>
                  <a:lnTo>
                    <a:pt x="8" y="93"/>
                  </a:lnTo>
                  <a:lnTo>
                    <a:pt x="45" y="7"/>
                  </a:lnTo>
                  <a:lnTo>
                    <a:pt x="41" y="10"/>
                  </a:lnTo>
                  <a:lnTo>
                    <a:pt x="163" y="10"/>
                  </a:lnTo>
                  <a:lnTo>
                    <a:pt x="158" y="2"/>
                  </a:lnTo>
                  <a:lnTo>
                    <a:pt x="122" y="88"/>
                  </a:lnTo>
                  <a:lnTo>
                    <a:pt x="127" y="86"/>
                  </a:lnTo>
                  <a:lnTo>
                    <a:pt x="4" y="86"/>
                  </a:lnTo>
                  <a:lnTo>
                    <a:pt x="8" y="93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36" name="Freeform 242"/>
            <p:cNvSpPr>
              <a:spLocks/>
            </p:cNvSpPr>
            <p:nvPr/>
          </p:nvSpPr>
          <p:spPr bwMode="auto">
            <a:xfrm>
              <a:off x="3038" y="1054"/>
              <a:ext cx="159" cy="86"/>
            </a:xfrm>
            <a:custGeom>
              <a:avLst/>
              <a:gdLst>
                <a:gd name="T0" fmla="*/ 0 w 159"/>
                <a:gd name="T1" fmla="*/ 86 h 86"/>
                <a:gd name="T2" fmla="*/ 122 w 159"/>
                <a:gd name="T3" fmla="*/ 86 h 86"/>
                <a:gd name="T4" fmla="*/ 159 w 159"/>
                <a:gd name="T5" fmla="*/ 0 h 86"/>
                <a:gd name="T6" fmla="*/ 37 w 159"/>
                <a:gd name="T7" fmla="*/ 0 h 86"/>
                <a:gd name="T8" fmla="*/ 0 w 159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9"/>
                <a:gd name="T16" fmla="*/ 0 h 86"/>
                <a:gd name="T17" fmla="*/ 159 w 159"/>
                <a:gd name="T18" fmla="*/ 86 h 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9" h="86">
                  <a:moveTo>
                    <a:pt x="0" y="86"/>
                  </a:moveTo>
                  <a:lnTo>
                    <a:pt x="122" y="86"/>
                  </a:lnTo>
                  <a:lnTo>
                    <a:pt x="159" y="0"/>
                  </a:lnTo>
                  <a:lnTo>
                    <a:pt x="37" y="0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rgbClr val="A1A1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37" name="Freeform 243"/>
            <p:cNvSpPr>
              <a:spLocks/>
            </p:cNvSpPr>
            <p:nvPr/>
          </p:nvSpPr>
          <p:spPr bwMode="auto">
            <a:xfrm>
              <a:off x="3034" y="1049"/>
              <a:ext cx="167" cy="96"/>
            </a:xfrm>
            <a:custGeom>
              <a:avLst/>
              <a:gdLst>
                <a:gd name="T0" fmla="*/ 0 w 167"/>
                <a:gd name="T1" fmla="*/ 88 h 96"/>
                <a:gd name="T2" fmla="*/ 0 w 167"/>
                <a:gd name="T3" fmla="*/ 92 h 96"/>
                <a:gd name="T4" fmla="*/ 1 w 167"/>
                <a:gd name="T5" fmla="*/ 93 h 96"/>
                <a:gd name="T6" fmla="*/ 1 w 167"/>
                <a:gd name="T7" fmla="*/ 94 h 96"/>
                <a:gd name="T8" fmla="*/ 2 w 167"/>
                <a:gd name="T9" fmla="*/ 96 h 96"/>
                <a:gd name="T10" fmla="*/ 127 w 167"/>
                <a:gd name="T11" fmla="*/ 96 h 96"/>
                <a:gd name="T12" fmla="*/ 128 w 167"/>
                <a:gd name="T13" fmla="*/ 94 h 96"/>
                <a:gd name="T14" fmla="*/ 129 w 167"/>
                <a:gd name="T15" fmla="*/ 94 h 96"/>
                <a:gd name="T16" fmla="*/ 129 w 167"/>
                <a:gd name="T17" fmla="*/ 93 h 96"/>
                <a:gd name="T18" fmla="*/ 130 w 167"/>
                <a:gd name="T19" fmla="*/ 93 h 96"/>
                <a:gd name="T20" fmla="*/ 167 w 167"/>
                <a:gd name="T21" fmla="*/ 7 h 96"/>
                <a:gd name="T22" fmla="*/ 167 w 167"/>
                <a:gd name="T23" fmla="*/ 3 h 96"/>
                <a:gd name="T24" fmla="*/ 166 w 167"/>
                <a:gd name="T25" fmla="*/ 2 h 96"/>
                <a:gd name="T26" fmla="*/ 166 w 167"/>
                <a:gd name="T27" fmla="*/ 1 h 96"/>
                <a:gd name="T28" fmla="*/ 165 w 167"/>
                <a:gd name="T29" fmla="*/ 0 h 96"/>
                <a:gd name="T30" fmla="*/ 40 w 167"/>
                <a:gd name="T31" fmla="*/ 0 h 96"/>
                <a:gd name="T32" fmla="*/ 39 w 167"/>
                <a:gd name="T33" fmla="*/ 1 h 96"/>
                <a:gd name="T34" fmla="*/ 38 w 167"/>
                <a:gd name="T35" fmla="*/ 1 h 96"/>
                <a:gd name="T36" fmla="*/ 38 w 167"/>
                <a:gd name="T37" fmla="*/ 2 h 96"/>
                <a:gd name="T38" fmla="*/ 37 w 167"/>
                <a:gd name="T39" fmla="*/ 2 h 96"/>
                <a:gd name="T40" fmla="*/ 0 w 167"/>
                <a:gd name="T41" fmla="*/ 88 h 96"/>
                <a:gd name="T42" fmla="*/ 8 w 167"/>
                <a:gd name="T43" fmla="*/ 93 h 96"/>
                <a:gd name="T44" fmla="*/ 45 w 167"/>
                <a:gd name="T45" fmla="*/ 7 h 96"/>
                <a:gd name="T46" fmla="*/ 41 w 167"/>
                <a:gd name="T47" fmla="*/ 10 h 96"/>
                <a:gd name="T48" fmla="*/ 163 w 167"/>
                <a:gd name="T49" fmla="*/ 10 h 96"/>
                <a:gd name="T50" fmla="*/ 159 w 167"/>
                <a:gd name="T51" fmla="*/ 2 h 96"/>
                <a:gd name="T52" fmla="*/ 122 w 167"/>
                <a:gd name="T53" fmla="*/ 88 h 96"/>
                <a:gd name="T54" fmla="*/ 126 w 167"/>
                <a:gd name="T55" fmla="*/ 86 h 96"/>
                <a:gd name="T56" fmla="*/ 4 w 167"/>
                <a:gd name="T57" fmla="*/ 86 h 96"/>
                <a:gd name="T58" fmla="*/ 8 w 167"/>
                <a:gd name="T59" fmla="*/ 93 h 96"/>
                <a:gd name="T60" fmla="*/ 0 w 167"/>
                <a:gd name="T61" fmla="*/ 88 h 9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67"/>
                <a:gd name="T94" fmla="*/ 0 h 96"/>
                <a:gd name="T95" fmla="*/ 167 w 167"/>
                <a:gd name="T96" fmla="*/ 96 h 9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67" h="96">
                  <a:moveTo>
                    <a:pt x="0" y="88"/>
                  </a:moveTo>
                  <a:lnTo>
                    <a:pt x="0" y="92"/>
                  </a:lnTo>
                  <a:lnTo>
                    <a:pt x="1" y="93"/>
                  </a:lnTo>
                  <a:lnTo>
                    <a:pt x="1" y="94"/>
                  </a:lnTo>
                  <a:lnTo>
                    <a:pt x="2" y="96"/>
                  </a:lnTo>
                  <a:lnTo>
                    <a:pt x="127" y="96"/>
                  </a:lnTo>
                  <a:lnTo>
                    <a:pt x="128" y="94"/>
                  </a:lnTo>
                  <a:lnTo>
                    <a:pt x="129" y="94"/>
                  </a:lnTo>
                  <a:lnTo>
                    <a:pt x="129" y="93"/>
                  </a:lnTo>
                  <a:lnTo>
                    <a:pt x="130" y="93"/>
                  </a:lnTo>
                  <a:lnTo>
                    <a:pt x="167" y="7"/>
                  </a:lnTo>
                  <a:lnTo>
                    <a:pt x="167" y="3"/>
                  </a:lnTo>
                  <a:lnTo>
                    <a:pt x="166" y="2"/>
                  </a:lnTo>
                  <a:lnTo>
                    <a:pt x="166" y="1"/>
                  </a:lnTo>
                  <a:lnTo>
                    <a:pt x="165" y="0"/>
                  </a:lnTo>
                  <a:lnTo>
                    <a:pt x="40" y="0"/>
                  </a:lnTo>
                  <a:lnTo>
                    <a:pt x="39" y="1"/>
                  </a:lnTo>
                  <a:lnTo>
                    <a:pt x="38" y="1"/>
                  </a:lnTo>
                  <a:lnTo>
                    <a:pt x="38" y="2"/>
                  </a:lnTo>
                  <a:lnTo>
                    <a:pt x="37" y="2"/>
                  </a:lnTo>
                  <a:lnTo>
                    <a:pt x="0" y="88"/>
                  </a:lnTo>
                  <a:lnTo>
                    <a:pt x="8" y="93"/>
                  </a:lnTo>
                  <a:lnTo>
                    <a:pt x="45" y="7"/>
                  </a:lnTo>
                  <a:lnTo>
                    <a:pt x="41" y="10"/>
                  </a:lnTo>
                  <a:lnTo>
                    <a:pt x="163" y="10"/>
                  </a:lnTo>
                  <a:lnTo>
                    <a:pt x="159" y="2"/>
                  </a:lnTo>
                  <a:lnTo>
                    <a:pt x="122" y="88"/>
                  </a:lnTo>
                  <a:lnTo>
                    <a:pt x="126" y="86"/>
                  </a:lnTo>
                  <a:lnTo>
                    <a:pt x="4" y="86"/>
                  </a:lnTo>
                  <a:lnTo>
                    <a:pt x="8" y="93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38" name="Freeform 244"/>
            <p:cNvSpPr>
              <a:spLocks/>
            </p:cNvSpPr>
            <p:nvPr/>
          </p:nvSpPr>
          <p:spPr bwMode="auto">
            <a:xfrm>
              <a:off x="2876" y="1137"/>
              <a:ext cx="159" cy="86"/>
            </a:xfrm>
            <a:custGeom>
              <a:avLst/>
              <a:gdLst>
                <a:gd name="T0" fmla="*/ 0 w 159"/>
                <a:gd name="T1" fmla="*/ 86 h 86"/>
                <a:gd name="T2" fmla="*/ 122 w 159"/>
                <a:gd name="T3" fmla="*/ 86 h 86"/>
                <a:gd name="T4" fmla="*/ 159 w 159"/>
                <a:gd name="T5" fmla="*/ 0 h 86"/>
                <a:gd name="T6" fmla="*/ 37 w 159"/>
                <a:gd name="T7" fmla="*/ 0 h 86"/>
                <a:gd name="T8" fmla="*/ 0 w 159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9"/>
                <a:gd name="T16" fmla="*/ 0 h 86"/>
                <a:gd name="T17" fmla="*/ 159 w 159"/>
                <a:gd name="T18" fmla="*/ 86 h 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9" h="86">
                  <a:moveTo>
                    <a:pt x="0" y="86"/>
                  </a:moveTo>
                  <a:lnTo>
                    <a:pt x="122" y="86"/>
                  </a:lnTo>
                  <a:lnTo>
                    <a:pt x="159" y="0"/>
                  </a:lnTo>
                  <a:lnTo>
                    <a:pt x="37" y="0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39" name="Freeform 245"/>
            <p:cNvSpPr>
              <a:spLocks/>
            </p:cNvSpPr>
            <p:nvPr/>
          </p:nvSpPr>
          <p:spPr bwMode="auto">
            <a:xfrm>
              <a:off x="2872" y="1132"/>
              <a:ext cx="167" cy="96"/>
            </a:xfrm>
            <a:custGeom>
              <a:avLst/>
              <a:gdLst>
                <a:gd name="T0" fmla="*/ 0 w 167"/>
                <a:gd name="T1" fmla="*/ 89 h 96"/>
                <a:gd name="T2" fmla="*/ 0 w 167"/>
                <a:gd name="T3" fmla="*/ 92 h 96"/>
                <a:gd name="T4" fmla="*/ 1 w 167"/>
                <a:gd name="T5" fmla="*/ 94 h 96"/>
                <a:gd name="T6" fmla="*/ 1 w 167"/>
                <a:gd name="T7" fmla="*/ 95 h 96"/>
                <a:gd name="T8" fmla="*/ 2 w 167"/>
                <a:gd name="T9" fmla="*/ 96 h 96"/>
                <a:gd name="T10" fmla="*/ 127 w 167"/>
                <a:gd name="T11" fmla="*/ 96 h 96"/>
                <a:gd name="T12" fmla="*/ 128 w 167"/>
                <a:gd name="T13" fmla="*/ 95 h 96"/>
                <a:gd name="T14" fmla="*/ 129 w 167"/>
                <a:gd name="T15" fmla="*/ 95 h 96"/>
                <a:gd name="T16" fmla="*/ 129 w 167"/>
                <a:gd name="T17" fmla="*/ 94 h 96"/>
                <a:gd name="T18" fmla="*/ 130 w 167"/>
                <a:gd name="T19" fmla="*/ 94 h 96"/>
                <a:gd name="T20" fmla="*/ 167 w 167"/>
                <a:gd name="T21" fmla="*/ 8 h 96"/>
                <a:gd name="T22" fmla="*/ 167 w 167"/>
                <a:gd name="T23" fmla="*/ 4 h 96"/>
                <a:gd name="T24" fmla="*/ 166 w 167"/>
                <a:gd name="T25" fmla="*/ 3 h 96"/>
                <a:gd name="T26" fmla="*/ 166 w 167"/>
                <a:gd name="T27" fmla="*/ 1 h 96"/>
                <a:gd name="T28" fmla="*/ 165 w 167"/>
                <a:gd name="T29" fmla="*/ 0 h 96"/>
                <a:gd name="T30" fmla="*/ 40 w 167"/>
                <a:gd name="T31" fmla="*/ 0 h 96"/>
                <a:gd name="T32" fmla="*/ 39 w 167"/>
                <a:gd name="T33" fmla="*/ 1 h 96"/>
                <a:gd name="T34" fmla="*/ 38 w 167"/>
                <a:gd name="T35" fmla="*/ 1 h 96"/>
                <a:gd name="T36" fmla="*/ 38 w 167"/>
                <a:gd name="T37" fmla="*/ 3 h 96"/>
                <a:gd name="T38" fmla="*/ 37 w 167"/>
                <a:gd name="T39" fmla="*/ 3 h 96"/>
                <a:gd name="T40" fmla="*/ 0 w 167"/>
                <a:gd name="T41" fmla="*/ 89 h 96"/>
                <a:gd name="T42" fmla="*/ 9 w 167"/>
                <a:gd name="T43" fmla="*/ 94 h 96"/>
                <a:gd name="T44" fmla="*/ 46 w 167"/>
                <a:gd name="T45" fmla="*/ 8 h 96"/>
                <a:gd name="T46" fmla="*/ 41 w 167"/>
                <a:gd name="T47" fmla="*/ 10 h 96"/>
                <a:gd name="T48" fmla="*/ 163 w 167"/>
                <a:gd name="T49" fmla="*/ 10 h 96"/>
                <a:gd name="T50" fmla="*/ 159 w 167"/>
                <a:gd name="T51" fmla="*/ 3 h 96"/>
                <a:gd name="T52" fmla="*/ 122 w 167"/>
                <a:gd name="T53" fmla="*/ 89 h 96"/>
                <a:gd name="T54" fmla="*/ 126 w 167"/>
                <a:gd name="T55" fmla="*/ 86 h 96"/>
                <a:gd name="T56" fmla="*/ 4 w 167"/>
                <a:gd name="T57" fmla="*/ 86 h 96"/>
                <a:gd name="T58" fmla="*/ 9 w 167"/>
                <a:gd name="T59" fmla="*/ 94 h 96"/>
                <a:gd name="T60" fmla="*/ 0 w 167"/>
                <a:gd name="T61" fmla="*/ 89 h 9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67"/>
                <a:gd name="T94" fmla="*/ 0 h 96"/>
                <a:gd name="T95" fmla="*/ 167 w 167"/>
                <a:gd name="T96" fmla="*/ 96 h 9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67" h="96">
                  <a:moveTo>
                    <a:pt x="0" y="89"/>
                  </a:moveTo>
                  <a:lnTo>
                    <a:pt x="0" y="92"/>
                  </a:lnTo>
                  <a:lnTo>
                    <a:pt x="1" y="94"/>
                  </a:lnTo>
                  <a:lnTo>
                    <a:pt x="1" y="95"/>
                  </a:lnTo>
                  <a:lnTo>
                    <a:pt x="2" y="96"/>
                  </a:lnTo>
                  <a:lnTo>
                    <a:pt x="127" y="96"/>
                  </a:lnTo>
                  <a:lnTo>
                    <a:pt x="128" y="95"/>
                  </a:lnTo>
                  <a:lnTo>
                    <a:pt x="129" y="95"/>
                  </a:lnTo>
                  <a:lnTo>
                    <a:pt x="129" y="94"/>
                  </a:lnTo>
                  <a:lnTo>
                    <a:pt x="130" y="94"/>
                  </a:lnTo>
                  <a:lnTo>
                    <a:pt x="167" y="8"/>
                  </a:lnTo>
                  <a:lnTo>
                    <a:pt x="167" y="4"/>
                  </a:lnTo>
                  <a:lnTo>
                    <a:pt x="166" y="3"/>
                  </a:lnTo>
                  <a:lnTo>
                    <a:pt x="166" y="1"/>
                  </a:lnTo>
                  <a:lnTo>
                    <a:pt x="165" y="0"/>
                  </a:lnTo>
                  <a:lnTo>
                    <a:pt x="40" y="0"/>
                  </a:lnTo>
                  <a:lnTo>
                    <a:pt x="39" y="1"/>
                  </a:lnTo>
                  <a:lnTo>
                    <a:pt x="38" y="1"/>
                  </a:lnTo>
                  <a:lnTo>
                    <a:pt x="38" y="3"/>
                  </a:lnTo>
                  <a:lnTo>
                    <a:pt x="37" y="3"/>
                  </a:lnTo>
                  <a:lnTo>
                    <a:pt x="0" y="89"/>
                  </a:lnTo>
                  <a:lnTo>
                    <a:pt x="9" y="94"/>
                  </a:lnTo>
                  <a:lnTo>
                    <a:pt x="46" y="8"/>
                  </a:lnTo>
                  <a:lnTo>
                    <a:pt x="41" y="10"/>
                  </a:lnTo>
                  <a:lnTo>
                    <a:pt x="163" y="10"/>
                  </a:lnTo>
                  <a:lnTo>
                    <a:pt x="159" y="3"/>
                  </a:lnTo>
                  <a:lnTo>
                    <a:pt x="122" y="89"/>
                  </a:lnTo>
                  <a:lnTo>
                    <a:pt x="126" y="86"/>
                  </a:lnTo>
                  <a:lnTo>
                    <a:pt x="4" y="86"/>
                  </a:lnTo>
                  <a:lnTo>
                    <a:pt x="9" y="94"/>
                  </a:lnTo>
                  <a:lnTo>
                    <a:pt x="0" y="89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40" name="Freeform 246"/>
            <p:cNvSpPr>
              <a:spLocks/>
            </p:cNvSpPr>
            <p:nvPr/>
          </p:nvSpPr>
          <p:spPr bwMode="auto">
            <a:xfrm>
              <a:off x="3614" y="1137"/>
              <a:ext cx="159" cy="86"/>
            </a:xfrm>
            <a:custGeom>
              <a:avLst/>
              <a:gdLst>
                <a:gd name="T0" fmla="*/ 0 w 159"/>
                <a:gd name="T1" fmla="*/ 86 h 86"/>
                <a:gd name="T2" fmla="*/ 122 w 159"/>
                <a:gd name="T3" fmla="*/ 86 h 86"/>
                <a:gd name="T4" fmla="*/ 159 w 159"/>
                <a:gd name="T5" fmla="*/ 0 h 86"/>
                <a:gd name="T6" fmla="*/ 36 w 159"/>
                <a:gd name="T7" fmla="*/ 0 h 86"/>
                <a:gd name="T8" fmla="*/ 0 w 159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9"/>
                <a:gd name="T16" fmla="*/ 0 h 86"/>
                <a:gd name="T17" fmla="*/ 159 w 159"/>
                <a:gd name="T18" fmla="*/ 86 h 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9" h="86">
                  <a:moveTo>
                    <a:pt x="0" y="86"/>
                  </a:moveTo>
                  <a:lnTo>
                    <a:pt x="122" y="86"/>
                  </a:lnTo>
                  <a:lnTo>
                    <a:pt x="159" y="0"/>
                  </a:lnTo>
                  <a:lnTo>
                    <a:pt x="36" y="0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41" name="Freeform 247"/>
            <p:cNvSpPr>
              <a:spLocks/>
            </p:cNvSpPr>
            <p:nvPr/>
          </p:nvSpPr>
          <p:spPr bwMode="auto">
            <a:xfrm>
              <a:off x="3610" y="1132"/>
              <a:ext cx="167" cy="96"/>
            </a:xfrm>
            <a:custGeom>
              <a:avLst/>
              <a:gdLst>
                <a:gd name="T0" fmla="*/ 0 w 167"/>
                <a:gd name="T1" fmla="*/ 89 h 96"/>
                <a:gd name="T2" fmla="*/ 0 w 167"/>
                <a:gd name="T3" fmla="*/ 92 h 96"/>
                <a:gd name="T4" fmla="*/ 1 w 167"/>
                <a:gd name="T5" fmla="*/ 94 h 96"/>
                <a:gd name="T6" fmla="*/ 1 w 167"/>
                <a:gd name="T7" fmla="*/ 95 h 96"/>
                <a:gd name="T8" fmla="*/ 2 w 167"/>
                <a:gd name="T9" fmla="*/ 96 h 96"/>
                <a:gd name="T10" fmla="*/ 127 w 167"/>
                <a:gd name="T11" fmla="*/ 96 h 96"/>
                <a:gd name="T12" fmla="*/ 128 w 167"/>
                <a:gd name="T13" fmla="*/ 95 h 96"/>
                <a:gd name="T14" fmla="*/ 129 w 167"/>
                <a:gd name="T15" fmla="*/ 95 h 96"/>
                <a:gd name="T16" fmla="*/ 129 w 167"/>
                <a:gd name="T17" fmla="*/ 94 h 96"/>
                <a:gd name="T18" fmla="*/ 130 w 167"/>
                <a:gd name="T19" fmla="*/ 94 h 96"/>
                <a:gd name="T20" fmla="*/ 167 w 167"/>
                <a:gd name="T21" fmla="*/ 8 h 96"/>
                <a:gd name="T22" fmla="*/ 167 w 167"/>
                <a:gd name="T23" fmla="*/ 4 h 96"/>
                <a:gd name="T24" fmla="*/ 166 w 167"/>
                <a:gd name="T25" fmla="*/ 3 h 96"/>
                <a:gd name="T26" fmla="*/ 166 w 167"/>
                <a:gd name="T27" fmla="*/ 1 h 96"/>
                <a:gd name="T28" fmla="*/ 165 w 167"/>
                <a:gd name="T29" fmla="*/ 0 h 96"/>
                <a:gd name="T30" fmla="*/ 39 w 167"/>
                <a:gd name="T31" fmla="*/ 0 h 96"/>
                <a:gd name="T32" fmla="*/ 38 w 167"/>
                <a:gd name="T33" fmla="*/ 1 h 96"/>
                <a:gd name="T34" fmla="*/ 37 w 167"/>
                <a:gd name="T35" fmla="*/ 1 h 96"/>
                <a:gd name="T36" fmla="*/ 37 w 167"/>
                <a:gd name="T37" fmla="*/ 3 h 96"/>
                <a:gd name="T38" fmla="*/ 36 w 167"/>
                <a:gd name="T39" fmla="*/ 3 h 96"/>
                <a:gd name="T40" fmla="*/ 0 w 167"/>
                <a:gd name="T41" fmla="*/ 89 h 96"/>
                <a:gd name="T42" fmla="*/ 8 w 167"/>
                <a:gd name="T43" fmla="*/ 94 h 96"/>
                <a:gd name="T44" fmla="*/ 44 w 167"/>
                <a:gd name="T45" fmla="*/ 8 h 96"/>
                <a:gd name="T46" fmla="*/ 40 w 167"/>
                <a:gd name="T47" fmla="*/ 10 h 96"/>
                <a:gd name="T48" fmla="*/ 163 w 167"/>
                <a:gd name="T49" fmla="*/ 10 h 96"/>
                <a:gd name="T50" fmla="*/ 158 w 167"/>
                <a:gd name="T51" fmla="*/ 3 h 96"/>
                <a:gd name="T52" fmla="*/ 121 w 167"/>
                <a:gd name="T53" fmla="*/ 89 h 96"/>
                <a:gd name="T54" fmla="*/ 126 w 167"/>
                <a:gd name="T55" fmla="*/ 86 h 96"/>
                <a:gd name="T56" fmla="*/ 4 w 167"/>
                <a:gd name="T57" fmla="*/ 86 h 96"/>
                <a:gd name="T58" fmla="*/ 8 w 167"/>
                <a:gd name="T59" fmla="*/ 94 h 96"/>
                <a:gd name="T60" fmla="*/ 0 w 167"/>
                <a:gd name="T61" fmla="*/ 89 h 9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67"/>
                <a:gd name="T94" fmla="*/ 0 h 96"/>
                <a:gd name="T95" fmla="*/ 167 w 167"/>
                <a:gd name="T96" fmla="*/ 96 h 9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67" h="96">
                  <a:moveTo>
                    <a:pt x="0" y="89"/>
                  </a:moveTo>
                  <a:lnTo>
                    <a:pt x="0" y="92"/>
                  </a:lnTo>
                  <a:lnTo>
                    <a:pt x="1" y="94"/>
                  </a:lnTo>
                  <a:lnTo>
                    <a:pt x="1" y="95"/>
                  </a:lnTo>
                  <a:lnTo>
                    <a:pt x="2" y="96"/>
                  </a:lnTo>
                  <a:lnTo>
                    <a:pt x="127" y="96"/>
                  </a:lnTo>
                  <a:lnTo>
                    <a:pt x="128" y="95"/>
                  </a:lnTo>
                  <a:lnTo>
                    <a:pt x="129" y="95"/>
                  </a:lnTo>
                  <a:lnTo>
                    <a:pt x="129" y="94"/>
                  </a:lnTo>
                  <a:lnTo>
                    <a:pt x="130" y="94"/>
                  </a:lnTo>
                  <a:lnTo>
                    <a:pt x="167" y="8"/>
                  </a:lnTo>
                  <a:lnTo>
                    <a:pt x="167" y="4"/>
                  </a:lnTo>
                  <a:lnTo>
                    <a:pt x="166" y="3"/>
                  </a:lnTo>
                  <a:lnTo>
                    <a:pt x="166" y="1"/>
                  </a:lnTo>
                  <a:lnTo>
                    <a:pt x="165" y="0"/>
                  </a:lnTo>
                  <a:lnTo>
                    <a:pt x="39" y="0"/>
                  </a:lnTo>
                  <a:lnTo>
                    <a:pt x="38" y="1"/>
                  </a:lnTo>
                  <a:lnTo>
                    <a:pt x="37" y="1"/>
                  </a:lnTo>
                  <a:lnTo>
                    <a:pt x="37" y="3"/>
                  </a:lnTo>
                  <a:lnTo>
                    <a:pt x="36" y="3"/>
                  </a:lnTo>
                  <a:lnTo>
                    <a:pt x="0" y="89"/>
                  </a:lnTo>
                  <a:lnTo>
                    <a:pt x="8" y="94"/>
                  </a:lnTo>
                  <a:lnTo>
                    <a:pt x="44" y="8"/>
                  </a:lnTo>
                  <a:lnTo>
                    <a:pt x="40" y="10"/>
                  </a:lnTo>
                  <a:lnTo>
                    <a:pt x="163" y="10"/>
                  </a:lnTo>
                  <a:lnTo>
                    <a:pt x="158" y="3"/>
                  </a:lnTo>
                  <a:lnTo>
                    <a:pt x="121" y="89"/>
                  </a:lnTo>
                  <a:lnTo>
                    <a:pt x="126" y="86"/>
                  </a:lnTo>
                  <a:lnTo>
                    <a:pt x="4" y="86"/>
                  </a:lnTo>
                  <a:lnTo>
                    <a:pt x="8" y="94"/>
                  </a:lnTo>
                  <a:lnTo>
                    <a:pt x="0" y="89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42" name="Freeform 248"/>
            <p:cNvSpPr>
              <a:spLocks/>
            </p:cNvSpPr>
            <p:nvPr/>
          </p:nvSpPr>
          <p:spPr bwMode="auto">
            <a:xfrm>
              <a:off x="3492" y="1137"/>
              <a:ext cx="159" cy="86"/>
            </a:xfrm>
            <a:custGeom>
              <a:avLst/>
              <a:gdLst>
                <a:gd name="T0" fmla="*/ 0 w 159"/>
                <a:gd name="T1" fmla="*/ 86 h 86"/>
                <a:gd name="T2" fmla="*/ 122 w 159"/>
                <a:gd name="T3" fmla="*/ 86 h 86"/>
                <a:gd name="T4" fmla="*/ 159 w 159"/>
                <a:gd name="T5" fmla="*/ 0 h 86"/>
                <a:gd name="T6" fmla="*/ 37 w 159"/>
                <a:gd name="T7" fmla="*/ 0 h 86"/>
                <a:gd name="T8" fmla="*/ 0 w 159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9"/>
                <a:gd name="T16" fmla="*/ 0 h 86"/>
                <a:gd name="T17" fmla="*/ 159 w 159"/>
                <a:gd name="T18" fmla="*/ 86 h 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9" h="86">
                  <a:moveTo>
                    <a:pt x="0" y="86"/>
                  </a:moveTo>
                  <a:lnTo>
                    <a:pt x="122" y="86"/>
                  </a:lnTo>
                  <a:lnTo>
                    <a:pt x="159" y="0"/>
                  </a:lnTo>
                  <a:lnTo>
                    <a:pt x="37" y="0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43" name="Freeform 249"/>
            <p:cNvSpPr>
              <a:spLocks/>
            </p:cNvSpPr>
            <p:nvPr/>
          </p:nvSpPr>
          <p:spPr bwMode="auto">
            <a:xfrm>
              <a:off x="3488" y="1132"/>
              <a:ext cx="167" cy="96"/>
            </a:xfrm>
            <a:custGeom>
              <a:avLst/>
              <a:gdLst>
                <a:gd name="T0" fmla="*/ 0 w 167"/>
                <a:gd name="T1" fmla="*/ 89 h 96"/>
                <a:gd name="T2" fmla="*/ 0 w 167"/>
                <a:gd name="T3" fmla="*/ 92 h 96"/>
                <a:gd name="T4" fmla="*/ 1 w 167"/>
                <a:gd name="T5" fmla="*/ 94 h 96"/>
                <a:gd name="T6" fmla="*/ 1 w 167"/>
                <a:gd name="T7" fmla="*/ 95 h 96"/>
                <a:gd name="T8" fmla="*/ 2 w 167"/>
                <a:gd name="T9" fmla="*/ 96 h 96"/>
                <a:gd name="T10" fmla="*/ 127 w 167"/>
                <a:gd name="T11" fmla="*/ 96 h 96"/>
                <a:gd name="T12" fmla="*/ 128 w 167"/>
                <a:gd name="T13" fmla="*/ 95 h 96"/>
                <a:gd name="T14" fmla="*/ 129 w 167"/>
                <a:gd name="T15" fmla="*/ 95 h 96"/>
                <a:gd name="T16" fmla="*/ 129 w 167"/>
                <a:gd name="T17" fmla="*/ 94 h 96"/>
                <a:gd name="T18" fmla="*/ 130 w 167"/>
                <a:gd name="T19" fmla="*/ 94 h 96"/>
                <a:gd name="T20" fmla="*/ 167 w 167"/>
                <a:gd name="T21" fmla="*/ 8 h 96"/>
                <a:gd name="T22" fmla="*/ 167 w 167"/>
                <a:gd name="T23" fmla="*/ 4 h 96"/>
                <a:gd name="T24" fmla="*/ 166 w 167"/>
                <a:gd name="T25" fmla="*/ 3 h 96"/>
                <a:gd name="T26" fmla="*/ 166 w 167"/>
                <a:gd name="T27" fmla="*/ 1 h 96"/>
                <a:gd name="T28" fmla="*/ 165 w 167"/>
                <a:gd name="T29" fmla="*/ 0 h 96"/>
                <a:gd name="T30" fmla="*/ 40 w 167"/>
                <a:gd name="T31" fmla="*/ 0 h 96"/>
                <a:gd name="T32" fmla="*/ 39 w 167"/>
                <a:gd name="T33" fmla="*/ 1 h 96"/>
                <a:gd name="T34" fmla="*/ 38 w 167"/>
                <a:gd name="T35" fmla="*/ 1 h 96"/>
                <a:gd name="T36" fmla="*/ 38 w 167"/>
                <a:gd name="T37" fmla="*/ 3 h 96"/>
                <a:gd name="T38" fmla="*/ 37 w 167"/>
                <a:gd name="T39" fmla="*/ 3 h 96"/>
                <a:gd name="T40" fmla="*/ 0 w 167"/>
                <a:gd name="T41" fmla="*/ 89 h 96"/>
                <a:gd name="T42" fmla="*/ 8 w 167"/>
                <a:gd name="T43" fmla="*/ 94 h 96"/>
                <a:gd name="T44" fmla="*/ 45 w 167"/>
                <a:gd name="T45" fmla="*/ 8 h 96"/>
                <a:gd name="T46" fmla="*/ 41 w 167"/>
                <a:gd name="T47" fmla="*/ 10 h 96"/>
                <a:gd name="T48" fmla="*/ 163 w 167"/>
                <a:gd name="T49" fmla="*/ 10 h 96"/>
                <a:gd name="T50" fmla="*/ 159 w 167"/>
                <a:gd name="T51" fmla="*/ 3 h 96"/>
                <a:gd name="T52" fmla="*/ 122 w 167"/>
                <a:gd name="T53" fmla="*/ 89 h 96"/>
                <a:gd name="T54" fmla="*/ 126 w 167"/>
                <a:gd name="T55" fmla="*/ 86 h 96"/>
                <a:gd name="T56" fmla="*/ 4 w 167"/>
                <a:gd name="T57" fmla="*/ 86 h 96"/>
                <a:gd name="T58" fmla="*/ 8 w 167"/>
                <a:gd name="T59" fmla="*/ 94 h 96"/>
                <a:gd name="T60" fmla="*/ 0 w 167"/>
                <a:gd name="T61" fmla="*/ 89 h 9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67"/>
                <a:gd name="T94" fmla="*/ 0 h 96"/>
                <a:gd name="T95" fmla="*/ 167 w 167"/>
                <a:gd name="T96" fmla="*/ 96 h 9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67" h="96">
                  <a:moveTo>
                    <a:pt x="0" y="89"/>
                  </a:moveTo>
                  <a:lnTo>
                    <a:pt x="0" y="92"/>
                  </a:lnTo>
                  <a:lnTo>
                    <a:pt x="1" y="94"/>
                  </a:lnTo>
                  <a:lnTo>
                    <a:pt x="1" y="95"/>
                  </a:lnTo>
                  <a:lnTo>
                    <a:pt x="2" y="96"/>
                  </a:lnTo>
                  <a:lnTo>
                    <a:pt x="127" y="96"/>
                  </a:lnTo>
                  <a:lnTo>
                    <a:pt x="128" y="95"/>
                  </a:lnTo>
                  <a:lnTo>
                    <a:pt x="129" y="95"/>
                  </a:lnTo>
                  <a:lnTo>
                    <a:pt x="129" y="94"/>
                  </a:lnTo>
                  <a:lnTo>
                    <a:pt x="130" y="94"/>
                  </a:lnTo>
                  <a:lnTo>
                    <a:pt x="167" y="8"/>
                  </a:lnTo>
                  <a:lnTo>
                    <a:pt x="167" y="4"/>
                  </a:lnTo>
                  <a:lnTo>
                    <a:pt x="166" y="3"/>
                  </a:lnTo>
                  <a:lnTo>
                    <a:pt x="166" y="1"/>
                  </a:lnTo>
                  <a:lnTo>
                    <a:pt x="165" y="0"/>
                  </a:lnTo>
                  <a:lnTo>
                    <a:pt x="40" y="0"/>
                  </a:lnTo>
                  <a:lnTo>
                    <a:pt x="39" y="1"/>
                  </a:lnTo>
                  <a:lnTo>
                    <a:pt x="38" y="1"/>
                  </a:lnTo>
                  <a:lnTo>
                    <a:pt x="38" y="3"/>
                  </a:lnTo>
                  <a:lnTo>
                    <a:pt x="37" y="3"/>
                  </a:lnTo>
                  <a:lnTo>
                    <a:pt x="0" y="89"/>
                  </a:lnTo>
                  <a:lnTo>
                    <a:pt x="8" y="94"/>
                  </a:lnTo>
                  <a:lnTo>
                    <a:pt x="45" y="8"/>
                  </a:lnTo>
                  <a:lnTo>
                    <a:pt x="41" y="10"/>
                  </a:lnTo>
                  <a:lnTo>
                    <a:pt x="163" y="10"/>
                  </a:lnTo>
                  <a:lnTo>
                    <a:pt x="159" y="3"/>
                  </a:lnTo>
                  <a:lnTo>
                    <a:pt x="122" y="89"/>
                  </a:lnTo>
                  <a:lnTo>
                    <a:pt x="126" y="86"/>
                  </a:lnTo>
                  <a:lnTo>
                    <a:pt x="4" y="86"/>
                  </a:lnTo>
                  <a:lnTo>
                    <a:pt x="8" y="94"/>
                  </a:lnTo>
                  <a:lnTo>
                    <a:pt x="0" y="89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44" name="Freeform 250"/>
            <p:cNvSpPr>
              <a:spLocks/>
            </p:cNvSpPr>
            <p:nvPr/>
          </p:nvSpPr>
          <p:spPr bwMode="auto">
            <a:xfrm>
              <a:off x="3369" y="1137"/>
              <a:ext cx="159" cy="86"/>
            </a:xfrm>
            <a:custGeom>
              <a:avLst/>
              <a:gdLst>
                <a:gd name="T0" fmla="*/ 0 w 159"/>
                <a:gd name="T1" fmla="*/ 86 h 86"/>
                <a:gd name="T2" fmla="*/ 122 w 159"/>
                <a:gd name="T3" fmla="*/ 86 h 86"/>
                <a:gd name="T4" fmla="*/ 159 w 159"/>
                <a:gd name="T5" fmla="*/ 0 h 86"/>
                <a:gd name="T6" fmla="*/ 36 w 159"/>
                <a:gd name="T7" fmla="*/ 0 h 86"/>
                <a:gd name="T8" fmla="*/ 0 w 159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9"/>
                <a:gd name="T16" fmla="*/ 0 h 86"/>
                <a:gd name="T17" fmla="*/ 159 w 159"/>
                <a:gd name="T18" fmla="*/ 86 h 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9" h="86">
                  <a:moveTo>
                    <a:pt x="0" y="86"/>
                  </a:moveTo>
                  <a:lnTo>
                    <a:pt x="122" y="86"/>
                  </a:lnTo>
                  <a:lnTo>
                    <a:pt x="159" y="0"/>
                  </a:lnTo>
                  <a:lnTo>
                    <a:pt x="36" y="0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45" name="Freeform 251"/>
            <p:cNvSpPr>
              <a:spLocks/>
            </p:cNvSpPr>
            <p:nvPr/>
          </p:nvSpPr>
          <p:spPr bwMode="auto">
            <a:xfrm>
              <a:off x="3365" y="1132"/>
              <a:ext cx="167" cy="96"/>
            </a:xfrm>
            <a:custGeom>
              <a:avLst/>
              <a:gdLst>
                <a:gd name="T0" fmla="*/ 0 w 167"/>
                <a:gd name="T1" fmla="*/ 89 h 96"/>
                <a:gd name="T2" fmla="*/ 0 w 167"/>
                <a:gd name="T3" fmla="*/ 92 h 96"/>
                <a:gd name="T4" fmla="*/ 1 w 167"/>
                <a:gd name="T5" fmla="*/ 94 h 96"/>
                <a:gd name="T6" fmla="*/ 1 w 167"/>
                <a:gd name="T7" fmla="*/ 95 h 96"/>
                <a:gd name="T8" fmla="*/ 2 w 167"/>
                <a:gd name="T9" fmla="*/ 96 h 96"/>
                <a:gd name="T10" fmla="*/ 127 w 167"/>
                <a:gd name="T11" fmla="*/ 96 h 96"/>
                <a:gd name="T12" fmla="*/ 128 w 167"/>
                <a:gd name="T13" fmla="*/ 95 h 96"/>
                <a:gd name="T14" fmla="*/ 129 w 167"/>
                <a:gd name="T15" fmla="*/ 95 h 96"/>
                <a:gd name="T16" fmla="*/ 129 w 167"/>
                <a:gd name="T17" fmla="*/ 94 h 96"/>
                <a:gd name="T18" fmla="*/ 130 w 167"/>
                <a:gd name="T19" fmla="*/ 94 h 96"/>
                <a:gd name="T20" fmla="*/ 167 w 167"/>
                <a:gd name="T21" fmla="*/ 8 h 96"/>
                <a:gd name="T22" fmla="*/ 167 w 167"/>
                <a:gd name="T23" fmla="*/ 4 h 96"/>
                <a:gd name="T24" fmla="*/ 166 w 167"/>
                <a:gd name="T25" fmla="*/ 3 h 96"/>
                <a:gd name="T26" fmla="*/ 166 w 167"/>
                <a:gd name="T27" fmla="*/ 1 h 96"/>
                <a:gd name="T28" fmla="*/ 165 w 167"/>
                <a:gd name="T29" fmla="*/ 0 h 96"/>
                <a:gd name="T30" fmla="*/ 39 w 167"/>
                <a:gd name="T31" fmla="*/ 0 h 96"/>
                <a:gd name="T32" fmla="*/ 38 w 167"/>
                <a:gd name="T33" fmla="*/ 1 h 96"/>
                <a:gd name="T34" fmla="*/ 37 w 167"/>
                <a:gd name="T35" fmla="*/ 1 h 96"/>
                <a:gd name="T36" fmla="*/ 37 w 167"/>
                <a:gd name="T37" fmla="*/ 3 h 96"/>
                <a:gd name="T38" fmla="*/ 36 w 167"/>
                <a:gd name="T39" fmla="*/ 3 h 96"/>
                <a:gd name="T40" fmla="*/ 0 w 167"/>
                <a:gd name="T41" fmla="*/ 89 h 96"/>
                <a:gd name="T42" fmla="*/ 9 w 167"/>
                <a:gd name="T43" fmla="*/ 94 h 96"/>
                <a:gd name="T44" fmla="*/ 45 w 167"/>
                <a:gd name="T45" fmla="*/ 8 h 96"/>
                <a:gd name="T46" fmla="*/ 40 w 167"/>
                <a:gd name="T47" fmla="*/ 10 h 96"/>
                <a:gd name="T48" fmla="*/ 163 w 167"/>
                <a:gd name="T49" fmla="*/ 10 h 96"/>
                <a:gd name="T50" fmla="*/ 159 w 167"/>
                <a:gd name="T51" fmla="*/ 3 h 96"/>
                <a:gd name="T52" fmla="*/ 122 w 167"/>
                <a:gd name="T53" fmla="*/ 89 h 96"/>
                <a:gd name="T54" fmla="*/ 126 w 167"/>
                <a:gd name="T55" fmla="*/ 86 h 96"/>
                <a:gd name="T56" fmla="*/ 4 w 167"/>
                <a:gd name="T57" fmla="*/ 86 h 96"/>
                <a:gd name="T58" fmla="*/ 9 w 167"/>
                <a:gd name="T59" fmla="*/ 94 h 96"/>
                <a:gd name="T60" fmla="*/ 0 w 167"/>
                <a:gd name="T61" fmla="*/ 89 h 9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67"/>
                <a:gd name="T94" fmla="*/ 0 h 96"/>
                <a:gd name="T95" fmla="*/ 167 w 167"/>
                <a:gd name="T96" fmla="*/ 96 h 9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67" h="96">
                  <a:moveTo>
                    <a:pt x="0" y="89"/>
                  </a:moveTo>
                  <a:lnTo>
                    <a:pt x="0" y="92"/>
                  </a:lnTo>
                  <a:lnTo>
                    <a:pt x="1" y="94"/>
                  </a:lnTo>
                  <a:lnTo>
                    <a:pt x="1" y="95"/>
                  </a:lnTo>
                  <a:lnTo>
                    <a:pt x="2" y="96"/>
                  </a:lnTo>
                  <a:lnTo>
                    <a:pt x="127" y="96"/>
                  </a:lnTo>
                  <a:lnTo>
                    <a:pt x="128" y="95"/>
                  </a:lnTo>
                  <a:lnTo>
                    <a:pt x="129" y="95"/>
                  </a:lnTo>
                  <a:lnTo>
                    <a:pt x="129" y="94"/>
                  </a:lnTo>
                  <a:lnTo>
                    <a:pt x="130" y="94"/>
                  </a:lnTo>
                  <a:lnTo>
                    <a:pt x="167" y="8"/>
                  </a:lnTo>
                  <a:lnTo>
                    <a:pt x="167" y="4"/>
                  </a:lnTo>
                  <a:lnTo>
                    <a:pt x="166" y="3"/>
                  </a:lnTo>
                  <a:lnTo>
                    <a:pt x="166" y="1"/>
                  </a:lnTo>
                  <a:lnTo>
                    <a:pt x="165" y="0"/>
                  </a:lnTo>
                  <a:lnTo>
                    <a:pt x="39" y="0"/>
                  </a:lnTo>
                  <a:lnTo>
                    <a:pt x="38" y="1"/>
                  </a:lnTo>
                  <a:lnTo>
                    <a:pt x="37" y="1"/>
                  </a:lnTo>
                  <a:lnTo>
                    <a:pt x="37" y="3"/>
                  </a:lnTo>
                  <a:lnTo>
                    <a:pt x="36" y="3"/>
                  </a:lnTo>
                  <a:lnTo>
                    <a:pt x="0" y="89"/>
                  </a:lnTo>
                  <a:lnTo>
                    <a:pt x="9" y="94"/>
                  </a:lnTo>
                  <a:lnTo>
                    <a:pt x="45" y="8"/>
                  </a:lnTo>
                  <a:lnTo>
                    <a:pt x="40" y="10"/>
                  </a:lnTo>
                  <a:lnTo>
                    <a:pt x="163" y="10"/>
                  </a:lnTo>
                  <a:lnTo>
                    <a:pt x="159" y="3"/>
                  </a:lnTo>
                  <a:lnTo>
                    <a:pt x="122" y="89"/>
                  </a:lnTo>
                  <a:lnTo>
                    <a:pt x="126" y="86"/>
                  </a:lnTo>
                  <a:lnTo>
                    <a:pt x="4" y="86"/>
                  </a:lnTo>
                  <a:lnTo>
                    <a:pt x="9" y="94"/>
                  </a:lnTo>
                  <a:lnTo>
                    <a:pt x="0" y="89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46" name="Freeform 252"/>
            <p:cNvSpPr>
              <a:spLocks/>
            </p:cNvSpPr>
            <p:nvPr/>
          </p:nvSpPr>
          <p:spPr bwMode="auto">
            <a:xfrm>
              <a:off x="3246" y="1137"/>
              <a:ext cx="158" cy="86"/>
            </a:xfrm>
            <a:custGeom>
              <a:avLst/>
              <a:gdLst>
                <a:gd name="T0" fmla="*/ 0 w 158"/>
                <a:gd name="T1" fmla="*/ 86 h 86"/>
                <a:gd name="T2" fmla="*/ 122 w 158"/>
                <a:gd name="T3" fmla="*/ 86 h 86"/>
                <a:gd name="T4" fmla="*/ 158 w 158"/>
                <a:gd name="T5" fmla="*/ 0 h 86"/>
                <a:gd name="T6" fmla="*/ 37 w 158"/>
                <a:gd name="T7" fmla="*/ 0 h 86"/>
                <a:gd name="T8" fmla="*/ 0 w 15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86"/>
                <a:gd name="T17" fmla="*/ 158 w 158"/>
                <a:gd name="T18" fmla="*/ 86 h 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86">
                  <a:moveTo>
                    <a:pt x="0" y="86"/>
                  </a:moveTo>
                  <a:lnTo>
                    <a:pt x="122" y="86"/>
                  </a:lnTo>
                  <a:lnTo>
                    <a:pt x="158" y="0"/>
                  </a:lnTo>
                  <a:lnTo>
                    <a:pt x="37" y="0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47" name="Freeform 253"/>
            <p:cNvSpPr>
              <a:spLocks/>
            </p:cNvSpPr>
            <p:nvPr/>
          </p:nvSpPr>
          <p:spPr bwMode="auto">
            <a:xfrm>
              <a:off x="3241" y="1132"/>
              <a:ext cx="168" cy="96"/>
            </a:xfrm>
            <a:custGeom>
              <a:avLst/>
              <a:gdLst>
                <a:gd name="T0" fmla="*/ 0 w 168"/>
                <a:gd name="T1" fmla="*/ 89 h 96"/>
                <a:gd name="T2" fmla="*/ 0 w 168"/>
                <a:gd name="T3" fmla="*/ 92 h 96"/>
                <a:gd name="T4" fmla="*/ 1 w 168"/>
                <a:gd name="T5" fmla="*/ 94 h 96"/>
                <a:gd name="T6" fmla="*/ 1 w 168"/>
                <a:gd name="T7" fmla="*/ 95 h 96"/>
                <a:gd name="T8" fmla="*/ 2 w 168"/>
                <a:gd name="T9" fmla="*/ 96 h 96"/>
                <a:gd name="T10" fmla="*/ 128 w 168"/>
                <a:gd name="T11" fmla="*/ 96 h 96"/>
                <a:gd name="T12" fmla="*/ 129 w 168"/>
                <a:gd name="T13" fmla="*/ 95 h 96"/>
                <a:gd name="T14" fmla="*/ 131 w 168"/>
                <a:gd name="T15" fmla="*/ 95 h 96"/>
                <a:gd name="T16" fmla="*/ 131 w 168"/>
                <a:gd name="T17" fmla="*/ 94 h 96"/>
                <a:gd name="T18" fmla="*/ 132 w 168"/>
                <a:gd name="T19" fmla="*/ 94 h 96"/>
                <a:gd name="T20" fmla="*/ 168 w 168"/>
                <a:gd name="T21" fmla="*/ 8 h 96"/>
                <a:gd name="T22" fmla="*/ 168 w 168"/>
                <a:gd name="T23" fmla="*/ 4 h 96"/>
                <a:gd name="T24" fmla="*/ 166 w 168"/>
                <a:gd name="T25" fmla="*/ 3 h 96"/>
                <a:gd name="T26" fmla="*/ 166 w 168"/>
                <a:gd name="T27" fmla="*/ 1 h 96"/>
                <a:gd name="T28" fmla="*/ 165 w 168"/>
                <a:gd name="T29" fmla="*/ 0 h 96"/>
                <a:gd name="T30" fmla="*/ 41 w 168"/>
                <a:gd name="T31" fmla="*/ 0 h 96"/>
                <a:gd name="T32" fmla="*/ 40 w 168"/>
                <a:gd name="T33" fmla="*/ 1 h 96"/>
                <a:gd name="T34" fmla="*/ 38 w 168"/>
                <a:gd name="T35" fmla="*/ 1 h 96"/>
                <a:gd name="T36" fmla="*/ 38 w 168"/>
                <a:gd name="T37" fmla="*/ 3 h 96"/>
                <a:gd name="T38" fmla="*/ 37 w 168"/>
                <a:gd name="T39" fmla="*/ 3 h 96"/>
                <a:gd name="T40" fmla="*/ 0 w 168"/>
                <a:gd name="T41" fmla="*/ 89 h 96"/>
                <a:gd name="T42" fmla="*/ 9 w 168"/>
                <a:gd name="T43" fmla="*/ 94 h 96"/>
                <a:gd name="T44" fmla="*/ 46 w 168"/>
                <a:gd name="T45" fmla="*/ 8 h 96"/>
                <a:gd name="T46" fmla="*/ 42 w 168"/>
                <a:gd name="T47" fmla="*/ 10 h 96"/>
                <a:gd name="T48" fmla="*/ 163 w 168"/>
                <a:gd name="T49" fmla="*/ 10 h 96"/>
                <a:gd name="T50" fmla="*/ 159 w 168"/>
                <a:gd name="T51" fmla="*/ 3 h 96"/>
                <a:gd name="T52" fmla="*/ 123 w 168"/>
                <a:gd name="T53" fmla="*/ 89 h 96"/>
                <a:gd name="T54" fmla="*/ 127 w 168"/>
                <a:gd name="T55" fmla="*/ 86 h 96"/>
                <a:gd name="T56" fmla="*/ 5 w 168"/>
                <a:gd name="T57" fmla="*/ 86 h 96"/>
                <a:gd name="T58" fmla="*/ 9 w 168"/>
                <a:gd name="T59" fmla="*/ 94 h 96"/>
                <a:gd name="T60" fmla="*/ 0 w 168"/>
                <a:gd name="T61" fmla="*/ 89 h 9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68"/>
                <a:gd name="T94" fmla="*/ 0 h 96"/>
                <a:gd name="T95" fmla="*/ 168 w 168"/>
                <a:gd name="T96" fmla="*/ 96 h 9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68" h="96">
                  <a:moveTo>
                    <a:pt x="0" y="89"/>
                  </a:moveTo>
                  <a:lnTo>
                    <a:pt x="0" y="92"/>
                  </a:lnTo>
                  <a:lnTo>
                    <a:pt x="1" y="94"/>
                  </a:lnTo>
                  <a:lnTo>
                    <a:pt x="1" y="95"/>
                  </a:lnTo>
                  <a:lnTo>
                    <a:pt x="2" y="96"/>
                  </a:lnTo>
                  <a:lnTo>
                    <a:pt x="128" y="96"/>
                  </a:lnTo>
                  <a:lnTo>
                    <a:pt x="129" y="95"/>
                  </a:lnTo>
                  <a:lnTo>
                    <a:pt x="131" y="95"/>
                  </a:lnTo>
                  <a:lnTo>
                    <a:pt x="131" y="94"/>
                  </a:lnTo>
                  <a:lnTo>
                    <a:pt x="132" y="94"/>
                  </a:lnTo>
                  <a:lnTo>
                    <a:pt x="168" y="8"/>
                  </a:lnTo>
                  <a:lnTo>
                    <a:pt x="168" y="4"/>
                  </a:lnTo>
                  <a:lnTo>
                    <a:pt x="166" y="3"/>
                  </a:lnTo>
                  <a:lnTo>
                    <a:pt x="166" y="1"/>
                  </a:lnTo>
                  <a:lnTo>
                    <a:pt x="165" y="0"/>
                  </a:lnTo>
                  <a:lnTo>
                    <a:pt x="41" y="0"/>
                  </a:lnTo>
                  <a:lnTo>
                    <a:pt x="40" y="1"/>
                  </a:lnTo>
                  <a:lnTo>
                    <a:pt x="38" y="1"/>
                  </a:lnTo>
                  <a:lnTo>
                    <a:pt x="38" y="3"/>
                  </a:lnTo>
                  <a:lnTo>
                    <a:pt x="37" y="3"/>
                  </a:lnTo>
                  <a:lnTo>
                    <a:pt x="0" y="89"/>
                  </a:lnTo>
                  <a:lnTo>
                    <a:pt x="9" y="94"/>
                  </a:lnTo>
                  <a:lnTo>
                    <a:pt x="46" y="8"/>
                  </a:lnTo>
                  <a:lnTo>
                    <a:pt x="42" y="10"/>
                  </a:lnTo>
                  <a:lnTo>
                    <a:pt x="163" y="10"/>
                  </a:lnTo>
                  <a:lnTo>
                    <a:pt x="159" y="3"/>
                  </a:lnTo>
                  <a:lnTo>
                    <a:pt x="123" y="89"/>
                  </a:lnTo>
                  <a:lnTo>
                    <a:pt x="127" y="86"/>
                  </a:lnTo>
                  <a:lnTo>
                    <a:pt x="5" y="86"/>
                  </a:lnTo>
                  <a:lnTo>
                    <a:pt x="9" y="94"/>
                  </a:lnTo>
                  <a:lnTo>
                    <a:pt x="0" y="89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48" name="Freeform 254"/>
            <p:cNvSpPr>
              <a:spLocks/>
            </p:cNvSpPr>
            <p:nvPr/>
          </p:nvSpPr>
          <p:spPr bwMode="auto">
            <a:xfrm>
              <a:off x="3123" y="1137"/>
              <a:ext cx="159" cy="86"/>
            </a:xfrm>
            <a:custGeom>
              <a:avLst/>
              <a:gdLst>
                <a:gd name="T0" fmla="*/ 0 w 159"/>
                <a:gd name="T1" fmla="*/ 86 h 86"/>
                <a:gd name="T2" fmla="*/ 122 w 159"/>
                <a:gd name="T3" fmla="*/ 86 h 86"/>
                <a:gd name="T4" fmla="*/ 159 w 159"/>
                <a:gd name="T5" fmla="*/ 0 h 86"/>
                <a:gd name="T6" fmla="*/ 36 w 159"/>
                <a:gd name="T7" fmla="*/ 0 h 86"/>
                <a:gd name="T8" fmla="*/ 0 w 159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9"/>
                <a:gd name="T16" fmla="*/ 0 h 86"/>
                <a:gd name="T17" fmla="*/ 159 w 159"/>
                <a:gd name="T18" fmla="*/ 86 h 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9" h="86">
                  <a:moveTo>
                    <a:pt x="0" y="86"/>
                  </a:moveTo>
                  <a:lnTo>
                    <a:pt x="122" y="86"/>
                  </a:lnTo>
                  <a:lnTo>
                    <a:pt x="159" y="0"/>
                  </a:lnTo>
                  <a:lnTo>
                    <a:pt x="36" y="0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49" name="Freeform 255"/>
            <p:cNvSpPr>
              <a:spLocks/>
            </p:cNvSpPr>
            <p:nvPr/>
          </p:nvSpPr>
          <p:spPr bwMode="auto">
            <a:xfrm>
              <a:off x="3119" y="1132"/>
              <a:ext cx="167" cy="96"/>
            </a:xfrm>
            <a:custGeom>
              <a:avLst/>
              <a:gdLst>
                <a:gd name="T0" fmla="*/ 0 w 167"/>
                <a:gd name="T1" fmla="*/ 89 h 96"/>
                <a:gd name="T2" fmla="*/ 0 w 167"/>
                <a:gd name="T3" fmla="*/ 92 h 96"/>
                <a:gd name="T4" fmla="*/ 1 w 167"/>
                <a:gd name="T5" fmla="*/ 94 h 96"/>
                <a:gd name="T6" fmla="*/ 1 w 167"/>
                <a:gd name="T7" fmla="*/ 95 h 96"/>
                <a:gd name="T8" fmla="*/ 2 w 167"/>
                <a:gd name="T9" fmla="*/ 96 h 96"/>
                <a:gd name="T10" fmla="*/ 127 w 167"/>
                <a:gd name="T11" fmla="*/ 96 h 96"/>
                <a:gd name="T12" fmla="*/ 128 w 167"/>
                <a:gd name="T13" fmla="*/ 95 h 96"/>
                <a:gd name="T14" fmla="*/ 129 w 167"/>
                <a:gd name="T15" fmla="*/ 95 h 96"/>
                <a:gd name="T16" fmla="*/ 129 w 167"/>
                <a:gd name="T17" fmla="*/ 94 h 96"/>
                <a:gd name="T18" fmla="*/ 130 w 167"/>
                <a:gd name="T19" fmla="*/ 94 h 96"/>
                <a:gd name="T20" fmla="*/ 167 w 167"/>
                <a:gd name="T21" fmla="*/ 8 h 96"/>
                <a:gd name="T22" fmla="*/ 167 w 167"/>
                <a:gd name="T23" fmla="*/ 4 h 96"/>
                <a:gd name="T24" fmla="*/ 166 w 167"/>
                <a:gd name="T25" fmla="*/ 3 h 96"/>
                <a:gd name="T26" fmla="*/ 166 w 167"/>
                <a:gd name="T27" fmla="*/ 1 h 96"/>
                <a:gd name="T28" fmla="*/ 165 w 167"/>
                <a:gd name="T29" fmla="*/ 0 h 96"/>
                <a:gd name="T30" fmla="*/ 39 w 167"/>
                <a:gd name="T31" fmla="*/ 0 h 96"/>
                <a:gd name="T32" fmla="*/ 38 w 167"/>
                <a:gd name="T33" fmla="*/ 1 h 96"/>
                <a:gd name="T34" fmla="*/ 37 w 167"/>
                <a:gd name="T35" fmla="*/ 1 h 96"/>
                <a:gd name="T36" fmla="*/ 37 w 167"/>
                <a:gd name="T37" fmla="*/ 3 h 96"/>
                <a:gd name="T38" fmla="*/ 36 w 167"/>
                <a:gd name="T39" fmla="*/ 3 h 96"/>
                <a:gd name="T40" fmla="*/ 0 w 167"/>
                <a:gd name="T41" fmla="*/ 89 h 96"/>
                <a:gd name="T42" fmla="*/ 8 w 167"/>
                <a:gd name="T43" fmla="*/ 94 h 96"/>
                <a:gd name="T44" fmla="*/ 44 w 167"/>
                <a:gd name="T45" fmla="*/ 8 h 96"/>
                <a:gd name="T46" fmla="*/ 40 w 167"/>
                <a:gd name="T47" fmla="*/ 10 h 96"/>
                <a:gd name="T48" fmla="*/ 163 w 167"/>
                <a:gd name="T49" fmla="*/ 10 h 96"/>
                <a:gd name="T50" fmla="*/ 158 w 167"/>
                <a:gd name="T51" fmla="*/ 3 h 96"/>
                <a:gd name="T52" fmla="*/ 121 w 167"/>
                <a:gd name="T53" fmla="*/ 89 h 96"/>
                <a:gd name="T54" fmla="*/ 126 w 167"/>
                <a:gd name="T55" fmla="*/ 86 h 96"/>
                <a:gd name="T56" fmla="*/ 4 w 167"/>
                <a:gd name="T57" fmla="*/ 86 h 96"/>
                <a:gd name="T58" fmla="*/ 8 w 167"/>
                <a:gd name="T59" fmla="*/ 94 h 96"/>
                <a:gd name="T60" fmla="*/ 0 w 167"/>
                <a:gd name="T61" fmla="*/ 89 h 9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67"/>
                <a:gd name="T94" fmla="*/ 0 h 96"/>
                <a:gd name="T95" fmla="*/ 167 w 167"/>
                <a:gd name="T96" fmla="*/ 96 h 9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67" h="96">
                  <a:moveTo>
                    <a:pt x="0" y="89"/>
                  </a:moveTo>
                  <a:lnTo>
                    <a:pt x="0" y="92"/>
                  </a:lnTo>
                  <a:lnTo>
                    <a:pt x="1" y="94"/>
                  </a:lnTo>
                  <a:lnTo>
                    <a:pt x="1" y="95"/>
                  </a:lnTo>
                  <a:lnTo>
                    <a:pt x="2" y="96"/>
                  </a:lnTo>
                  <a:lnTo>
                    <a:pt x="127" y="96"/>
                  </a:lnTo>
                  <a:lnTo>
                    <a:pt x="128" y="95"/>
                  </a:lnTo>
                  <a:lnTo>
                    <a:pt x="129" y="95"/>
                  </a:lnTo>
                  <a:lnTo>
                    <a:pt x="129" y="94"/>
                  </a:lnTo>
                  <a:lnTo>
                    <a:pt x="130" y="94"/>
                  </a:lnTo>
                  <a:lnTo>
                    <a:pt x="167" y="8"/>
                  </a:lnTo>
                  <a:lnTo>
                    <a:pt x="167" y="4"/>
                  </a:lnTo>
                  <a:lnTo>
                    <a:pt x="166" y="3"/>
                  </a:lnTo>
                  <a:lnTo>
                    <a:pt x="166" y="1"/>
                  </a:lnTo>
                  <a:lnTo>
                    <a:pt x="165" y="0"/>
                  </a:lnTo>
                  <a:lnTo>
                    <a:pt x="39" y="0"/>
                  </a:lnTo>
                  <a:lnTo>
                    <a:pt x="38" y="1"/>
                  </a:lnTo>
                  <a:lnTo>
                    <a:pt x="37" y="1"/>
                  </a:lnTo>
                  <a:lnTo>
                    <a:pt x="37" y="3"/>
                  </a:lnTo>
                  <a:lnTo>
                    <a:pt x="36" y="3"/>
                  </a:lnTo>
                  <a:lnTo>
                    <a:pt x="0" y="89"/>
                  </a:lnTo>
                  <a:lnTo>
                    <a:pt x="8" y="94"/>
                  </a:lnTo>
                  <a:lnTo>
                    <a:pt x="44" y="8"/>
                  </a:lnTo>
                  <a:lnTo>
                    <a:pt x="40" y="10"/>
                  </a:lnTo>
                  <a:lnTo>
                    <a:pt x="163" y="10"/>
                  </a:lnTo>
                  <a:lnTo>
                    <a:pt x="158" y="3"/>
                  </a:lnTo>
                  <a:lnTo>
                    <a:pt x="121" y="89"/>
                  </a:lnTo>
                  <a:lnTo>
                    <a:pt x="126" y="86"/>
                  </a:lnTo>
                  <a:lnTo>
                    <a:pt x="4" y="86"/>
                  </a:lnTo>
                  <a:lnTo>
                    <a:pt x="8" y="94"/>
                  </a:lnTo>
                  <a:lnTo>
                    <a:pt x="0" y="89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50" name="Freeform 256"/>
            <p:cNvSpPr>
              <a:spLocks/>
            </p:cNvSpPr>
            <p:nvPr/>
          </p:nvSpPr>
          <p:spPr bwMode="auto">
            <a:xfrm>
              <a:off x="3000" y="1137"/>
              <a:ext cx="158" cy="86"/>
            </a:xfrm>
            <a:custGeom>
              <a:avLst/>
              <a:gdLst>
                <a:gd name="T0" fmla="*/ 0 w 158"/>
                <a:gd name="T1" fmla="*/ 86 h 86"/>
                <a:gd name="T2" fmla="*/ 122 w 158"/>
                <a:gd name="T3" fmla="*/ 86 h 86"/>
                <a:gd name="T4" fmla="*/ 158 w 158"/>
                <a:gd name="T5" fmla="*/ 0 h 86"/>
                <a:gd name="T6" fmla="*/ 36 w 158"/>
                <a:gd name="T7" fmla="*/ 0 h 86"/>
                <a:gd name="T8" fmla="*/ 0 w 158"/>
                <a:gd name="T9" fmla="*/ 86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"/>
                <a:gd name="T16" fmla="*/ 0 h 86"/>
                <a:gd name="T17" fmla="*/ 158 w 158"/>
                <a:gd name="T18" fmla="*/ 86 h 8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" h="86">
                  <a:moveTo>
                    <a:pt x="0" y="86"/>
                  </a:moveTo>
                  <a:lnTo>
                    <a:pt x="122" y="86"/>
                  </a:lnTo>
                  <a:lnTo>
                    <a:pt x="158" y="0"/>
                  </a:lnTo>
                  <a:lnTo>
                    <a:pt x="36" y="0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51" name="Freeform 257"/>
            <p:cNvSpPr>
              <a:spLocks/>
            </p:cNvSpPr>
            <p:nvPr/>
          </p:nvSpPr>
          <p:spPr bwMode="auto">
            <a:xfrm>
              <a:off x="2996" y="1132"/>
              <a:ext cx="166" cy="96"/>
            </a:xfrm>
            <a:custGeom>
              <a:avLst/>
              <a:gdLst>
                <a:gd name="T0" fmla="*/ 0 w 166"/>
                <a:gd name="T1" fmla="*/ 89 h 96"/>
                <a:gd name="T2" fmla="*/ 0 w 166"/>
                <a:gd name="T3" fmla="*/ 92 h 96"/>
                <a:gd name="T4" fmla="*/ 1 w 166"/>
                <a:gd name="T5" fmla="*/ 94 h 96"/>
                <a:gd name="T6" fmla="*/ 1 w 166"/>
                <a:gd name="T7" fmla="*/ 95 h 96"/>
                <a:gd name="T8" fmla="*/ 2 w 166"/>
                <a:gd name="T9" fmla="*/ 96 h 96"/>
                <a:gd name="T10" fmla="*/ 127 w 166"/>
                <a:gd name="T11" fmla="*/ 96 h 96"/>
                <a:gd name="T12" fmla="*/ 128 w 166"/>
                <a:gd name="T13" fmla="*/ 95 h 96"/>
                <a:gd name="T14" fmla="*/ 129 w 166"/>
                <a:gd name="T15" fmla="*/ 95 h 96"/>
                <a:gd name="T16" fmla="*/ 129 w 166"/>
                <a:gd name="T17" fmla="*/ 94 h 96"/>
                <a:gd name="T18" fmla="*/ 130 w 166"/>
                <a:gd name="T19" fmla="*/ 94 h 96"/>
                <a:gd name="T20" fmla="*/ 166 w 166"/>
                <a:gd name="T21" fmla="*/ 8 h 96"/>
                <a:gd name="T22" fmla="*/ 166 w 166"/>
                <a:gd name="T23" fmla="*/ 4 h 96"/>
                <a:gd name="T24" fmla="*/ 165 w 166"/>
                <a:gd name="T25" fmla="*/ 3 h 96"/>
                <a:gd name="T26" fmla="*/ 165 w 166"/>
                <a:gd name="T27" fmla="*/ 1 h 96"/>
                <a:gd name="T28" fmla="*/ 164 w 166"/>
                <a:gd name="T29" fmla="*/ 0 h 96"/>
                <a:gd name="T30" fmla="*/ 39 w 166"/>
                <a:gd name="T31" fmla="*/ 0 h 96"/>
                <a:gd name="T32" fmla="*/ 38 w 166"/>
                <a:gd name="T33" fmla="*/ 1 h 96"/>
                <a:gd name="T34" fmla="*/ 37 w 166"/>
                <a:gd name="T35" fmla="*/ 1 h 96"/>
                <a:gd name="T36" fmla="*/ 37 w 166"/>
                <a:gd name="T37" fmla="*/ 3 h 96"/>
                <a:gd name="T38" fmla="*/ 36 w 166"/>
                <a:gd name="T39" fmla="*/ 3 h 96"/>
                <a:gd name="T40" fmla="*/ 0 w 166"/>
                <a:gd name="T41" fmla="*/ 89 h 96"/>
                <a:gd name="T42" fmla="*/ 8 w 166"/>
                <a:gd name="T43" fmla="*/ 94 h 96"/>
                <a:gd name="T44" fmla="*/ 44 w 166"/>
                <a:gd name="T45" fmla="*/ 8 h 96"/>
                <a:gd name="T46" fmla="*/ 40 w 166"/>
                <a:gd name="T47" fmla="*/ 10 h 96"/>
                <a:gd name="T48" fmla="*/ 162 w 166"/>
                <a:gd name="T49" fmla="*/ 10 h 96"/>
                <a:gd name="T50" fmla="*/ 158 w 166"/>
                <a:gd name="T51" fmla="*/ 3 h 96"/>
                <a:gd name="T52" fmla="*/ 122 w 166"/>
                <a:gd name="T53" fmla="*/ 89 h 96"/>
                <a:gd name="T54" fmla="*/ 126 w 166"/>
                <a:gd name="T55" fmla="*/ 86 h 96"/>
                <a:gd name="T56" fmla="*/ 4 w 166"/>
                <a:gd name="T57" fmla="*/ 86 h 96"/>
                <a:gd name="T58" fmla="*/ 8 w 166"/>
                <a:gd name="T59" fmla="*/ 94 h 96"/>
                <a:gd name="T60" fmla="*/ 0 w 166"/>
                <a:gd name="T61" fmla="*/ 89 h 9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66"/>
                <a:gd name="T94" fmla="*/ 0 h 96"/>
                <a:gd name="T95" fmla="*/ 166 w 166"/>
                <a:gd name="T96" fmla="*/ 96 h 9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66" h="96">
                  <a:moveTo>
                    <a:pt x="0" y="89"/>
                  </a:moveTo>
                  <a:lnTo>
                    <a:pt x="0" y="92"/>
                  </a:lnTo>
                  <a:lnTo>
                    <a:pt x="1" y="94"/>
                  </a:lnTo>
                  <a:lnTo>
                    <a:pt x="1" y="95"/>
                  </a:lnTo>
                  <a:lnTo>
                    <a:pt x="2" y="96"/>
                  </a:lnTo>
                  <a:lnTo>
                    <a:pt x="127" y="96"/>
                  </a:lnTo>
                  <a:lnTo>
                    <a:pt x="128" y="95"/>
                  </a:lnTo>
                  <a:lnTo>
                    <a:pt x="129" y="95"/>
                  </a:lnTo>
                  <a:lnTo>
                    <a:pt x="129" y="94"/>
                  </a:lnTo>
                  <a:lnTo>
                    <a:pt x="130" y="94"/>
                  </a:lnTo>
                  <a:lnTo>
                    <a:pt x="166" y="8"/>
                  </a:lnTo>
                  <a:lnTo>
                    <a:pt x="166" y="4"/>
                  </a:lnTo>
                  <a:lnTo>
                    <a:pt x="165" y="3"/>
                  </a:lnTo>
                  <a:lnTo>
                    <a:pt x="165" y="1"/>
                  </a:lnTo>
                  <a:lnTo>
                    <a:pt x="164" y="0"/>
                  </a:lnTo>
                  <a:lnTo>
                    <a:pt x="39" y="0"/>
                  </a:lnTo>
                  <a:lnTo>
                    <a:pt x="38" y="1"/>
                  </a:lnTo>
                  <a:lnTo>
                    <a:pt x="37" y="1"/>
                  </a:lnTo>
                  <a:lnTo>
                    <a:pt x="37" y="3"/>
                  </a:lnTo>
                  <a:lnTo>
                    <a:pt x="36" y="3"/>
                  </a:lnTo>
                  <a:lnTo>
                    <a:pt x="0" y="89"/>
                  </a:lnTo>
                  <a:lnTo>
                    <a:pt x="8" y="94"/>
                  </a:lnTo>
                  <a:lnTo>
                    <a:pt x="44" y="8"/>
                  </a:lnTo>
                  <a:lnTo>
                    <a:pt x="40" y="10"/>
                  </a:lnTo>
                  <a:lnTo>
                    <a:pt x="162" y="10"/>
                  </a:lnTo>
                  <a:lnTo>
                    <a:pt x="158" y="3"/>
                  </a:lnTo>
                  <a:lnTo>
                    <a:pt x="122" y="89"/>
                  </a:lnTo>
                  <a:lnTo>
                    <a:pt x="126" y="86"/>
                  </a:lnTo>
                  <a:lnTo>
                    <a:pt x="4" y="86"/>
                  </a:lnTo>
                  <a:lnTo>
                    <a:pt x="8" y="94"/>
                  </a:lnTo>
                  <a:lnTo>
                    <a:pt x="0" y="89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3252" name="Freeform 258"/>
            <p:cNvSpPr>
              <a:spLocks/>
            </p:cNvSpPr>
            <p:nvPr/>
          </p:nvSpPr>
          <p:spPr bwMode="auto">
            <a:xfrm>
              <a:off x="4067" y="1653"/>
              <a:ext cx="36" cy="42"/>
            </a:xfrm>
            <a:custGeom>
              <a:avLst/>
              <a:gdLst>
                <a:gd name="T0" fmla="*/ 36 w 36"/>
                <a:gd name="T1" fmla="*/ 0 h 42"/>
                <a:gd name="T2" fmla="*/ 18 w 36"/>
                <a:gd name="T3" fmla="*/ 42 h 42"/>
                <a:gd name="T4" fmla="*/ 0 w 36"/>
                <a:gd name="T5" fmla="*/ 0 h 42"/>
                <a:gd name="T6" fmla="*/ 36 w 36"/>
                <a:gd name="T7" fmla="*/ 0 h 4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"/>
                <a:gd name="T13" fmla="*/ 0 h 42"/>
                <a:gd name="T14" fmla="*/ 36 w 36"/>
                <a:gd name="T15" fmla="*/ 42 h 4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" h="42">
                  <a:moveTo>
                    <a:pt x="36" y="0"/>
                  </a:moveTo>
                  <a:lnTo>
                    <a:pt x="18" y="42"/>
                  </a:lnTo>
                  <a:lnTo>
                    <a:pt x="0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uk-UA"/>
            </a:p>
          </p:txBody>
        </p:sp>
      </p:grpSp>
      <p:pic>
        <p:nvPicPr>
          <p:cNvPr id="93190" name="Picture 259" descr="BD06675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362200"/>
            <a:ext cx="1455738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191" name="Picture 260" descr="katas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657600"/>
            <a:ext cx="2286000" cy="187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192" name="Text Box 261"/>
          <p:cNvSpPr txBox="1">
            <a:spLocks noChangeArrowheads="1"/>
          </p:cNvSpPr>
          <p:nvPr/>
        </p:nvSpPr>
        <p:spPr bwMode="auto">
          <a:xfrm>
            <a:off x="880762" y="4869160"/>
            <a:ext cx="19812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" altLang="uk-UA">
                <a:latin typeface="Arial" panose="020B0604020202020204" pitchFamily="34" charset="0"/>
              </a:rPr>
              <a:t>Навколишнє середовище</a:t>
            </a:r>
            <a:endParaRPr lang="en-US" altLang="uk-UA" dirty="0">
              <a:latin typeface="Arial" panose="020B0604020202020204" pitchFamily="34" charset="0"/>
            </a:endParaRPr>
          </a:p>
        </p:txBody>
      </p:sp>
      <p:sp>
        <p:nvSpPr>
          <p:cNvPr id="93193" name="Text Box 263"/>
          <p:cNvSpPr txBox="1">
            <a:spLocks noChangeArrowheads="1"/>
          </p:cNvSpPr>
          <p:nvPr/>
        </p:nvSpPr>
        <p:spPr bwMode="auto">
          <a:xfrm>
            <a:off x="6248400" y="2819400"/>
            <a:ext cx="223361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uk" altLang="uk-UA" dirty="0">
                <a:latin typeface="Arial" panose="020B0604020202020204" pitchFamily="34" charset="0"/>
              </a:rPr>
              <a:t>Растрове представлення</a:t>
            </a:r>
          </a:p>
        </p:txBody>
      </p:sp>
      <p:sp>
        <p:nvSpPr>
          <p:cNvPr id="93194" name="Text Box 264"/>
          <p:cNvSpPr txBox="1">
            <a:spLocks noChangeArrowheads="1"/>
          </p:cNvSpPr>
          <p:nvPr/>
        </p:nvSpPr>
        <p:spPr bwMode="auto">
          <a:xfrm>
            <a:off x="6172200" y="5867400"/>
            <a:ext cx="2971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uk" altLang="uk-UA" dirty="0">
                <a:latin typeface="Arial" panose="020B0604020202020204" pitchFamily="34" charset="0"/>
              </a:rPr>
              <a:t>Векторне представлення</a:t>
            </a:r>
          </a:p>
        </p:txBody>
      </p:sp>
      <p:sp>
        <p:nvSpPr>
          <p:cNvPr id="93195" name="Line 265"/>
          <p:cNvSpPr>
            <a:spLocks noChangeShapeType="1"/>
          </p:cNvSpPr>
          <p:nvPr/>
        </p:nvSpPr>
        <p:spPr bwMode="auto">
          <a:xfrm>
            <a:off x="3429000" y="3352800"/>
            <a:ext cx="533400" cy="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93196" name="Line 266"/>
          <p:cNvSpPr>
            <a:spLocks noChangeShapeType="1"/>
          </p:cNvSpPr>
          <p:nvPr/>
        </p:nvSpPr>
        <p:spPr bwMode="auto">
          <a:xfrm flipV="1">
            <a:off x="5410200" y="2133600"/>
            <a:ext cx="1066800" cy="91440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93197" name="Line 267"/>
          <p:cNvSpPr>
            <a:spLocks noChangeShapeType="1"/>
          </p:cNvSpPr>
          <p:nvPr/>
        </p:nvSpPr>
        <p:spPr bwMode="auto">
          <a:xfrm>
            <a:off x="5334000" y="3962400"/>
            <a:ext cx="838200" cy="762000"/>
          </a:xfrm>
          <a:prstGeom prst="line">
            <a:avLst/>
          </a:prstGeom>
          <a:noFill/>
          <a:ln w="762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93198" name="Text Box 268"/>
          <p:cNvSpPr txBox="1">
            <a:spLocks noChangeArrowheads="1"/>
          </p:cNvSpPr>
          <p:nvPr/>
        </p:nvSpPr>
        <p:spPr bwMode="auto">
          <a:xfrm>
            <a:off x="3581400" y="4365625"/>
            <a:ext cx="22352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uk" altLang="uk-UA" dirty="0">
                <a:latin typeface="Arial" panose="020B0604020202020204" pitchFamily="34" charset="0"/>
              </a:rPr>
              <a:t>Модель географічних явищ</a:t>
            </a:r>
          </a:p>
        </p:txBody>
      </p:sp>
    </p:spTree>
    <p:extLst>
      <p:ext uri="{BB962C8B-B14F-4D97-AF65-F5344CB8AC3E}">
        <p14:creationId xmlns:p14="http://schemas.microsoft.com/office/powerpoint/2010/main" val="2356695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3693236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3355975"/>
            <a:ext cx="9525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4"/>
          <p:cNvGrpSpPr>
            <a:grpSpLocks/>
          </p:cNvGrpSpPr>
          <p:nvPr/>
        </p:nvGrpSpPr>
        <p:grpSpPr bwMode="auto">
          <a:xfrm>
            <a:off x="323850" y="2492375"/>
            <a:ext cx="3743325" cy="3600450"/>
            <a:chOff x="204" y="1253"/>
            <a:chExt cx="2358" cy="2268"/>
          </a:xfrm>
        </p:grpSpPr>
        <p:pic>
          <p:nvPicPr>
            <p:cNvPr id="9" name="Picture 5" descr="!RAS_VEC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CC"/>
                </a:clrFrom>
                <a:clrTo>
                  <a:srgbClr val="FFFFC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63" t="12013" r="50526" b="6900"/>
            <a:stretch>
              <a:fillRect/>
            </a:stretch>
          </p:blipFill>
          <p:spPr bwMode="auto">
            <a:xfrm>
              <a:off x="204" y="1253"/>
              <a:ext cx="2358" cy="22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 useBgFill="1"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454" y="2987"/>
              <a:ext cx="726" cy="454"/>
            </a:xfrm>
            <a:prstGeom prst="rect">
              <a:avLst/>
            </a:prstGeom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rgbClr val="800000"/>
                  </a:solidFill>
                  <a:prstDash val="sysDot"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pPr>
                <a:lnSpc>
                  <a:spcPct val="130000"/>
                </a:lnSpc>
              </a:pPr>
              <a:r>
                <a:rPr lang="uk" altLang="ru-RU" sz="1800" dirty="0"/>
                <a:t>Вирубки</a:t>
              </a:r>
            </a:p>
            <a:p>
              <a:pPr>
                <a:lnSpc>
                  <a:spcPct val="130000"/>
                </a:lnSpc>
              </a:pPr>
              <a:r>
                <a:rPr lang="uk" altLang="ru-RU" sz="1800" dirty="0"/>
                <a:t>Болота</a:t>
              </a:r>
              <a:endParaRPr lang="ru-RU" altLang="ru-RU" sz="1800" dirty="0"/>
            </a:p>
          </p:txBody>
        </p:sp>
        <p:sp useBgFill="1"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1701" y="2976"/>
              <a:ext cx="726" cy="454"/>
            </a:xfrm>
            <a:prstGeom prst="rect">
              <a:avLst/>
            </a:prstGeom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rgbClr val="800000"/>
                  </a:solidFill>
                  <a:prstDash val="sysDot"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pPr>
                <a:lnSpc>
                  <a:spcPct val="130000"/>
                </a:lnSpc>
              </a:pPr>
              <a:r>
                <a:rPr lang="uk" altLang="ru-RU" sz="1800" dirty="0"/>
                <a:t>Лісі</a:t>
              </a:r>
            </a:p>
            <a:p>
              <a:pPr>
                <a:lnSpc>
                  <a:spcPct val="130000"/>
                </a:lnSpc>
              </a:pPr>
              <a:r>
                <a:rPr lang="uk" altLang="ru-RU" sz="1800" dirty="0"/>
                <a:t>Сіножати</a:t>
              </a:r>
              <a:endParaRPr lang="ru-RU" altLang="ru-RU" sz="1800" dirty="0"/>
            </a:p>
          </p:txBody>
        </p:sp>
      </p:grpSp>
      <p:grpSp>
        <p:nvGrpSpPr>
          <p:cNvPr id="12" name="Group 8"/>
          <p:cNvGrpSpPr>
            <a:grpSpLocks/>
          </p:cNvGrpSpPr>
          <p:nvPr/>
        </p:nvGrpSpPr>
        <p:grpSpPr bwMode="auto">
          <a:xfrm>
            <a:off x="5076825" y="2563813"/>
            <a:ext cx="3887788" cy="3746500"/>
            <a:chOff x="3198" y="1298"/>
            <a:chExt cx="2449" cy="2360"/>
          </a:xfrm>
        </p:grpSpPr>
        <p:pic>
          <p:nvPicPr>
            <p:cNvPr id="13" name="Picture 9" descr="!RAS_VEC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CC"/>
                </a:clrFrom>
                <a:clrTo>
                  <a:srgbClr val="FFFFC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455" t="12978" r="3738" b="4291"/>
            <a:stretch>
              <a:fillRect/>
            </a:stretch>
          </p:blipFill>
          <p:spPr bwMode="auto">
            <a:xfrm>
              <a:off x="3198" y="1298"/>
              <a:ext cx="2404" cy="2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 useBgFill="1">
          <p:nvSpPr>
            <p:cNvPr id="14" name="Rectangle 10"/>
            <p:cNvSpPr>
              <a:spLocks noChangeArrowheads="1"/>
            </p:cNvSpPr>
            <p:nvPr/>
          </p:nvSpPr>
          <p:spPr bwMode="auto">
            <a:xfrm>
              <a:off x="3560" y="3294"/>
              <a:ext cx="454" cy="227"/>
            </a:xfrm>
            <a:prstGeom prst="rect">
              <a:avLst/>
            </a:prstGeom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rgbClr val="800000"/>
                  </a:solidFill>
                  <a:prstDash val="sysDot"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pPr>
                <a:lnSpc>
                  <a:spcPct val="130000"/>
                </a:lnSpc>
              </a:pPr>
              <a:r>
                <a:rPr lang="uk" altLang="ru-RU" sz="1800" dirty="0"/>
                <a:t>Точки</a:t>
              </a:r>
              <a:endParaRPr lang="ru-RU" altLang="ru-RU" sz="1800" dirty="0"/>
            </a:p>
          </p:txBody>
        </p:sp>
        <p:sp useBgFill="1">
          <p:nvSpPr>
            <p:cNvPr id="15" name="Rectangle 11"/>
            <p:cNvSpPr>
              <a:spLocks noChangeArrowheads="1"/>
            </p:cNvSpPr>
            <p:nvPr/>
          </p:nvSpPr>
          <p:spPr bwMode="auto">
            <a:xfrm>
              <a:off x="4286" y="3294"/>
              <a:ext cx="363" cy="227"/>
            </a:xfrm>
            <a:prstGeom prst="rect">
              <a:avLst/>
            </a:prstGeom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rgbClr val="800000"/>
                  </a:solidFill>
                  <a:prstDash val="sysDot"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pPr>
                <a:lnSpc>
                  <a:spcPct val="130000"/>
                </a:lnSpc>
              </a:pPr>
              <a:r>
                <a:rPr lang="uk" altLang="ru-RU" sz="1800"/>
                <a:t>Дуги</a:t>
              </a:r>
              <a:endParaRPr lang="ru-RU" altLang="ru-RU" sz="1800"/>
            </a:p>
          </p:txBody>
        </p:sp>
        <p:sp useBgFill="1">
          <p:nvSpPr>
            <p:cNvPr id="16" name="Rectangle 12"/>
            <p:cNvSpPr>
              <a:spLocks noChangeArrowheads="1"/>
            </p:cNvSpPr>
            <p:nvPr/>
          </p:nvSpPr>
          <p:spPr bwMode="auto">
            <a:xfrm>
              <a:off x="4967" y="3294"/>
              <a:ext cx="680" cy="272"/>
            </a:xfrm>
            <a:prstGeom prst="rect">
              <a:avLst/>
            </a:prstGeom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rgbClr val="800000"/>
                  </a:solidFill>
                  <a:prstDash val="sysDot"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pPr>
                <a:lnSpc>
                  <a:spcPct val="130000"/>
                </a:lnSpc>
              </a:pPr>
              <a:r>
                <a:rPr lang="uk" altLang="ru-RU" sz="1800"/>
                <a:t>Полігони</a:t>
              </a:r>
              <a:endParaRPr lang="ru-RU" altLang="ru-RU" sz="1800"/>
            </a:p>
          </p:txBody>
        </p:sp>
      </p:grpSp>
    </p:spTree>
    <p:extLst>
      <p:ext uri="{BB962C8B-B14F-4D97-AF65-F5344CB8AC3E}">
        <p14:creationId xmlns:p14="http://schemas.microsoft.com/office/powerpoint/2010/main" val="1353885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" dirty="0">
                <a:hlinkClick r:id="rId2" tooltip="2.1. The basic definition of vector models."/>
              </a:rPr>
              <a:t>2.1. Базове визначення векторних моделей.</a:t>
            </a:r>
            <a:endParaRPr lang="en-US" dirty="0"/>
          </a:p>
          <a:p>
            <a:r>
              <a:rPr lang="uk" dirty="0">
                <a:hlinkClick r:id="rId3" tooltip="2.2. Vector non-topological and topological models."/>
              </a:rPr>
              <a:t>2.2. Векторні нетопологічні та топологічні моделі.</a:t>
            </a:r>
            <a:endParaRPr lang="en-US" dirty="0"/>
          </a:p>
          <a:p>
            <a:r>
              <a:rPr lang="uk" dirty="0">
                <a:hlinkClick r:id="rId4" tooltip="2.3. Advantages and disadvantages vector models."/>
              </a:rPr>
              <a:t>2.3. Переваги та недоліки векторних моделей.</a:t>
            </a:r>
            <a:endParaRPr lang="en-US" dirty="0"/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540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Fußzeilenplatzhalt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de-DE" altLang="uk-UA" sz="1400" dirty="0"/>
          </a:p>
          <a:p>
            <a:pPr eaLnBrk="1" hangingPunct="1"/>
            <a:r>
              <a:rPr lang="uk" altLang="uk-UA" sz="1200" dirty="0">
                <a:latin typeface="Arial" panose="020B0604020202020204" pitchFamily="34" charset="0"/>
              </a:rPr>
              <a:t>Дроздівський О.П.</a:t>
            </a:r>
            <a:endParaRPr lang="de-DE" altLang="uk-UA" sz="1200" dirty="0">
              <a:latin typeface="Arial" panose="020B0604020202020204" pitchFamily="34" charset="0"/>
            </a:endParaRPr>
          </a:p>
        </p:txBody>
      </p:sp>
      <p:sp>
        <p:nvSpPr>
          <p:cNvPr id="10240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14356"/>
          </a:xfrm>
        </p:spPr>
        <p:txBody>
          <a:bodyPr/>
          <a:lstStyle/>
          <a:p>
            <a:r>
              <a:rPr lang="uk" altLang="uk-UA" dirty="0">
                <a:solidFill>
                  <a:srgbClr val="000099"/>
                </a:solidFill>
              </a:rPr>
              <a:t>Дискретні об'єкти: векторне представлення</a:t>
            </a:r>
          </a:p>
        </p:txBody>
      </p:sp>
      <p:pic>
        <p:nvPicPr>
          <p:cNvPr id="10240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43000"/>
            <a:ext cx="7696200" cy="541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09795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" dirty="0">
                <a:effectLst/>
              </a:rPr>
              <a:t>ВЕКТОРНІ ДАНІ</a:t>
            </a:r>
            <a:endParaRPr lang="ru-RU" dirty="0"/>
          </a:p>
        </p:txBody>
      </p:sp>
      <p:pic>
        <p:nvPicPr>
          <p:cNvPr id="6" name="Объект 5" descr="Вырезка экрана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268760"/>
            <a:ext cx="3154980" cy="4789488"/>
          </a:xfrm>
        </p:spPr>
      </p:pic>
      <p:sp>
        <p:nvSpPr>
          <p:cNvPr id="2" name="TextBox 1"/>
          <p:cNvSpPr txBox="1"/>
          <p:nvPr/>
        </p:nvSpPr>
        <p:spPr>
          <a:xfrm>
            <a:off x="5940152" y="1916832"/>
            <a:ext cx="283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" dirty="0">
                <a:latin typeface="Arial Black" panose="020B0A04020102020204" pitchFamily="34" charset="0"/>
              </a:rPr>
              <a:t>Геометричні примітиви</a:t>
            </a:r>
            <a:endParaRPr lang="ru-RU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890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-46496" y="6440487"/>
            <a:ext cx="21336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de-DE" altLang="uk-UA" sz="1400" dirty="0"/>
          </a:p>
          <a:p>
            <a:pPr eaLnBrk="1" hangingPunct="1"/>
            <a:r>
              <a:rPr lang="uk" altLang="uk-UA" sz="1200" dirty="0">
                <a:latin typeface="Arial" panose="020B0604020202020204" pitchFamily="34" charset="0"/>
              </a:rPr>
              <a:t>Дроздівський О.П.</a:t>
            </a:r>
            <a:endParaRPr lang="de-DE" altLang="uk-UA" sz="1200" dirty="0">
              <a:latin typeface="Arial" panose="020B0604020202020204" pitchFamily="34" charset="0"/>
            </a:endParaRPr>
          </a:p>
        </p:txBody>
      </p:sp>
      <p:sp>
        <p:nvSpPr>
          <p:cNvPr id="10445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58813" y="1039813"/>
            <a:ext cx="7772400" cy="4114800"/>
          </a:xfrm>
          <a:noFill/>
        </p:spPr>
        <p:txBody>
          <a:bodyPr/>
          <a:lstStyle/>
          <a:p>
            <a:r>
              <a:rPr lang="uk" altLang="uk-UA" dirty="0"/>
              <a:t>Векторні (просторові) дані та атрибутивні дані</a:t>
            </a:r>
          </a:p>
          <a:p>
            <a:r>
              <a:rPr lang="uk" altLang="uk-UA" dirty="0"/>
              <a:t>Легко додати додаткову інформацію</a:t>
            </a:r>
            <a:endParaRPr lang="de-DE" altLang="uk-UA" dirty="0"/>
          </a:p>
        </p:txBody>
      </p:sp>
      <p:pic>
        <p:nvPicPr>
          <p:cNvPr id="10445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75" y="3636963"/>
            <a:ext cx="2900363" cy="252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4453" name="Text Box 7"/>
          <p:cNvSpPr txBox="1">
            <a:spLocks noChangeArrowheads="1"/>
          </p:cNvSpPr>
          <p:nvPr/>
        </p:nvSpPr>
        <p:spPr bwMode="auto">
          <a:xfrm>
            <a:off x="4364038" y="4879975"/>
            <a:ext cx="4432300" cy="711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uk" altLang="uk-UA" sz="2000" dirty="0"/>
              <a:t>Річкова площа:</a:t>
            </a:r>
          </a:p>
          <a:p>
            <a:pPr eaLnBrk="1" hangingPunct="1"/>
            <a:r>
              <a:rPr lang="uk" altLang="uk-UA" sz="2000" dirty="0"/>
              <a:t>Назва, Код, Довжина, Якість та інші.</a:t>
            </a:r>
            <a:endParaRPr lang="de-DE" altLang="uk-UA" dirty="0"/>
          </a:p>
        </p:txBody>
      </p:sp>
      <p:sp>
        <p:nvSpPr>
          <p:cNvPr id="104454" name="Text Box 8"/>
          <p:cNvSpPr txBox="1">
            <a:spLocks noChangeArrowheads="1"/>
          </p:cNvSpPr>
          <p:nvPr/>
        </p:nvSpPr>
        <p:spPr bwMode="auto">
          <a:xfrm>
            <a:off x="4232273" y="3111500"/>
            <a:ext cx="4911727" cy="70788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uk" altLang="uk-UA" sz="2000" dirty="0"/>
              <a:t>Вимірювальна станція:</a:t>
            </a:r>
          </a:p>
          <a:p>
            <a:pPr eaLnBrk="1" hangingPunct="1"/>
            <a:r>
              <a:rPr lang="uk" altLang="uk-UA" sz="2000" dirty="0"/>
              <a:t>Назва, код, температура, модель та інше.</a:t>
            </a:r>
            <a:endParaRPr lang="de-DE" altLang="uk-UA" dirty="0"/>
          </a:p>
        </p:txBody>
      </p:sp>
      <p:sp>
        <p:nvSpPr>
          <p:cNvPr id="104455" name="Oval 9"/>
          <p:cNvSpPr>
            <a:spLocks noChangeArrowheads="1"/>
          </p:cNvSpPr>
          <p:nvPr/>
        </p:nvSpPr>
        <p:spPr bwMode="auto">
          <a:xfrm>
            <a:off x="1909763" y="4014788"/>
            <a:ext cx="128587" cy="1285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de-DE" altLang="uk-UA"/>
          </a:p>
        </p:txBody>
      </p:sp>
      <p:sp>
        <p:nvSpPr>
          <p:cNvPr id="104456" name="Line 10"/>
          <p:cNvSpPr>
            <a:spLocks noChangeShapeType="1"/>
          </p:cNvSpPr>
          <p:nvPr/>
        </p:nvSpPr>
        <p:spPr bwMode="auto">
          <a:xfrm flipH="1">
            <a:off x="2066924" y="3636963"/>
            <a:ext cx="2136775" cy="3889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04457" name="Line 11"/>
          <p:cNvSpPr>
            <a:spLocks noChangeShapeType="1"/>
          </p:cNvSpPr>
          <p:nvPr/>
        </p:nvSpPr>
        <p:spPr bwMode="auto">
          <a:xfrm flipH="1">
            <a:off x="2911475" y="5327650"/>
            <a:ext cx="1441450" cy="447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04458" name="Rectangle 12"/>
          <p:cNvSpPr>
            <a:spLocks noChangeArrowheads="1"/>
          </p:cNvSpPr>
          <p:nvPr/>
        </p:nvSpPr>
        <p:spPr bwMode="auto">
          <a:xfrm>
            <a:off x="-231775" y="208620"/>
            <a:ext cx="6286500" cy="3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uk" altLang="uk-UA" sz="3200" b="1" dirty="0">
                <a:solidFill>
                  <a:srgbClr val="000099"/>
                </a:solidFill>
                <a:latin typeface="Arial" panose="020B0604020202020204" pitchFamily="34" charset="0"/>
              </a:rPr>
              <a:t>Векторне представлення</a:t>
            </a:r>
          </a:p>
        </p:txBody>
      </p:sp>
    </p:spTree>
    <p:extLst>
      <p:ext uri="{BB962C8B-B14F-4D97-AF65-F5344CB8AC3E}">
        <p14:creationId xmlns:p14="http://schemas.microsoft.com/office/powerpoint/2010/main" val="5752873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Fußzeilenplatzhalt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de-DE" altLang="uk-UA" sz="1400" dirty="0"/>
          </a:p>
          <a:p>
            <a:pPr eaLnBrk="1" hangingPunct="1"/>
            <a:r>
              <a:rPr lang="uk" altLang="uk-UA" sz="1200" dirty="0">
                <a:latin typeface="Arial" panose="020B0604020202020204" pitchFamily="34" charset="0"/>
              </a:rPr>
              <a:t>Дроздівський О.П.</a:t>
            </a:r>
            <a:endParaRPr lang="de-DE" altLang="uk-UA" sz="1200" dirty="0">
              <a:latin typeface="Arial" panose="020B0604020202020204" pitchFamily="34" charset="0"/>
            </a:endParaRPr>
          </a:p>
        </p:txBody>
      </p:sp>
      <p:sp>
        <p:nvSpPr>
          <p:cNvPr id="1239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" altLang="uk-UA" dirty="0">
                <a:solidFill>
                  <a:schemeClr val="tx1"/>
                </a:solidFill>
                <a:cs typeface="Times New Roman" panose="02020603050405020304" pitchFamily="18" charset="0"/>
              </a:rPr>
              <a:t>Характеристики простору в ГІС</a:t>
            </a:r>
            <a:endParaRPr lang="en-US" altLang="uk-UA" b="1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123908" name="Rectangle 3"/>
          <p:cNvSpPr>
            <a:spLocks noChangeArrowheads="1"/>
          </p:cNvSpPr>
          <p:nvPr/>
        </p:nvSpPr>
        <p:spPr bwMode="auto">
          <a:xfrm>
            <a:off x="468313" y="1825615"/>
            <a:ext cx="7993062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uk" altLang="uk-UA" b="1" dirty="0">
                <a:latin typeface="Arial" panose="020B0604020202020204" pitchFamily="34" charset="0"/>
              </a:rPr>
              <a:t>3D евклідів простір. Геометричні примітиви: точки (нульвимірні), лінії (одновимірні), квадрати (двовимірні) та об'єми (тривимірні).</a:t>
            </a:r>
          </a:p>
          <a:p>
            <a:pPr eaLnBrk="1" hangingPunct="1">
              <a:buFontTx/>
              <a:buChar char="•"/>
            </a:pPr>
            <a:endParaRPr lang="en-US" altLang="uk-UA" b="1" dirty="0">
              <a:latin typeface="Arial" panose="020B0604020202020204" pitchFamily="34" charset="0"/>
            </a:endParaRPr>
          </a:p>
          <a:p>
            <a:pPr eaLnBrk="1" hangingPunct="1">
              <a:buFontTx/>
              <a:buChar char="•"/>
            </a:pPr>
            <a:r>
              <a:rPr lang="uk" altLang="uk-UA" b="1" dirty="0">
                <a:latin typeface="Arial" panose="020B0604020202020204" pitchFamily="34" charset="0"/>
              </a:rPr>
              <a:t>Метричний простір - Означально функції відстані</a:t>
            </a:r>
          </a:p>
          <a:p>
            <a:pPr eaLnBrk="1" hangingPunct="1">
              <a:buFontTx/>
              <a:buChar char="•"/>
            </a:pPr>
            <a:endParaRPr lang="en-US" altLang="uk-UA" b="1" dirty="0">
              <a:latin typeface="Arial" panose="020B0604020202020204" pitchFamily="34" charset="0"/>
            </a:endParaRPr>
          </a:p>
          <a:p>
            <a:pPr eaLnBrk="1" hangingPunct="1">
              <a:buFontTx/>
              <a:buChar char="•"/>
            </a:pPr>
            <a:r>
              <a:rPr lang="uk" altLang="uk-UA" b="1" dirty="0">
                <a:latin typeface="Arial" panose="020B0604020202020204" pitchFamily="34" charset="0"/>
              </a:rPr>
              <a:t>Топологічний простір, тобто внутрішня частина та межа, інваріантні відносно топологічного відображення</a:t>
            </a:r>
          </a:p>
        </p:txBody>
      </p:sp>
    </p:spTree>
    <p:extLst>
      <p:ext uri="{BB962C8B-B14F-4D97-AF65-F5344CB8AC3E}">
        <p14:creationId xmlns:p14="http://schemas.microsoft.com/office/powerpoint/2010/main" val="21994292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" dirty="0"/>
              <a:t>Визначення топології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357158" y="1428736"/>
            <a:ext cx="8358246" cy="4736567"/>
          </a:xfrm>
        </p:spPr>
        <p:txBody>
          <a:bodyPr>
            <a:normAutofit/>
          </a:bodyPr>
          <a:lstStyle/>
          <a:p>
            <a:r>
              <a:rPr lang="uk" dirty="0"/>
              <a:t>Термін, що використовується для позначення безперервності простору та просторових властивостей, таких як зв'язність, які залишаються незмінними після спотворення. У ГІС топологія стосується способу, яким географічні об'єкти пов'язані між собою.</a:t>
            </a:r>
          </a:p>
          <a:p>
            <a:endParaRPr lang="en-US" dirty="0"/>
          </a:p>
          <a:p>
            <a:r>
              <a:rPr lang="uk" dirty="0"/>
              <a:t>Властивості геометричних форм, які залишаються незмінними, коли форми деформуються або трансформуються шляхом згинання, розтягування та стиснення.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6374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Fußzeilenplatzhalt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de-DE" altLang="uk-UA" sz="1400" dirty="0"/>
          </a:p>
          <a:p>
            <a:pPr eaLnBrk="1" hangingPunct="1"/>
            <a:r>
              <a:rPr lang="uk" altLang="uk-UA" sz="1200" dirty="0">
                <a:latin typeface="Arial" panose="020B0604020202020204" pitchFamily="34" charset="0"/>
              </a:rPr>
              <a:t>Дроздівський О.П.</a:t>
            </a:r>
            <a:endParaRPr lang="de-DE" altLang="uk-UA" sz="1200" dirty="0">
              <a:latin typeface="Arial" panose="020B0604020202020204" pitchFamily="34" charset="0"/>
            </a:endParaRPr>
          </a:p>
        </p:txBody>
      </p:sp>
      <p:sp>
        <p:nvSpPr>
          <p:cNvPr id="103445" name="Rectangle 22"/>
          <p:cNvSpPr>
            <a:spLocks noGrp="1" noChangeArrowheads="1"/>
          </p:cNvSpPr>
          <p:nvPr>
            <p:ph type="title"/>
          </p:nvPr>
        </p:nvSpPr>
        <p:spPr>
          <a:xfrm>
            <a:off x="1187450" y="188913"/>
            <a:ext cx="7294563" cy="350837"/>
          </a:xfrm>
          <a:noFill/>
        </p:spPr>
        <p:txBody>
          <a:bodyPr/>
          <a:lstStyle/>
          <a:p>
            <a:r>
              <a:rPr lang="uk" alt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Векторні нетопологічні та топологічні моделі</a:t>
            </a:r>
            <a:endParaRPr lang="en-US" altLang="uk-UA" sz="2500" b="1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836712"/>
            <a:ext cx="88569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  <a:tabLst>
                <a:tab pos="457200" algn="l"/>
              </a:tabLst>
            </a:pPr>
            <a:r>
              <a:rPr lang="uk" b="1" i="1" u="sng" dirty="0">
                <a:solidFill>
                  <a:srgbClr val="000000"/>
                </a:solidFill>
                <a:ea typeface="Times New Roman" panose="02020603050405020304" pitchFamily="18" charset="0"/>
              </a:rPr>
              <a:t>Типи топологій</a:t>
            </a:r>
            <a:endParaRPr lang="uk-UA" b="1" i="1" u="sng" dirty="0">
              <a:solidFill>
                <a:srgbClr val="000000"/>
              </a:solidFill>
              <a:ea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158726493"/>
              </p:ext>
            </p:extLst>
          </p:nvPr>
        </p:nvGraphicFramePr>
        <p:xfrm>
          <a:off x="1979712" y="160493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686320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Fußzeilenplatzhalt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de-DE" altLang="uk-UA" sz="1400" dirty="0"/>
          </a:p>
          <a:p>
            <a:pPr eaLnBrk="1" hangingPunct="1"/>
            <a:r>
              <a:rPr lang="uk" altLang="uk-UA" sz="1200" dirty="0">
                <a:latin typeface="Arial" panose="020B0604020202020204" pitchFamily="34" charset="0"/>
              </a:rPr>
              <a:t>Дроздівський О.П.</a:t>
            </a:r>
            <a:endParaRPr lang="de-DE" altLang="uk-UA" sz="1200" dirty="0">
              <a:latin typeface="Arial" panose="020B0604020202020204" pitchFamily="34" charset="0"/>
            </a:endParaRPr>
          </a:p>
        </p:txBody>
      </p:sp>
      <p:sp>
        <p:nvSpPr>
          <p:cNvPr id="1249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" altLang="uk-UA" b="1" dirty="0">
                <a:solidFill>
                  <a:schemeClr val="tx1"/>
                </a:solidFill>
                <a:cs typeface="Times New Roman" panose="02020603050405020304" pitchFamily="18" charset="0"/>
              </a:rPr>
              <a:t>Топологія</a:t>
            </a:r>
          </a:p>
        </p:txBody>
      </p:sp>
      <p:sp>
        <p:nvSpPr>
          <p:cNvPr id="124932" name="Text Box 3"/>
          <p:cNvSpPr txBox="1">
            <a:spLocks noChangeArrowheads="1"/>
          </p:cNvSpPr>
          <p:nvPr/>
        </p:nvSpPr>
        <p:spPr bwMode="auto">
          <a:xfrm>
            <a:off x="685800" y="1371600"/>
            <a:ext cx="80010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" altLang="uk-UA" dirty="0">
                <a:latin typeface="Arial" panose="020B0604020202020204" pitchFamily="34" charset="0"/>
              </a:rPr>
              <a:t>Структура об'єкта не залежить від геометричного представлення. Завдяки використанню неперервних перетворень топологічні властивості залишаються незмінними.</a:t>
            </a:r>
            <a:endParaRPr lang="uk-UA" altLang="uk-UA" dirty="0">
              <a:latin typeface="Arial" panose="020B0604020202020204" pitchFamily="34" charset="0"/>
            </a:endParaRPr>
          </a:p>
        </p:txBody>
      </p:sp>
      <p:pic>
        <p:nvPicPr>
          <p:cNvPr id="124933" name="Picture 4" descr="Scan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2921979"/>
            <a:ext cx="7343775" cy="276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4934" name="Text Box 5"/>
          <p:cNvSpPr txBox="1">
            <a:spLocks noChangeArrowheads="1"/>
          </p:cNvSpPr>
          <p:nvPr/>
        </p:nvSpPr>
        <p:spPr bwMode="auto">
          <a:xfrm>
            <a:off x="971550" y="6021388"/>
            <a:ext cx="51847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" altLang="uk-UA" b="1" dirty="0">
                <a:latin typeface="Arial" panose="020B0604020202020204" pitchFamily="34" charset="0"/>
              </a:rPr>
              <a:t>« </a:t>
            </a:r>
            <a:r>
              <a:rPr lang="uk" altLang="uk-UA" b="1" dirty="0" err="1">
                <a:latin typeface="Arial" panose="020B0604020202020204" pitchFamily="34" charset="0"/>
              </a:rPr>
              <a:t>гумовий корабель </a:t>
            </a:r>
            <a:r>
              <a:rPr lang="uk" altLang="uk-UA" b="1" dirty="0">
                <a:latin typeface="Arial" panose="020B0604020202020204" pitchFamily="34" charset="0"/>
              </a:rPr>
              <a:t>» трансформація</a:t>
            </a:r>
          </a:p>
        </p:txBody>
      </p:sp>
    </p:spTree>
    <p:extLst>
      <p:ext uri="{BB962C8B-B14F-4D97-AF65-F5344CB8AC3E}">
        <p14:creationId xmlns:p14="http://schemas.microsoft.com/office/powerpoint/2010/main" val="1282206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Fußzeilenplatzhalt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de-DE" altLang="uk-UA" sz="1400" dirty="0"/>
          </a:p>
          <a:p>
            <a:pPr eaLnBrk="1" hangingPunct="1"/>
            <a:r>
              <a:rPr lang="uk" altLang="uk-UA" sz="1200" dirty="0">
                <a:latin typeface="Arial" panose="020B0604020202020204" pitchFamily="34" charset="0"/>
              </a:rPr>
              <a:t>Дроздівський О.П.</a:t>
            </a:r>
            <a:endParaRPr lang="de-DE" altLang="uk-UA" sz="1200" dirty="0">
              <a:latin typeface="Arial" panose="020B0604020202020204" pitchFamily="34" charset="0"/>
            </a:endParaRPr>
          </a:p>
        </p:txBody>
      </p:sp>
      <p:sp>
        <p:nvSpPr>
          <p:cNvPr id="125955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88913"/>
            <a:ext cx="8229600" cy="304800"/>
          </a:xfrm>
        </p:spPr>
        <p:txBody>
          <a:bodyPr/>
          <a:lstStyle/>
          <a:p>
            <a:r>
              <a:rPr lang="uk" altLang="uk-UA" dirty="0">
                <a:solidFill>
                  <a:schemeClr val="tx1"/>
                </a:solidFill>
                <a:cs typeface="Times New Roman" panose="02020603050405020304" pitchFamily="18" charset="0"/>
              </a:rPr>
              <a:t>Проблеми, що не використовують топологію</a:t>
            </a:r>
            <a:endParaRPr lang="en-US" altLang="uk-UA" b="1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125956" name="Rectangle 3"/>
          <p:cNvSpPr>
            <a:spLocks noChangeArrowheads="1"/>
          </p:cNvSpPr>
          <p:nvPr/>
        </p:nvSpPr>
        <p:spPr bwMode="auto">
          <a:xfrm>
            <a:off x="558800" y="1203325"/>
            <a:ext cx="82804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uk" altLang="uk-UA" sz="2000" b="1" dirty="0">
                <a:latin typeface="Arial" panose="020B0604020202020204" pitchFamily="34" charset="0"/>
                <a:cs typeface="Times New Roman" panose="02020603050405020304" pitchFamily="18" charset="0"/>
              </a:rPr>
              <a:t>Межі між сусідніми полігонами потрібно оцифрувати та зберегти двічі (розщеплення та пробіли)</a:t>
            </a:r>
          </a:p>
          <a:p>
            <a:pPr eaLnBrk="1" hangingPunct="1">
              <a:buFontTx/>
              <a:buChar char="•"/>
            </a:pPr>
            <a:r>
              <a:rPr lang="uk" altLang="uk-UA" sz="2000" b="1" dirty="0">
                <a:latin typeface="Arial" panose="020B0604020202020204" pitchFamily="34" charset="0"/>
                <a:cs typeface="Times New Roman" panose="02020603050405020304" pitchFamily="18" charset="0"/>
              </a:rPr>
              <a:t>Інформація про сусідні об'єкти</a:t>
            </a:r>
          </a:p>
          <a:p>
            <a:pPr eaLnBrk="1" hangingPunct="1">
              <a:buFontTx/>
              <a:buChar char="•"/>
            </a:pPr>
            <a:r>
              <a:rPr lang="uk" altLang="uk-UA" sz="2000" b="1" dirty="0">
                <a:latin typeface="Arial" panose="020B0604020202020204" pitchFamily="34" charset="0"/>
                <a:cs typeface="Times New Roman" panose="02020603050405020304" pitchFamily="18" charset="0"/>
              </a:rPr>
              <a:t>Не можна відображати острови по-різному, як у графічних методах</a:t>
            </a:r>
          </a:p>
          <a:p>
            <a:pPr eaLnBrk="1" hangingPunct="1">
              <a:buFontTx/>
              <a:buChar char="•"/>
            </a:pPr>
            <a:r>
              <a:rPr lang="uk" altLang="uk-UA" sz="2000" b="1" dirty="0">
                <a:latin typeface="Arial" panose="020B0604020202020204" pitchFamily="34" charset="0"/>
                <a:cs typeface="Times New Roman" panose="02020603050405020304" pitchFamily="18" charset="0"/>
              </a:rPr>
              <a:t>Немає простого способу перевірити, чи межа заблокована та чи має правильну форму (глухі кути, дивні полігони)</a:t>
            </a:r>
            <a:endParaRPr lang="en-US" altLang="uk-UA" sz="2000" b="1" dirty="0">
              <a:latin typeface="Arial" panose="020B0604020202020204" pitchFamily="34" charset="0"/>
            </a:endParaRPr>
          </a:p>
        </p:txBody>
      </p:sp>
      <p:grpSp>
        <p:nvGrpSpPr>
          <p:cNvPr id="125957" name="Group 4"/>
          <p:cNvGrpSpPr>
            <a:grpSpLocks/>
          </p:cNvGrpSpPr>
          <p:nvPr/>
        </p:nvGrpSpPr>
        <p:grpSpPr bwMode="auto">
          <a:xfrm>
            <a:off x="444500" y="3443288"/>
            <a:ext cx="8391525" cy="3171825"/>
            <a:chOff x="280" y="2169"/>
            <a:chExt cx="5286" cy="1998"/>
          </a:xfrm>
        </p:grpSpPr>
        <p:pic>
          <p:nvPicPr>
            <p:cNvPr id="125958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0" y="2169"/>
              <a:ext cx="5286" cy="1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5959" name="Text Box 6"/>
            <p:cNvSpPr txBox="1">
              <a:spLocks noChangeArrowheads="1"/>
            </p:cNvSpPr>
            <p:nvPr/>
          </p:nvSpPr>
          <p:spPr bwMode="auto">
            <a:xfrm>
              <a:off x="1277" y="2592"/>
              <a:ext cx="1128" cy="250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uk" altLang="uk-UA" sz="2000">
                  <a:latin typeface="Arial Unicode MS" panose="020B0604020202020204" pitchFamily="34" charset="-128"/>
                </a:rPr>
                <a:t>тріски</a:t>
              </a:r>
            </a:p>
          </p:txBody>
        </p:sp>
        <p:sp>
          <p:nvSpPr>
            <p:cNvPr id="125960" name="Text Box 7"/>
            <p:cNvSpPr txBox="1">
              <a:spLocks noChangeArrowheads="1"/>
            </p:cNvSpPr>
            <p:nvPr/>
          </p:nvSpPr>
          <p:spPr bwMode="auto">
            <a:xfrm>
              <a:off x="837" y="3454"/>
              <a:ext cx="589" cy="250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uk" altLang="uk-UA" sz="2000">
                  <a:latin typeface="Arial Unicode MS" panose="020B0604020202020204" pitchFamily="34" charset="-128"/>
                </a:rPr>
                <a:t>прогалини</a:t>
              </a:r>
            </a:p>
          </p:txBody>
        </p:sp>
        <p:sp>
          <p:nvSpPr>
            <p:cNvPr id="125961" name="Text Box 8"/>
            <p:cNvSpPr txBox="1">
              <a:spLocks noChangeArrowheads="1"/>
            </p:cNvSpPr>
            <p:nvPr/>
          </p:nvSpPr>
          <p:spPr bwMode="auto">
            <a:xfrm>
              <a:off x="4401" y="2879"/>
              <a:ext cx="939" cy="2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uk" altLang="uk-UA" sz="2000">
                  <a:latin typeface="Arial Unicode MS" panose="020B0604020202020204" pitchFamily="34" charset="-128"/>
                </a:rPr>
                <a:t>глухі кути</a:t>
              </a:r>
            </a:p>
          </p:txBody>
        </p:sp>
        <p:sp>
          <p:nvSpPr>
            <p:cNvPr id="125962" name="Text Box 9"/>
            <p:cNvSpPr txBox="1">
              <a:spLocks noChangeArrowheads="1"/>
            </p:cNvSpPr>
            <p:nvPr/>
          </p:nvSpPr>
          <p:spPr bwMode="auto">
            <a:xfrm>
              <a:off x="3560" y="3672"/>
              <a:ext cx="1346" cy="2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uk" altLang="uk-UA" sz="2000">
                  <a:latin typeface="Arial Unicode MS" panose="020B0604020202020204" pitchFamily="34" charset="-128"/>
                </a:rPr>
                <a:t>дивні полігони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00870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Fußzeilenplatzhalt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de-DE" altLang="uk-UA" sz="1400" dirty="0"/>
          </a:p>
          <a:p>
            <a:pPr eaLnBrk="1" hangingPunct="1"/>
            <a:r>
              <a:rPr lang="uk" altLang="uk-UA" sz="1200" dirty="0">
                <a:latin typeface="Arial" panose="020B0604020202020204" pitchFamily="34" charset="0"/>
              </a:rPr>
              <a:t>Дроздівський О.П.</a:t>
            </a:r>
            <a:endParaRPr lang="de-DE" altLang="uk-UA" sz="1200" dirty="0">
              <a:latin typeface="Arial" panose="020B0604020202020204" pitchFamily="34" charset="0"/>
            </a:endParaRPr>
          </a:p>
        </p:txBody>
      </p:sp>
      <p:sp>
        <p:nvSpPr>
          <p:cNvPr id="12697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80867"/>
            <a:ext cx="8229600" cy="304800"/>
          </a:xfrm>
        </p:spPr>
        <p:txBody>
          <a:bodyPr/>
          <a:lstStyle/>
          <a:p>
            <a:r>
              <a:rPr lang="uk" altLang="uk-UA" dirty="0">
                <a:solidFill>
                  <a:schemeClr val="tx1"/>
                </a:solidFill>
                <a:cs typeface="Times New Roman" panose="02020603050405020304" pitchFamily="18" charset="0"/>
              </a:rPr>
              <a:t>Векторні структури даних та топологія</a:t>
            </a:r>
            <a:endParaRPr lang="de-DE" altLang="uk-UA" b="1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pic>
        <p:nvPicPr>
          <p:cNvPr id="12698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884190"/>
            <a:ext cx="6093248" cy="517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87016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Fußzeilenplatzhalt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de-DE" altLang="uk-UA" sz="1400" dirty="0"/>
          </a:p>
          <a:p>
            <a:pPr eaLnBrk="1" hangingPunct="1"/>
            <a:r>
              <a:rPr lang="uk" altLang="uk-UA" sz="1200" dirty="0">
                <a:latin typeface="Arial" panose="020B0604020202020204" pitchFamily="34" charset="0"/>
              </a:rPr>
              <a:t>Дроздівський О.П.</a:t>
            </a:r>
            <a:endParaRPr lang="de-DE" altLang="uk-UA" sz="1200" dirty="0">
              <a:latin typeface="Arial" panose="020B0604020202020204" pitchFamily="34" charset="0"/>
            </a:endParaRPr>
          </a:p>
        </p:txBody>
      </p:sp>
      <p:sp>
        <p:nvSpPr>
          <p:cNvPr id="128003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188913"/>
            <a:ext cx="8229600" cy="304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uk" altLang="uk-UA" b="1" dirty="0">
                <a:solidFill>
                  <a:schemeClr val="accent2"/>
                </a:solidFill>
                <a:cs typeface="Times New Roman" panose="02020603050405020304" pitchFamily="18" charset="0"/>
              </a:rPr>
              <a:t>Географічні об'єкти ( Прості об'єкти )</a:t>
            </a:r>
            <a:r>
              <a:rPr lang="uk" altLang="uk-UA" sz="2000" dirty="0"/>
              <a:t> </a:t>
            </a:r>
          </a:p>
        </p:txBody>
      </p:sp>
      <p:graphicFrame>
        <p:nvGraphicFramePr>
          <p:cNvPr id="425987" name="Group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9714136"/>
              </p:ext>
            </p:extLst>
          </p:nvPr>
        </p:nvGraphicFramePr>
        <p:xfrm>
          <a:off x="3491880" y="966417"/>
          <a:ext cx="5329237" cy="1828800"/>
        </p:xfrm>
        <a:graphic>
          <a:graphicData uri="http://schemas.openxmlformats.org/drawingml/2006/table">
            <a:tbl>
              <a:tblPr/>
              <a:tblGrid>
                <a:gridCol w="10429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86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0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об'єкт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координати</a:t>
                      </a: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x1,y1,x2,y2,x3,y3,…,x1,y1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1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x1,y1,x9,y9,x8,y8,…x1,y1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8021" name="Text Box 20"/>
          <p:cNvSpPr txBox="1">
            <a:spLocks noChangeArrowheads="1"/>
          </p:cNvSpPr>
          <p:nvPr/>
        </p:nvSpPr>
        <p:spPr bwMode="auto">
          <a:xfrm>
            <a:off x="4953988" y="3212976"/>
            <a:ext cx="3723214" cy="1823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" altLang="uk-UA" sz="2500" dirty="0">
                <a:latin typeface="Arial Unicode MS" panose="020B0604020202020204" pitchFamily="34" charset="-128"/>
              </a:rPr>
              <a:t>Об'єкт-територія обслуговується за допомогою точкових координат!</a:t>
            </a:r>
          </a:p>
          <a:p>
            <a:pPr eaLnBrk="1" hangingPunct="1">
              <a:spcBef>
                <a:spcPct val="50000"/>
              </a:spcBef>
            </a:pPr>
            <a:r>
              <a:rPr lang="uk" altLang="uk-UA" sz="2500" dirty="0">
                <a:latin typeface="Arial Unicode MS" panose="020B0604020202020204" pitchFamily="34" charset="-128"/>
              </a:rPr>
              <a:t>Топологія існує лише неявно!</a:t>
            </a:r>
          </a:p>
        </p:txBody>
      </p:sp>
      <p:pic>
        <p:nvPicPr>
          <p:cNvPr id="128022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979" y="2795217"/>
            <a:ext cx="4334029" cy="36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20"/>
          <p:cNvSpPr txBox="1">
            <a:spLocks noChangeArrowheads="1"/>
          </p:cNvSpPr>
          <p:nvPr/>
        </p:nvSpPr>
        <p:spPr bwMode="auto">
          <a:xfrm>
            <a:off x="309979" y="1167411"/>
            <a:ext cx="3723214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" altLang="uk-UA" sz="2500" b="1" u="sng" dirty="0">
                <a:latin typeface="Arial Unicode MS" panose="020B0604020202020204" pitchFamily="34" charset="-128"/>
              </a:rPr>
              <a:t>Спагеті</a:t>
            </a:r>
          </a:p>
        </p:txBody>
      </p:sp>
    </p:spTree>
    <p:extLst>
      <p:ext uri="{BB962C8B-B14F-4D97-AF65-F5344CB8AC3E}">
        <p14:creationId xmlns:p14="http://schemas.microsoft.com/office/powerpoint/2010/main" val="17972087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Fußzeilenplatzhalt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de-DE" altLang="uk-UA" sz="1400" dirty="0"/>
          </a:p>
          <a:p>
            <a:pPr eaLnBrk="1" hangingPunct="1"/>
            <a:r>
              <a:rPr lang="uk" altLang="uk-UA" sz="1200" dirty="0">
                <a:latin typeface="Arial" panose="020B0604020202020204" pitchFamily="34" charset="0"/>
              </a:rPr>
              <a:t>Дроздівський О.П.</a:t>
            </a:r>
            <a:endParaRPr lang="de-DE" altLang="uk-UA" sz="1200" dirty="0">
              <a:latin typeface="Arial" panose="020B0604020202020204" pitchFamily="34" charset="0"/>
            </a:endParaRP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594306" y="2984560"/>
            <a:ext cx="6257925" cy="3703638"/>
            <a:chOff x="1690" y="1872"/>
            <a:chExt cx="3942" cy="2333"/>
          </a:xfrm>
        </p:grpSpPr>
        <p:sp>
          <p:nvSpPr>
            <p:cNvPr id="129074" name="Freeform 3"/>
            <p:cNvSpPr>
              <a:spLocks/>
            </p:cNvSpPr>
            <p:nvPr/>
          </p:nvSpPr>
          <p:spPr bwMode="auto">
            <a:xfrm>
              <a:off x="1690" y="1872"/>
              <a:ext cx="3942" cy="2333"/>
            </a:xfrm>
            <a:custGeom>
              <a:avLst/>
              <a:gdLst>
                <a:gd name="T0" fmla="*/ 245 w 3942"/>
                <a:gd name="T1" fmla="*/ 48 h 2333"/>
                <a:gd name="T2" fmla="*/ 0 w 3942"/>
                <a:gd name="T3" fmla="*/ 440 h 2333"/>
                <a:gd name="T4" fmla="*/ 215 w 3942"/>
                <a:gd name="T5" fmla="*/ 1920 h 2333"/>
                <a:gd name="T6" fmla="*/ 2483 w 3942"/>
                <a:gd name="T7" fmla="*/ 1943 h 2333"/>
                <a:gd name="T8" fmla="*/ 2780 w 3942"/>
                <a:gd name="T9" fmla="*/ 2333 h 2333"/>
                <a:gd name="T10" fmla="*/ 3831 w 3942"/>
                <a:gd name="T11" fmla="*/ 2333 h 2333"/>
                <a:gd name="T12" fmla="*/ 3942 w 3942"/>
                <a:gd name="T13" fmla="*/ 1051 h 2333"/>
                <a:gd name="T14" fmla="*/ 3893 w 3942"/>
                <a:gd name="T15" fmla="*/ 144 h 2333"/>
                <a:gd name="T16" fmla="*/ 3605 w 3942"/>
                <a:gd name="T17" fmla="*/ 0 h 2333"/>
                <a:gd name="T18" fmla="*/ 245 w 3942"/>
                <a:gd name="T19" fmla="*/ 48 h 233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942"/>
                <a:gd name="T31" fmla="*/ 0 h 2333"/>
                <a:gd name="T32" fmla="*/ 3942 w 3942"/>
                <a:gd name="T33" fmla="*/ 2333 h 233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942" h="2333">
                  <a:moveTo>
                    <a:pt x="245" y="48"/>
                  </a:moveTo>
                  <a:lnTo>
                    <a:pt x="0" y="440"/>
                  </a:lnTo>
                  <a:lnTo>
                    <a:pt x="215" y="1920"/>
                  </a:lnTo>
                  <a:lnTo>
                    <a:pt x="2483" y="1943"/>
                  </a:lnTo>
                  <a:lnTo>
                    <a:pt x="2780" y="2333"/>
                  </a:lnTo>
                  <a:lnTo>
                    <a:pt x="3831" y="2333"/>
                  </a:lnTo>
                  <a:lnTo>
                    <a:pt x="3942" y="1051"/>
                  </a:lnTo>
                  <a:lnTo>
                    <a:pt x="3893" y="144"/>
                  </a:lnTo>
                  <a:lnTo>
                    <a:pt x="3605" y="0"/>
                  </a:lnTo>
                  <a:lnTo>
                    <a:pt x="245" y="48"/>
                  </a:lnTo>
                  <a:close/>
                </a:path>
              </a:pathLst>
            </a:cu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endParaRPr lang="uk-UA"/>
            </a:p>
          </p:txBody>
        </p:sp>
        <p:sp>
          <p:nvSpPr>
            <p:cNvPr id="129075" name="Rectangle 4"/>
            <p:cNvSpPr>
              <a:spLocks noChangeArrowheads="1"/>
            </p:cNvSpPr>
            <p:nvPr/>
          </p:nvSpPr>
          <p:spPr bwMode="auto">
            <a:xfrm>
              <a:off x="4560" y="3888"/>
              <a:ext cx="637" cy="252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uk" altLang="uk-UA" sz="2000" dirty="0">
                  <a:latin typeface="Arial" panose="020B0604020202020204" pitchFamily="34" charset="0"/>
                </a:rPr>
                <a:t>зовні</a:t>
              </a:r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6400802" y="2592388"/>
            <a:ext cx="2185988" cy="3227388"/>
            <a:chOff x="4032" y="1633"/>
            <a:chExt cx="1377" cy="2033"/>
          </a:xfrm>
        </p:grpSpPr>
        <p:sp>
          <p:nvSpPr>
            <p:cNvPr id="129066" name="Freeform 6"/>
            <p:cNvSpPr>
              <a:spLocks/>
            </p:cNvSpPr>
            <p:nvPr/>
          </p:nvSpPr>
          <p:spPr bwMode="auto">
            <a:xfrm>
              <a:off x="4032" y="2208"/>
              <a:ext cx="609" cy="495"/>
            </a:xfrm>
            <a:custGeom>
              <a:avLst/>
              <a:gdLst>
                <a:gd name="T0" fmla="*/ 114 w 609"/>
                <a:gd name="T1" fmla="*/ 45 h 495"/>
                <a:gd name="T2" fmla="*/ 471 w 609"/>
                <a:gd name="T3" fmla="*/ 0 h 495"/>
                <a:gd name="T4" fmla="*/ 609 w 609"/>
                <a:gd name="T5" fmla="*/ 198 h 495"/>
                <a:gd name="T6" fmla="*/ 516 w 609"/>
                <a:gd name="T7" fmla="*/ 495 h 495"/>
                <a:gd name="T8" fmla="*/ 108 w 609"/>
                <a:gd name="T9" fmla="*/ 468 h 495"/>
                <a:gd name="T10" fmla="*/ 0 w 609"/>
                <a:gd name="T11" fmla="*/ 276 h 495"/>
                <a:gd name="T12" fmla="*/ 114 w 609"/>
                <a:gd name="T13" fmla="*/ 45 h 49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09"/>
                <a:gd name="T22" fmla="*/ 0 h 495"/>
                <a:gd name="T23" fmla="*/ 609 w 609"/>
                <a:gd name="T24" fmla="*/ 495 h 49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09" h="495">
                  <a:moveTo>
                    <a:pt x="114" y="45"/>
                  </a:moveTo>
                  <a:lnTo>
                    <a:pt x="471" y="0"/>
                  </a:lnTo>
                  <a:lnTo>
                    <a:pt x="609" y="198"/>
                  </a:lnTo>
                  <a:lnTo>
                    <a:pt x="516" y="495"/>
                  </a:lnTo>
                  <a:lnTo>
                    <a:pt x="108" y="468"/>
                  </a:lnTo>
                  <a:lnTo>
                    <a:pt x="0" y="276"/>
                  </a:lnTo>
                  <a:lnTo>
                    <a:pt x="114" y="45"/>
                  </a:lnTo>
                  <a:close/>
                </a:path>
              </a:pathLst>
            </a:custGeom>
            <a:solidFill>
              <a:srgbClr val="99FF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endParaRPr lang="uk-UA"/>
            </a:p>
          </p:txBody>
        </p:sp>
        <p:sp>
          <p:nvSpPr>
            <p:cNvPr id="129067" name="Freeform 7"/>
            <p:cNvSpPr>
              <a:spLocks/>
            </p:cNvSpPr>
            <p:nvPr/>
          </p:nvSpPr>
          <p:spPr bwMode="auto">
            <a:xfrm>
              <a:off x="4800" y="2208"/>
              <a:ext cx="609" cy="495"/>
            </a:xfrm>
            <a:custGeom>
              <a:avLst/>
              <a:gdLst>
                <a:gd name="T0" fmla="*/ 114 w 609"/>
                <a:gd name="T1" fmla="*/ 45 h 495"/>
                <a:gd name="T2" fmla="*/ 471 w 609"/>
                <a:gd name="T3" fmla="*/ 0 h 495"/>
                <a:gd name="T4" fmla="*/ 609 w 609"/>
                <a:gd name="T5" fmla="*/ 198 h 495"/>
                <a:gd name="T6" fmla="*/ 516 w 609"/>
                <a:gd name="T7" fmla="*/ 495 h 495"/>
                <a:gd name="T8" fmla="*/ 108 w 609"/>
                <a:gd name="T9" fmla="*/ 468 h 495"/>
                <a:gd name="T10" fmla="*/ 0 w 609"/>
                <a:gd name="T11" fmla="*/ 276 h 495"/>
                <a:gd name="T12" fmla="*/ 114 w 609"/>
                <a:gd name="T13" fmla="*/ 45 h 49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09"/>
                <a:gd name="T22" fmla="*/ 0 h 495"/>
                <a:gd name="T23" fmla="*/ 609 w 609"/>
                <a:gd name="T24" fmla="*/ 495 h 49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09" h="495">
                  <a:moveTo>
                    <a:pt x="114" y="45"/>
                  </a:moveTo>
                  <a:lnTo>
                    <a:pt x="471" y="0"/>
                  </a:lnTo>
                  <a:lnTo>
                    <a:pt x="609" y="198"/>
                  </a:lnTo>
                  <a:lnTo>
                    <a:pt x="516" y="495"/>
                  </a:lnTo>
                  <a:lnTo>
                    <a:pt x="108" y="468"/>
                  </a:lnTo>
                  <a:lnTo>
                    <a:pt x="0" y="276"/>
                  </a:lnTo>
                  <a:lnTo>
                    <a:pt x="114" y="45"/>
                  </a:lnTo>
                  <a:close/>
                </a:path>
              </a:pathLst>
            </a:custGeom>
            <a:solidFill>
              <a:srgbClr val="CC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endParaRPr lang="uk-UA"/>
            </a:p>
          </p:txBody>
        </p:sp>
        <p:sp>
          <p:nvSpPr>
            <p:cNvPr id="129068" name="Freeform 8"/>
            <p:cNvSpPr>
              <a:spLocks/>
            </p:cNvSpPr>
            <p:nvPr/>
          </p:nvSpPr>
          <p:spPr bwMode="auto">
            <a:xfrm>
              <a:off x="5163" y="2334"/>
              <a:ext cx="183" cy="195"/>
            </a:xfrm>
            <a:custGeom>
              <a:avLst/>
              <a:gdLst>
                <a:gd name="T0" fmla="*/ 117 w 183"/>
                <a:gd name="T1" fmla="*/ 9 h 195"/>
                <a:gd name="T2" fmla="*/ 33 w 183"/>
                <a:gd name="T3" fmla="*/ 0 h 195"/>
                <a:gd name="T4" fmla="*/ 0 w 183"/>
                <a:gd name="T5" fmla="*/ 108 h 195"/>
                <a:gd name="T6" fmla="*/ 78 w 183"/>
                <a:gd name="T7" fmla="*/ 195 h 195"/>
                <a:gd name="T8" fmla="*/ 183 w 183"/>
                <a:gd name="T9" fmla="*/ 129 h 195"/>
                <a:gd name="T10" fmla="*/ 117 w 183"/>
                <a:gd name="T11" fmla="*/ 9 h 19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83"/>
                <a:gd name="T19" fmla="*/ 0 h 195"/>
                <a:gd name="T20" fmla="*/ 183 w 183"/>
                <a:gd name="T21" fmla="*/ 195 h 19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83" h="195">
                  <a:moveTo>
                    <a:pt x="117" y="9"/>
                  </a:moveTo>
                  <a:lnTo>
                    <a:pt x="33" y="0"/>
                  </a:lnTo>
                  <a:lnTo>
                    <a:pt x="0" y="108"/>
                  </a:lnTo>
                  <a:lnTo>
                    <a:pt x="78" y="195"/>
                  </a:lnTo>
                  <a:lnTo>
                    <a:pt x="183" y="129"/>
                  </a:lnTo>
                  <a:lnTo>
                    <a:pt x="117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endParaRPr lang="uk-UA"/>
            </a:p>
          </p:txBody>
        </p:sp>
        <p:sp>
          <p:nvSpPr>
            <p:cNvPr id="129069" name="Freeform 9"/>
            <p:cNvSpPr>
              <a:spLocks/>
            </p:cNvSpPr>
            <p:nvPr/>
          </p:nvSpPr>
          <p:spPr bwMode="auto">
            <a:xfrm>
              <a:off x="4920" y="2393"/>
              <a:ext cx="129" cy="210"/>
            </a:xfrm>
            <a:custGeom>
              <a:avLst/>
              <a:gdLst>
                <a:gd name="T0" fmla="*/ 111 w 129"/>
                <a:gd name="T1" fmla="*/ 39 h 210"/>
                <a:gd name="T2" fmla="*/ 45 w 129"/>
                <a:gd name="T3" fmla="*/ 0 h 210"/>
                <a:gd name="T4" fmla="*/ 0 w 129"/>
                <a:gd name="T5" fmla="*/ 48 h 210"/>
                <a:gd name="T6" fmla="*/ 12 w 129"/>
                <a:gd name="T7" fmla="*/ 156 h 210"/>
                <a:gd name="T8" fmla="*/ 72 w 129"/>
                <a:gd name="T9" fmla="*/ 210 h 210"/>
                <a:gd name="T10" fmla="*/ 129 w 129"/>
                <a:gd name="T11" fmla="*/ 120 h 210"/>
                <a:gd name="T12" fmla="*/ 111 w 129"/>
                <a:gd name="T13" fmla="*/ 39 h 2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9"/>
                <a:gd name="T22" fmla="*/ 0 h 210"/>
                <a:gd name="T23" fmla="*/ 129 w 129"/>
                <a:gd name="T24" fmla="*/ 210 h 21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9" h="210">
                  <a:moveTo>
                    <a:pt x="111" y="39"/>
                  </a:moveTo>
                  <a:lnTo>
                    <a:pt x="45" y="0"/>
                  </a:lnTo>
                  <a:lnTo>
                    <a:pt x="0" y="48"/>
                  </a:lnTo>
                  <a:lnTo>
                    <a:pt x="12" y="156"/>
                  </a:lnTo>
                  <a:lnTo>
                    <a:pt x="72" y="210"/>
                  </a:lnTo>
                  <a:lnTo>
                    <a:pt x="129" y="120"/>
                  </a:lnTo>
                  <a:lnTo>
                    <a:pt x="111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endParaRPr lang="uk-UA"/>
            </a:p>
          </p:txBody>
        </p:sp>
        <p:sp>
          <p:nvSpPr>
            <p:cNvPr id="129070" name="Freeform 10"/>
            <p:cNvSpPr>
              <a:spLocks/>
            </p:cNvSpPr>
            <p:nvPr/>
          </p:nvSpPr>
          <p:spPr bwMode="auto">
            <a:xfrm>
              <a:off x="4224" y="3120"/>
              <a:ext cx="609" cy="495"/>
            </a:xfrm>
            <a:custGeom>
              <a:avLst/>
              <a:gdLst>
                <a:gd name="T0" fmla="*/ 114 w 609"/>
                <a:gd name="T1" fmla="*/ 45 h 495"/>
                <a:gd name="T2" fmla="*/ 471 w 609"/>
                <a:gd name="T3" fmla="*/ 0 h 495"/>
                <a:gd name="T4" fmla="*/ 609 w 609"/>
                <a:gd name="T5" fmla="*/ 198 h 495"/>
                <a:gd name="T6" fmla="*/ 516 w 609"/>
                <a:gd name="T7" fmla="*/ 495 h 495"/>
                <a:gd name="T8" fmla="*/ 108 w 609"/>
                <a:gd name="T9" fmla="*/ 468 h 495"/>
                <a:gd name="T10" fmla="*/ 0 w 609"/>
                <a:gd name="T11" fmla="*/ 276 h 495"/>
                <a:gd name="T12" fmla="*/ 114 w 609"/>
                <a:gd name="T13" fmla="*/ 45 h 49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09"/>
                <a:gd name="T22" fmla="*/ 0 h 495"/>
                <a:gd name="T23" fmla="*/ 609 w 609"/>
                <a:gd name="T24" fmla="*/ 495 h 49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09" h="495">
                  <a:moveTo>
                    <a:pt x="114" y="45"/>
                  </a:moveTo>
                  <a:lnTo>
                    <a:pt x="471" y="0"/>
                  </a:lnTo>
                  <a:lnTo>
                    <a:pt x="609" y="198"/>
                  </a:lnTo>
                  <a:lnTo>
                    <a:pt x="516" y="495"/>
                  </a:lnTo>
                  <a:lnTo>
                    <a:pt x="108" y="468"/>
                  </a:lnTo>
                  <a:lnTo>
                    <a:pt x="0" y="276"/>
                  </a:lnTo>
                  <a:lnTo>
                    <a:pt x="114" y="45"/>
                  </a:lnTo>
                  <a:close/>
                </a:path>
              </a:pathLst>
            </a:custGeom>
            <a:solidFill>
              <a:srgbClr val="99FF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endParaRPr lang="uk-UA"/>
            </a:p>
          </p:txBody>
        </p:sp>
        <p:sp>
          <p:nvSpPr>
            <p:cNvPr id="129071" name="Freeform 11"/>
            <p:cNvSpPr>
              <a:spLocks/>
            </p:cNvSpPr>
            <p:nvPr/>
          </p:nvSpPr>
          <p:spPr bwMode="auto">
            <a:xfrm>
              <a:off x="4818" y="3114"/>
              <a:ext cx="408" cy="552"/>
            </a:xfrm>
            <a:custGeom>
              <a:avLst/>
              <a:gdLst>
                <a:gd name="T0" fmla="*/ 120 w 408"/>
                <a:gd name="T1" fmla="*/ 24 h 552"/>
                <a:gd name="T2" fmla="*/ 336 w 408"/>
                <a:gd name="T3" fmla="*/ 0 h 552"/>
                <a:gd name="T4" fmla="*/ 408 w 408"/>
                <a:gd name="T5" fmla="*/ 306 h 552"/>
                <a:gd name="T6" fmla="*/ 336 w 408"/>
                <a:gd name="T7" fmla="*/ 486 h 552"/>
                <a:gd name="T8" fmla="*/ 132 w 408"/>
                <a:gd name="T9" fmla="*/ 552 h 552"/>
                <a:gd name="T10" fmla="*/ 0 w 408"/>
                <a:gd name="T11" fmla="*/ 462 h 552"/>
                <a:gd name="T12" fmla="*/ 120 w 408"/>
                <a:gd name="T13" fmla="*/ 24 h 55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8"/>
                <a:gd name="T22" fmla="*/ 0 h 552"/>
                <a:gd name="T23" fmla="*/ 408 w 408"/>
                <a:gd name="T24" fmla="*/ 552 h 55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8" h="552">
                  <a:moveTo>
                    <a:pt x="120" y="24"/>
                  </a:moveTo>
                  <a:lnTo>
                    <a:pt x="336" y="0"/>
                  </a:lnTo>
                  <a:lnTo>
                    <a:pt x="408" y="306"/>
                  </a:lnTo>
                  <a:lnTo>
                    <a:pt x="336" y="486"/>
                  </a:lnTo>
                  <a:lnTo>
                    <a:pt x="132" y="552"/>
                  </a:lnTo>
                  <a:lnTo>
                    <a:pt x="0" y="462"/>
                  </a:lnTo>
                  <a:lnTo>
                    <a:pt x="120" y="24"/>
                  </a:lnTo>
                  <a:close/>
                </a:path>
              </a:pathLst>
            </a:custGeom>
            <a:solidFill>
              <a:srgbClr val="99FF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endParaRPr lang="uk-UA"/>
            </a:p>
          </p:txBody>
        </p:sp>
        <p:sp>
          <p:nvSpPr>
            <p:cNvPr id="129072" name="Freeform 12"/>
            <p:cNvSpPr>
              <a:spLocks/>
            </p:cNvSpPr>
            <p:nvPr/>
          </p:nvSpPr>
          <p:spPr bwMode="auto">
            <a:xfrm>
              <a:off x="4715" y="3310"/>
              <a:ext cx="216" cy="240"/>
            </a:xfrm>
            <a:custGeom>
              <a:avLst/>
              <a:gdLst>
                <a:gd name="T0" fmla="*/ 0 w 216"/>
                <a:gd name="T1" fmla="*/ 126 h 240"/>
                <a:gd name="T2" fmla="*/ 48 w 216"/>
                <a:gd name="T3" fmla="*/ 0 h 240"/>
                <a:gd name="T4" fmla="*/ 180 w 216"/>
                <a:gd name="T5" fmla="*/ 240 h 240"/>
                <a:gd name="T6" fmla="*/ 216 w 216"/>
                <a:gd name="T7" fmla="*/ 114 h 2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"/>
                <a:gd name="T13" fmla="*/ 0 h 240"/>
                <a:gd name="T14" fmla="*/ 216 w 216"/>
                <a:gd name="T15" fmla="*/ 240 h 2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" h="240">
                  <a:moveTo>
                    <a:pt x="0" y="126"/>
                  </a:moveTo>
                  <a:lnTo>
                    <a:pt x="48" y="0"/>
                  </a:lnTo>
                  <a:lnTo>
                    <a:pt x="180" y="240"/>
                  </a:lnTo>
                  <a:lnTo>
                    <a:pt x="216" y="114"/>
                  </a:lnTo>
                </a:path>
              </a:pathLst>
            </a:custGeom>
            <a:noFill/>
            <a:ln w="19050">
              <a:solidFill>
                <a:schemeClr val="accent2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uk-UA"/>
            </a:p>
          </p:txBody>
        </p:sp>
        <p:sp>
          <p:nvSpPr>
            <p:cNvPr id="129073" name="Rectangle 13"/>
            <p:cNvSpPr>
              <a:spLocks noChangeArrowheads="1"/>
            </p:cNvSpPr>
            <p:nvPr/>
          </p:nvSpPr>
          <p:spPr bwMode="auto">
            <a:xfrm>
              <a:off x="4527" y="1633"/>
              <a:ext cx="458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uk" altLang="uk-UA" sz="2000" dirty="0">
                  <a:latin typeface="Arial" panose="020B0604020202020204" pitchFamily="34" charset="0"/>
                </a:rPr>
                <a:t>Площа</a:t>
              </a:r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3962399" y="2590800"/>
            <a:ext cx="1571625" cy="3079750"/>
            <a:chOff x="2496" y="1632"/>
            <a:chExt cx="990" cy="1940"/>
          </a:xfrm>
        </p:grpSpPr>
        <p:sp>
          <p:nvSpPr>
            <p:cNvPr id="129061" name="Line 15"/>
            <p:cNvSpPr>
              <a:spLocks noChangeShapeType="1"/>
            </p:cNvSpPr>
            <p:nvPr/>
          </p:nvSpPr>
          <p:spPr bwMode="auto">
            <a:xfrm flipV="1">
              <a:off x="2640" y="2263"/>
              <a:ext cx="417" cy="35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uk-UA"/>
            </a:p>
          </p:txBody>
        </p:sp>
        <p:sp>
          <p:nvSpPr>
            <p:cNvPr id="129062" name="Freeform 16"/>
            <p:cNvSpPr>
              <a:spLocks/>
            </p:cNvSpPr>
            <p:nvPr/>
          </p:nvSpPr>
          <p:spPr bwMode="auto">
            <a:xfrm>
              <a:off x="3019" y="2252"/>
              <a:ext cx="465" cy="476"/>
            </a:xfrm>
            <a:custGeom>
              <a:avLst/>
              <a:gdLst>
                <a:gd name="T0" fmla="*/ 414 w 375"/>
                <a:gd name="T1" fmla="*/ 4077 h 384"/>
                <a:gd name="T2" fmla="*/ 928 w 375"/>
                <a:gd name="T3" fmla="*/ 2541 h 384"/>
                <a:gd name="T4" fmla="*/ 2972 w 375"/>
                <a:gd name="T5" fmla="*/ 2541 h 384"/>
                <a:gd name="T6" fmla="*/ 3998 w 375"/>
                <a:gd name="T7" fmla="*/ 1018 h 384"/>
                <a:gd name="T8" fmla="*/ 1952 w 375"/>
                <a:gd name="T9" fmla="*/ 0 h 384"/>
                <a:gd name="T10" fmla="*/ 0 w 375"/>
                <a:gd name="T11" fmla="*/ 1608 h 3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75"/>
                <a:gd name="T19" fmla="*/ 0 h 384"/>
                <a:gd name="T20" fmla="*/ 375 w 375"/>
                <a:gd name="T21" fmla="*/ 384 h 38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75" h="384">
                  <a:moveTo>
                    <a:pt x="39" y="384"/>
                  </a:moveTo>
                  <a:lnTo>
                    <a:pt x="87" y="240"/>
                  </a:lnTo>
                  <a:lnTo>
                    <a:pt x="279" y="240"/>
                  </a:lnTo>
                  <a:lnTo>
                    <a:pt x="375" y="96"/>
                  </a:lnTo>
                  <a:lnTo>
                    <a:pt x="183" y="0"/>
                  </a:lnTo>
                  <a:lnTo>
                    <a:pt x="0" y="151"/>
                  </a:lnTo>
                </a:path>
              </a:pathLst>
            </a:cu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uk-UA"/>
            </a:p>
          </p:txBody>
        </p:sp>
        <p:sp>
          <p:nvSpPr>
            <p:cNvPr id="129063" name="Line 17"/>
            <p:cNvSpPr>
              <a:spLocks noChangeShapeType="1"/>
            </p:cNvSpPr>
            <p:nvPr/>
          </p:nvSpPr>
          <p:spPr bwMode="auto">
            <a:xfrm flipV="1">
              <a:off x="2876" y="3165"/>
              <a:ext cx="136" cy="246"/>
            </a:xfrm>
            <a:prstGeom prst="line">
              <a:avLst/>
            </a:prstGeom>
            <a:noFill/>
            <a:ln w="28575">
              <a:solidFill>
                <a:srgbClr val="00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uk-UA"/>
            </a:p>
          </p:txBody>
        </p:sp>
        <p:sp>
          <p:nvSpPr>
            <p:cNvPr id="129064" name="Freeform 18"/>
            <p:cNvSpPr>
              <a:spLocks/>
            </p:cNvSpPr>
            <p:nvPr/>
          </p:nvSpPr>
          <p:spPr bwMode="auto">
            <a:xfrm>
              <a:off x="3006" y="3231"/>
              <a:ext cx="323" cy="341"/>
            </a:xfrm>
            <a:custGeom>
              <a:avLst/>
              <a:gdLst>
                <a:gd name="T0" fmla="*/ 5 w 323"/>
                <a:gd name="T1" fmla="*/ 59 h 341"/>
                <a:gd name="T2" fmla="*/ 65 w 323"/>
                <a:gd name="T3" fmla="*/ 23 h 341"/>
                <a:gd name="T4" fmla="*/ 83 w 323"/>
                <a:gd name="T5" fmla="*/ 11 h 341"/>
                <a:gd name="T6" fmla="*/ 215 w 323"/>
                <a:gd name="T7" fmla="*/ 41 h 341"/>
                <a:gd name="T8" fmla="*/ 233 w 323"/>
                <a:gd name="T9" fmla="*/ 179 h 341"/>
                <a:gd name="T10" fmla="*/ 323 w 323"/>
                <a:gd name="T11" fmla="*/ 221 h 341"/>
                <a:gd name="T12" fmla="*/ 173 w 323"/>
                <a:gd name="T13" fmla="*/ 341 h 341"/>
                <a:gd name="T14" fmla="*/ 101 w 323"/>
                <a:gd name="T15" fmla="*/ 197 h 3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23"/>
                <a:gd name="T25" fmla="*/ 0 h 341"/>
                <a:gd name="T26" fmla="*/ 323 w 323"/>
                <a:gd name="T27" fmla="*/ 341 h 34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23" h="341">
                  <a:moveTo>
                    <a:pt x="5" y="59"/>
                  </a:moveTo>
                  <a:cubicBezTo>
                    <a:pt x="93" y="0"/>
                    <a:pt x="0" y="60"/>
                    <a:pt x="65" y="23"/>
                  </a:cubicBezTo>
                  <a:cubicBezTo>
                    <a:pt x="71" y="19"/>
                    <a:pt x="83" y="11"/>
                    <a:pt x="83" y="11"/>
                  </a:cubicBezTo>
                  <a:lnTo>
                    <a:pt x="215" y="41"/>
                  </a:lnTo>
                  <a:lnTo>
                    <a:pt x="233" y="179"/>
                  </a:lnTo>
                  <a:lnTo>
                    <a:pt x="323" y="221"/>
                  </a:lnTo>
                  <a:lnTo>
                    <a:pt x="173" y="341"/>
                  </a:lnTo>
                  <a:lnTo>
                    <a:pt x="101" y="197"/>
                  </a:lnTo>
                </a:path>
              </a:pathLst>
            </a:custGeom>
            <a:noFill/>
            <a:ln w="28575">
              <a:solidFill>
                <a:srgbClr val="0066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uk-UA"/>
            </a:p>
          </p:txBody>
        </p:sp>
        <p:sp>
          <p:nvSpPr>
            <p:cNvPr id="129065" name="Rectangle 19"/>
            <p:cNvSpPr>
              <a:spLocks noChangeArrowheads="1"/>
            </p:cNvSpPr>
            <p:nvPr/>
          </p:nvSpPr>
          <p:spPr bwMode="auto">
            <a:xfrm>
              <a:off x="2496" y="1632"/>
              <a:ext cx="99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uk" altLang="uk-UA" sz="2000" dirty="0">
                  <a:latin typeface="Arial" panose="020B0604020202020204" pitchFamily="34" charset="0"/>
                </a:rPr>
                <a:t>Лінія/ </a:t>
              </a:r>
              <a:r>
                <a:rPr lang="uk" altLang="uk-UA" sz="2000" dirty="0" err="1">
                  <a:latin typeface="Arial" panose="020B0604020202020204" pitchFamily="34" charset="0"/>
                </a:rPr>
                <a:t>Полілінія</a:t>
              </a:r>
              <a:endParaRPr lang="en-US" altLang="uk-UA" sz="2000" dirty="0">
                <a:latin typeface="Arial" panose="020B0604020202020204" pitchFamily="34" charset="0"/>
              </a:endParaRPr>
            </a:p>
          </p:txBody>
        </p:sp>
      </p:grpSp>
      <p:sp>
        <p:nvSpPr>
          <p:cNvPr id="129030" name="Text Box 20"/>
          <p:cNvSpPr txBox="1">
            <a:spLocks noChangeArrowheads="1"/>
          </p:cNvSpPr>
          <p:nvPr/>
        </p:nvSpPr>
        <p:spPr bwMode="auto">
          <a:xfrm>
            <a:off x="827585" y="198438"/>
            <a:ext cx="774650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uk" altLang="uk-UA" sz="3200" b="1" u="sng" dirty="0">
                <a:solidFill>
                  <a:srgbClr val="002060"/>
                </a:solidFill>
                <a:latin typeface="Arial" panose="020B0604020202020204" pitchFamily="34" charset="0"/>
              </a:rPr>
              <a:t>Прості об'єкти - визначення геометрії</a:t>
            </a:r>
          </a:p>
        </p:txBody>
      </p:sp>
      <p:sp>
        <p:nvSpPr>
          <p:cNvPr id="129031" name="Text Box 24"/>
          <p:cNvSpPr txBox="1">
            <a:spLocks noChangeArrowheads="1"/>
          </p:cNvSpPr>
          <p:nvPr/>
        </p:nvSpPr>
        <p:spPr bwMode="auto">
          <a:xfrm>
            <a:off x="542772" y="1570038"/>
            <a:ext cx="48482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uk" altLang="uk-UA" sz="2000" b="1" dirty="0">
                <a:solidFill>
                  <a:schemeClr val="accent2"/>
                </a:solidFill>
                <a:latin typeface="Arial" panose="020B0604020202020204" pitchFamily="34" charset="0"/>
              </a:rPr>
              <a:t>0, 1 та 2 - вимірна геометрія</a:t>
            </a:r>
            <a:endParaRPr lang="en-US" altLang="uk-UA" sz="2000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129032" name="Text Box 25"/>
          <p:cNvSpPr txBox="1">
            <a:spLocks noChangeArrowheads="1"/>
          </p:cNvSpPr>
          <p:nvPr/>
        </p:nvSpPr>
        <p:spPr bwMode="auto">
          <a:xfrm>
            <a:off x="381000" y="3762375"/>
            <a:ext cx="189071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uk" altLang="uk-UA" sz="2000" dirty="0">
                <a:latin typeface="Arial" panose="020B0604020202020204" pitchFamily="34" charset="0"/>
              </a:rPr>
              <a:t>Просторові об'єкти</a:t>
            </a:r>
          </a:p>
        </p:txBody>
      </p:sp>
      <p:sp>
        <p:nvSpPr>
          <p:cNvPr id="129033" name="Text Box 26"/>
          <p:cNvSpPr txBox="1">
            <a:spLocks noChangeArrowheads="1"/>
          </p:cNvSpPr>
          <p:nvPr/>
        </p:nvSpPr>
        <p:spPr bwMode="auto">
          <a:xfrm>
            <a:off x="427038" y="5003800"/>
            <a:ext cx="269716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uk" altLang="uk-UA" sz="2000" dirty="0">
                <a:latin typeface="Arial" panose="020B0604020202020204" pitchFamily="34" charset="0"/>
              </a:rPr>
              <a:t>Групи подібних об'єктів</a:t>
            </a:r>
          </a:p>
        </p:txBody>
      </p:sp>
      <p:sp>
        <p:nvSpPr>
          <p:cNvPr id="129034" name="Rectangle 27"/>
          <p:cNvSpPr>
            <a:spLocks noChangeArrowheads="1"/>
          </p:cNvSpPr>
          <p:nvPr/>
        </p:nvSpPr>
        <p:spPr bwMode="auto">
          <a:xfrm>
            <a:off x="409575" y="2584450"/>
            <a:ext cx="92525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uk" altLang="uk-UA" sz="2000" dirty="0">
                <a:latin typeface="Arial" panose="020B0604020202020204" pitchFamily="34" charset="0"/>
              </a:rPr>
              <a:t>Об'єкт</a:t>
            </a:r>
          </a:p>
        </p:txBody>
      </p:sp>
      <p:sp>
        <p:nvSpPr>
          <p:cNvPr id="129035" name="Text Box 28"/>
          <p:cNvSpPr txBox="1">
            <a:spLocks noChangeArrowheads="1"/>
          </p:cNvSpPr>
          <p:nvPr/>
        </p:nvSpPr>
        <p:spPr bwMode="auto">
          <a:xfrm>
            <a:off x="457200" y="6172200"/>
            <a:ext cx="1905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uk" altLang="uk-UA" sz="1800" dirty="0">
                <a:latin typeface="Arial" panose="020B0604020202020204" pitchFamily="34" charset="0"/>
              </a:rPr>
              <a:t>Визначення для</a:t>
            </a:r>
            <a:endParaRPr lang="en-US" altLang="uk-UA" sz="2000" dirty="0">
              <a:latin typeface="Arial" panose="020B0604020202020204" pitchFamily="34" charset="0"/>
            </a:endParaRPr>
          </a:p>
        </p:txBody>
      </p:sp>
      <p:grpSp>
        <p:nvGrpSpPr>
          <p:cNvPr id="5" name="Group 29"/>
          <p:cNvGrpSpPr>
            <a:grpSpLocks/>
          </p:cNvGrpSpPr>
          <p:nvPr/>
        </p:nvGrpSpPr>
        <p:grpSpPr bwMode="auto">
          <a:xfrm>
            <a:off x="2451390" y="2590800"/>
            <a:ext cx="770106" cy="2890838"/>
            <a:chOff x="1679" y="1632"/>
            <a:chExt cx="490" cy="1821"/>
          </a:xfrm>
        </p:grpSpPr>
        <p:sp>
          <p:nvSpPr>
            <p:cNvPr id="129054" name="Oval 30"/>
            <p:cNvSpPr>
              <a:spLocks noChangeArrowheads="1"/>
            </p:cNvSpPr>
            <p:nvPr/>
          </p:nvSpPr>
          <p:spPr bwMode="auto">
            <a:xfrm flipH="1">
              <a:off x="1960" y="3286"/>
              <a:ext cx="47" cy="47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de-DE" altLang="uk-UA"/>
            </a:p>
          </p:txBody>
        </p:sp>
        <p:sp>
          <p:nvSpPr>
            <p:cNvPr id="129055" name="Oval 31"/>
            <p:cNvSpPr>
              <a:spLocks noChangeArrowheads="1"/>
            </p:cNvSpPr>
            <p:nvPr/>
          </p:nvSpPr>
          <p:spPr bwMode="auto">
            <a:xfrm flipH="1">
              <a:off x="2056" y="3382"/>
              <a:ext cx="47" cy="47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de-DE" altLang="uk-UA"/>
            </a:p>
          </p:txBody>
        </p:sp>
        <p:sp>
          <p:nvSpPr>
            <p:cNvPr id="129056" name="Oval 32"/>
            <p:cNvSpPr>
              <a:spLocks noChangeArrowheads="1"/>
            </p:cNvSpPr>
            <p:nvPr/>
          </p:nvSpPr>
          <p:spPr bwMode="auto">
            <a:xfrm flipH="1" flipV="1">
              <a:off x="1942" y="3406"/>
              <a:ext cx="47" cy="47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de-DE" altLang="uk-UA"/>
            </a:p>
          </p:txBody>
        </p:sp>
        <p:sp>
          <p:nvSpPr>
            <p:cNvPr id="129057" name="Rectangle 33"/>
            <p:cNvSpPr>
              <a:spLocks noChangeArrowheads="1"/>
            </p:cNvSpPr>
            <p:nvPr/>
          </p:nvSpPr>
          <p:spPr bwMode="auto">
            <a:xfrm>
              <a:off x="1679" y="1632"/>
              <a:ext cx="49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uk" altLang="uk-UA" sz="2000" dirty="0">
                  <a:latin typeface="Arial" panose="020B0604020202020204" pitchFamily="34" charset="0"/>
                </a:rPr>
                <a:t>Точка</a:t>
              </a:r>
            </a:p>
          </p:txBody>
        </p:sp>
        <p:sp>
          <p:nvSpPr>
            <p:cNvPr id="129058" name="Oval 34"/>
            <p:cNvSpPr>
              <a:spLocks noChangeArrowheads="1"/>
            </p:cNvSpPr>
            <p:nvPr/>
          </p:nvSpPr>
          <p:spPr bwMode="auto">
            <a:xfrm flipH="1">
              <a:off x="1937" y="2412"/>
              <a:ext cx="47" cy="47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de-DE" altLang="uk-UA"/>
            </a:p>
          </p:txBody>
        </p:sp>
        <p:sp>
          <p:nvSpPr>
            <p:cNvPr id="129059" name="Oval 35"/>
            <p:cNvSpPr>
              <a:spLocks noChangeArrowheads="1"/>
            </p:cNvSpPr>
            <p:nvPr/>
          </p:nvSpPr>
          <p:spPr bwMode="auto">
            <a:xfrm flipH="1">
              <a:off x="2033" y="2508"/>
              <a:ext cx="47" cy="47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de-DE" altLang="uk-UA"/>
            </a:p>
          </p:txBody>
        </p:sp>
        <p:sp>
          <p:nvSpPr>
            <p:cNvPr id="129060" name="Oval 36"/>
            <p:cNvSpPr>
              <a:spLocks noChangeArrowheads="1"/>
            </p:cNvSpPr>
            <p:nvPr/>
          </p:nvSpPr>
          <p:spPr bwMode="auto">
            <a:xfrm flipH="1" flipV="1">
              <a:off x="1919" y="2532"/>
              <a:ext cx="47" cy="47"/>
            </a:xfrm>
            <a:prstGeom prst="ellipse">
              <a:avLst/>
            </a:prstGeom>
            <a:solidFill>
              <a:srgbClr val="008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de-DE" altLang="uk-UA"/>
            </a:p>
          </p:txBody>
        </p:sp>
      </p:grpSp>
      <p:grpSp>
        <p:nvGrpSpPr>
          <p:cNvPr id="6" name="Group 37"/>
          <p:cNvGrpSpPr>
            <a:grpSpLocks/>
          </p:cNvGrpSpPr>
          <p:nvPr/>
        </p:nvGrpSpPr>
        <p:grpSpPr bwMode="auto">
          <a:xfrm>
            <a:off x="2743202" y="3505200"/>
            <a:ext cx="5843588" cy="3067050"/>
            <a:chOff x="1728" y="2208"/>
            <a:chExt cx="3681" cy="1932"/>
          </a:xfrm>
        </p:grpSpPr>
        <p:sp>
          <p:nvSpPr>
            <p:cNvPr id="129038" name="Oval 38"/>
            <p:cNvSpPr>
              <a:spLocks noChangeArrowheads="1"/>
            </p:cNvSpPr>
            <p:nvPr/>
          </p:nvSpPr>
          <p:spPr bwMode="auto">
            <a:xfrm>
              <a:off x="3041" y="2712"/>
              <a:ext cx="60" cy="60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de-DE" altLang="uk-UA"/>
            </a:p>
          </p:txBody>
        </p:sp>
        <p:sp>
          <p:nvSpPr>
            <p:cNvPr id="129039" name="Oval 39"/>
            <p:cNvSpPr>
              <a:spLocks noChangeArrowheads="1"/>
            </p:cNvSpPr>
            <p:nvPr/>
          </p:nvSpPr>
          <p:spPr bwMode="auto">
            <a:xfrm>
              <a:off x="3005" y="2418"/>
              <a:ext cx="60" cy="60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de-DE" altLang="uk-UA"/>
            </a:p>
          </p:txBody>
        </p:sp>
        <p:sp>
          <p:nvSpPr>
            <p:cNvPr id="129040" name="Oval 40"/>
            <p:cNvSpPr>
              <a:spLocks noChangeArrowheads="1"/>
            </p:cNvSpPr>
            <p:nvPr/>
          </p:nvSpPr>
          <p:spPr bwMode="auto">
            <a:xfrm>
              <a:off x="2627" y="2580"/>
              <a:ext cx="60" cy="60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de-DE" altLang="uk-UA"/>
            </a:p>
          </p:txBody>
        </p:sp>
        <p:sp>
          <p:nvSpPr>
            <p:cNvPr id="129041" name="Oval 41"/>
            <p:cNvSpPr>
              <a:spLocks noChangeArrowheads="1"/>
            </p:cNvSpPr>
            <p:nvPr/>
          </p:nvSpPr>
          <p:spPr bwMode="auto">
            <a:xfrm>
              <a:off x="3048" y="2226"/>
              <a:ext cx="59" cy="60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de-DE" altLang="uk-UA"/>
            </a:p>
          </p:txBody>
        </p:sp>
        <p:sp>
          <p:nvSpPr>
            <p:cNvPr id="129042" name="Oval 42"/>
            <p:cNvSpPr>
              <a:spLocks noChangeArrowheads="1"/>
            </p:cNvSpPr>
            <p:nvPr/>
          </p:nvSpPr>
          <p:spPr bwMode="auto">
            <a:xfrm>
              <a:off x="2842" y="3384"/>
              <a:ext cx="58" cy="62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66FF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de-DE" altLang="uk-UA"/>
            </a:p>
          </p:txBody>
        </p:sp>
        <p:sp>
          <p:nvSpPr>
            <p:cNvPr id="129043" name="Oval 43"/>
            <p:cNvSpPr>
              <a:spLocks noChangeArrowheads="1"/>
            </p:cNvSpPr>
            <p:nvPr/>
          </p:nvSpPr>
          <p:spPr bwMode="auto">
            <a:xfrm>
              <a:off x="2977" y="3144"/>
              <a:ext cx="58" cy="62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66FF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de-DE" altLang="uk-UA"/>
            </a:p>
          </p:txBody>
        </p:sp>
        <p:sp>
          <p:nvSpPr>
            <p:cNvPr id="129044" name="Oval 44"/>
            <p:cNvSpPr>
              <a:spLocks noChangeArrowheads="1"/>
            </p:cNvSpPr>
            <p:nvPr/>
          </p:nvSpPr>
          <p:spPr bwMode="auto">
            <a:xfrm>
              <a:off x="3082" y="3408"/>
              <a:ext cx="58" cy="62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66FF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de-DE" altLang="uk-UA"/>
            </a:p>
          </p:txBody>
        </p:sp>
        <p:sp>
          <p:nvSpPr>
            <p:cNvPr id="129045" name="Oval 45"/>
            <p:cNvSpPr>
              <a:spLocks noChangeArrowheads="1"/>
            </p:cNvSpPr>
            <p:nvPr/>
          </p:nvSpPr>
          <p:spPr bwMode="auto">
            <a:xfrm>
              <a:off x="2977" y="3264"/>
              <a:ext cx="58" cy="62"/>
            </a:xfrm>
            <a:prstGeom prst="ellipse">
              <a:avLst/>
            </a:prstGeom>
            <a:solidFill>
              <a:srgbClr val="0000FF"/>
            </a:solidFill>
            <a:ln w="9525">
              <a:solidFill>
                <a:srgbClr val="0066FF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de-DE" altLang="uk-UA"/>
            </a:p>
          </p:txBody>
        </p:sp>
        <p:sp>
          <p:nvSpPr>
            <p:cNvPr id="129046" name="Freeform 46"/>
            <p:cNvSpPr>
              <a:spLocks/>
            </p:cNvSpPr>
            <p:nvPr/>
          </p:nvSpPr>
          <p:spPr bwMode="auto">
            <a:xfrm>
              <a:off x="4032" y="2208"/>
              <a:ext cx="609" cy="495"/>
            </a:xfrm>
            <a:custGeom>
              <a:avLst/>
              <a:gdLst>
                <a:gd name="T0" fmla="*/ 114 w 609"/>
                <a:gd name="T1" fmla="*/ 45 h 495"/>
                <a:gd name="T2" fmla="*/ 471 w 609"/>
                <a:gd name="T3" fmla="*/ 0 h 495"/>
                <a:gd name="T4" fmla="*/ 609 w 609"/>
                <a:gd name="T5" fmla="*/ 198 h 495"/>
                <a:gd name="T6" fmla="*/ 516 w 609"/>
                <a:gd name="T7" fmla="*/ 495 h 495"/>
                <a:gd name="T8" fmla="*/ 108 w 609"/>
                <a:gd name="T9" fmla="*/ 468 h 495"/>
                <a:gd name="T10" fmla="*/ 0 w 609"/>
                <a:gd name="T11" fmla="*/ 276 h 495"/>
                <a:gd name="T12" fmla="*/ 114 w 609"/>
                <a:gd name="T13" fmla="*/ 45 h 49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09"/>
                <a:gd name="T22" fmla="*/ 0 h 495"/>
                <a:gd name="T23" fmla="*/ 609 w 609"/>
                <a:gd name="T24" fmla="*/ 495 h 49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09" h="495">
                  <a:moveTo>
                    <a:pt x="114" y="45"/>
                  </a:moveTo>
                  <a:lnTo>
                    <a:pt x="471" y="0"/>
                  </a:lnTo>
                  <a:lnTo>
                    <a:pt x="609" y="198"/>
                  </a:lnTo>
                  <a:lnTo>
                    <a:pt x="516" y="495"/>
                  </a:lnTo>
                  <a:lnTo>
                    <a:pt x="108" y="468"/>
                  </a:lnTo>
                  <a:lnTo>
                    <a:pt x="0" y="276"/>
                  </a:lnTo>
                  <a:lnTo>
                    <a:pt x="114" y="45"/>
                  </a:lnTo>
                  <a:close/>
                </a:path>
              </a:pathLst>
            </a:custGeom>
            <a:noFill/>
            <a:ln w="2857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uk-UA"/>
            </a:p>
          </p:txBody>
        </p:sp>
        <p:sp>
          <p:nvSpPr>
            <p:cNvPr id="129047" name="Freeform 47"/>
            <p:cNvSpPr>
              <a:spLocks/>
            </p:cNvSpPr>
            <p:nvPr/>
          </p:nvSpPr>
          <p:spPr bwMode="auto">
            <a:xfrm>
              <a:off x="4800" y="2208"/>
              <a:ext cx="609" cy="495"/>
            </a:xfrm>
            <a:custGeom>
              <a:avLst/>
              <a:gdLst>
                <a:gd name="T0" fmla="*/ 114 w 609"/>
                <a:gd name="T1" fmla="*/ 45 h 495"/>
                <a:gd name="T2" fmla="*/ 471 w 609"/>
                <a:gd name="T3" fmla="*/ 0 h 495"/>
                <a:gd name="T4" fmla="*/ 609 w 609"/>
                <a:gd name="T5" fmla="*/ 198 h 495"/>
                <a:gd name="T6" fmla="*/ 516 w 609"/>
                <a:gd name="T7" fmla="*/ 495 h 495"/>
                <a:gd name="T8" fmla="*/ 108 w 609"/>
                <a:gd name="T9" fmla="*/ 468 h 495"/>
                <a:gd name="T10" fmla="*/ 0 w 609"/>
                <a:gd name="T11" fmla="*/ 276 h 495"/>
                <a:gd name="T12" fmla="*/ 114 w 609"/>
                <a:gd name="T13" fmla="*/ 45 h 49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09"/>
                <a:gd name="T22" fmla="*/ 0 h 495"/>
                <a:gd name="T23" fmla="*/ 609 w 609"/>
                <a:gd name="T24" fmla="*/ 495 h 49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09" h="495">
                  <a:moveTo>
                    <a:pt x="114" y="45"/>
                  </a:moveTo>
                  <a:lnTo>
                    <a:pt x="471" y="0"/>
                  </a:lnTo>
                  <a:lnTo>
                    <a:pt x="609" y="198"/>
                  </a:lnTo>
                  <a:lnTo>
                    <a:pt x="516" y="495"/>
                  </a:lnTo>
                  <a:lnTo>
                    <a:pt x="108" y="468"/>
                  </a:lnTo>
                  <a:lnTo>
                    <a:pt x="0" y="276"/>
                  </a:lnTo>
                  <a:lnTo>
                    <a:pt x="114" y="45"/>
                  </a:lnTo>
                  <a:close/>
                </a:path>
              </a:pathLst>
            </a:custGeom>
            <a:noFill/>
            <a:ln w="2857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uk-UA"/>
            </a:p>
          </p:txBody>
        </p:sp>
        <p:sp>
          <p:nvSpPr>
            <p:cNvPr id="129048" name="Freeform 48"/>
            <p:cNvSpPr>
              <a:spLocks/>
            </p:cNvSpPr>
            <p:nvPr/>
          </p:nvSpPr>
          <p:spPr bwMode="auto">
            <a:xfrm>
              <a:off x="5163" y="2334"/>
              <a:ext cx="183" cy="195"/>
            </a:xfrm>
            <a:custGeom>
              <a:avLst/>
              <a:gdLst>
                <a:gd name="T0" fmla="*/ 117 w 183"/>
                <a:gd name="T1" fmla="*/ 9 h 195"/>
                <a:gd name="T2" fmla="*/ 33 w 183"/>
                <a:gd name="T3" fmla="*/ 0 h 195"/>
                <a:gd name="T4" fmla="*/ 0 w 183"/>
                <a:gd name="T5" fmla="*/ 108 h 195"/>
                <a:gd name="T6" fmla="*/ 78 w 183"/>
                <a:gd name="T7" fmla="*/ 195 h 195"/>
                <a:gd name="T8" fmla="*/ 183 w 183"/>
                <a:gd name="T9" fmla="*/ 129 h 195"/>
                <a:gd name="T10" fmla="*/ 117 w 183"/>
                <a:gd name="T11" fmla="*/ 9 h 19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83"/>
                <a:gd name="T19" fmla="*/ 0 h 195"/>
                <a:gd name="T20" fmla="*/ 183 w 183"/>
                <a:gd name="T21" fmla="*/ 195 h 19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83" h="195">
                  <a:moveTo>
                    <a:pt x="117" y="9"/>
                  </a:moveTo>
                  <a:lnTo>
                    <a:pt x="33" y="0"/>
                  </a:lnTo>
                  <a:lnTo>
                    <a:pt x="0" y="108"/>
                  </a:lnTo>
                  <a:lnTo>
                    <a:pt x="78" y="195"/>
                  </a:lnTo>
                  <a:lnTo>
                    <a:pt x="183" y="129"/>
                  </a:lnTo>
                  <a:lnTo>
                    <a:pt x="117" y="9"/>
                  </a:lnTo>
                  <a:close/>
                </a:path>
              </a:pathLst>
            </a:custGeom>
            <a:noFill/>
            <a:ln w="2857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uk-UA"/>
            </a:p>
          </p:txBody>
        </p:sp>
        <p:sp>
          <p:nvSpPr>
            <p:cNvPr id="129049" name="Freeform 49"/>
            <p:cNvSpPr>
              <a:spLocks/>
            </p:cNvSpPr>
            <p:nvPr/>
          </p:nvSpPr>
          <p:spPr bwMode="auto">
            <a:xfrm>
              <a:off x="4920" y="2393"/>
              <a:ext cx="129" cy="210"/>
            </a:xfrm>
            <a:custGeom>
              <a:avLst/>
              <a:gdLst>
                <a:gd name="T0" fmla="*/ 111 w 129"/>
                <a:gd name="T1" fmla="*/ 39 h 210"/>
                <a:gd name="T2" fmla="*/ 45 w 129"/>
                <a:gd name="T3" fmla="*/ 0 h 210"/>
                <a:gd name="T4" fmla="*/ 0 w 129"/>
                <a:gd name="T5" fmla="*/ 48 h 210"/>
                <a:gd name="T6" fmla="*/ 12 w 129"/>
                <a:gd name="T7" fmla="*/ 156 h 210"/>
                <a:gd name="T8" fmla="*/ 72 w 129"/>
                <a:gd name="T9" fmla="*/ 210 h 210"/>
                <a:gd name="T10" fmla="*/ 129 w 129"/>
                <a:gd name="T11" fmla="*/ 120 h 210"/>
                <a:gd name="T12" fmla="*/ 111 w 129"/>
                <a:gd name="T13" fmla="*/ 39 h 2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9"/>
                <a:gd name="T22" fmla="*/ 0 h 210"/>
                <a:gd name="T23" fmla="*/ 129 w 129"/>
                <a:gd name="T24" fmla="*/ 210 h 21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9" h="210">
                  <a:moveTo>
                    <a:pt x="111" y="39"/>
                  </a:moveTo>
                  <a:lnTo>
                    <a:pt x="45" y="0"/>
                  </a:lnTo>
                  <a:lnTo>
                    <a:pt x="0" y="48"/>
                  </a:lnTo>
                  <a:lnTo>
                    <a:pt x="12" y="156"/>
                  </a:lnTo>
                  <a:lnTo>
                    <a:pt x="72" y="210"/>
                  </a:lnTo>
                  <a:lnTo>
                    <a:pt x="129" y="120"/>
                  </a:lnTo>
                  <a:lnTo>
                    <a:pt x="111" y="39"/>
                  </a:lnTo>
                  <a:close/>
                </a:path>
              </a:pathLst>
            </a:custGeom>
            <a:noFill/>
            <a:ln w="2857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uk-UA"/>
            </a:p>
          </p:txBody>
        </p:sp>
        <p:sp>
          <p:nvSpPr>
            <p:cNvPr id="129050" name="Freeform 50"/>
            <p:cNvSpPr>
              <a:spLocks/>
            </p:cNvSpPr>
            <p:nvPr/>
          </p:nvSpPr>
          <p:spPr bwMode="auto">
            <a:xfrm>
              <a:off x="4224" y="3120"/>
              <a:ext cx="609" cy="495"/>
            </a:xfrm>
            <a:custGeom>
              <a:avLst/>
              <a:gdLst>
                <a:gd name="T0" fmla="*/ 114 w 609"/>
                <a:gd name="T1" fmla="*/ 45 h 495"/>
                <a:gd name="T2" fmla="*/ 471 w 609"/>
                <a:gd name="T3" fmla="*/ 0 h 495"/>
                <a:gd name="T4" fmla="*/ 609 w 609"/>
                <a:gd name="T5" fmla="*/ 198 h 495"/>
                <a:gd name="T6" fmla="*/ 516 w 609"/>
                <a:gd name="T7" fmla="*/ 495 h 495"/>
                <a:gd name="T8" fmla="*/ 108 w 609"/>
                <a:gd name="T9" fmla="*/ 468 h 495"/>
                <a:gd name="T10" fmla="*/ 0 w 609"/>
                <a:gd name="T11" fmla="*/ 276 h 495"/>
                <a:gd name="T12" fmla="*/ 114 w 609"/>
                <a:gd name="T13" fmla="*/ 45 h 49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09"/>
                <a:gd name="T22" fmla="*/ 0 h 495"/>
                <a:gd name="T23" fmla="*/ 609 w 609"/>
                <a:gd name="T24" fmla="*/ 495 h 49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09" h="495">
                  <a:moveTo>
                    <a:pt x="114" y="45"/>
                  </a:moveTo>
                  <a:lnTo>
                    <a:pt x="471" y="0"/>
                  </a:lnTo>
                  <a:lnTo>
                    <a:pt x="609" y="198"/>
                  </a:lnTo>
                  <a:lnTo>
                    <a:pt x="516" y="495"/>
                  </a:lnTo>
                  <a:lnTo>
                    <a:pt x="108" y="468"/>
                  </a:lnTo>
                  <a:lnTo>
                    <a:pt x="0" y="276"/>
                  </a:lnTo>
                  <a:lnTo>
                    <a:pt x="114" y="45"/>
                  </a:lnTo>
                  <a:close/>
                </a:path>
              </a:pathLst>
            </a:custGeom>
            <a:noFill/>
            <a:ln w="2857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uk-UA"/>
            </a:p>
          </p:txBody>
        </p:sp>
        <p:sp>
          <p:nvSpPr>
            <p:cNvPr id="129051" name="Freeform 51"/>
            <p:cNvSpPr>
              <a:spLocks/>
            </p:cNvSpPr>
            <p:nvPr/>
          </p:nvSpPr>
          <p:spPr bwMode="auto">
            <a:xfrm>
              <a:off x="4818" y="3114"/>
              <a:ext cx="408" cy="552"/>
            </a:xfrm>
            <a:custGeom>
              <a:avLst/>
              <a:gdLst>
                <a:gd name="T0" fmla="*/ 120 w 408"/>
                <a:gd name="T1" fmla="*/ 24 h 552"/>
                <a:gd name="T2" fmla="*/ 336 w 408"/>
                <a:gd name="T3" fmla="*/ 0 h 552"/>
                <a:gd name="T4" fmla="*/ 408 w 408"/>
                <a:gd name="T5" fmla="*/ 306 h 552"/>
                <a:gd name="T6" fmla="*/ 336 w 408"/>
                <a:gd name="T7" fmla="*/ 486 h 552"/>
                <a:gd name="T8" fmla="*/ 132 w 408"/>
                <a:gd name="T9" fmla="*/ 552 h 552"/>
                <a:gd name="T10" fmla="*/ 0 w 408"/>
                <a:gd name="T11" fmla="*/ 462 h 552"/>
                <a:gd name="T12" fmla="*/ 120 w 408"/>
                <a:gd name="T13" fmla="*/ 24 h 55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08"/>
                <a:gd name="T22" fmla="*/ 0 h 552"/>
                <a:gd name="T23" fmla="*/ 408 w 408"/>
                <a:gd name="T24" fmla="*/ 552 h 55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08" h="552">
                  <a:moveTo>
                    <a:pt x="120" y="24"/>
                  </a:moveTo>
                  <a:lnTo>
                    <a:pt x="336" y="0"/>
                  </a:lnTo>
                  <a:lnTo>
                    <a:pt x="408" y="306"/>
                  </a:lnTo>
                  <a:lnTo>
                    <a:pt x="336" y="486"/>
                  </a:lnTo>
                  <a:lnTo>
                    <a:pt x="132" y="552"/>
                  </a:lnTo>
                  <a:lnTo>
                    <a:pt x="0" y="462"/>
                  </a:lnTo>
                  <a:lnTo>
                    <a:pt x="120" y="24"/>
                  </a:lnTo>
                  <a:close/>
                </a:path>
              </a:pathLst>
            </a:custGeom>
            <a:noFill/>
            <a:ln w="2857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uk-UA"/>
            </a:p>
          </p:txBody>
        </p:sp>
        <p:sp>
          <p:nvSpPr>
            <p:cNvPr id="129052" name="Rectangle 52"/>
            <p:cNvSpPr>
              <a:spLocks noChangeArrowheads="1"/>
            </p:cNvSpPr>
            <p:nvPr/>
          </p:nvSpPr>
          <p:spPr bwMode="auto">
            <a:xfrm>
              <a:off x="2864" y="3879"/>
              <a:ext cx="790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uk" altLang="uk-UA" sz="2000" dirty="0">
                  <a:latin typeface="Arial" panose="020B0604020202020204" pitchFamily="34" charset="0"/>
                </a:rPr>
                <a:t>межа</a:t>
              </a:r>
            </a:p>
          </p:txBody>
        </p:sp>
        <p:sp>
          <p:nvSpPr>
            <p:cNvPr id="129053" name="Rectangle 53"/>
            <p:cNvSpPr>
              <a:spLocks noChangeArrowheads="1"/>
            </p:cNvSpPr>
            <p:nvPr/>
          </p:nvSpPr>
          <p:spPr bwMode="auto">
            <a:xfrm>
              <a:off x="1728" y="3888"/>
              <a:ext cx="539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uk" altLang="uk-UA" sz="2000" dirty="0">
                  <a:latin typeface="Arial" panose="020B0604020202020204" pitchFamily="34" charset="0"/>
                </a:rPr>
                <a:t>всередині</a:t>
              </a:r>
            </a:p>
          </p:txBody>
        </p:sp>
      </p:grpSp>
      <p:sp>
        <p:nvSpPr>
          <p:cNvPr id="52" name="Text Box 20"/>
          <p:cNvSpPr txBox="1">
            <a:spLocks noChangeArrowheads="1"/>
          </p:cNvSpPr>
          <p:nvPr/>
        </p:nvSpPr>
        <p:spPr bwMode="auto">
          <a:xfrm>
            <a:off x="6241789" y="1169753"/>
            <a:ext cx="3723214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" altLang="uk-UA" sz="2500" b="1" u="sng" dirty="0">
                <a:latin typeface="Arial Unicode MS" panose="020B0604020202020204" pitchFamily="34" charset="-128"/>
              </a:rPr>
              <a:t>Спагеті</a:t>
            </a:r>
          </a:p>
        </p:txBody>
      </p:sp>
    </p:spTree>
    <p:extLst>
      <p:ext uri="{BB962C8B-B14F-4D97-AF65-F5344CB8AC3E}">
        <p14:creationId xmlns:p14="http://schemas.microsoft.com/office/powerpoint/2010/main" val="21297940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Fußzeilenplatzhalt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de-DE" altLang="uk-UA" sz="1400" dirty="0"/>
          </a:p>
          <a:p>
            <a:pPr eaLnBrk="1" hangingPunct="1"/>
            <a:r>
              <a:rPr lang="uk" altLang="uk-UA" sz="1200" dirty="0">
                <a:latin typeface="Arial" panose="020B0604020202020204" pitchFamily="34" charset="0"/>
              </a:rPr>
              <a:t>Дроздівський О.П.</a:t>
            </a:r>
            <a:endParaRPr lang="de-DE" altLang="uk-UA" sz="1200" dirty="0">
              <a:latin typeface="Arial" panose="020B0604020202020204" pitchFamily="34" charset="0"/>
            </a:endParaRPr>
          </a:p>
        </p:txBody>
      </p:sp>
      <p:sp>
        <p:nvSpPr>
          <p:cNvPr id="130051" name="Text Box 2"/>
          <p:cNvSpPr txBox="1">
            <a:spLocks noChangeArrowheads="1"/>
          </p:cNvSpPr>
          <p:nvPr/>
        </p:nvSpPr>
        <p:spPr bwMode="auto">
          <a:xfrm>
            <a:off x="584106" y="82192"/>
            <a:ext cx="80923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uk" altLang="uk-UA" sz="3200" b="1" u="sng" dirty="0">
                <a:solidFill>
                  <a:srgbClr val="002060"/>
                </a:solidFill>
                <a:latin typeface="Arial" panose="020B0604020202020204" pitchFamily="34" charset="0"/>
              </a:rPr>
              <a:t>Прості об'єкти - визначення геометрії</a:t>
            </a:r>
          </a:p>
        </p:txBody>
      </p:sp>
      <p:sp>
        <p:nvSpPr>
          <p:cNvPr id="130053" name="Text Box 4"/>
          <p:cNvSpPr txBox="1">
            <a:spLocks noChangeArrowheads="1"/>
          </p:cNvSpPr>
          <p:nvPr/>
        </p:nvSpPr>
        <p:spPr bwMode="auto">
          <a:xfrm>
            <a:off x="457200" y="1628800"/>
            <a:ext cx="7439025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uk" altLang="uk-UA" sz="2000" b="1" dirty="0">
                <a:solidFill>
                  <a:schemeClr val="accent2"/>
                </a:solidFill>
                <a:latin typeface="Arial" panose="020B0604020202020204" pitchFamily="34" charset="0"/>
              </a:rPr>
              <a:t>Особливості геометрії простих об'єктів: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uk" altLang="uk-UA" sz="2000" b="1" dirty="0">
                <a:solidFill>
                  <a:schemeClr val="accent2"/>
                </a:solidFill>
                <a:latin typeface="Arial" panose="020B0604020202020204" pitchFamily="34" charset="0"/>
              </a:rPr>
              <a:t>лише прямі з'єднання між точками (не має криволінійних дуг)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uk" altLang="uk-UA" sz="2000" b="1" dirty="0">
                <a:solidFill>
                  <a:schemeClr val="accent2"/>
                </a:solidFill>
                <a:latin typeface="Arial" panose="020B0604020202020204" pitchFamily="34" charset="0"/>
              </a:rPr>
              <a:t>не має топології</a:t>
            </a:r>
            <a:endParaRPr lang="de-DE" altLang="uk-UA" sz="2000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130055" name="Freeform 6"/>
          <p:cNvSpPr>
            <a:spLocks/>
          </p:cNvSpPr>
          <p:nvPr/>
        </p:nvSpPr>
        <p:spPr bwMode="auto">
          <a:xfrm>
            <a:off x="2395538" y="4694238"/>
            <a:ext cx="1470025" cy="1590675"/>
          </a:xfrm>
          <a:custGeom>
            <a:avLst/>
            <a:gdLst>
              <a:gd name="T0" fmla="*/ 2147483647 w 522"/>
              <a:gd name="T1" fmla="*/ 2147483647 h 558"/>
              <a:gd name="T2" fmla="*/ 2147483647 w 522"/>
              <a:gd name="T3" fmla="*/ 2147483647 h 558"/>
              <a:gd name="T4" fmla="*/ 2147483647 w 522"/>
              <a:gd name="T5" fmla="*/ 2147483647 h 558"/>
              <a:gd name="T6" fmla="*/ 2147483647 w 522"/>
              <a:gd name="T7" fmla="*/ 2147483647 h 558"/>
              <a:gd name="T8" fmla="*/ 2147483647 w 522"/>
              <a:gd name="T9" fmla="*/ 0 h 558"/>
              <a:gd name="T10" fmla="*/ 0 w 522"/>
              <a:gd name="T11" fmla="*/ 2147483647 h 55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22"/>
              <a:gd name="T19" fmla="*/ 0 h 558"/>
              <a:gd name="T20" fmla="*/ 522 w 522"/>
              <a:gd name="T21" fmla="*/ 558 h 55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22" h="558">
                <a:moveTo>
                  <a:pt x="384" y="558"/>
                </a:moveTo>
                <a:lnTo>
                  <a:pt x="24" y="204"/>
                </a:lnTo>
                <a:lnTo>
                  <a:pt x="426" y="240"/>
                </a:lnTo>
                <a:lnTo>
                  <a:pt x="522" y="96"/>
                </a:lnTo>
                <a:lnTo>
                  <a:pt x="330" y="0"/>
                </a:lnTo>
                <a:lnTo>
                  <a:pt x="0" y="450"/>
                </a:lnTo>
              </a:path>
            </a:pathLst>
          </a:cu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uk-UA"/>
          </a:p>
        </p:txBody>
      </p:sp>
      <p:sp>
        <p:nvSpPr>
          <p:cNvPr id="130056" name="Oval 7"/>
          <p:cNvSpPr>
            <a:spLocks noChangeArrowheads="1"/>
          </p:cNvSpPr>
          <p:nvPr/>
        </p:nvSpPr>
        <p:spPr bwMode="auto">
          <a:xfrm>
            <a:off x="2362200" y="5857875"/>
            <a:ext cx="134938" cy="136525"/>
          </a:xfrm>
          <a:prstGeom prst="ellipse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de-DE" altLang="uk-UA"/>
          </a:p>
        </p:txBody>
      </p:sp>
      <p:sp>
        <p:nvSpPr>
          <p:cNvPr id="130057" name="Oval 8"/>
          <p:cNvSpPr>
            <a:spLocks noChangeArrowheads="1"/>
          </p:cNvSpPr>
          <p:nvPr/>
        </p:nvSpPr>
        <p:spPr bwMode="auto">
          <a:xfrm>
            <a:off x="3409950" y="6234113"/>
            <a:ext cx="134938" cy="136525"/>
          </a:xfrm>
          <a:prstGeom prst="ellipse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de-DE" altLang="uk-UA"/>
          </a:p>
        </p:txBody>
      </p:sp>
      <p:sp>
        <p:nvSpPr>
          <p:cNvPr id="130058" name="Freeform 9"/>
          <p:cNvSpPr>
            <a:spLocks/>
          </p:cNvSpPr>
          <p:nvPr/>
        </p:nvSpPr>
        <p:spPr bwMode="auto">
          <a:xfrm>
            <a:off x="4848225" y="6054725"/>
            <a:ext cx="1198563" cy="376238"/>
          </a:xfrm>
          <a:custGeom>
            <a:avLst/>
            <a:gdLst>
              <a:gd name="T0" fmla="*/ 0 w 426"/>
              <a:gd name="T1" fmla="*/ 2147483647 h 132"/>
              <a:gd name="T2" fmla="*/ 2147483647 w 426"/>
              <a:gd name="T3" fmla="*/ 0 h 132"/>
              <a:gd name="T4" fmla="*/ 2147483647 w 426"/>
              <a:gd name="T5" fmla="*/ 2147483647 h 132"/>
              <a:gd name="T6" fmla="*/ 0 60000 65536"/>
              <a:gd name="T7" fmla="*/ 0 60000 65536"/>
              <a:gd name="T8" fmla="*/ 0 60000 65536"/>
              <a:gd name="T9" fmla="*/ 0 w 426"/>
              <a:gd name="T10" fmla="*/ 0 h 132"/>
              <a:gd name="T11" fmla="*/ 426 w 426"/>
              <a:gd name="T12" fmla="*/ 132 h 13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26" h="132">
                <a:moveTo>
                  <a:pt x="0" y="84"/>
                </a:moveTo>
                <a:lnTo>
                  <a:pt x="252" y="0"/>
                </a:lnTo>
                <a:lnTo>
                  <a:pt x="426" y="13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uk-UA"/>
          </a:p>
        </p:txBody>
      </p:sp>
      <p:sp>
        <p:nvSpPr>
          <p:cNvPr id="130059" name="Freeform 10"/>
          <p:cNvSpPr>
            <a:spLocks/>
          </p:cNvSpPr>
          <p:nvPr/>
        </p:nvSpPr>
        <p:spPr bwMode="auto">
          <a:xfrm>
            <a:off x="4492625" y="4822825"/>
            <a:ext cx="1714500" cy="1411288"/>
          </a:xfrm>
          <a:custGeom>
            <a:avLst/>
            <a:gdLst>
              <a:gd name="T0" fmla="*/ 2147483647 w 609"/>
              <a:gd name="T1" fmla="*/ 2147483647 h 495"/>
              <a:gd name="T2" fmla="*/ 2147483647 w 609"/>
              <a:gd name="T3" fmla="*/ 0 h 495"/>
              <a:gd name="T4" fmla="*/ 2147483647 w 609"/>
              <a:gd name="T5" fmla="*/ 2147483647 h 495"/>
              <a:gd name="T6" fmla="*/ 2147483647 w 609"/>
              <a:gd name="T7" fmla="*/ 2147483647 h 495"/>
              <a:gd name="T8" fmla="*/ 2147483647 w 609"/>
              <a:gd name="T9" fmla="*/ 2147483647 h 495"/>
              <a:gd name="T10" fmla="*/ 0 w 609"/>
              <a:gd name="T11" fmla="*/ 2147483647 h 495"/>
              <a:gd name="T12" fmla="*/ 2147483647 w 609"/>
              <a:gd name="T13" fmla="*/ 2147483647 h 49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09"/>
              <a:gd name="T22" fmla="*/ 0 h 495"/>
              <a:gd name="T23" fmla="*/ 609 w 609"/>
              <a:gd name="T24" fmla="*/ 495 h 49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09" h="495">
                <a:moveTo>
                  <a:pt x="114" y="45"/>
                </a:moveTo>
                <a:lnTo>
                  <a:pt x="471" y="0"/>
                </a:lnTo>
                <a:lnTo>
                  <a:pt x="609" y="198"/>
                </a:lnTo>
                <a:lnTo>
                  <a:pt x="516" y="495"/>
                </a:lnTo>
                <a:lnTo>
                  <a:pt x="108" y="468"/>
                </a:lnTo>
                <a:lnTo>
                  <a:pt x="0" y="276"/>
                </a:lnTo>
                <a:lnTo>
                  <a:pt x="114" y="45"/>
                </a:lnTo>
                <a:close/>
              </a:path>
            </a:pathLst>
          </a:custGeom>
          <a:solidFill>
            <a:srgbClr val="CCFF66"/>
          </a:solidFill>
          <a:ln w="9525">
            <a:solidFill>
              <a:srgbClr val="0066FF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uk-UA"/>
          </a:p>
        </p:txBody>
      </p:sp>
      <p:sp>
        <p:nvSpPr>
          <p:cNvPr id="130060" name="Freeform 11"/>
          <p:cNvSpPr>
            <a:spLocks/>
          </p:cNvSpPr>
          <p:nvPr/>
        </p:nvSpPr>
        <p:spPr bwMode="auto">
          <a:xfrm>
            <a:off x="5573713" y="4843463"/>
            <a:ext cx="1149350" cy="1573212"/>
          </a:xfrm>
          <a:custGeom>
            <a:avLst/>
            <a:gdLst>
              <a:gd name="T0" fmla="*/ 2147483647 w 408"/>
              <a:gd name="T1" fmla="*/ 2147483647 h 552"/>
              <a:gd name="T2" fmla="*/ 2147483647 w 408"/>
              <a:gd name="T3" fmla="*/ 0 h 552"/>
              <a:gd name="T4" fmla="*/ 2147483647 w 408"/>
              <a:gd name="T5" fmla="*/ 2147483647 h 552"/>
              <a:gd name="T6" fmla="*/ 2147483647 w 408"/>
              <a:gd name="T7" fmla="*/ 2147483647 h 552"/>
              <a:gd name="T8" fmla="*/ 2147483647 w 408"/>
              <a:gd name="T9" fmla="*/ 2147483647 h 552"/>
              <a:gd name="T10" fmla="*/ 0 w 408"/>
              <a:gd name="T11" fmla="*/ 2147483647 h 552"/>
              <a:gd name="T12" fmla="*/ 2147483647 w 408"/>
              <a:gd name="T13" fmla="*/ 2147483647 h 55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408"/>
              <a:gd name="T22" fmla="*/ 0 h 552"/>
              <a:gd name="T23" fmla="*/ 408 w 408"/>
              <a:gd name="T24" fmla="*/ 552 h 55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08" h="552">
                <a:moveTo>
                  <a:pt x="120" y="24"/>
                </a:moveTo>
                <a:lnTo>
                  <a:pt x="336" y="0"/>
                </a:lnTo>
                <a:lnTo>
                  <a:pt x="408" y="306"/>
                </a:lnTo>
                <a:lnTo>
                  <a:pt x="336" y="486"/>
                </a:lnTo>
                <a:lnTo>
                  <a:pt x="132" y="552"/>
                </a:lnTo>
                <a:lnTo>
                  <a:pt x="0" y="462"/>
                </a:lnTo>
                <a:lnTo>
                  <a:pt x="120" y="24"/>
                </a:lnTo>
                <a:close/>
              </a:path>
            </a:pathLst>
          </a:custGeom>
          <a:solidFill>
            <a:srgbClr val="CCFF66"/>
          </a:solidFill>
          <a:ln w="9525">
            <a:solidFill>
              <a:srgbClr val="0066FF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uk-UA"/>
          </a:p>
        </p:txBody>
      </p:sp>
      <p:sp>
        <p:nvSpPr>
          <p:cNvPr id="130061" name="Line 12"/>
          <p:cNvSpPr>
            <a:spLocks noChangeShapeType="1"/>
          </p:cNvSpPr>
          <p:nvPr/>
        </p:nvSpPr>
        <p:spPr bwMode="auto">
          <a:xfrm>
            <a:off x="2463800" y="5070475"/>
            <a:ext cx="1317625" cy="1249363"/>
          </a:xfrm>
          <a:prstGeom prst="line">
            <a:avLst/>
          </a:prstGeom>
          <a:noFill/>
          <a:ln w="57150">
            <a:solidFill>
              <a:srgbClr val="CC0000">
                <a:alpha val="50195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uk-UA"/>
          </a:p>
        </p:txBody>
      </p:sp>
      <p:sp>
        <p:nvSpPr>
          <p:cNvPr id="130062" name="Line 13"/>
          <p:cNvSpPr>
            <a:spLocks noChangeShapeType="1"/>
          </p:cNvSpPr>
          <p:nvPr/>
        </p:nvSpPr>
        <p:spPr bwMode="auto">
          <a:xfrm flipH="1">
            <a:off x="2581275" y="4830763"/>
            <a:ext cx="1065213" cy="1539875"/>
          </a:xfrm>
          <a:prstGeom prst="line">
            <a:avLst/>
          </a:prstGeom>
          <a:noFill/>
          <a:ln w="57150">
            <a:solidFill>
              <a:srgbClr val="CC0000">
                <a:alpha val="50195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uk-UA"/>
          </a:p>
        </p:txBody>
      </p:sp>
      <p:sp>
        <p:nvSpPr>
          <p:cNvPr id="130063" name="Line 14"/>
          <p:cNvSpPr>
            <a:spLocks noChangeShapeType="1"/>
          </p:cNvSpPr>
          <p:nvPr/>
        </p:nvSpPr>
        <p:spPr bwMode="auto">
          <a:xfrm>
            <a:off x="4965700" y="5130800"/>
            <a:ext cx="1317625" cy="1249363"/>
          </a:xfrm>
          <a:prstGeom prst="line">
            <a:avLst/>
          </a:prstGeom>
          <a:noFill/>
          <a:ln w="57150">
            <a:solidFill>
              <a:srgbClr val="CC0000">
                <a:alpha val="50195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uk-UA"/>
          </a:p>
        </p:txBody>
      </p:sp>
      <p:sp>
        <p:nvSpPr>
          <p:cNvPr id="130064" name="Line 15"/>
          <p:cNvSpPr>
            <a:spLocks noChangeShapeType="1"/>
          </p:cNvSpPr>
          <p:nvPr/>
        </p:nvSpPr>
        <p:spPr bwMode="auto">
          <a:xfrm flipH="1">
            <a:off x="5083175" y="4891088"/>
            <a:ext cx="1065213" cy="1539875"/>
          </a:xfrm>
          <a:prstGeom prst="line">
            <a:avLst/>
          </a:prstGeom>
          <a:noFill/>
          <a:ln w="57150">
            <a:solidFill>
              <a:srgbClr val="CC0000">
                <a:alpha val="50195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uk-UA"/>
          </a:p>
        </p:txBody>
      </p:sp>
      <p:sp>
        <p:nvSpPr>
          <p:cNvPr id="130065" name="Freeform 16"/>
          <p:cNvSpPr>
            <a:spLocks/>
          </p:cNvSpPr>
          <p:nvPr/>
        </p:nvSpPr>
        <p:spPr bwMode="auto">
          <a:xfrm>
            <a:off x="6997700" y="4735513"/>
            <a:ext cx="1857375" cy="1573212"/>
          </a:xfrm>
          <a:custGeom>
            <a:avLst/>
            <a:gdLst>
              <a:gd name="T0" fmla="*/ 2147483647 w 660"/>
              <a:gd name="T1" fmla="*/ 2147483647 h 552"/>
              <a:gd name="T2" fmla="*/ 0 w 660"/>
              <a:gd name="T3" fmla="*/ 2147483647 h 552"/>
              <a:gd name="T4" fmla="*/ 2147483647 w 660"/>
              <a:gd name="T5" fmla="*/ 0 h 552"/>
              <a:gd name="T6" fmla="*/ 2147483647 w 660"/>
              <a:gd name="T7" fmla="*/ 2147483647 h 552"/>
              <a:gd name="T8" fmla="*/ 2147483647 w 660"/>
              <a:gd name="T9" fmla="*/ 2147483647 h 552"/>
              <a:gd name="T10" fmla="*/ 2147483647 w 660"/>
              <a:gd name="T11" fmla="*/ 2147483647 h 552"/>
              <a:gd name="T12" fmla="*/ 2147483647 w 660"/>
              <a:gd name="T13" fmla="*/ 2147483647 h 552"/>
              <a:gd name="T14" fmla="*/ 2147483647 w 660"/>
              <a:gd name="T15" fmla="*/ 2147483647 h 552"/>
              <a:gd name="T16" fmla="*/ 2147483647 w 660"/>
              <a:gd name="T17" fmla="*/ 2147483647 h 552"/>
              <a:gd name="T18" fmla="*/ 2147483647 w 660"/>
              <a:gd name="T19" fmla="*/ 2147483647 h 552"/>
              <a:gd name="T20" fmla="*/ 2147483647 w 660"/>
              <a:gd name="T21" fmla="*/ 2147483647 h 552"/>
              <a:gd name="T22" fmla="*/ 2147483647 w 660"/>
              <a:gd name="T23" fmla="*/ 2147483647 h 55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660"/>
              <a:gd name="T37" fmla="*/ 0 h 552"/>
              <a:gd name="T38" fmla="*/ 660 w 660"/>
              <a:gd name="T39" fmla="*/ 552 h 55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660" h="552">
                <a:moveTo>
                  <a:pt x="18" y="462"/>
                </a:moveTo>
                <a:lnTo>
                  <a:pt x="0" y="30"/>
                </a:lnTo>
                <a:lnTo>
                  <a:pt x="426" y="0"/>
                </a:lnTo>
                <a:lnTo>
                  <a:pt x="654" y="186"/>
                </a:lnTo>
                <a:lnTo>
                  <a:pt x="660" y="516"/>
                </a:lnTo>
                <a:lnTo>
                  <a:pt x="366" y="552"/>
                </a:lnTo>
                <a:lnTo>
                  <a:pt x="348" y="192"/>
                </a:lnTo>
                <a:lnTo>
                  <a:pt x="150" y="198"/>
                </a:lnTo>
                <a:lnTo>
                  <a:pt x="162" y="366"/>
                </a:lnTo>
                <a:lnTo>
                  <a:pt x="360" y="378"/>
                </a:lnTo>
                <a:lnTo>
                  <a:pt x="366" y="552"/>
                </a:lnTo>
                <a:lnTo>
                  <a:pt x="18" y="462"/>
                </a:lnTo>
                <a:close/>
              </a:path>
            </a:pathLst>
          </a:custGeom>
          <a:solidFill>
            <a:srgbClr val="99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uk-UA"/>
          </a:p>
        </p:txBody>
      </p:sp>
      <p:sp>
        <p:nvSpPr>
          <p:cNvPr id="130066" name="Line 17"/>
          <p:cNvSpPr>
            <a:spLocks noChangeShapeType="1"/>
          </p:cNvSpPr>
          <p:nvPr/>
        </p:nvSpPr>
        <p:spPr bwMode="auto">
          <a:xfrm>
            <a:off x="7132638" y="5008563"/>
            <a:ext cx="1317625" cy="1249362"/>
          </a:xfrm>
          <a:prstGeom prst="line">
            <a:avLst/>
          </a:prstGeom>
          <a:noFill/>
          <a:ln w="57150">
            <a:solidFill>
              <a:srgbClr val="CC0000">
                <a:alpha val="50195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uk-UA"/>
          </a:p>
        </p:txBody>
      </p:sp>
      <p:sp>
        <p:nvSpPr>
          <p:cNvPr id="130067" name="Line 18"/>
          <p:cNvSpPr>
            <a:spLocks noChangeShapeType="1"/>
          </p:cNvSpPr>
          <p:nvPr/>
        </p:nvSpPr>
        <p:spPr bwMode="auto">
          <a:xfrm flipH="1">
            <a:off x="7250113" y="4768850"/>
            <a:ext cx="1065212" cy="1539875"/>
          </a:xfrm>
          <a:prstGeom prst="line">
            <a:avLst/>
          </a:prstGeom>
          <a:noFill/>
          <a:ln w="57150">
            <a:solidFill>
              <a:srgbClr val="CC0000">
                <a:alpha val="50195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uk-UA"/>
          </a:p>
        </p:txBody>
      </p:sp>
      <p:sp>
        <p:nvSpPr>
          <p:cNvPr id="130068" name="Text Box 19"/>
          <p:cNvSpPr txBox="1">
            <a:spLocks noChangeArrowheads="1"/>
          </p:cNvSpPr>
          <p:nvPr/>
        </p:nvSpPr>
        <p:spPr bwMode="auto">
          <a:xfrm>
            <a:off x="457199" y="3745706"/>
            <a:ext cx="74390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uk" altLang="uk-UA" sz="2000" b="1" dirty="0">
                <a:solidFill>
                  <a:schemeClr val="accent2"/>
                </a:solidFill>
                <a:latin typeface="Arial" panose="020B0604020202020204" pitchFamily="34" charset="0"/>
              </a:rPr>
              <a:t>Приклади недозволених об'єктів (складних)</a:t>
            </a:r>
            <a:endParaRPr lang="uk-UA" altLang="uk-UA" sz="2000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130069" name="Freeform 20"/>
          <p:cNvSpPr>
            <a:spLocks/>
          </p:cNvSpPr>
          <p:nvPr/>
        </p:nvSpPr>
        <p:spPr bwMode="auto">
          <a:xfrm>
            <a:off x="4495800" y="4826000"/>
            <a:ext cx="1714500" cy="1411288"/>
          </a:xfrm>
          <a:custGeom>
            <a:avLst/>
            <a:gdLst>
              <a:gd name="T0" fmla="*/ 2147483647 w 609"/>
              <a:gd name="T1" fmla="*/ 2147483647 h 495"/>
              <a:gd name="T2" fmla="*/ 2147483647 w 609"/>
              <a:gd name="T3" fmla="*/ 0 h 495"/>
              <a:gd name="T4" fmla="*/ 2147483647 w 609"/>
              <a:gd name="T5" fmla="*/ 2147483647 h 495"/>
              <a:gd name="T6" fmla="*/ 2147483647 w 609"/>
              <a:gd name="T7" fmla="*/ 2147483647 h 495"/>
              <a:gd name="T8" fmla="*/ 2147483647 w 609"/>
              <a:gd name="T9" fmla="*/ 2147483647 h 495"/>
              <a:gd name="T10" fmla="*/ 0 w 609"/>
              <a:gd name="T11" fmla="*/ 2147483647 h 495"/>
              <a:gd name="T12" fmla="*/ 2147483647 w 609"/>
              <a:gd name="T13" fmla="*/ 2147483647 h 49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09"/>
              <a:gd name="T22" fmla="*/ 0 h 495"/>
              <a:gd name="T23" fmla="*/ 609 w 609"/>
              <a:gd name="T24" fmla="*/ 495 h 49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09" h="495">
                <a:moveTo>
                  <a:pt x="114" y="45"/>
                </a:moveTo>
                <a:lnTo>
                  <a:pt x="471" y="0"/>
                </a:lnTo>
                <a:lnTo>
                  <a:pt x="609" y="198"/>
                </a:lnTo>
                <a:lnTo>
                  <a:pt x="516" y="495"/>
                </a:lnTo>
                <a:lnTo>
                  <a:pt x="108" y="468"/>
                </a:lnTo>
                <a:lnTo>
                  <a:pt x="0" y="276"/>
                </a:lnTo>
                <a:lnTo>
                  <a:pt x="114" y="45"/>
                </a:lnTo>
                <a:close/>
              </a:path>
            </a:pathLst>
          </a:custGeom>
          <a:noFill/>
          <a:ln w="9525">
            <a:solidFill>
              <a:srgbClr val="00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uk-UA"/>
          </a:p>
        </p:txBody>
      </p:sp>
      <p:sp>
        <p:nvSpPr>
          <p:cNvPr id="130070" name="Oval 21"/>
          <p:cNvSpPr>
            <a:spLocks noChangeArrowheads="1"/>
          </p:cNvSpPr>
          <p:nvPr/>
        </p:nvSpPr>
        <p:spPr bwMode="auto">
          <a:xfrm>
            <a:off x="731838" y="4724400"/>
            <a:ext cx="1052512" cy="17367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de-DE" altLang="uk-UA"/>
          </a:p>
        </p:txBody>
      </p:sp>
      <p:sp>
        <p:nvSpPr>
          <p:cNvPr id="130071" name="Line 22"/>
          <p:cNvSpPr>
            <a:spLocks noChangeShapeType="1"/>
          </p:cNvSpPr>
          <p:nvPr/>
        </p:nvSpPr>
        <p:spPr bwMode="auto">
          <a:xfrm>
            <a:off x="682625" y="5011738"/>
            <a:ext cx="1317625" cy="1249362"/>
          </a:xfrm>
          <a:prstGeom prst="line">
            <a:avLst/>
          </a:prstGeom>
          <a:noFill/>
          <a:ln w="57150">
            <a:solidFill>
              <a:srgbClr val="CC0000">
                <a:alpha val="50195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uk-UA"/>
          </a:p>
        </p:txBody>
      </p:sp>
      <p:sp>
        <p:nvSpPr>
          <p:cNvPr id="130072" name="Line 23"/>
          <p:cNvSpPr>
            <a:spLocks noChangeShapeType="1"/>
          </p:cNvSpPr>
          <p:nvPr/>
        </p:nvSpPr>
        <p:spPr bwMode="auto">
          <a:xfrm flipH="1">
            <a:off x="800100" y="4772025"/>
            <a:ext cx="1065213" cy="1539875"/>
          </a:xfrm>
          <a:prstGeom prst="line">
            <a:avLst/>
          </a:prstGeom>
          <a:noFill/>
          <a:ln w="57150">
            <a:solidFill>
              <a:srgbClr val="CC0000">
                <a:alpha val="50195"/>
              </a:srgb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uk-UA"/>
          </a:p>
        </p:txBody>
      </p:sp>
      <p:sp>
        <p:nvSpPr>
          <p:cNvPr id="25" name="Text Box 20"/>
          <p:cNvSpPr txBox="1">
            <a:spLocks noChangeArrowheads="1"/>
          </p:cNvSpPr>
          <p:nvPr/>
        </p:nvSpPr>
        <p:spPr bwMode="auto">
          <a:xfrm>
            <a:off x="3137706" y="842952"/>
            <a:ext cx="3723214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" altLang="uk-UA" sz="2500" b="1" u="sng" dirty="0">
                <a:latin typeface="Arial Unicode MS" panose="020B0604020202020204" pitchFamily="34" charset="-128"/>
              </a:rPr>
              <a:t>Спагеті</a:t>
            </a:r>
          </a:p>
        </p:txBody>
      </p:sp>
    </p:spTree>
    <p:extLst>
      <p:ext uri="{BB962C8B-B14F-4D97-AF65-F5344CB8AC3E}">
        <p14:creationId xmlns:p14="http://schemas.microsoft.com/office/powerpoint/2010/main" val="175049999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Fußzeilenplatzhalter 4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de-DE" altLang="uk-UA" sz="1200" dirty="0">
              <a:latin typeface="Arial" panose="020B0604020202020204" pitchFamily="34" charset="0"/>
            </a:endParaRPr>
          </a:p>
        </p:txBody>
      </p:sp>
      <p:sp>
        <p:nvSpPr>
          <p:cNvPr id="13107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55600"/>
            <a:ext cx="8229600" cy="1143000"/>
          </a:xfrm>
        </p:spPr>
        <p:txBody>
          <a:bodyPr/>
          <a:lstStyle/>
          <a:p>
            <a:pPr eaLnBrk="1" hangingPunct="1"/>
            <a:r>
              <a:rPr lang="uk" altLang="uk-UA" b="1" dirty="0">
                <a:solidFill>
                  <a:schemeClr val="accent2"/>
                </a:solidFill>
              </a:rPr>
              <a:t>Топологічна структура</a:t>
            </a:r>
            <a:endParaRPr lang="de-DE" altLang="uk-UA" sz="2000" dirty="0"/>
          </a:p>
        </p:txBody>
      </p:sp>
      <p:sp>
        <p:nvSpPr>
          <p:cNvPr id="131076" name="Text Box 312"/>
          <p:cNvSpPr txBox="1">
            <a:spLocks noChangeArrowheads="1"/>
          </p:cNvSpPr>
          <p:nvPr/>
        </p:nvSpPr>
        <p:spPr bwMode="auto">
          <a:xfrm>
            <a:off x="3923928" y="6035675"/>
            <a:ext cx="494384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" altLang="uk-UA" dirty="0">
                <a:latin typeface="Arial" panose="020B0604020202020204" pitchFamily="34" charset="0"/>
              </a:rPr>
              <a:t>Ділянки подаються до полігону, а топологія чітко визначена!</a:t>
            </a:r>
            <a:endParaRPr lang="de-DE" altLang="uk-UA" dirty="0">
              <a:latin typeface="Arial" panose="020B0604020202020204" pitchFamily="34" charset="0"/>
            </a:endParaRPr>
          </a:p>
        </p:txBody>
      </p:sp>
      <p:graphicFrame>
        <p:nvGraphicFramePr>
          <p:cNvPr id="76089" name="Group 313"/>
          <p:cNvGraphicFramePr>
            <a:graphicFrameLocks noGrp="1"/>
          </p:cNvGraphicFramePr>
          <p:nvPr/>
        </p:nvGraphicFramePr>
        <p:xfrm>
          <a:off x="395538" y="1446213"/>
          <a:ext cx="4680517" cy="2502090"/>
        </p:xfrm>
        <a:graphic>
          <a:graphicData uri="http://schemas.openxmlformats.org/drawingml/2006/table">
            <a:tbl>
              <a:tblPr/>
              <a:tblGrid>
                <a:gridCol w="6905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40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40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42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76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394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Дуга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17997" marB="179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Від вузла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17997" marB="179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До вузла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17997" marB="179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Ліворуч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17997" marB="179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Праворуч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17997" marB="179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2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90000" marR="90000" marT="17997" marB="179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90000" marR="90000" marT="17997" marB="179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90000" marR="90000" marT="17997" marB="179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90000" marR="90000" marT="17997" marB="179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П1</a:t>
                      </a:r>
                    </a:p>
                  </a:txBody>
                  <a:tcPr marL="90000" marR="90000" marT="17997" marB="179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2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90000" marR="90000" marT="17997" marB="179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90000" marR="90000" marT="17997" marB="179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90000" marR="90000" marT="17997" marB="179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90000" marR="90000" marT="17997" marB="179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П1</a:t>
                      </a:r>
                    </a:p>
                  </a:txBody>
                  <a:tcPr marL="90000" marR="90000" marT="17997" marB="179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2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</a:p>
                  </a:txBody>
                  <a:tcPr marL="90000" marR="90000" marT="17997" marB="179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</a:p>
                  </a:txBody>
                  <a:tcPr marL="90000" marR="90000" marT="17997" marB="179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</a:p>
                  </a:txBody>
                  <a:tcPr marL="90000" marR="90000" marT="17997" marB="179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</a:p>
                  </a:txBody>
                  <a:tcPr marL="90000" marR="90000" marT="17997" marB="179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</a:p>
                  </a:txBody>
                  <a:tcPr marL="90000" marR="90000" marT="17997" marB="179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1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marL="90000" marR="90000" marT="17997" marB="179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marL="90000" marR="90000" marT="17997" marB="179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marL="90000" marR="90000" marT="17997" marB="179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П2</a:t>
                      </a:r>
                    </a:p>
                  </a:txBody>
                  <a:tcPr marL="90000" marR="90000" marT="17997" marB="179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П1</a:t>
                      </a:r>
                    </a:p>
                  </a:txBody>
                  <a:tcPr marL="90000" marR="90000" marT="17997" marB="179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2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</a:p>
                  </a:txBody>
                  <a:tcPr marL="90000" marR="90000" marT="17997" marB="179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</a:p>
                  </a:txBody>
                  <a:tcPr marL="90000" marR="90000" marT="17997" marB="179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</a:p>
                  </a:txBody>
                  <a:tcPr marL="90000" marR="90000" marT="17997" marB="179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</a:p>
                  </a:txBody>
                  <a:tcPr marL="90000" marR="90000" marT="17997" marB="179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</a:p>
                  </a:txBody>
                  <a:tcPr marL="90000" marR="90000" marT="17997" marB="179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2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marL="90000" marR="90000" marT="17997" marB="1799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L="90000" marR="90000" marT="17997" marB="179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</a:t>
                      </a:r>
                    </a:p>
                  </a:txBody>
                  <a:tcPr marL="90000" marR="90000" marT="17997" marB="179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П2</a:t>
                      </a:r>
                    </a:p>
                  </a:txBody>
                  <a:tcPr marL="90000" marR="90000" marT="17997" marB="179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marL="90000" marR="90000" marT="17997" marB="1799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76139" name="Group 363"/>
          <p:cNvGraphicFramePr>
            <a:graphicFrameLocks noGrp="1"/>
          </p:cNvGraphicFramePr>
          <p:nvPr/>
        </p:nvGraphicFramePr>
        <p:xfrm>
          <a:off x="5436096" y="1436390"/>
          <a:ext cx="3184277" cy="2033717"/>
        </p:xfrm>
        <a:graphic>
          <a:graphicData uri="http://schemas.openxmlformats.org/drawingml/2006/table">
            <a:tbl>
              <a:tblPr/>
              <a:tblGrid>
                <a:gridCol w="11420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04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18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22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вузол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Х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у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2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Х1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Y1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Х2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y2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х3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y3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</a:p>
                  </a:txBody>
                  <a:tcPr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</a:p>
                  </a:txBody>
                  <a:tcPr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76165" name="Group 389"/>
          <p:cNvGraphicFramePr>
            <a:graphicFrameLocks noGrp="1"/>
          </p:cNvGraphicFramePr>
          <p:nvPr/>
        </p:nvGraphicFramePr>
        <p:xfrm>
          <a:off x="5364088" y="3706463"/>
          <a:ext cx="3500512" cy="2182404"/>
        </p:xfrm>
        <a:graphic>
          <a:graphicData uri="http://schemas.openxmlformats.org/drawingml/2006/table">
            <a:tbl>
              <a:tblPr/>
              <a:tblGrid>
                <a:gridCol w="18320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84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24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Полігон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дуга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П1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1, 2, 3, 4, 5, 6, 7, 8, 9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2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П2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10, 11, 12, 13, 14, 7, 8, 9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5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</a:p>
                  </a:txBody>
                  <a:tcPr marT="45735" marB="4573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</a:p>
                  </a:txBody>
                  <a:tcPr marT="45735" marB="4573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1170" name="Text Box 406"/>
          <p:cNvSpPr txBox="1">
            <a:spLocks noChangeArrowheads="1"/>
          </p:cNvSpPr>
          <p:nvPr/>
        </p:nvSpPr>
        <p:spPr bwMode="auto">
          <a:xfrm>
            <a:off x="1331641" y="974725"/>
            <a:ext cx="630899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" altLang="uk-UA" b="1" dirty="0">
                <a:solidFill>
                  <a:schemeClr val="accent2"/>
                </a:solidFill>
                <a:latin typeface="Arial" panose="020B0604020202020204" pitchFamily="34" charset="0"/>
              </a:rPr>
              <a:t>вузла - дуги - полігону</a:t>
            </a:r>
            <a:endParaRPr lang="de-DE" altLang="uk-UA" b="1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pic>
        <p:nvPicPr>
          <p:cNvPr id="131171" name="Picture 4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838" y="4110038"/>
            <a:ext cx="3232150" cy="274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81822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" dirty="0"/>
              <a:t>Для чого потрібна топологія в ГІС?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" dirty="0"/>
              <a:t>Топологія — це, по суті, інформація про взаємозв'язки, про зв'язок між областями на карті.</a:t>
            </a:r>
          </a:p>
          <a:p>
            <a:endParaRPr lang="en-US" dirty="0"/>
          </a:p>
          <a:p>
            <a:r>
              <a:rPr lang="uk" dirty="0"/>
              <a:t>Інше визначення топології: ті характеристики геометричних об'єктів (таких як багатокутник), які не залежать від вимірювання в системі координат.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29256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" dirty="0"/>
              <a:t>Векторні моделі даних базуються на векторах або полігонах.</a:t>
            </a:r>
          </a:p>
          <a:p>
            <a:r>
              <a:rPr lang="uk" dirty="0"/>
              <a:t>Полігон — це примітив або базова одиниця векторної моделі даних.</a:t>
            </a:r>
          </a:p>
          <a:p>
            <a:r>
              <a:rPr lang="uk" dirty="0"/>
              <a:t>Якщо уявити Землю як поділену на неправильні багатокутники, кожен квадратний дюйм яких покритий одним (але не двома) багатокутниками, то ви отримаєте основу для моделі поля, на якій базується векторна система.</a:t>
            </a:r>
          </a:p>
          <a:p>
            <a:r>
              <a:rPr lang="uk" dirty="0"/>
              <a:t>Векторний підхід передбачає форму атрибутивної бази даних для приєднання геометричних об'єктів.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" dirty="0"/>
              <a:t>Векторна структура даних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42969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57158" y="1556792"/>
            <a:ext cx="8401080" cy="5112568"/>
          </a:xfrm>
        </p:spPr>
        <p:txBody>
          <a:bodyPr>
            <a:normAutofit lnSpcReduction="10000"/>
          </a:bodyPr>
          <a:lstStyle/>
          <a:p>
            <a:r>
              <a:rPr lang="uk" dirty="0"/>
              <a:t>Дані можна представити з їхньою початковою роздільною здатністю та формою без узагальнення.</a:t>
            </a:r>
          </a:p>
          <a:p>
            <a:r>
              <a:rPr lang="uk" dirty="0"/>
              <a:t>Графічний результат зазвичай естетичніше привабливий (традиційне картографічне представлення);</a:t>
            </a:r>
          </a:p>
          <a:p>
            <a:r>
              <a:rPr lang="uk" dirty="0"/>
              <a:t>Оскільки більшість даних, наприклад, паперові карти, представлені у векторній формі, перетворення даних не потрібне.</a:t>
            </a:r>
          </a:p>
          <a:p>
            <a:r>
              <a:rPr lang="uk" dirty="0"/>
              <a:t>Зберігається точне географічне розташування даних.</a:t>
            </a:r>
          </a:p>
          <a:p>
            <a:r>
              <a:rPr lang="uk" dirty="0"/>
              <a:t>Дозволяє ефективно кодувати топологію, і, як наслідок, ефективніше виконувати операції, що потребують топологічної інформації, наприклад, близькість, аналіз мережі.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0"/>
            <a:ext cx="8358246" cy="908720"/>
          </a:xfrm>
        </p:spPr>
        <p:txBody>
          <a:bodyPr/>
          <a:lstStyle/>
          <a:p>
            <a:r>
              <a:rPr lang="uk" dirty="0">
                <a:effectLst/>
              </a:rPr>
              <a:t>ВЕКТОРНІ ТА РАСТРОВІ – ПЕРЕВАГИ ТА НЕДОЛІКИ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052736"/>
            <a:ext cx="7164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Переваги векторних даних: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514148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57158" y="1556792"/>
            <a:ext cx="8401080" cy="5112568"/>
          </a:xfrm>
        </p:spPr>
        <p:txBody>
          <a:bodyPr>
            <a:normAutofit fontScale="92500" lnSpcReduction="20000"/>
          </a:bodyPr>
          <a:lstStyle/>
          <a:p>
            <a:r>
              <a:rPr lang="uk" dirty="0"/>
              <a:t>Розташування кожної вершини потрібно зберігати явно</a:t>
            </a:r>
          </a:p>
          <a:p>
            <a:r>
              <a:rPr lang="uk" dirty="0"/>
              <a:t>Для ефективного аналізу векторні дані необхідно перетворити на топологічну структуру. Це часто вимагає ресурсоємної обробки та зазвичай ретельного очищення даних. Крім того, топологія є статичною, і будь-яке оновлення або редагування векторних даних вимагає її перебудови.</a:t>
            </a:r>
          </a:p>
          <a:p>
            <a:r>
              <a:rPr lang="uk" dirty="0"/>
              <a:t>Алгоритми для маніпулятивних та аналітичних функцій є складними та можуть потребувати ресурсоємної обробки. Часто це обмежує функціональність для великих наборів даних, наприклад, великої кількості ознак.</a:t>
            </a:r>
          </a:p>
          <a:p>
            <a:r>
              <a:rPr lang="uk" dirty="0"/>
              <a:t>Безперервні дані, такі як дані про висоту, неефективно представлені у векторній формі. Зазвичай для цих шарів даних потрібне суттєве узагальнення або інтерполяція даних.</a:t>
            </a:r>
          </a:p>
          <a:p>
            <a:r>
              <a:rPr lang="uk" dirty="0"/>
              <a:t>Просторовий аналіз та фільтрація в межах полігонів неможливі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0"/>
            <a:ext cx="8358246" cy="908720"/>
          </a:xfrm>
        </p:spPr>
        <p:txBody>
          <a:bodyPr/>
          <a:lstStyle/>
          <a:p>
            <a:r>
              <a:rPr lang="uk" dirty="0">
                <a:effectLst/>
              </a:rPr>
              <a:t>ВЕКТОРНІ ТА РАСТРОВІ – ПЕРЕВАГИ ТА НЕДОЛІКИ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052736"/>
            <a:ext cx="7164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Недоліки векторних даних: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431142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Fußzeilenplatzhalt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de-DE" altLang="uk-UA" sz="1400" dirty="0"/>
          </a:p>
          <a:p>
            <a:pPr eaLnBrk="1" hangingPunct="1"/>
            <a:r>
              <a:rPr lang="uk" altLang="uk-UA" sz="1200" dirty="0">
                <a:latin typeface="Arial" panose="020B0604020202020204" pitchFamily="34" charset="0"/>
              </a:rPr>
              <a:t>Дроздівський О.П.</a:t>
            </a:r>
            <a:endParaRPr lang="de-DE" altLang="uk-UA" sz="1200" dirty="0">
              <a:latin typeface="Arial" panose="020B0604020202020204" pitchFamily="34" charset="0"/>
            </a:endParaRPr>
          </a:p>
        </p:txBody>
      </p:sp>
      <p:sp>
        <p:nvSpPr>
          <p:cNvPr id="1075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" altLang="uk-UA" sz="2000" dirty="0"/>
              <a:t> </a:t>
            </a:r>
            <a:r>
              <a:rPr lang="uk" altLang="uk-UA" dirty="0" err="1">
                <a:solidFill>
                  <a:srgbClr val="000099"/>
                </a:solidFill>
              </a:rPr>
              <a:t>Векторизація </a:t>
            </a:r>
            <a:r>
              <a:rPr lang="uk" altLang="uk-UA" dirty="0">
                <a:solidFill>
                  <a:srgbClr val="000099"/>
                </a:solidFill>
              </a:rPr>
              <a:t>растра</a:t>
            </a:r>
            <a:endParaRPr lang="de-DE" altLang="uk-UA" sz="2000" dirty="0"/>
          </a:p>
        </p:txBody>
      </p:sp>
      <p:sp>
        <p:nvSpPr>
          <p:cNvPr id="107524" name="Rectangle 4"/>
          <p:cNvSpPr>
            <a:spLocks noChangeArrowheads="1"/>
          </p:cNvSpPr>
          <p:nvPr/>
        </p:nvSpPr>
        <p:spPr bwMode="auto">
          <a:xfrm>
            <a:off x="457200" y="228600"/>
            <a:ext cx="8229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de-DE" altLang="uk-UA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pic>
        <p:nvPicPr>
          <p:cNvPr id="10752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2095500"/>
            <a:ext cx="3475038" cy="312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526" name="Line 7"/>
          <p:cNvSpPr>
            <a:spLocks noChangeShapeType="1"/>
          </p:cNvSpPr>
          <p:nvPr/>
        </p:nvSpPr>
        <p:spPr bwMode="auto">
          <a:xfrm>
            <a:off x="1481138" y="5053013"/>
            <a:ext cx="471487" cy="7207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07527" name="Line 8"/>
          <p:cNvSpPr>
            <a:spLocks noChangeShapeType="1"/>
          </p:cNvSpPr>
          <p:nvPr/>
        </p:nvSpPr>
        <p:spPr bwMode="auto">
          <a:xfrm>
            <a:off x="2374900" y="4879975"/>
            <a:ext cx="336550" cy="4445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07528" name="Line 9"/>
          <p:cNvSpPr>
            <a:spLocks noChangeShapeType="1"/>
          </p:cNvSpPr>
          <p:nvPr/>
        </p:nvSpPr>
        <p:spPr bwMode="auto">
          <a:xfrm flipH="1">
            <a:off x="919163" y="2287588"/>
            <a:ext cx="1119187" cy="2254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pic>
        <p:nvPicPr>
          <p:cNvPr id="107529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875" y="2066925"/>
            <a:ext cx="4364038" cy="313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530" name="Text Box 11"/>
          <p:cNvSpPr txBox="1">
            <a:spLocks noChangeArrowheads="1"/>
          </p:cNvSpPr>
          <p:nvPr/>
        </p:nvSpPr>
        <p:spPr bwMode="auto">
          <a:xfrm>
            <a:off x="2952750" y="5375275"/>
            <a:ext cx="1530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uk" altLang="uk-UA" dirty="0"/>
              <a:t>Лінії</a:t>
            </a:r>
          </a:p>
        </p:txBody>
      </p:sp>
      <p:sp>
        <p:nvSpPr>
          <p:cNvPr id="107531" name="Text Box 12"/>
          <p:cNvSpPr txBox="1">
            <a:spLocks noChangeArrowheads="1"/>
          </p:cNvSpPr>
          <p:nvPr/>
        </p:nvSpPr>
        <p:spPr bwMode="auto">
          <a:xfrm>
            <a:off x="6089650" y="5322888"/>
            <a:ext cx="1530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uk" altLang="uk-UA" dirty="0"/>
              <a:t> </a:t>
            </a:r>
            <a:r>
              <a:rPr lang="uk" altLang="uk-UA" dirty="0" err="1"/>
              <a:t>Полігони</a:t>
            </a:r>
            <a:endParaRPr lang="en-US" altLang="uk-UA" dirty="0"/>
          </a:p>
        </p:txBody>
      </p:sp>
      <p:sp>
        <p:nvSpPr>
          <p:cNvPr id="107532" name="Text Box 13"/>
          <p:cNvSpPr txBox="1">
            <a:spLocks noChangeArrowheads="1"/>
          </p:cNvSpPr>
          <p:nvPr/>
        </p:nvSpPr>
        <p:spPr bwMode="auto">
          <a:xfrm>
            <a:off x="919163" y="5881688"/>
            <a:ext cx="78819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uk" altLang="uk-UA" dirty="0">
                <a:latin typeface="Arial Unicode MS" panose="020B0604020202020204" pitchFamily="34" charset="-128"/>
                <a:sym typeface="Wingdings" panose="05000000000000000000" pitchFamily="2" charset="2"/>
              </a:rPr>
              <a:t> </a:t>
            </a:r>
            <a:r>
              <a:rPr lang="uk" altLang="uk-UA" dirty="0"/>
              <a:t>Потрібні додаткові алгоритми згладжування!</a:t>
            </a:r>
            <a:endParaRPr lang="de-DE" altLang="uk-UA" dirty="0"/>
          </a:p>
        </p:txBody>
      </p:sp>
    </p:spTree>
    <p:extLst>
      <p:ext uri="{BB962C8B-B14F-4D97-AF65-F5344CB8AC3E}">
        <p14:creationId xmlns:p14="http://schemas.microsoft.com/office/powerpoint/2010/main" val="9952265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Fußzeilenplatzhalt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de-DE" altLang="uk-UA" sz="1400" dirty="0"/>
          </a:p>
          <a:p>
            <a:pPr eaLnBrk="1" hangingPunct="1"/>
            <a:r>
              <a:rPr lang="uk" altLang="uk-UA" sz="1200" dirty="0">
                <a:latin typeface="Arial" panose="020B0604020202020204" pitchFamily="34" charset="0"/>
              </a:rPr>
              <a:t>Дроздівський О.П.</a:t>
            </a:r>
            <a:endParaRPr lang="de-DE" altLang="uk-UA" sz="1200" dirty="0">
              <a:latin typeface="Arial" panose="020B0604020202020204" pitchFamily="34" charset="0"/>
            </a:endParaRPr>
          </a:p>
        </p:txBody>
      </p:sp>
      <p:sp>
        <p:nvSpPr>
          <p:cNvPr id="1085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" alt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 зберігання векторних даних</a:t>
            </a:r>
            <a:endParaRPr lang="en-US" altLang="uk-UA" dirty="0">
              <a:solidFill>
                <a:srgbClr val="000099"/>
              </a:solidFill>
            </a:endParaRPr>
          </a:p>
        </p:txBody>
      </p:sp>
      <p:sp>
        <p:nvSpPr>
          <p:cNvPr id="108548" name="Text Box 3"/>
          <p:cNvSpPr txBox="1">
            <a:spLocks noChangeArrowheads="1"/>
          </p:cNvSpPr>
          <p:nvPr/>
        </p:nvSpPr>
        <p:spPr bwMode="auto">
          <a:xfrm>
            <a:off x="685800" y="1143000"/>
            <a:ext cx="7239000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uk" altLang="uk-UA" dirty="0">
                <a:latin typeface="Arial" panose="020B0604020202020204" pitchFamily="34" charset="0"/>
              </a:rPr>
              <a:t>геометричних даних </a:t>
            </a:r>
            <a:br>
              <a:rPr lang="en-US" altLang="uk-UA" dirty="0">
                <a:latin typeface="Arial" panose="020B0604020202020204" pitchFamily="34" charset="0"/>
              </a:rPr>
            </a:br>
            <a:r>
              <a:rPr lang="uk" altLang="uk-UA" dirty="0">
                <a:latin typeface="Arial" panose="020B0604020202020204" pitchFamily="34" charset="0"/>
              </a:rPr>
              <a:t>3433989.35/5399102.09 </a:t>
            </a:r>
            <a:br>
              <a:rPr lang="en-US" altLang="uk-UA" dirty="0">
                <a:latin typeface="Arial" panose="020B0604020202020204" pitchFamily="34" charset="0"/>
              </a:rPr>
            </a:br>
            <a:r>
              <a:rPr lang="uk" altLang="uk-UA" dirty="0">
                <a:latin typeface="Arial" panose="020B0604020202020204" pitchFamily="34" charset="0"/>
              </a:rPr>
              <a:t>3433060.42/5398073.89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endParaRPr lang="en-US" altLang="uk-UA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uk" altLang="uk-UA" dirty="0">
                <a:latin typeface="Arial" panose="020B0604020202020204" pitchFamily="34" charset="0"/>
              </a:rPr>
              <a:t>графічного опису </a:t>
            </a:r>
            <a:br>
              <a:rPr lang="en-US" altLang="uk-UA" dirty="0">
                <a:latin typeface="Arial" panose="020B0604020202020204" pitchFamily="34" charset="0"/>
              </a:rPr>
            </a:br>
            <a:r>
              <a:rPr lang="uk" altLang="uk-UA" dirty="0">
                <a:latin typeface="Arial" panose="020B0604020202020204" pitchFamily="34" charset="0"/>
              </a:rPr>
              <a:t>, ширина: 3 мм, </a:t>
            </a:r>
            <a:br>
              <a:rPr lang="en-US" altLang="uk-UA" dirty="0">
                <a:latin typeface="Arial" panose="020B0604020202020204" pitchFamily="34" charset="0"/>
              </a:rPr>
            </a:br>
            <a:r>
              <a:rPr lang="uk" altLang="uk-UA" dirty="0">
                <a:latin typeface="Arial" panose="020B0604020202020204" pitchFamily="34" charset="0"/>
              </a:rPr>
              <a:t>колір: ЧЕРВОНИЙ, </a:t>
            </a:r>
            <a:br>
              <a:rPr lang="en-US" altLang="uk-UA" dirty="0">
                <a:latin typeface="Arial" panose="020B0604020202020204" pitchFamily="34" charset="0"/>
              </a:rPr>
            </a:br>
            <a:r>
              <a:rPr lang="uk" altLang="uk-UA" dirty="0">
                <a:latin typeface="Arial" panose="020B0604020202020204" pitchFamily="34" charset="0"/>
              </a:rPr>
              <a:t>візерунок: ТОЧКОВИЙ</a:t>
            </a:r>
          </a:p>
          <a:p>
            <a:pPr eaLnBrk="1" hangingPunct="1">
              <a:spcBef>
                <a:spcPct val="50000"/>
              </a:spcBef>
            </a:pPr>
            <a:endParaRPr lang="en-US" altLang="uk-UA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uk" altLang="uk-UA" dirty="0">
                <a:latin typeface="Arial" panose="020B0604020202020204" pitchFamily="34" charset="0"/>
              </a:rPr>
              <a:t>Графічні дані: </a:t>
            </a:r>
            <a:br>
              <a:rPr lang="en-US" altLang="uk-UA" dirty="0">
                <a:latin typeface="Arial" panose="020B0604020202020204" pitchFamily="34" charset="0"/>
              </a:rPr>
            </a:br>
            <a:r>
              <a:rPr lang="uk" altLang="uk-UA" dirty="0">
                <a:latin typeface="Arial" panose="020B0604020202020204" pitchFamily="34" charset="0"/>
              </a:rPr>
              <a:t>Геометрія + Графічний опис</a:t>
            </a:r>
          </a:p>
        </p:txBody>
      </p:sp>
      <p:sp>
        <p:nvSpPr>
          <p:cNvPr id="108549" name="Text Box 4"/>
          <p:cNvSpPr txBox="1">
            <a:spLocks noChangeArrowheads="1"/>
          </p:cNvSpPr>
          <p:nvPr/>
        </p:nvSpPr>
        <p:spPr bwMode="auto">
          <a:xfrm>
            <a:off x="7885113" y="1052513"/>
            <a:ext cx="647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" altLang="uk-UA">
                <a:solidFill>
                  <a:srgbClr val="FF3300"/>
                </a:solidFill>
                <a:latin typeface="Arial" panose="020B0604020202020204" pitchFamily="34" charset="0"/>
              </a:rPr>
              <a:t>Х</a:t>
            </a:r>
          </a:p>
        </p:txBody>
      </p:sp>
      <p:sp>
        <p:nvSpPr>
          <p:cNvPr id="108550" name="Text Box 5"/>
          <p:cNvSpPr txBox="1">
            <a:spLocks noChangeArrowheads="1"/>
          </p:cNvSpPr>
          <p:nvPr/>
        </p:nvSpPr>
        <p:spPr bwMode="auto">
          <a:xfrm>
            <a:off x="6948488" y="1916113"/>
            <a:ext cx="647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" altLang="uk-UA">
                <a:solidFill>
                  <a:srgbClr val="FF3300"/>
                </a:solidFill>
                <a:latin typeface="Arial" panose="020B0604020202020204" pitchFamily="34" charset="0"/>
              </a:rPr>
              <a:t>Х</a:t>
            </a:r>
          </a:p>
        </p:txBody>
      </p:sp>
      <p:sp>
        <p:nvSpPr>
          <p:cNvPr id="108551" name="Line 6"/>
          <p:cNvSpPr>
            <a:spLocks noChangeShapeType="1"/>
          </p:cNvSpPr>
          <p:nvPr/>
        </p:nvSpPr>
        <p:spPr bwMode="auto">
          <a:xfrm flipV="1">
            <a:off x="6227763" y="3860800"/>
            <a:ext cx="1800225" cy="1588"/>
          </a:xfrm>
          <a:prstGeom prst="line">
            <a:avLst/>
          </a:prstGeom>
          <a:noFill/>
          <a:ln w="57150">
            <a:solidFill>
              <a:srgbClr val="FF33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grpSp>
        <p:nvGrpSpPr>
          <p:cNvPr id="108552" name="Group 7"/>
          <p:cNvGrpSpPr>
            <a:grpSpLocks/>
          </p:cNvGrpSpPr>
          <p:nvPr/>
        </p:nvGrpSpPr>
        <p:grpSpPr bwMode="auto">
          <a:xfrm>
            <a:off x="6372225" y="4724400"/>
            <a:ext cx="2016125" cy="1609725"/>
            <a:chOff x="4014" y="2976"/>
            <a:chExt cx="1270" cy="1014"/>
          </a:xfrm>
        </p:grpSpPr>
        <p:sp>
          <p:nvSpPr>
            <p:cNvPr id="108553" name="Line 8"/>
            <p:cNvSpPr>
              <a:spLocks noChangeShapeType="1"/>
            </p:cNvSpPr>
            <p:nvPr/>
          </p:nvSpPr>
          <p:spPr bwMode="auto">
            <a:xfrm flipV="1">
              <a:off x="4150" y="3112"/>
              <a:ext cx="862" cy="727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108554" name="Text Box 9"/>
            <p:cNvSpPr txBox="1">
              <a:spLocks noChangeArrowheads="1"/>
            </p:cNvSpPr>
            <p:nvPr/>
          </p:nvSpPr>
          <p:spPr bwMode="auto">
            <a:xfrm>
              <a:off x="4014" y="3702"/>
              <a:ext cx="40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uk" altLang="uk-UA">
                  <a:solidFill>
                    <a:srgbClr val="FF3300"/>
                  </a:solidFill>
                  <a:latin typeface="Arial" panose="020B0604020202020204" pitchFamily="34" charset="0"/>
                </a:rPr>
                <a:t>Х</a:t>
              </a:r>
            </a:p>
          </p:txBody>
        </p:sp>
        <p:sp>
          <p:nvSpPr>
            <p:cNvPr id="108555" name="Text Box 10"/>
            <p:cNvSpPr txBox="1">
              <a:spLocks noChangeArrowheads="1"/>
            </p:cNvSpPr>
            <p:nvPr/>
          </p:nvSpPr>
          <p:spPr bwMode="auto">
            <a:xfrm>
              <a:off x="4876" y="2976"/>
              <a:ext cx="40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uk" altLang="uk-UA">
                  <a:solidFill>
                    <a:srgbClr val="FF3300"/>
                  </a:solidFill>
                  <a:latin typeface="Arial" panose="020B0604020202020204" pitchFamily="34" charset="0"/>
                </a:rPr>
                <a:t>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230611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Fußzeilenplatzhalt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de-DE" altLang="uk-UA" sz="1400" dirty="0"/>
          </a:p>
          <a:p>
            <a:pPr eaLnBrk="1" hangingPunct="1"/>
            <a:r>
              <a:rPr lang="uk" altLang="uk-UA" sz="1200" dirty="0">
                <a:latin typeface="Arial" panose="020B0604020202020204" pitchFamily="34" charset="0"/>
              </a:rPr>
              <a:t>Дроздівський О.П.</a:t>
            </a:r>
            <a:endParaRPr lang="de-DE" altLang="uk-UA" sz="1200" dirty="0">
              <a:latin typeface="Arial" panose="020B0604020202020204" pitchFamily="34" charset="0"/>
            </a:endParaRPr>
          </a:p>
        </p:txBody>
      </p:sp>
      <p:sp>
        <p:nvSpPr>
          <p:cNvPr id="109571" name="Rectangle 3"/>
          <p:cNvSpPr>
            <a:spLocks noChangeArrowheads="1"/>
          </p:cNvSpPr>
          <p:nvPr/>
        </p:nvSpPr>
        <p:spPr bwMode="auto">
          <a:xfrm>
            <a:off x="827088" y="1844675"/>
            <a:ext cx="4824412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uk" altLang="uk-UA" dirty="0">
                <a:latin typeface="Arial" panose="020B0604020202020204" pitchFamily="34" charset="0"/>
              </a:rPr>
              <a:t>Атрибутні дані </a:t>
            </a:r>
            <a:br>
              <a:rPr lang="en-US" altLang="uk-UA" dirty="0">
                <a:latin typeface="Arial" panose="020B0604020202020204" pitchFamily="34" charset="0"/>
              </a:rPr>
            </a:br>
            <a:r>
              <a:rPr lang="uk" altLang="uk-UA" dirty="0">
                <a:latin typeface="Arial" panose="020B0604020202020204" pitchFamily="34" charset="0"/>
              </a:rPr>
              <a:t>, наприклад Тип: Highway.</a:t>
            </a:r>
          </a:p>
          <a:p>
            <a:pPr eaLnBrk="1" hangingPunct="1">
              <a:spcBef>
                <a:spcPct val="50000"/>
              </a:spcBef>
            </a:pPr>
            <a:r>
              <a:rPr lang="uk" altLang="uk-UA" dirty="0">
                <a:latin typeface="Arial" panose="020B0604020202020204" pitchFamily="34" charset="0"/>
              </a:rPr>
              <a:t>Рух по смугах: 4</a:t>
            </a:r>
          </a:p>
          <a:p>
            <a:pPr eaLnBrk="1" hangingPunct="1">
              <a:spcBef>
                <a:spcPct val="50000"/>
              </a:spcBef>
            </a:pPr>
            <a:r>
              <a:rPr lang="uk" altLang="uk-UA" dirty="0">
                <a:latin typeface="Arial" panose="020B0604020202020204" pitchFamily="34" charset="0"/>
              </a:rPr>
              <a:t>Назва: А5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uk" altLang="uk-UA" dirty="0">
                <a:latin typeface="Arial" panose="020B0604020202020204" pitchFamily="34" charset="0"/>
              </a:rPr>
              <a:t>Інші дані </a:t>
            </a:r>
            <a:br>
              <a:rPr lang="en-US" altLang="uk-UA" dirty="0">
                <a:latin typeface="Arial" panose="020B0604020202020204" pitchFamily="34" charset="0"/>
              </a:rPr>
            </a:br>
            <a:r>
              <a:rPr lang="uk" altLang="uk-UA" dirty="0">
                <a:latin typeface="Arial" panose="020B0604020202020204" pitchFamily="34" charset="0"/>
              </a:rPr>
              <a:t>, такі як мультимедіа</a:t>
            </a:r>
          </a:p>
        </p:txBody>
      </p:sp>
      <p:sp>
        <p:nvSpPr>
          <p:cNvPr id="109572" name="Line 4"/>
          <p:cNvSpPr>
            <a:spLocks noChangeShapeType="1"/>
          </p:cNvSpPr>
          <p:nvPr/>
        </p:nvSpPr>
        <p:spPr bwMode="auto">
          <a:xfrm flipV="1">
            <a:off x="5148263" y="1196975"/>
            <a:ext cx="1368425" cy="1154113"/>
          </a:xfrm>
          <a:prstGeom prst="line">
            <a:avLst/>
          </a:prstGeom>
          <a:noFill/>
          <a:ln w="57150">
            <a:solidFill>
              <a:srgbClr val="FFC0B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09573" name="Text Box 5"/>
          <p:cNvSpPr txBox="1">
            <a:spLocks noChangeArrowheads="1"/>
          </p:cNvSpPr>
          <p:nvPr/>
        </p:nvSpPr>
        <p:spPr bwMode="auto">
          <a:xfrm>
            <a:off x="4932363" y="2133600"/>
            <a:ext cx="647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" altLang="uk-UA">
                <a:solidFill>
                  <a:srgbClr val="FFC0B1"/>
                </a:solidFill>
                <a:latin typeface="Arial" panose="020B0604020202020204" pitchFamily="34" charset="0"/>
              </a:rPr>
              <a:t>Х</a:t>
            </a:r>
          </a:p>
        </p:txBody>
      </p:sp>
      <p:sp>
        <p:nvSpPr>
          <p:cNvPr id="109574" name="Text Box 6"/>
          <p:cNvSpPr txBox="1">
            <a:spLocks noChangeArrowheads="1"/>
          </p:cNvSpPr>
          <p:nvPr/>
        </p:nvSpPr>
        <p:spPr bwMode="auto">
          <a:xfrm>
            <a:off x="6300788" y="981075"/>
            <a:ext cx="647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" altLang="uk-UA">
                <a:solidFill>
                  <a:srgbClr val="FFC0B1"/>
                </a:solidFill>
                <a:latin typeface="Arial" panose="020B0604020202020204" pitchFamily="34" charset="0"/>
              </a:rPr>
              <a:t>Х</a:t>
            </a:r>
          </a:p>
        </p:txBody>
      </p:sp>
      <p:graphicFrame>
        <p:nvGraphicFramePr>
          <p:cNvPr id="116743" name="Group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8333962"/>
              </p:ext>
            </p:extLst>
          </p:nvPr>
        </p:nvGraphicFramePr>
        <p:xfrm>
          <a:off x="5292725" y="2420938"/>
          <a:ext cx="3624263" cy="1889616"/>
        </p:xfrm>
        <a:graphic>
          <a:graphicData uri="http://schemas.openxmlformats.org/drawingml/2006/table">
            <a:tbl>
              <a:tblPr/>
              <a:tblGrid>
                <a:gridCol w="904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8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64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4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0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Ідентифікатор</a:t>
                      </a:r>
                    </a:p>
                  </a:txBody>
                  <a:tcPr marT="45702" marB="457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тип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uk" altLang="uk-UA" sz="2000" dirty="0">
                          <a:latin typeface="Arial" panose="020B0604020202020204" pitchFamily="34" charset="0"/>
                        </a:rPr>
                        <a:t>Рух транспорту на смузі руху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Назва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0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</a:p>
                  </a:txBody>
                  <a:tcPr marT="45702" marB="457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0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34</a:t>
                      </a:r>
                    </a:p>
                  </a:txBody>
                  <a:tcPr marT="45702" marB="457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А5</a:t>
                      </a: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0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02" marB="457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02" marB="457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09602" name="Picture 34" descr="autobahn-a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437063"/>
            <a:ext cx="3073400" cy="198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68796"/>
            <a:ext cx="72728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" altLang="uk-UA" sz="2400" b="1" dirty="0">
                <a:cs typeface="Times New Roman" panose="02020603050405020304" pitchFamily="18" charset="0"/>
              </a:rPr>
              <a:t>Методи зберігання векторних даних</a:t>
            </a:r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16760116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Fußzeilenplatzhalt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de-DE" altLang="uk-UA" sz="1400" dirty="0"/>
          </a:p>
          <a:p>
            <a:pPr eaLnBrk="1" hangingPunct="1"/>
            <a:r>
              <a:rPr lang="uk" altLang="uk-UA" sz="1200" dirty="0">
                <a:latin typeface="Arial" panose="020B0604020202020204" pitchFamily="34" charset="0"/>
              </a:rPr>
              <a:t>Дроздівський О.П.</a:t>
            </a:r>
            <a:endParaRPr lang="de-DE" altLang="uk-UA" sz="1200" dirty="0">
              <a:latin typeface="Arial" panose="020B0604020202020204" pitchFamily="34" charset="0"/>
            </a:endParaRPr>
          </a:p>
        </p:txBody>
      </p:sp>
      <p:sp>
        <p:nvSpPr>
          <p:cNvPr id="110595" name="Rectangle 2"/>
          <p:cNvSpPr>
            <a:spLocks noGrp="1" noChangeArrowheads="1"/>
          </p:cNvSpPr>
          <p:nvPr>
            <p:ph type="title"/>
          </p:nvPr>
        </p:nvSpPr>
        <p:spPr>
          <a:xfrm>
            <a:off x="1979613" y="188913"/>
            <a:ext cx="7164387" cy="350837"/>
          </a:xfrm>
        </p:spPr>
        <p:txBody>
          <a:bodyPr/>
          <a:lstStyle/>
          <a:p>
            <a:r>
              <a:rPr lang="uk" altLang="uk-UA" sz="3200" dirty="0">
                <a:cs typeface="Times New Roman" panose="02020603050405020304" pitchFamily="18" charset="0"/>
              </a:rPr>
              <a:t>Методи зберігання векторних даних</a:t>
            </a:r>
            <a:endParaRPr lang="uk-UA" sz="3200" dirty="0"/>
          </a:p>
        </p:txBody>
      </p:sp>
      <p:sp>
        <p:nvSpPr>
          <p:cNvPr id="110596" name="Freeform 23"/>
          <p:cNvSpPr>
            <a:spLocks/>
          </p:cNvSpPr>
          <p:nvPr/>
        </p:nvSpPr>
        <p:spPr bwMode="auto">
          <a:xfrm>
            <a:off x="1376363" y="1460500"/>
            <a:ext cx="584200" cy="473075"/>
          </a:xfrm>
          <a:custGeom>
            <a:avLst/>
            <a:gdLst>
              <a:gd name="T0" fmla="*/ 0 w 921"/>
              <a:gd name="T1" fmla="*/ 2147483647 h 745"/>
              <a:gd name="T2" fmla="*/ 2147483647 w 921"/>
              <a:gd name="T3" fmla="*/ 2147483647 h 745"/>
              <a:gd name="T4" fmla="*/ 2147483647 w 921"/>
              <a:gd name="T5" fmla="*/ 0 h 745"/>
              <a:gd name="T6" fmla="*/ 0 60000 65536"/>
              <a:gd name="T7" fmla="*/ 0 60000 65536"/>
              <a:gd name="T8" fmla="*/ 0 60000 65536"/>
              <a:gd name="T9" fmla="*/ 0 w 921"/>
              <a:gd name="T10" fmla="*/ 0 h 745"/>
              <a:gd name="T11" fmla="*/ 921 w 921"/>
              <a:gd name="T12" fmla="*/ 745 h 74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21" h="745">
                <a:moveTo>
                  <a:pt x="0" y="653"/>
                </a:moveTo>
                <a:cubicBezTo>
                  <a:pt x="300" y="699"/>
                  <a:pt x="601" y="745"/>
                  <a:pt x="754" y="636"/>
                </a:cubicBezTo>
                <a:cubicBezTo>
                  <a:pt x="907" y="527"/>
                  <a:pt x="893" y="109"/>
                  <a:pt x="921" y="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10597" name="Freeform 24"/>
          <p:cNvSpPr>
            <a:spLocks/>
          </p:cNvSpPr>
          <p:nvPr/>
        </p:nvSpPr>
        <p:spPr bwMode="auto">
          <a:xfrm>
            <a:off x="387350" y="1438275"/>
            <a:ext cx="425450" cy="500063"/>
          </a:xfrm>
          <a:custGeom>
            <a:avLst/>
            <a:gdLst>
              <a:gd name="T0" fmla="*/ 2147483647 w 670"/>
              <a:gd name="T1" fmla="*/ 2147483647 h 787"/>
              <a:gd name="T2" fmla="*/ 2147483647 w 670"/>
              <a:gd name="T3" fmla="*/ 2147483647 h 787"/>
              <a:gd name="T4" fmla="*/ 2147483647 w 670"/>
              <a:gd name="T5" fmla="*/ 2147483647 h 787"/>
              <a:gd name="T6" fmla="*/ 0 w 670"/>
              <a:gd name="T7" fmla="*/ 0 h 787"/>
              <a:gd name="T8" fmla="*/ 0 60000 65536"/>
              <a:gd name="T9" fmla="*/ 0 60000 65536"/>
              <a:gd name="T10" fmla="*/ 0 60000 65536"/>
              <a:gd name="T11" fmla="*/ 0 60000 65536"/>
              <a:gd name="T12" fmla="*/ 0 w 670"/>
              <a:gd name="T13" fmla="*/ 0 h 787"/>
              <a:gd name="T14" fmla="*/ 670 w 670"/>
              <a:gd name="T15" fmla="*/ 787 h 78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70" h="787">
                <a:moveTo>
                  <a:pt x="670" y="787"/>
                </a:moveTo>
                <a:cubicBezTo>
                  <a:pt x="540" y="766"/>
                  <a:pt x="411" y="746"/>
                  <a:pt x="352" y="637"/>
                </a:cubicBezTo>
                <a:cubicBezTo>
                  <a:pt x="293" y="528"/>
                  <a:pt x="377" y="240"/>
                  <a:pt x="318" y="134"/>
                </a:cubicBezTo>
                <a:cubicBezTo>
                  <a:pt x="259" y="28"/>
                  <a:pt x="129" y="14"/>
                  <a:pt x="0" y="0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uk-UA"/>
          </a:p>
        </p:txBody>
      </p:sp>
      <p:grpSp>
        <p:nvGrpSpPr>
          <p:cNvPr id="110598" name="Group 25"/>
          <p:cNvGrpSpPr>
            <a:grpSpLocks/>
          </p:cNvGrpSpPr>
          <p:nvPr/>
        </p:nvGrpSpPr>
        <p:grpSpPr bwMode="auto">
          <a:xfrm>
            <a:off x="685800" y="1524000"/>
            <a:ext cx="1541463" cy="914400"/>
            <a:chOff x="1892" y="15053"/>
            <a:chExt cx="2428" cy="1440"/>
          </a:xfrm>
        </p:grpSpPr>
        <p:sp>
          <p:nvSpPr>
            <p:cNvPr id="110607" name="Freeform 26" descr="Diagonal weit nach oben"/>
            <p:cNvSpPr>
              <a:spLocks/>
            </p:cNvSpPr>
            <p:nvPr/>
          </p:nvSpPr>
          <p:spPr bwMode="auto">
            <a:xfrm>
              <a:off x="1892" y="15053"/>
              <a:ext cx="1139" cy="1440"/>
            </a:xfrm>
            <a:custGeom>
              <a:avLst/>
              <a:gdLst>
                <a:gd name="T0" fmla="*/ 569 w 1139"/>
                <a:gd name="T1" fmla="*/ 0 h 1440"/>
                <a:gd name="T2" fmla="*/ 0 w 1139"/>
                <a:gd name="T3" fmla="*/ 971 h 1440"/>
                <a:gd name="T4" fmla="*/ 385 w 1139"/>
                <a:gd name="T5" fmla="*/ 1440 h 1440"/>
                <a:gd name="T6" fmla="*/ 1105 w 1139"/>
                <a:gd name="T7" fmla="*/ 1189 h 1440"/>
                <a:gd name="T8" fmla="*/ 1139 w 1139"/>
                <a:gd name="T9" fmla="*/ 737 h 1440"/>
                <a:gd name="T10" fmla="*/ 1005 w 1139"/>
                <a:gd name="T11" fmla="*/ 84 h 1440"/>
                <a:gd name="T12" fmla="*/ 569 w 1139"/>
                <a:gd name="T13" fmla="*/ 0 h 144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39"/>
                <a:gd name="T22" fmla="*/ 0 h 1440"/>
                <a:gd name="T23" fmla="*/ 1139 w 1139"/>
                <a:gd name="T24" fmla="*/ 1440 h 144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39" h="1440">
                  <a:moveTo>
                    <a:pt x="569" y="0"/>
                  </a:moveTo>
                  <a:lnTo>
                    <a:pt x="0" y="971"/>
                  </a:lnTo>
                  <a:lnTo>
                    <a:pt x="385" y="1440"/>
                  </a:lnTo>
                  <a:lnTo>
                    <a:pt x="1105" y="1189"/>
                  </a:lnTo>
                  <a:lnTo>
                    <a:pt x="1139" y="737"/>
                  </a:lnTo>
                  <a:lnTo>
                    <a:pt x="1005" y="84"/>
                  </a:lnTo>
                  <a:lnTo>
                    <a:pt x="569" y="0"/>
                  </a:lnTo>
                </a:path>
              </a:pathLst>
            </a:custGeom>
            <a:pattFill prst="wdUpDiag">
              <a:fgClr>
                <a:srgbClr val="000000"/>
              </a:fgClr>
              <a:bgClr>
                <a:srgbClr val="FFFFFF"/>
              </a:bgClr>
            </a:patt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uk-UA"/>
            </a:p>
          </p:txBody>
        </p:sp>
        <p:sp>
          <p:nvSpPr>
            <p:cNvPr id="110608" name="Line 27"/>
            <p:cNvSpPr>
              <a:spLocks noChangeShapeType="1"/>
            </p:cNvSpPr>
            <p:nvPr/>
          </p:nvSpPr>
          <p:spPr bwMode="auto">
            <a:xfrm flipH="1">
              <a:off x="3048" y="15926"/>
              <a:ext cx="1272" cy="1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10599" name="Text Box 28"/>
          <p:cNvSpPr txBox="1">
            <a:spLocks noChangeArrowheads="1"/>
          </p:cNvSpPr>
          <p:nvPr/>
        </p:nvSpPr>
        <p:spPr bwMode="auto">
          <a:xfrm>
            <a:off x="2133600" y="1371600"/>
            <a:ext cx="6781800" cy="1524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uk" altLang="uk-UA" sz="1600" dirty="0"/>
              <a:t>Топологія геометрії OID        Час Атрибути</a:t>
            </a:r>
          </a:p>
          <a:p>
            <a:r>
              <a:rPr lang="uk" altLang="uk-UA" sz="1600" dirty="0"/>
              <a:t>(сусідні полігони)    використовувати власника</a:t>
            </a:r>
          </a:p>
          <a:p>
            <a:r>
              <a:rPr lang="uk" altLang="uk-UA" sz="1800" dirty="0"/>
              <a:t>12456 x1,y1 122423 Січе .20 14 поле Кавун</a:t>
            </a:r>
            <a:endParaRPr lang="en-US" altLang="uk-UA" sz="1800" dirty="0"/>
          </a:p>
          <a:p>
            <a:r>
              <a:rPr lang="uk" altLang="uk-UA" sz="1800" dirty="0"/>
              <a:t>... 435666</a:t>
            </a:r>
          </a:p>
          <a:p>
            <a:r>
              <a:rPr lang="uk" altLang="uk-UA" sz="1800" dirty="0"/>
              <a:t>           </a:t>
            </a:r>
            <a:r>
              <a:rPr lang="uk" altLang="uk-UA" sz="1800" dirty="0" err="1"/>
              <a:t>xn,yn </a:t>
            </a:r>
            <a:r>
              <a:rPr lang="uk" altLang="uk-UA" sz="1800" dirty="0"/>
              <a:t>655680</a:t>
            </a:r>
          </a:p>
          <a:p>
            <a:endParaRPr lang="en-US" altLang="uk-UA" sz="1800" dirty="0"/>
          </a:p>
        </p:txBody>
      </p:sp>
      <p:sp>
        <p:nvSpPr>
          <p:cNvPr id="110600" name="Text Box 29"/>
          <p:cNvSpPr txBox="1">
            <a:spLocks noChangeArrowheads="1"/>
          </p:cNvSpPr>
          <p:nvPr/>
        </p:nvSpPr>
        <p:spPr bwMode="auto">
          <a:xfrm>
            <a:off x="600075" y="3075305"/>
            <a:ext cx="7991475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" altLang="uk-UA" sz="2800" dirty="0">
                <a:latin typeface="Arial Unicode MS" panose="020B0604020202020204" pitchFamily="34" charset="-128"/>
              </a:rPr>
              <a:t>Геоінформаційні об'єкти</a:t>
            </a:r>
          </a:p>
          <a:p>
            <a:pPr marL="457200" indent="-4572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uk" altLang="uk-UA" sz="2800" dirty="0">
                <a:latin typeface="Arial Unicode MS" panose="020B0604020202020204" pitchFamily="34" charset="-128"/>
              </a:rPr>
              <a:t>має ідентифікатор</a:t>
            </a:r>
          </a:p>
          <a:p>
            <a:pPr marL="457200" indent="-4572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uk" altLang="uk-UA" sz="2800" dirty="0">
                <a:latin typeface="Arial Unicode MS" panose="020B0604020202020204" pitchFamily="34" charset="-128"/>
              </a:rPr>
              <a:t>має набір властивостей (атрибутів)</a:t>
            </a:r>
          </a:p>
          <a:p>
            <a:pPr marL="457200" indent="-4572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uk" altLang="uk-UA" sz="2800" dirty="0">
                <a:latin typeface="Arial Unicode MS" panose="020B0604020202020204" pitchFamily="34" charset="-128"/>
              </a:rPr>
              <a:t>Має геометрію, тобто одна з властивостей геометрично пов'язана з системою координат</a:t>
            </a:r>
          </a:p>
          <a:p>
            <a:pPr marL="457200" indent="-4572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uk" altLang="uk-UA" sz="2800" dirty="0">
                <a:latin typeface="Arial Unicode MS" panose="020B0604020202020204" pitchFamily="34" charset="-128"/>
              </a:rPr>
              <a:t>може мати інший зв'язок з іншими об'єктами</a:t>
            </a:r>
          </a:p>
        </p:txBody>
      </p:sp>
      <p:sp>
        <p:nvSpPr>
          <p:cNvPr id="110601" name="Rectangle 30"/>
          <p:cNvSpPr>
            <a:spLocks noChangeArrowheads="1"/>
          </p:cNvSpPr>
          <p:nvPr/>
        </p:nvSpPr>
        <p:spPr bwMode="auto">
          <a:xfrm>
            <a:off x="2165350" y="1933575"/>
            <a:ext cx="6670675" cy="9858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de-DE" altLang="uk-UA"/>
          </a:p>
        </p:txBody>
      </p:sp>
      <p:sp>
        <p:nvSpPr>
          <p:cNvPr id="110602" name="Line 31"/>
          <p:cNvSpPr>
            <a:spLocks noChangeShapeType="1"/>
          </p:cNvSpPr>
          <p:nvPr/>
        </p:nvSpPr>
        <p:spPr bwMode="auto">
          <a:xfrm>
            <a:off x="2828925" y="1933575"/>
            <a:ext cx="1588" cy="996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10603" name="Line 32"/>
          <p:cNvSpPr>
            <a:spLocks noChangeShapeType="1"/>
          </p:cNvSpPr>
          <p:nvPr/>
        </p:nvSpPr>
        <p:spPr bwMode="auto">
          <a:xfrm>
            <a:off x="3800475" y="1933575"/>
            <a:ext cx="7938" cy="984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10604" name="Line 33"/>
          <p:cNvSpPr>
            <a:spLocks noChangeShapeType="1"/>
          </p:cNvSpPr>
          <p:nvPr/>
        </p:nvSpPr>
        <p:spPr bwMode="auto">
          <a:xfrm>
            <a:off x="6143625" y="1939925"/>
            <a:ext cx="7938" cy="984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10605" name="Line 34"/>
          <p:cNvSpPr>
            <a:spLocks noChangeShapeType="1"/>
          </p:cNvSpPr>
          <p:nvPr/>
        </p:nvSpPr>
        <p:spPr bwMode="auto">
          <a:xfrm>
            <a:off x="7966075" y="1927225"/>
            <a:ext cx="7938" cy="984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110606" name="Line 35"/>
          <p:cNvSpPr>
            <a:spLocks noChangeShapeType="1"/>
          </p:cNvSpPr>
          <p:nvPr/>
        </p:nvSpPr>
        <p:spPr bwMode="auto">
          <a:xfrm>
            <a:off x="7242175" y="1920875"/>
            <a:ext cx="7938" cy="984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379186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Fußzeilenplatzhalt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de-DE" altLang="uk-UA" sz="1400" dirty="0"/>
          </a:p>
          <a:p>
            <a:pPr eaLnBrk="1" hangingPunct="1"/>
            <a:r>
              <a:rPr lang="uk" altLang="uk-UA" sz="1200" dirty="0">
                <a:latin typeface="Arial" panose="020B0604020202020204" pitchFamily="34" charset="0"/>
              </a:rPr>
              <a:t>Дроздівський О.П.</a:t>
            </a:r>
            <a:endParaRPr lang="de-DE" altLang="uk-UA" sz="1200" dirty="0">
              <a:latin typeface="Arial" panose="020B0604020202020204" pitchFamily="34" charset="0"/>
            </a:endParaRPr>
          </a:p>
        </p:txBody>
      </p:sp>
      <p:sp>
        <p:nvSpPr>
          <p:cNvPr id="111619" name="Rectangle 2"/>
          <p:cNvSpPr>
            <a:spLocks noGrp="1" noChangeArrowheads="1"/>
          </p:cNvSpPr>
          <p:nvPr>
            <p:ph type="title"/>
          </p:nvPr>
        </p:nvSpPr>
        <p:spPr>
          <a:xfrm>
            <a:off x="1907705" y="188913"/>
            <a:ext cx="7236296" cy="350837"/>
          </a:xfrm>
        </p:spPr>
        <p:txBody>
          <a:bodyPr/>
          <a:lstStyle/>
          <a:p>
            <a:r>
              <a:rPr lang="uk" altLang="uk-UA" sz="3200" dirty="0">
                <a:cs typeface="Times New Roman" panose="02020603050405020304" pitchFamily="18" charset="0"/>
              </a:rPr>
              <a:t>Методи зберігання векторних даних</a:t>
            </a:r>
            <a:endParaRPr lang="de-DE" altLang="uk-UA" b="1" dirty="0">
              <a:solidFill>
                <a:schemeClr val="accent2"/>
              </a:solidFill>
            </a:endParaRPr>
          </a:p>
        </p:txBody>
      </p:sp>
      <p:grpSp>
        <p:nvGrpSpPr>
          <p:cNvPr id="111620" name="Group 3"/>
          <p:cNvGrpSpPr>
            <a:grpSpLocks/>
          </p:cNvGrpSpPr>
          <p:nvPr/>
        </p:nvGrpSpPr>
        <p:grpSpPr bwMode="auto">
          <a:xfrm>
            <a:off x="838200" y="1981200"/>
            <a:ext cx="7935913" cy="1676400"/>
            <a:chOff x="528" y="1248"/>
            <a:chExt cx="4999" cy="1056"/>
          </a:xfrm>
        </p:grpSpPr>
        <p:sp>
          <p:nvSpPr>
            <p:cNvPr id="111624" name="Text Box 4"/>
            <p:cNvSpPr txBox="1">
              <a:spLocks noChangeArrowheads="1"/>
            </p:cNvSpPr>
            <p:nvPr/>
          </p:nvSpPr>
          <p:spPr bwMode="auto">
            <a:xfrm>
              <a:off x="528" y="1821"/>
              <a:ext cx="1120" cy="38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uk" altLang="uk-UA" sz="1800" dirty="0">
                  <a:latin typeface="Arial" panose="020B0604020202020204" pitchFamily="34" charset="0"/>
                </a:rPr>
                <a:t>Геометрія</a:t>
              </a:r>
              <a:endParaRPr lang="de-DE" altLang="uk-UA" sz="1800" dirty="0">
                <a:latin typeface="Arial" panose="020B0604020202020204" pitchFamily="34" charset="0"/>
              </a:endParaRPr>
            </a:p>
          </p:txBody>
        </p:sp>
        <p:sp>
          <p:nvSpPr>
            <p:cNvPr id="111625" name="Text Box 5"/>
            <p:cNvSpPr txBox="1">
              <a:spLocks noChangeArrowheads="1"/>
            </p:cNvSpPr>
            <p:nvPr/>
          </p:nvSpPr>
          <p:spPr bwMode="auto">
            <a:xfrm>
              <a:off x="2449" y="1248"/>
              <a:ext cx="1302" cy="66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uk" altLang="uk-UA" sz="1800" dirty="0">
                  <a:latin typeface="Arial" panose="020B0604020202020204" pitchFamily="34" charset="0"/>
                </a:rPr>
                <a:t>графічне представлення ( для кожного об'єкта класу )</a:t>
              </a:r>
            </a:p>
          </p:txBody>
        </p:sp>
        <p:sp>
          <p:nvSpPr>
            <p:cNvPr id="111626" name="Text Box 6"/>
            <p:cNvSpPr txBox="1">
              <a:spLocks noChangeArrowheads="1"/>
            </p:cNvSpPr>
            <p:nvPr/>
          </p:nvSpPr>
          <p:spPr bwMode="auto">
            <a:xfrm>
              <a:off x="4374" y="1821"/>
              <a:ext cx="1153" cy="40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uk" altLang="uk-UA" sz="1800" dirty="0">
                  <a:latin typeface="Arial" panose="020B0604020202020204" pitchFamily="34" charset="0"/>
                </a:rPr>
                <a:t>Атрибутивні дані</a:t>
              </a:r>
              <a:endParaRPr lang="de-DE" altLang="uk-UA" sz="1800" dirty="0">
                <a:latin typeface="Arial" panose="020B0604020202020204" pitchFamily="34" charset="0"/>
              </a:endParaRPr>
            </a:p>
          </p:txBody>
        </p:sp>
        <p:sp>
          <p:nvSpPr>
            <p:cNvPr id="111627" name="Line 7"/>
            <p:cNvSpPr>
              <a:spLocks noChangeShapeType="1"/>
            </p:cNvSpPr>
            <p:nvPr/>
          </p:nvSpPr>
          <p:spPr bwMode="auto">
            <a:xfrm flipV="1">
              <a:off x="991" y="1547"/>
              <a:ext cx="1422" cy="27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111628" name="Line 8"/>
            <p:cNvSpPr>
              <a:spLocks noChangeShapeType="1"/>
            </p:cNvSpPr>
            <p:nvPr/>
          </p:nvSpPr>
          <p:spPr bwMode="auto">
            <a:xfrm>
              <a:off x="1648" y="2038"/>
              <a:ext cx="271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111629" name="Text Box 9"/>
            <p:cNvSpPr txBox="1">
              <a:spLocks noChangeArrowheads="1"/>
            </p:cNvSpPr>
            <p:nvPr/>
          </p:nvSpPr>
          <p:spPr bwMode="auto">
            <a:xfrm>
              <a:off x="2693" y="2087"/>
              <a:ext cx="797" cy="21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uk" altLang="uk-UA" sz="1800">
                  <a:latin typeface="Arial" panose="020B0604020202020204" pitchFamily="34" charset="0"/>
                </a:rPr>
                <a:t>Ідентифікатор об'єкта</a:t>
              </a:r>
            </a:p>
          </p:txBody>
        </p:sp>
      </p:grpSp>
      <p:sp>
        <p:nvSpPr>
          <p:cNvPr id="111621" name="Text Box 10"/>
          <p:cNvSpPr txBox="1">
            <a:spLocks noChangeArrowheads="1"/>
          </p:cNvSpPr>
          <p:nvPr/>
        </p:nvSpPr>
        <p:spPr bwMode="auto">
          <a:xfrm>
            <a:off x="609600" y="3886200"/>
            <a:ext cx="76962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" altLang="uk-UA" dirty="0">
                <a:latin typeface="Arial" panose="020B0604020202020204" pitchFamily="34" charset="0"/>
              </a:rPr>
              <a:t>тобто формат ArcView Shape від ESRI:</a:t>
            </a:r>
          </a:p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uk" altLang="uk-UA" dirty="0">
                <a:latin typeface="Arial" panose="020B0604020202020204" pitchFamily="34" charset="0"/>
              </a:rPr>
              <a:t>Геометрія: Shape-файл (* </a:t>
            </a:r>
            <a:r>
              <a:rPr lang="uk" altLang="uk-UA" dirty="0" err="1">
                <a:latin typeface="Arial" panose="020B0604020202020204" pitchFamily="34" charset="0"/>
              </a:rPr>
              <a:t>.shp </a:t>
            </a:r>
            <a:r>
              <a:rPr lang="uk" altLang="uk-UA" dirty="0">
                <a:latin typeface="Arial" panose="020B0604020202020204" pitchFamily="34" charset="0"/>
              </a:rPr>
              <a:t>)</a:t>
            </a:r>
          </a:p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uk" altLang="uk-UA" dirty="0">
                <a:latin typeface="Arial" panose="020B0604020202020204" pitchFamily="34" charset="0"/>
              </a:rPr>
              <a:t>дані атрибутів: DBase-File (* .dbf)</a:t>
            </a:r>
          </a:p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uk" altLang="uk-UA" dirty="0">
                <a:latin typeface="Arial" panose="020B0604020202020204" pitchFamily="34" charset="0"/>
              </a:rPr>
              <a:t>файл просторового індексу (* </a:t>
            </a:r>
            <a:r>
              <a:rPr lang="uk" altLang="uk-UA" dirty="0" err="1">
                <a:latin typeface="Arial" panose="020B0604020202020204" pitchFamily="34" charset="0"/>
              </a:rPr>
              <a:t>.shx </a:t>
            </a:r>
            <a:r>
              <a:rPr lang="uk" altLang="uk-UA" dirty="0">
                <a:latin typeface="Arial" panose="020B0604020202020204" pitchFamily="34" charset="0"/>
              </a:rPr>
              <a:t>)</a:t>
            </a:r>
          </a:p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uk" altLang="uk-UA" dirty="0">
                <a:latin typeface="Arial" panose="020B0604020202020204" pitchFamily="34" charset="0"/>
              </a:rPr>
              <a:t>графічне представлення: Project-File (* . </a:t>
            </a:r>
            <a:r>
              <a:rPr lang="uk" altLang="uk-UA" dirty="0" err="1">
                <a:latin typeface="Arial" panose="020B0604020202020204" pitchFamily="34" charset="0"/>
              </a:rPr>
              <a:t>apr </a:t>
            </a:r>
            <a:r>
              <a:rPr lang="uk" altLang="uk-UA" dirty="0"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111622" name="Rectangle 11"/>
          <p:cNvSpPr>
            <a:spLocks noChangeArrowheads="1"/>
          </p:cNvSpPr>
          <p:nvPr/>
        </p:nvSpPr>
        <p:spPr bwMode="auto">
          <a:xfrm>
            <a:off x="815975" y="777875"/>
            <a:ext cx="8001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/>
            <a:endParaRPr lang="en-US" altLang="uk-UA" b="1" dirty="0">
              <a:solidFill>
                <a:schemeClr val="accent2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uk" altLang="uk-UA" b="1" dirty="0">
                <a:solidFill>
                  <a:schemeClr val="accent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Підхід 1: окремо зберігати геометрію, графічне представлення та атрибутивні дані</a:t>
            </a:r>
            <a:endParaRPr lang="en-US" altLang="uk-UA" b="1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111623" name="AutoShape 12"/>
          <p:cNvSpPr>
            <a:spLocks noChangeArrowheads="1"/>
          </p:cNvSpPr>
          <p:nvPr/>
        </p:nvSpPr>
        <p:spPr bwMode="auto">
          <a:xfrm>
            <a:off x="5580063" y="3440112"/>
            <a:ext cx="3563937" cy="2905125"/>
          </a:xfrm>
          <a:prstGeom prst="irregularSeal1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ru-RU" altLang="uk-UA" sz="1600" dirty="0"/>
          </a:p>
          <a:p>
            <a:pPr algn="ctr" eaLnBrk="1" hangingPunct="1"/>
            <a:r>
              <a:rPr lang="uk" altLang="uk-UA" sz="1600" dirty="0"/>
              <a:t>Але</a:t>
            </a:r>
          </a:p>
          <a:p>
            <a:pPr algn="ctr" eaLnBrk="1" hangingPunct="1"/>
            <a:r>
              <a:rPr lang="uk" altLang="uk-UA" sz="1600" dirty="0"/>
              <a:t>один з найпоширеніших</a:t>
            </a:r>
          </a:p>
          <a:p>
            <a:pPr algn="ctr" eaLnBrk="1" hangingPunct="1"/>
            <a:r>
              <a:rPr lang="uk" altLang="uk-UA" sz="1600" dirty="0"/>
              <a:t>використані формати для</a:t>
            </a:r>
          </a:p>
          <a:p>
            <a:pPr algn="ctr" eaLnBrk="1" hangingPunct="1"/>
            <a:r>
              <a:rPr lang="uk" altLang="uk-UA" sz="1600" dirty="0"/>
              <a:t>обмін даними в ГІС!</a:t>
            </a:r>
          </a:p>
        </p:txBody>
      </p:sp>
    </p:spTree>
    <p:extLst>
      <p:ext uri="{BB962C8B-B14F-4D97-AF65-F5344CB8AC3E}">
        <p14:creationId xmlns:p14="http://schemas.microsoft.com/office/powerpoint/2010/main" val="34619950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Fußzeilenplatzhalt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de-DE" altLang="uk-UA" sz="1400" dirty="0"/>
          </a:p>
          <a:p>
            <a:pPr eaLnBrk="1" hangingPunct="1"/>
            <a:r>
              <a:rPr lang="uk" altLang="uk-UA" sz="1200" dirty="0">
                <a:latin typeface="Arial" panose="020B0604020202020204" pitchFamily="34" charset="0"/>
              </a:rPr>
              <a:t>Дроздівський О.П.</a:t>
            </a:r>
            <a:endParaRPr lang="de-DE" altLang="uk-UA" sz="1200" dirty="0">
              <a:latin typeface="Arial" panose="020B0604020202020204" pitchFamily="34" charset="0"/>
            </a:endParaRPr>
          </a:p>
        </p:txBody>
      </p:sp>
      <p:sp>
        <p:nvSpPr>
          <p:cNvPr id="112643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688" y="188913"/>
            <a:ext cx="7200925" cy="350837"/>
          </a:xfrm>
        </p:spPr>
        <p:txBody>
          <a:bodyPr/>
          <a:lstStyle/>
          <a:p>
            <a:r>
              <a:rPr lang="uk" altLang="uk-UA" sz="3200" dirty="0">
                <a:cs typeface="Times New Roman" panose="02020603050405020304" pitchFamily="18" charset="0"/>
              </a:rPr>
              <a:t>Методи зберігання векторних даних</a:t>
            </a:r>
            <a:endParaRPr lang="uk-UA" sz="3200" dirty="0"/>
          </a:p>
        </p:txBody>
      </p:sp>
      <p:sp>
        <p:nvSpPr>
          <p:cNvPr id="112644" name="Rectangle 3"/>
          <p:cNvSpPr>
            <a:spLocks noChangeArrowheads="1"/>
          </p:cNvSpPr>
          <p:nvPr/>
        </p:nvSpPr>
        <p:spPr bwMode="auto">
          <a:xfrm>
            <a:off x="251520" y="931863"/>
            <a:ext cx="851148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/>
            <a:endParaRPr lang="en-US" altLang="uk-UA" b="1" dirty="0">
              <a:solidFill>
                <a:schemeClr val="accent2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uk" altLang="uk-UA" b="1" dirty="0">
                <a:solidFill>
                  <a:schemeClr val="accent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Підхід 2: Збереження геометрії та графічного представлення для кожного об'єкта окремо від даних атрибутів</a:t>
            </a:r>
          </a:p>
        </p:txBody>
      </p:sp>
      <p:grpSp>
        <p:nvGrpSpPr>
          <p:cNvPr id="112645" name="Group 4"/>
          <p:cNvGrpSpPr>
            <a:grpSpLocks/>
          </p:cNvGrpSpPr>
          <p:nvPr/>
        </p:nvGrpSpPr>
        <p:grpSpPr bwMode="auto">
          <a:xfrm>
            <a:off x="609600" y="2209800"/>
            <a:ext cx="7620000" cy="914400"/>
            <a:chOff x="723" y="3985"/>
            <a:chExt cx="3275" cy="335"/>
          </a:xfrm>
        </p:grpSpPr>
        <p:sp>
          <p:nvSpPr>
            <p:cNvPr id="112648" name="Text Box 5"/>
            <p:cNvSpPr txBox="1">
              <a:spLocks noChangeArrowheads="1"/>
            </p:cNvSpPr>
            <p:nvPr/>
          </p:nvSpPr>
          <p:spPr bwMode="auto">
            <a:xfrm>
              <a:off x="723" y="4005"/>
              <a:ext cx="1601" cy="30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uk" altLang="uk-UA" dirty="0">
                  <a:latin typeface="Arial" panose="020B0604020202020204" pitchFamily="34" charset="0"/>
                </a:rPr>
                <a:t>геометрія + графічне зображення</a:t>
              </a:r>
              <a:endParaRPr lang="de-DE" altLang="uk-UA" dirty="0">
                <a:latin typeface="Arial" panose="020B0604020202020204" pitchFamily="34" charset="0"/>
              </a:endParaRPr>
            </a:p>
          </p:txBody>
        </p:sp>
        <p:sp>
          <p:nvSpPr>
            <p:cNvPr id="112649" name="Text Box 6"/>
            <p:cNvSpPr txBox="1">
              <a:spLocks noChangeArrowheads="1"/>
            </p:cNvSpPr>
            <p:nvPr/>
          </p:nvSpPr>
          <p:spPr bwMode="auto">
            <a:xfrm>
              <a:off x="2920" y="3985"/>
              <a:ext cx="1078" cy="33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uk" altLang="uk-UA" dirty="0">
                  <a:latin typeface="Arial" panose="020B0604020202020204" pitchFamily="34" charset="0"/>
                </a:rPr>
                <a:t>Атрибутивні дані</a:t>
              </a:r>
              <a:endParaRPr lang="de-DE" altLang="uk-UA" dirty="0">
                <a:latin typeface="Arial" panose="020B0604020202020204" pitchFamily="34" charset="0"/>
              </a:endParaRPr>
            </a:p>
          </p:txBody>
        </p:sp>
        <p:sp>
          <p:nvSpPr>
            <p:cNvPr id="112650" name="Line 7"/>
            <p:cNvSpPr>
              <a:spLocks noChangeShapeType="1"/>
            </p:cNvSpPr>
            <p:nvPr/>
          </p:nvSpPr>
          <p:spPr bwMode="auto">
            <a:xfrm>
              <a:off x="2331" y="4186"/>
              <a:ext cx="58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112651" name="Text Box 8"/>
            <p:cNvSpPr txBox="1">
              <a:spLocks noChangeArrowheads="1"/>
            </p:cNvSpPr>
            <p:nvPr/>
          </p:nvSpPr>
          <p:spPr bwMode="auto">
            <a:xfrm>
              <a:off x="2478" y="4152"/>
              <a:ext cx="47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uk" altLang="uk-UA">
                  <a:latin typeface="Arial" panose="020B0604020202020204" pitchFamily="34" charset="0"/>
                </a:rPr>
                <a:t>Ідентифікатор об'єкта</a:t>
              </a:r>
            </a:p>
          </p:txBody>
        </p:sp>
      </p:grpSp>
      <p:sp>
        <p:nvSpPr>
          <p:cNvPr id="112646" name="Text Box 9"/>
          <p:cNvSpPr txBox="1">
            <a:spLocks noChangeArrowheads="1"/>
          </p:cNvSpPr>
          <p:nvPr/>
        </p:nvSpPr>
        <p:spPr bwMode="auto">
          <a:xfrm>
            <a:off x="609600" y="3886200"/>
            <a:ext cx="76962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" altLang="uk-UA" dirty="0">
                <a:latin typeface="Arial" panose="020B0604020202020204" pitchFamily="34" charset="0"/>
              </a:rPr>
              <a:t>Тобто , AutoCAD- </a:t>
            </a:r>
            <a:r>
              <a:rPr lang="uk" altLang="uk-UA" dirty="0" err="1">
                <a:latin typeface="Arial" panose="020B0604020202020204" pitchFamily="34" charset="0"/>
              </a:rPr>
              <a:t>Map від Autodesk </a:t>
            </a:r>
            <a:r>
              <a:rPr lang="uk" altLang="uk-UA" dirty="0">
                <a:latin typeface="Arial" panose="020B0604020202020204" pitchFamily="34" charset="0"/>
              </a:rPr>
              <a:t>: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uk" altLang="uk-UA" dirty="0">
                <a:latin typeface="Arial" panose="020B0604020202020204" pitchFamily="34" charset="0"/>
              </a:rPr>
              <a:t> геометрія + графічне представлення : </a:t>
            </a:r>
            <a:br>
              <a:rPr lang="de-DE" altLang="uk-UA" dirty="0">
                <a:latin typeface="Arial" panose="020B0604020202020204" pitchFamily="34" charset="0"/>
              </a:rPr>
            </a:br>
            <a:r>
              <a:rPr lang="uk" altLang="uk-UA" dirty="0">
                <a:latin typeface="Arial" panose="020B0604020202020204" pitchFamily="34" charset="0"/>
              </a:rPr>
              <a:t>DWG або DX F -файл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uk" altLang="uk-UA" dirty="0">
                <a:latin typeface="Arial" panose="020B0604020202020204" pitchFamily="34" charset="0"/>
              </a:rPr>
              <a:t> атрибутні дані : Файл бази даних</a:t>
            </a:r>
            <a:endParaRPr lang="en-US" altLang="uk-UA" dirty="0">
              <a:latin typeface="Arial" panose="020B0604020202020204" pitchFamily="34" charset="0"/>
            </a:endParaRPr>
          </a:p>
        </p:txBody>
      </p:sp>
      <p:sp>
        <p:nvSpPr>
          <p:cNvPr id="112647" name="AutoShape 10"/>
          <p:cNvSpPr>
            <a:spLocks noChangeArrowheads="1"/>
          </p:cNvSpPr>
          <p:nvPr/>
        </p:nvSpPr>
        <p:spPr bwMode="auto">
          <a:xfrm>
            <a:off x="5705475" y="3516313"/>
            <a:ext cx="3438525" cy="2844800"/>
          </a:xfrm>
          <a:prstGeom prst="irregularSeal1">
            <a:avLst/>
          </a:prstGeom>
          <a:solidFill>
            <a:srgbClr val="EAEAEA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uk" altLang="uk-UA" sz="1600" dirty="0"/>
              <a:t>Більшість ГІС</a:t>
            </a:r>
          </a:p>
          <a:p>
            <a:pPr algn="ctr" eaLnBrk="1" hangingPunct="1"/>
            <a:r>
              <a:rPr lang="uk" altLang="uk-UA" sz="1600" dirty="0"/>
              <a:t>підтримує прямий імпорт</a:t>
            </a:r>
          </a:p>
          <a:p>
            <a:pPr algn="ctr" eaLnBrk="1" hangingPunct="1"/>
            <a:r>
              <a:rPr lang="uk" altLang="uk-UA" sz="1600" dirty="0"/>
              <a:t>Дані САПР</a:t>
            </a:r>
          </a:p>
        </p:txBody>
      </p:sp>
    </p:spTree>
    <p:extLst>
      <p:ext uri="{BB962C8B-B14F-4D97-AF65-F5344CB8AC3E}">
        <p14:creationId xmlns:p14="http://schemas.microsoft.com/office/powerpoint/2010/main" val="42458743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Fußzeilenplatzhalt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de-DE" altLang="uk-UA" sz="1400" dirty="0"/>
          </a:p>
          <a:p>
            <a:pPr eaLnBrk="1" hangingPunct="1"/>
            <a:r>
              <a:rPr lang="uk" altLang="uk-UA" sz="1200" dirty="0">
                <a:latin typeface="Arial" panose="020B0604020202020204" pitchFamily="34" charset="0"/>
              </a:rPr>
              <a:t>Дроздівський О.П.</a:t>
            </a:r>
            <a:endParaRPr lang="de-DE" altLang="uk-UA" sz="1200" dirty="0">
              <a:latin typeface="Arial" panose="020B0604020202020204" pitchFamily="34" charset="0"/>
            </a:endParaRPr>
          </a:p>
        </p:txBody>
      </p:sp>
      <p:sp>
        <p:nvSpPr>
          <p:cNvPr id="113667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625" y="188913"/>
            <a:ext cx="7956376" cy="350837"/>
          </a:xfrm>
        </p:spPr>
        <p:txBody>
          <a:bodyPr/>
          <a:lstStyle/>
          <a:p>
            <a:r>
              <a:rPr lang="uk" altLang="uk-UA" sz="3200" dirty="0">
                <a:cs typeface="Times New Roman" panose="02020603050405020304" pitchFamily="18" charset="0"/>
              </a:rPr>
              <a:t>Методи зберігання векторних даних</a:t>
            </a:r>
            <a:endParaRPr lang="uk-UA" sz="3200" dirty="0"/>
          </a:p>
        </p:txBody>
      </p:sp>
      <p:sp>
        <p:nvSpPr>
          <p:cNvPr id="113668" name="Rectangle 3"/>
          <p:cNvSpPr>
            <a:spLocks noChangeArrowheads="1"/>
          </p:cNvSpPr>
          <p:nvPr/>
        </p:nvSpPr>
        <p:spPr bwMode="auto">
          <a:xfrm>
            <a:off x="609600" y="1143371"/>
            <a:ext cx="777081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/>
            <a:endParaRPr lang="en-US" altLang="uk-UA" b="1" dirty="0">
              <a:solidFill>
                <a:schemeClr val="accent2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uk" altLang="uk-UA" b="1" dirty="0">
                <a:solidFill>
                  <a:schemeClr val="accent2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Підхід 3: зберігати геометрію та атрибутивні дані разом, але окремо від графічного представлення</a:t>
            </a:r>
          </a:p>
        </p:txBody>
      </p:sp>
      <p:grpSp>
        <p:nvGrpSpPr>
          <p:cNvPr id="113669" name="Group 4"/>
          <p:cNvGrpSpPr>
            <a:grpSpLocks/>
          </p:cNvGrpSpPr>
          <p:nvPr/>
        </p:nvGrpSpPr>
        <p:grpSpPr bwMode="auto">
          <a:xfrm>
            <a:off x="481338" y="2719408"/>
            <a:ext cx="8134004" cy="1016758"/>
            <a:chOff x="723" y="1018"/>
            <a:chExt cx="3355" cy="298"/>
          </a:xfrm>
        </p:grpSpPr>
        <p:sp>
          <p:nvSpPr>
            <p:cNvPr id="113671" name="Text Box 5"/>
            <p:cNvSpPr txBox="1">
              <a:spLocks noChangeArrowheads="1"/>
            </p:cNvSpPr>
            <p:nvPr/>
          </p:nvSpPr>
          <p:spPr bwMode="auto">
            <a:xfrm>
              <a:off x="723" y="1018"/>
              <a:ext cx="1494" cy="25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uk" altLang="uk-UA" dirty="0">
                  <a:latin typeface="Arial" panose="020B0604020202020204" pitchFamily="34" charset="0"/>
                </a:rPr>
                <a:t>геометрія + атрибутивні дані</a:t>
              </a:r>
              <a:endParaRPr lang="de-DE" altLang="uk-UA" dirty="0">
                <a:latin typeface="Arial" panose="020B0604020202020204" pitchFamily="34" charset="0"/>
              </a:endParaRPr>
            </a:p>
          </p:txBody>
        </p:sp>
        <p:sp>
          <p:nvSpPr>
            <p:cNvPr id="113672" name="Text Box 6"/>
            <p:cNvSpPr txBox="1">
              <a:spLocks noChangeArrowheads="1"/>
            </p:cNvSpPr>
            <p:nvPr/>
          </p:nvSpPr>
          <p:spPr bwMode="auto">
            <a:xfrm>
              <a:off x="3000" y="1062"/>
              <a:ext cx="1078" cy="25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uk" altLang="uk-UA" dirty="0" err="1">
                  <a:latin typeface="Arial" panose="020B0604020202020204" pitchFamily="34" charset="0"/>
                </a:rPr>
                <a:t>графічне </a:t>
              </a:r>
              <a:r>
                <a:rPr lang="uk" altLang="uk-UA" dirty="0">
                  <a:latin typeface="Arial" panose="020B0604020202020204" pitchFamily="34" charset="0"/>
                </a:rPr>
                <a:t>представлення</a:t>
              </a:r>
              <a:endParaRPr lang="de-DE" altLang="uk-UA" dirty="0">
                <a:latin typeface="Arial" panose="020B0604020202020204" pitchFamily="34" charset="0"/>
              </a:endParaRPr>
            </a:p>
            <a:p>
              <a:endParaRPr lang="de-DE" altLang="uk-UA" dirty="0">
                <a:latin typeface="Arial" panose="020B0604020202020204" pitchFamily="34" charset="0"/>
              </a:endParaRPr>
            </a:p>
          </p:txBody>
        </p:sp>
        <p:sp>
          <p:nvSpPr>
            <p:cNvPr id="113673" name="Line 7"/>
            <p:cNvSpPr>
              <a:spLocks noChangeShapeType="1"/>
            </p:cNvSpPr>
            <p:nvPr/>
          </p:nvSpPr>
          <p:spPr bwMode="auto">
            <a:xfrm>
              <a:off x="2217" y="1152"/>
              <a:ext cx="78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113674" name="Text Box 8"/>
            <p:cNvSpPr txBox="1">
              <a:spLocks noChangeArrowheads="1"/>
            </p:cNvSpPr>
            <p:nvPr/>
          </p:nvSpPr>
          <p:spPr bwMode="auto">
            <a:xfrm>
              <a:off x="2331" y="1112"/>
              <a:ext cx="576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uk" altLang="uk-UA" dirty="0">
                  <a:latin typeface="Arial" panose="020B0604020202020204" pitchFamily="34" charset="0"/>
                </a:rPr>
                <a:t>клас об'єкта</a:t>
              </a:r>
              <a:endParaRPr lang="de-DE" altLang="uk-UA" dirty="0">
                <a:latin typeface="Arial" panose="020B0604020202020204" pitchFamily="34" charset="0"/>
              </a:endParaRPr>
            </a:p>
          </p:txBody>
        </p:sp>
      </p:grpSp>
      <p:sp>
        <p:nvSpPr>
          <p:cNvPr id="113670" name="Text Box 9"/>
          <p:cNvSpPr txBox="1">
            <a:spLocks noChangeArrowheads="1"/>
          </p:cNvSpPr>
          <p:nvPr/>
        </p:nvSpPr>
        <p:spPr bwMode="auto">
          <a:xfrm>
            <a:off x="609600" y="4114800"/>
            <a:ext cx="85344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" altLang="uk-UA" dirty="0">
                <a:latin typeface="Arial Unicode MS" panose="020B0604020202020204" pitchFamily="34" charset="-128"/>
              </a:rPr>
              <a:t>тобто ArcGIS від ESRI (Персональна геобаза даних, СУБД, подібна до Oracle, Informix, DB2)</a:t>
            </a:r>
          </a:p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uk" altLang="uk-UA" dirty="0">
                <a:latin typeface="Arial Unicode MS" panose="020B0604020202020204" pitchFamily="34" charset="-128"/>
              </a:rPr>
              <a:t>геометрія + атрибутивні дані: файл бази даних (MS-Access,? Oracle, </a:t>
            </a:r>
            <a:r>
              <a:rPr lang="uk" altLang="uk-UA" dirty="0" err="1">
                <a:latin typeface="Arial Unicode MS" panose="020B0604020202020204" pitchFamily="34" charset="-128"/>
              </a:rPr>
              <a:t>SQLServer </a:t>
            </a:r>
            <a:r>
              <a:rPr lang="uk" altLang="uk-UA" dirty="0">
                <a:latin typeface="Arial Unicode MS" panose="020B0604020202020204" pitchFamily="34" charset="-128"/>
              </a:rPr>
              <a:t>)</a:t>
            </a:r>
          </a:p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uk" altLang="uk-UA" dirty="0">
                <a:latin typeface="Arial Unicode MS" panose="020B0604020202020204" pitchFamily="34" charset="-128"/>
              </a:rPr>
              <a:t>графічне представлення: файл карти (* . </a:t>
            </a:r>
            <a:r>
              <a:rPr lang="uk" altLang="uk-UA" dirty="0" err="1">
                <a:latin typeface="Arial Unicode MS" panose="020B0604020202020204" pitchFamily="34" charset="-128"/>
              </a:rPr>
              <a:t>mxd </a:t>
            </a:r>
            <a:r>
              <a:rPr lang="uk" altLang="uk-UA" dirty="0">
                <a:latin typeface="Arial Unicode MS" panose="020B0604020202020204" pitchFamily="34" charset="-128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436102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Fußzeilenplatzhalt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de-DE" altLang="uk-UA" sz="1400" dirty="0"/>
          </a:p>
          <a:p>
            <a:pPr eaLnBrk="1" hangingPunct="1"/>
            <a:r>
              <a:rPr lang="uk" altLang="uk-UA" sz="1200" dirty="0">
                <a:latin typeface="Arial" panose="020B0604020202020204" pitchFamily="34" charset="0"/>
              </a:rPr>
              <a:t>Дроздівський О.П.</a:t>
            </a:r>
            <a:endParaRPr lang="de-DE" altLang="uk-UA" sz="1200" dirty="0">
              <a:latin typeface="Arial" panose="020B0604020202020204" pitchFamily="34" charset="0"/>
            </a:endParaRPr>
          </a:p>
        </p:txBody>
      </p:sp>
      <p:sp>
        <p:nvSpPr>
          <p:cNvPr id="88067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912018"/>
            <a:ext cx="8229600" cy="304800"/>
          </a:xfrm>
        </p:spPr>
        <p:txBody>
          <a:bodyPr/>
          <a:lstStyle/>
          <a:p>
            <a:pPr algn="l"/>
            <a:r>
              <a:rPr lang="uk" altLang="uk-UA" sz="3200" dirty="0"/>
              <a:t>Типи географічних явищ</a:t>
            </a:r>
            <a:endParaRPr lang="de-DE" altLang="uk-UA" sz="3200" dirty="0"/>
          </a:p>
        </p:txBody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844675"/>
            <a:ext cx="8229600" cy="38885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" altLang="uk-UA" sz="2800" b="1" dirty="0"/>
              <a:t>Географічне поле </a:t>
            </a:r>
            <a:r>
              <a:rPr lang="uk" altLang="uk-UA" sz="2800" dirty="0"/>
              <a:t>— це географічне явище, для якого можна визначити значення кожної точки в полі дослідження.</a:t>
            </a:r>
          </a:p>
          <a:p>
            <a:pPr marL="0" indent="0">
              <a:buNone/>
            </a:pPr>
            <a:endParaRPr lang="en-US" altLang="uk-UA" sz="2800" b="1" dirty="0"/>
          </a:p>
          <a:p>
            <a:pPr marL="0" indent="0">
              <a:buNone/>
            </a:pPr>
            <a:r>
              <a:rPr lang="uk" altLang="uk-UA" sz="2800" b="1" dirty="0"/>
              <a:t>Географічні об'єкти </a:t>
            </a:r>
            <a:r>
              <a:rPr lang="uk" altLang="uk-UA" sz="2800" dirty="0"/>
              <a:t>заповнюють досліджувану територію та, як правило, добре помітні, дискретні, обмежені кордонами. Простір між ними потенційно порожній.</a:t>
            </a:r>
            <a:endParaRPr lang="uk-UA" altLang="uk-UA" sz="2800" dirty="0"/>
          </a:p>
        </p:txBody>
      </p:sp>
      <p:sp>
        <p:nvSpPr>
          <p:cNvPr id="88069" name="Rectangle 4"/>
          <p:cNvSpPr>
            <a:spLocks noChangeArrowheads="1"/>
          </p:cNvSpPr>
          <p:nvPr/>
        </p:nvSpPr>
        <p:spPr bwMode="auto">
          <a:xfrm>
            <a:off x="3059113" y="188913"/>
            <a:ext cx="54006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uk" altLang="uk-UA" sz="2600" dirty="0">
                <a:solidFill>
                  <a:srgbClr val="000099"/>
                </a:solidFill>
                <a:latin typeface="Arial" panose="020B0604020202020204" pitchFamily="34" charset="0"/>
              </a:rPr>
              <a:t>Географічні феномени</a:t>
            </a:r>
            <a:endParaRPr lang="de-DE" altLang="uk-UA" sz="2600" dirty="0">
              <a:solidFill>
                <a:srgbClr val="000099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06755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Fußzeilenplatzhalt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de-DE" altLang="uk-UA" sz="1400" dirty="0"/>
          </a:p>
          <a:p>
            <a:pPr eaLnBrk="1" hangingPunct="1"/>
            <a:r>
              <a:rPr lang="uk" altLang="uk-UA" sz="1200" dirty="0">
                <a:latin typeface="Arial" panose="020B0604020202020204" pitchFamily="34" charset="0"/>
              </a:rPr>
              <a:t>Дроздівський О.П.</a:t>
            </a:r>
            <a:endParaRPr lang="de-DE" altLang="uk-UA" sz="1200" dirty="0">
              <a:latin typeface="Arial" panose="020B0604020202020204" pitchFamily="34" charset="0"/>
            </a:endParaRPr>
          </a:p>
        </p:txBody>
      </p:sp>
      <p:sp>
        <p:nvSpPr>
          <p:cNvPr id="89091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628775"/>
            <a:ext cx="1944687" cy="304800"/>
          </a:xfrm>
        </p:spPr>
        <p:txBody>
          <a:bodyPr/>
          <a:lstStyle/>
          <a:p>
            <a:pPr eaLnBrk="1" hangingPunct="1"/>
            <a:r>
              <a:rPr lang="uk" altLang="uk-UA" sz="2000" dirty="0"/>
              <a:t>полегшення</a:t>
            </a:r>
            <a:endParaRPr lang="de-DE" altLang="uk-UA" sz="2000" dirty="0"/>
          </a:p>
        </p:txBody>
      </p:sp>
      <p:pic>
        <p:nvPicPr>
          <p:cNvPr id="89092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775" y="2060848"/>
            <a:ext cx="4470400" cy="437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3" name="Rectangle 4"/>
          <p:cNvSpPr>
            <a:spLocks noChangeArrowheads="1"/>
          </p:cNvSpPr>
          <p:nvPr/>
        </p:nvSpPr>
        <p:spPr bwMode="auto">
          <a:xfrm>
            <a:off x="2484438" y="188913"/>
            <a:ext cx="640873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uk" altLang="uk-UA" dirty="0">
                <a:solidFill>
                  <a:srgbClr val="000099"/>
                </a:solidFill>
                <a:latin typeface="Arial" panose="020B0604020202020204" pitchFamily="34" charset="0"/>
              </a:rPr>
              <a:t>Географічні явища: Суцільні поля</a:t>
            </a:r>
            <a:endParaRPr lang="de-DE" altLang="uk-UA" dirty="0">
              <a:solidFill>
                <a:srgbClr val="000099"/>
              </a:solidFill>
              <a:latin typeface="Arial" panose="020B0604020202020204" pitchFamily="34" charset="0"/>
            </a:endParaRPr>
          </a:p>
        </p:txBody>
      </p:sp>
      <p:pic>
        <p:nvPicPr>
          <p:cNvPr id="89094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51275" y="765175"/>
            <a:ext cx="3876675" cy="380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5" name="Picture 6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0788" y="2730500"/>
            <a:ext cx="3128962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6" name="Rectangle 7"/>
          <p:cNvSpPr>
            <a:spLocks noChangeArrowheads="1"/>
          </p:cNvSpPr>
          <p:nvPr/>
        </p:nvSpPr>
        <p:spPr bwMode="auto">
          <a:xfrm>
            <a:off x="7603419" y="972480"/>
            <a:ext cx="161967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uk" altLang="uk-UA" sz="2000" dirty="0">
                <a:solidFill>
                  <a:schemeClr val="tx2"/>
                </a:solidFill>
                <a:latin typeface="Arial" panose="020B0604020202020204" pitchFamily="34" charset="0"/>
              </a:rPr>
              <a:t>Опади</a:t>
            </a:r>
            <a:endParaRPr lang="de-DE" altLang="uk-UA" sz="2000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89097" name="Rectangle 8"/>
          <p:cNvSpPr>
            <a:spLocks noChangeArrowheads="1"/>
          </p:cNvSpPr>
          <p:nvPr/>
        </p:nvSpPr>
        <p:spPr bwMode="auto">
          <a:xfrm>
            <a:off x="4716463" y="5300663"/>
            <a:ext cx="19446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uk" altLang="uk-UA" sz="2000" dirty="0">
                <a:solidFill>
                  <a:schemeClr val="tx2"/>
                </a:solidFill>
                <a:latin typeface="Arial" panose="020B0604020202020204" pitchFamily="34" charset="0"/>
              </a:rPr>
              <a:t>значення </a:t>
            </a:r>
            <a:endParaRPr lang="de-DE" altLang="uk-UA" sz="2000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9017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Fußzeilenplatzhalt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de-DE" altLang="uk-UA" sz="1400" dirty="0"/>
          </a:p>
          <a:p>
            <a:pPr eaLnBrk="1" hangingPunct="1"/>
            <a:r>
              <a:rPr lang="uk" altLang="uk-UA" sz="1200" dirty="0">
                <a:latin typeface="Arial" panose="020B0604020202020204" pitchFamily="34" charset="0"/>
              </a:rPr>
              <a:t>Дроздівський О.П.</a:t>
            </a:r>
            <a:endParaRPr lang="de-DE" altLang="uk-UA" sz="1200" dirty="0">
              <a:latin typeface="Arial" panose="020B0604020202020204" pitchFamily="34" charset="0"/>
            </a:endParaRPr>
          </a:p>
        </p:txBody>
      </p:sp>
      <p:sp>
        <p:nvSpPr>
          <p:cNvPr id="9216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92150"/>
            <a:ext cx="4572000" cy="350838"/>
          </a:xfrm>
        </p:spPr>
        <p:txBody>
          <a:bodyPr/>
          <a:lstStyle/>
          <a:p>
            <a:pPr eaLnBrk="1" hangingPunct="1"/>
            <a:r>
              <a:rPr lang="uk" altLang="uk-UA" sz="2000" dirty="0"/>
              <a:t>Класифікація земель</a:t>
            </a:r>
            <a:endParaRPr lang="de-DE" altLang="uk-UA" sz="2000" dirty="0"/>
          </a:p>
        </p:txBody>
      </p:sp>
      <p:pic>
        <p:nvPicPr>
          <p:cNvPr id="92164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382" t="11943" r="11075" b="11943"/>
          <a:stretch>
            <a:fillRect/>
          </a:stretch>
        </p:blipFill>
        <p:spPr bwMode="auto">
          <a:xfrm>
            <a:off x="323850" y="1196975"/>
            <a:ext cx="5976938" cy="344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65" name="Rectangle 5"/>
          <p:cNvSpPr>
            <a:spLocks noChangeArrowheads="1"/>
          </p:cNvSpPr>
          <p:nvPr/>
        </p:nvSpPr>
        <p:spPr bwMode="auto">
          <a:xfrm>
            <a:off x="2195513" y="188913"/>
            <a:ext cx="6286500" cy="3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uk" altLang="uk-UA" dirty="0">
                <a:solidFill>
                  <a:srgbClr val="000099"/>
                </a:solidFill>
                <a:latin typeface="Arial" panose="020B0604020202020204" pitchFamily="34" charset="0"/>
              </a:rPr>
              <a:t>Географічні явища: дискретні поля</a:t>
            </a:r>
            <a:endParaRPr lang="de-DE" altLang="uk-UA" dirty="0">
              <a:solidFill>
                <a:srgbClr val="000099"/>
              </a:solidFill>
              <a:latin typeface="Arial" panose="020B0604020202020204" pitchFamily="34" charset="0"/>
            </a:endParaRPr>
          </a:p>
        </p:txBody>
      </p:sp>
      <p:pic>
        <p:nvPicPr>
          <p:cNvPr id="92166" name="Picture 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4525" y="3644900"/>
            <a:ext cx="3068638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67" name="Rectangle 7"/>
          <p:cNvSpPr>
            <a:spLocks noChangeArrowheads="1"/>
          </p:cNvSpPr>
          <p:nvPr/>
        </p:nvSpPr>
        <p:spPr bwMode="auto">
          <a:xfrm>
            <a:off x="3145798" y="5445224"/>
            <a:ext cx="346441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uk" altLang="uk-UA" sz="2000" dirty="0">
                <a:solidFill>
                  <a:schemeClr val="tx2"/>
                </a:solidFill>
                <a:latin typeface="Arial" panose="020B0604020202020204" pitchFamily="34" charset="0"/>
              </a:rPr>
              <a:t>Класифікація опадів</a:t>
            </a:r>
            <a:endParaRPr lang="de-DE" altLang="uk-UA" sz="2000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eaLnBrk="1" hangingPunct="1"/>
            <a:endParaRPr lang="de-DE" altLang="uk-UA" sz="2000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6583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Fußzeilenplatzhalt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de-DE" altLang="uk-UA" sz="1400" dirty="0"/>
          </a:p>
          <a:p>
            <a:pPr eaLnBrk="1" hangingPunct="1"/>
            <a:r>
              <a:rPr lang="uk" altLang="uk-UA" sz="1200" dirty="0">
                <a:latin typeface="Arial" panose="020B0604020202020204" pitchFamily="34" charset="0"/>
              </a:rPr>
              <a:t>Дроздівський О.П.</a:t>
            </a:r>
            <a:endParaRPr lang="de-DE" altLang="uk-UA" sz="1200" dirty="0">
              <a:latin typeface="Arial" panose="020B0604020202020204" pitchFamily="34" charset="0"/>
            </a:endParaRPr>
          </a:p>
        </p:txBody>
      </p:sp>
      <p:sp>
        <p:nvSpPr>
          <p:cNvPr id="90115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0"/>
            <a:ext cx="8358246" cy="865188"/>
          </a:xfrm>
        </p:spPr>
        <p:txBody>
          <a:bodyPr/>
          <a:lstStyle/>
          <a:p>
            <a:r>
              <a:rPr lang="uk" altLang="uk-UA" dirty="0">
                <a:solidFill>
                  <a:srgbClr val="000099"/>
                </a:solidFill>
              </a:rPr>
              <a:t>Географічні явища: дискретні поля</a:t>
            </a:r>
            <a:endParaRPr lang="de-DE" altLang="uk-UA" dirty="0">
              <a:solidFill>
                <a:srgbClr val="000099"/>
              </a:solidFill>
            </a:endParaRPr>
          </a:p>
        </p:txBody>
      </p:sp>
      <p:sp>
        <p:nvSpPr>
          <p:cNvPr id="90116" name="Rectangle 4"/>
          <p:cNvSpPr>
            <a:spLocks noChangeArrowheads="1"/>
          </p:cNvSpPr>
          <p:nvPr/>
        </p:nvSpPr>
        <p:spPr bwMode="auto">
          <a:xfrm>
            <a:off x="476250" y="865188"/>
            <a:ext cx="8229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uk" altLang="uk-UA" sz="2000" b="1" dirty="0">
                <a:solidFill>
                  <a:schemeClr val="tx2"/>
                </a:solidFill>
                <a:latin typeface="Arial" panose="020B0604020202020204" pitchFamily="34" charset="0"/>
              </a:rPr>
              <a:t>Інженерні мережі</a:t>
            </a:r>
            <a:endParaRPr lang="de-DE" altLang="uk-UA" sz="2000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pic>
        <p:nvPicPr>
          <p:cNvPr id="90117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6560" y="1426014"/>
            <a:ext cx="5410200" cy="518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118" name="Text Box 6"/>
          <p:cNvSpPr txBox="1">
            <a:spLocks noChangeArrowheads="1"/>
          </p:cNvSpPr>
          <p:nvPr/>
        </p:nvSpPr>
        <p:spPr bwMode="auto">
          <a:xfrm>
            <a:off x="6012160" y="1412875"/>
            <a:ext cx="2693689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uk" altLang="uk-UA" dirty="0"/>
              <a:t>Дренаж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uk" altLang="uk-UA" dirty="0"/>
              <a:t>Оглядові колодязі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uk" altLang="uk-UA" dirty="0"/>
              <a:t>Клапани, клапани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uk" altLang="uk-UA" dirty="0"/>
              <a:t>Будинки</a:t>
            </a:r>
            <a:endParaRPr lang="de-DE" altLang="uk-UA" dirty="0"/>
          </a:p>
        </p:txBody>
      </p:sp>
    </p:spTree>
    <p:extLst>
      <p:ext uri="{BB962C8B-B14F-4D97-AF65-F5344CB8AC3E}">
        <p14:creationId xmlns:p14="http://schemas.microsoft.com/office/powerpoint/2010/main" val="26530470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Fußzeilenplatzhalt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de-DE" altLang="uk-UA" sz="1400" dirty="0"/>
          </a:p>
          <a:p>
            <a:pPr eaLnBrk="1" hangingPunct="1"/>
            <a:r>
              <a:rPr lang="uk" altLang="uk-UA" sz="1200" dirty="0">
                <a:latin typeface="Arial" panose="020B0604020202020204" pitchFamily="34" charset="0"/>
              </a:rPr>
              <a:t>Дроздівський О.П.</a:t>
            </a:r>
            <a:endParaRPr lang="de-DE" altLang="uk-UA" sz="1200" dirty="0">
              <a:latin typeface="Arial" panose="020B0604020202020204" pitchFamily="34" charset="0"/>
            </a:endParaRPr>
          </a:p>
        </p:txBody>
      </p:sp>
      <p:sp>
        <p:nvSpPr>
          <p:cNvPr id="942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" altLang="uk-UA" dirty="0"/>
              <a:t>Принципи моделювання поля (поверхні)</a:t>
            </a:r>
            <a:endParaRPr lang="de-DE" altLang="uk-UA" dirty="0"/>
          </a:p>
        </p:txBody>
      </p:sp>
      <p:pic>
        <p:nvPicPr>
          <p:cNvPr id="2050" name="Picture 2" descr="http://player.myshared.ru/642928/data/images/img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84964"/>
            <a:ext cx="8651150" cy="5476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player.myshared.ru/642928/data/images/img5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83" y="884964"/>
            <a:ext cx="7416824" cy="5475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4728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" b="1" dirty="0"/>
              <a:t>3.1. Принципи моделювання поверхонь.</a:t>
            </a:r>
            <a:endParaRPr lang="en-US" dirty="0"/>
          </a:p>
          <a:p>
            <a:r>
              <a:rPr lang="uk" dirty="0">
                <a:hlinkClick r:id="rId2" tooltip="3.2.Structures modeling the earth's surface."/>
              </a:rPr>
              <a:t>3.2.Структури, що моделюють земну поверхню.</a:t>
            </a:r>
            <a:endParaRPr lang="en-US" dirty="0"/>
          </a:p>
          <a:p>
            <a:r>
              <a:rPr lang="uk" dirty="0">
                <a:hlinkClick r:id="rId3" tooltip="3.3. Raster model."/>
              </a:rPr>
              <a:t>3.3. Растрова модель.</a:t>
            </a:r>
            <a:endParaRPr lang="en-US" dirty="0"/>
          </a:p>
          <a:p>
            <a:r>
              <a:rPr lang="uk" dirty="0">
                <a:hlinkClick r:id="rId4" tooltip="3.4. Methods of compression grid structures."/>
              </a:rPr>
              <a:t>3.4. Методи стиснення сітчастих структур.</a:t>
            </a:r>
            <a:endParaRPr lang="en-US" dirty="0"/>
          </a:p>
          <a:p>
            <a:endParaRPr lang="uk-U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57545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Fußzeilenplatzhalt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de-DE" altLang="uk-UA" sz="1400" dirty="0"/>
          </a:p>
          <a:p>
            <a:pPr eaLnBrk="1" hangingPunct="1"/>
            <a:r>
              <a:rPr lang="uk" altLang="uk-UA" sz="1200" dirty="0">
                <a:latin typeface="Arial" panose="020B0604020202020204" pitchFamily="34" charset="0"/>
              </a:rPr>
              <a:t>Дроздівський О.П.</a:t>
            </a:r>
            <a:endParaRPr lang="de-DE" altLang="uk-UA" sz="1200" dirty="0">
              <a:latin typeface="Arial" panose="020B0604020202020204" pitchFamily="34" charset="0"/>
            </a:endParaRPr>
          </a:p>
        </p:txBody>
      </p:sp>
      <p:sp>
        <p:nvSpPr>
          <p:cNvPr id="942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" altLang="uk-UA" dirty="0"/>
              <a:t>Принципи моделювання поля (поверхні)</a:t>
            </a:r>
            <a:endParaRPr lang="de-DE" altLang="uk-UA" dirty="0"/>
          </a:p>
        </p:txBody>
      </p:sp>
      <p:pic>
        <p:nvPicPr>
          <p:cNvPr id="2050" name="Picture 2" descr="http://player.myshared.ru/642928/data/images/img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84964"/>
            <a:ext cx="8651150" cy="5476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://shkola.ua/web/uploads/book/30/images/lm30hP5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770" y="884964"/>
            <a:ext cx="3390900" cy="326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journal.te.ua/_bd/39/5137896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884963"/>
            <a:ext cx="4254793" cy="326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5996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Fußzeilenplatzhalt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de-DE" altLang="uk-UA" sz="1400" dirty="0"/>
          </a:p>
          <a:p>
            <a:pPr eaLnBrk="1" hangingPunct="1"/>
            <a:r>
              <a:rPr lang="uk" altLang="uk-UA" sz="1200" dirty="0">
                <a:latin typeface="Arial" panose="020B0604020202020204" pitchFamily="34" charset="0"/>
              </a:rPr>
              <a:t>Дроздівський О.П.</a:t>
            </a:r>
            <a:endParaRPr lang="de-DE" altLang="uk-UA" sz="1200" dirty="0">
              <a:latin typeface="Arial" panose="020B0604020202020204" pitchFamily="34" charset="0"/>
            </a:endParaRPr>
          </a:p>
        </p:txBody>
      </p:sp>
      <p:sp>
        <p:nvSpPr>
          <p:cNvPr id="942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" altLang="uk-UA" dirty="0"/>
              <a:t>Структури моделювання земної поверхні</a:t>
            </a:r>
            <a:endParaRPr lang="de-DE" altLang="uk-UA" dirty="0"/>
          </a:p>
        </p:txBody>
      </p:sp>
      <p:pic>
        <p:nvPicPr>
          <p:cNvPr id="3074" name="Picture 2" descr="http://www.jennessent.com/images/hexagons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434" y="710366"/>
            <a:ext cx="7344816" cy="5684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T38_1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238" y="710365"/>
            <a:ext cx="7517208" cy="5684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92106" y="6059875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" b="1" dirty="0"/>
              <a:t>решітка</a:t>
            </a:r>
            <a:endParaRPr lang="uk-UA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220072" y="598131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" dirty="0"/>
              <a:t>сітка</a:t>
            </a:r>
            <a:endParaRPr lang="uk-UA" b="1" dirty="0"/>
          </a:p>
        </p:txBody>
      </p:sp>
      <p:cxnSp>
        <p:nvCxnSpPr>
          <p:cNvPr id="4" name="Прямая со стрелкой 3"/>
          <p:cNvCxnSpPr/>
          <p:nvPr/>
        </p:nvCxnSpPr>
        <p:spPr>
          <a:xfrm flipV="1">
            <a:off x="5860158" y="5407076"/>
            <a:ext cx="504056" cy="68156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 flipV="1">
            <a:off x="4778842" y="5252026"/>
            <a:ext cx="823086" cy="80244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4778842" y="1001415"/>
            <a:ext cx="823086" cy="681564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5827134" y="938912"/>
            <a:ext cx="763215" cy="667867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39580" y="1001415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" b="1" dirty="0"/>
              <a:t>Мозаїка</a:t>
            </a:r>
            <a:endParaRPr lang="uk-UA" b="1" dirty="0"/>
          </a:p>
        </p:txBody>
      </p:sp>
      <p:cxnSp>
        <p:nvCxnSpPr>
          <p:cNvPr id="21" name="Прямая со стрелкой 20"/>
          <p:cNvCxnSpPr/>
          <p:nvPr/>
        </p:nvCxnSpPr>
        <p:spPr>
          <a:xfrm>
            <a:off x="1277630" y="1606779"/>
            <a:ext cx="945286" cy="454069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38305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Fußzeilenplatzhalt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de-DE" altLang="uk-UA" sz="1400" dirty="0"/>
          </a:p>
          <a:p>
            <a:pPr eaLnBrk="1" hangingPunct="1"/>
            <a:r>
              <a:rPr lang="uk" altLang="uk-UA" sz="1200" dirty="0">
                <a:latin typeface="Arial" panose="020B0604020202020204" pitchFamily="34" charset="0"/>
              </a:rPr>
              <a:t>Дроздівський О.П.</a:t>
            </a:r>
            <a:endParaRPr lang="de-DE" altLang="uk-UA" sz="1200" dirty="0">
              <a:latin typeface="Arial" panose="020B0604020202020204" pitchFamily="34" charset="0"/>
            </a:endParaRPr>
          </a:p>
        </p:txBody>
      </p:sp>
      <p:sp>
        <p:nvSpPr>
          <p:cNvPr id="942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" altLang="uk-UA" dirty="0"/>
              <a:t>Структури моделювання земної поверхні</a:t>
            </a:r>
            <a:endParaRPr lang="de-DE" altLang="uk-UA" dirty="0"/>
          </a:p>
        </p:txBody>
      </p:sp>
      <p:pic>
        <p:nvPicPr>
          <p:cNvPr id="4098" name="Picture 2" descr="square gri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304" y="952399"/>
            <a:ext cx="5759414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660232" y="2780928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" sz="3200" b="1" dirty="0"/>
              <a:t>Звичайний</a:t>
            </a:r>
            <a:endParaRPr lang="uk-UA" sz="3200" b="1" dirty="0"/>
          </a:p>
        </p:txBody>
      </p:sp>
      <p:pic>
        <p:nvPicPr>
          <p:cNvPr id="4100" name="Picture 4" descr="triangular gri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640" y="961113"/>
            <a:ext cx="5739129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exagonal gri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253" y="952399"/>
            <a:ext cx="5481134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7962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Fußzeilenplatzhalt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de-DE" altLang="uk-UA" sz="1400" dirty="0"/>
          </a:p>
          <a:p>
            <a:pPr eaLnBrk="1" hangingPunct="1"/>
            <a:r>
              <a:rPr lang="uk" altLang="uk-UA" sz="1200" dirty="0">
                <a:latin typeface="Arial" panose="020B0604020202020204" pitchFamily="34" charset="0"/>
              </a:rPr>
              <a:t>Дроздівський О.П.</a:t>
            </a:r>
            <a:endParaRPr lang="de-DE" altLang="uk-UA" sz="1200" dirty="0">
              <a:latin typeface="Arial" panose="020B0604020202020204" pitchFamily="34" charset="0"/>
            </a:endParaRPr>
          </a:p>
        </p:txBody>
      </p:sp>
      <p:sp>
        <p:nvSpPr>
          <p:cNvPr id="942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" altLang="uk-UA" dirty="0"/>
              <a:t>Структури моделювання земної поверхні</a:t>
            </a:r>
            <a:endParaRPr lang="de-DE" altLang="uk-UA" dirty="0"/>
          </a:p>
        </p:txBody>
      </p:sp>
      <p:sp>
        <p:nvSpPr>
          <p:cNvPr id="3" name="TextBox 2"/>
          <p:cNvSpPr txBox="1"/>
          <p:nvPr/>
        </p:nvSpPr>
        <p:spPr>
          <a:xfrm>
            <a:off x="6584504" y="2708919"/>
            <a:ext cx="2559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" sz="3200" b="1" dirty="0"/>
              <a:t>Нерегулярний</a:t>
            </a:r>
            <a:endParaRPr lang="uk-UA" sz="3200" b="1" dirty="0"/>
          </a:p>
        </p:txBody>
      </p:sp>
      <p:pic>
        <p:nvPicPr>
          <p:cNvPr id="6146" name="Picture 2" descr="voronoj-delaunay relationshi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767004"/>
            <a:ext cx="6317418" cy="57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&amp;pcy;&amp;ucy;&amp;bcy;&amp;lcy; &amp;kcy;&amp;acy;&amp;dcy;&amp;acy;&amp;scy;&amp;tcy;&amp;rcy;&amp;ocy;&amp;vcy;&amp;acy;&amp;yacy; &amp;kcy;&amp;acy;&amp;rcy;&amp;tcy;&amp;acy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67" y="1251806"/>
            <a:ext cx="6276925" cy="4882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3322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Fußzeilenplatzhalt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de-DE" altLang="uk-UA" sz="1400" dirty="0"/>
          </a:p>
          <a:p>
            <a:pPr eaLnBrk="1" hangingPunct="1"/>
            <a:r>
              <a:rPr lang="uk" altLang="uk-UA" sz="1200" dirty="0">
                <a:latin typeface="Arial" panose="020B0604020202020204" pitchFamily="34" charset="0"/>
              </a:rPr>
              <a:t>Дроздівський О.П.</a:t>
            </a:r>
            <a:endParaRPr lang="de-DE" altLang="uk-UA" sz="1200" dirty="0">
              <a:latin typeface="Arial" panose="020B0604020202020204" pitchFamily="34" charset="0"/>
            </a:endParaRPr>
          </a:p>
        </p:txBody>
      </p:sp>
      <p:sp>
        <p:nvSpPr>
          <p:cNvPr id="942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" altLang="uk-UA" dirty="0"/>
              <a:t>Растрова модель</a:t>
            </a:r>
            <a:endParaRPr lang="de-DE" altLang="uk-UA" dirty="0"/>
          </a:p>
        </p:txBody>
      </p:sp>
      <p:pic>
        <p:nvPicPr>
          <p:cNvPr id="942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628775"/>
            <a:ext cx="3656012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213" name="Text Box 5"/>
          <p:cNvSpPr txBox="1">
            <a:spLocks noChangeArrowheads="1"/>
          </p:cNvSpPr>
          <p:nvPr/>
        </p:nvSpPr>
        <p:spPr bwMode="auto">
          <a:xfrm>
            <a:off x="5076825" y="1916113"/>
            <a:ext cx="3671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uk" altLang="uk-UA" dirty="0">
                <a:latin typeface="Arial" panose="020B0604020202020204" pitchFamily="34" charset="0"/>
              </a:rPr>
              <a:t>Растрове представлення</a:t>
            </a:r>
          </a:p>
        </p:txBody>
      </p:sp>
    </p:spTree>
    <p:extLst>
      <p:ext uri="{BB962C8B-B14F-4D97-AF65-F5344CB8AC3E}">
        <p14:creationId xmlns:p14="http://schemas.microsoft.com/office/powerpoint/2010/main" val="18266946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Fußzeilenplatzhalt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de-DE" altLang="uk-UA" sz="1400" dirty="0"/>
          </a:p>
          <a:p>
            <a:pPr eaLnBrk="1" hangingPunct="1"/>
            <a:r>
              <a:rPr lang="uk" altLang="uk-UA" sz="1200" dirty="0">
                <a:latin typeface="Arial" panose="020B0604020202020204" pitchFamily="34" charset="0"/>
              </a:rPr>
              <a:t>Дроздівський О.П.</a:t>
            </a:r>
            <a:endParaRPr lang="de-DE" altLang="uk-UA" sz="1200" dirty="0">
              <a:latin typeface="Arial" panose="020B0604020202020204" pitchFamily="34" charset="0"/>
            </a:endParaRPr>
          </a:p>
        </p:txBody>
      </p:sp>
      <p:sp>
        <p:nvSpPr>
          <p:cNvPr id="95235" name="Text Box 4"/>
          <p:cNvSpPr txBox="1">
            <a:spLocks noChangeArrowheads="1"/>
          </p:cNvSpPr>
          <p:nvPr/>
        </p:nvSpPr>
        <p:spPr bwMode="auto">
          <a:xfrm>
            <a:off x="1467188" y="1844675"/>
            <a:ext cx="3349288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uk" altLang="uk-UA" sz="1800" dirty="0">
                <a:latin typeface="Arial" panose="020B0604020202020204" pitchFamily="34" charset="0"/>
              </a:rPr>
              <a:t>1 ... н</a:t>
            </a:r>
            <a:endParaRPr lang="en-US" altLang="uk-UA" sz="1800" dirty="0">
              <a:latin typeface="Arial" panose="020B0604020202020204" pitchFamily="34" charset="0"/>
            </a:endParaRPr>
          </a:p>
        </p:txBody>
      </p:sp>
      <p:grpSp>
        <p:nvGrpSpPr>
          <p:cNvPr id="95236" name="Group 5"/>
          <p:cNvGrpSpPr>
            <a:grpSpLocks/>
          </p:cNvGrpSpPr>
          <p:nvPr/>
        </p:nvGrpSpPr>
        <p:grpSpPr bwMode="auto">
          <a:xfrm>
            <a:off x="329834" y="1412875"/>
            <a:ext cx="4321175" cy="4125913"/>
            <a:chOff x="1066" y="754"/>
            <a:chExt cx="2722" cy="2599"/>
          </a:xfrm>
        </p:grpSpPr>
        <p:sp>
          <p:nvSpPr>
            <p:cNvPr id="95239" name="Rectangle 6"/>
            <p:cNvSpPr>
              <a:spLocks noChangeArrowheads="1"/>
            </p:cNvSpPr>
            <p:nvPr/>
          </p:nvSpPr>
          <p:spPr bwMode="auto">
            <a:xfrm>
              <a:off x="1790" y="1253"/>
              <a:ext cx="1997" cy="21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de-DE" altLang="uk-UA"/>
            </a:p>
          </p:txBody>
        </p:sp>
        <p:sp>
          <p:nvSpPr>
            <p:cNvPr id="95240" name="Line 7"/>
            <p:cNvSpPr>
              <a:spLocks noChangeShapeType="1"/>
            </p:cNvSpPr>
            <p:nvPr/>
          </p:nvSpPr>
          <p:spPr bwMode="auto">
            <a:xfrm>
              <a:off x="1893" y="1253"/>
              <a:ext cx="1" cy="21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5241" name="Line 8"/>
            <p:cNvSpPr>
              <a:spLocks noChangeShapeType="1"/>
            </p:cNvSpPr>
            <p:nvPr/>
          </p:nvSpPr>
          <p:spPr bwMode="auto">
            <a:xfrm>
              <a:off x="1996" y="1253"/>
              <a:ext cx="1" cy="21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5242" name="Line 9"/>
            <p:cNvSpPr>
              <a:spLocks noChangeShapeType="1"/>
            </p:cNvSpPr>
            <p:nvPr/>
          </p:nvSpPr>
          <p:spPr bwMode="auto">
            <a:xfrm>
              <a:off x="2099" y="1253"/>
              <a:ext cx="1" cy="21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5243" name="Line 10"/>
            <p:cNvSpPr>
              <a:spLocks noChangeShapeType="1"/>
            </p:cNvSpPr>
            <p:nvPr/>
          </p:nvSpPr>
          <p:spPr bwMode="auto">
            <a:xfrm>
              <a:off x="2202" y="1253"/>
              <a:ext cx="1" cy="21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5244" name="Line 11"/>
            <p:cNvSpPr>
              <a:spLocks noChangeShapeType="1"/>
            </p:cNvSpPr>
            <p:nvPr/>
          </p:nvSpPr>
          <p:spPr bwMode="auto">
            <a:xfrm>
              <a:off x="1790" y="1691"/>
              <a:ext cx="1997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5245" name="Line 12"/>
            <p:cNvSpPr>
              <a:spLocks noChangeShapeType="1"/>
            </p:cNvSpPr>
            <p:nvPr/>
          </p:nvSpPr>
          <p:spPr bwMode="auto">
            <a:xfrm>
              <a:off x="1790" y="1792"/>
              <a:ext cx="1997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5246" name="Line 13"/>
            <p:cNvSpPr>
              <a:spLocks noChangeShapeType="1"/>
            </p:cNvSpPr>
            <p:nvPr/>
          </p:nvSpPr>
          <p:spPr bwMode="auto">
            <a:xfrm>
              <a:off x="1790" y="1893"/>
              <a:ext cx="1997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5247" name="Line 14"/>
            <p:cNvSpPr>
              <a:spLocks noChangeShapeType="1"/>
            </p:cNvSpPr>
            <p:nvPr/>
          </p:nvSpPr>
          <p:spPr bwMode="auto">
            <a:xfrm>
              <a:off x="1790" y="1993"/>
              <a:ext cx="1997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5248" name="Line 15"/>
            <p:cNvSpPr>
              <a:spLocks noChangeShapeType="1"/>
            </p:cNvSpPr>
            <p:nvPr/>
          </p:nvSpPr>
          <p:spPr bwMode="auto">
            <a:xfrm>
              <a:off x="3606" y="1253"/>
              <a:ext cx="1" cy="21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5249" name="Line 16"/>
            <p:cNvSpPr>
              <a:spLocks noChangeShapeType="1"/>
            </p:cNvSpPr>
            <p:nvPr/>
          </p:nvSpPr>
          <p:spPr bwMode="auto">
            <a:xfrm>
              <a:off x="1790" y="3252"/>
              <a:ext cx="1997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5250" name="Rectangle 17"/>
            <p:cNvSpPr>
              <a:spLocks noChangeArrowheads="1"/>
            </p:cNvSpPr>
            <p:nvPr/>
          </p:nvSpPr>
          <p:spPr bwMode="auto">
            <a:xfrm>
              <a:off x="1996" y="1797"/>
              <a:ext cx="113" cy="96"/>
            </a:xfrm>
            <a:prstGeom prst="rect">
              <a:avLst/>
            </a:prstGeom>
            <a:solidFill>
              <a:srgbClr val="FF33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de-DE" altLang="uk-UA"/>
            </a:p>
          </p:txBody>
        </p:sp>
        <p:sp>
          <p:nvSpPr>
            <p:cNvPr id="95251" name="Text Box 18"/>
            <p:cNvSpPr txBox="1">
              <a:spLocks noChangeArrowheads="1"/>
            </p:cNvSpPr>
            <p:nvPr/>
          </p:nvSpPr>
          <p:spPr bwMode="auto">
            <a:xfrm>
              <a:off x="1565" y="1071"/>
              <a:ext cx="309" cy="1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uk" altLang="uk-UA" sz="1800">
                  <a:latin typeface="Arial" panose="020B0604020202020204" pitchFamily="34" charset="0"/>
                </a:rPr>
                <a:t>1</a:t>
              </a:r>
            </a:p>
            <a:p>
              <a:pPr eaLnBrk="1" hangingPunct="1"/>
              <a:r>
                <a:rPr lang="uk" altLang="uk-UA" sz="1800">
                  <a:latin typeface="Arial" panose="020B0604020202020204" pitchFamily="34" charset="0"/>
                </a:rPr>
                <a:t>.</a:t>
              </a:r>
            </a:p>
            <a:p>
              <a:pPr eaLnBrk="1" hangingPunct="1"/>
              <a:r>
                <a:rPr lang="uk" altLang="uk-UA" sz="1800">
                  <a:latin typeface="Arial" panose="020B0604020202020204" pitchFamily="34" charset="0"/>
                </a:rPr>
                <a:t>.</a:t>
              </a:r>
            </a:p>
            <a:p>
              <a:pPr eaLnBrk="1" hangingPunct="1"/>
              <a:r>
                <a:rPr lang="uk" altLang="uk-UA" sz="1800">
                  <a:latin typeface="Arial" panose="020B0604020202020204" pitchFamily="34" charset="0"/>
                </a:rPr>
                <a:t>.</a:t>
              </a:r>
            </a:p>
            <a:p>
              <a:pPr eaLnBrk="1" hangingPunct="1"/>
              <a:endParaRPr lang="de-DE" altLang="uk-UA" sz="1800">
                <a:latin typeface="Arial" panose="020B0604020202020204" pitchFamily="34" charset="0"/>
              </a:endParaRPr>
            </a:p>
            <a:p>
              <a:pPr eaLnBrk="1" hangingPunct="1"/>
              <a:endParaRPr lang="de-DE" altLang="uk-UA" sz="1800">
                <a:latin typeface="Arial" panose="020B0604020202020204" pitchFamily="34" charset="0"/>
              </a:endParaRPr>
            </a:p>
            <a:p>
              <a:pPr eaLnBrk="1" hangingPunct="1"/>
              <a:endParaRPr lang="de-DE" altLang="uk-UA" sz="1800">
                <a:latin typeface="Arial" panose="020B0604020202020204" pitchFamily="34" charset="0"/>
              </a:endParaRPr>
            </a:p>
            <a:p>
              <a:pPr eaLnBrk="1" hangingPunct="1"/>
              <a:r>
                <a:rPr lang="uk" altLang="uk-UA" sz="1800">
                  <a:latin typeface="Arial" panose="020B0604020202020204" pitchFamily="34" charset="0"/>
                </a:rPr>
                <a:t>н</a:t>
              </a:r>
              <a:endParaRPr lang="en-US" altLang="uk-UA" sz="1800">
                <a:latin typeface="Arial" panose="020B0604020202020204" pitchFamily="34" charset="0"/>
              </a:endParaRPr>
            </a:p>
          </p:txBody>
        </p:sp>
        <p:sp>
          <p:nvSpPr>
            <p:cNvPr id="95252" name="Line 19"/>
            <p:cNvSpPr>
              <a:spLocks noChangeShapeType="1"/>
            </p:cNvSpPr>
            <p:nvPr/>
          </p:nvSpPr>
          <p:spPr bwMode="auto">
            <a:xfrm>
              <a:off x="2099" y="1855"/>
              <a:ext cx="285" cy="2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5253" name="Text Box 20"/>
            <p:cNvSpPr txBox="1">
              <a:spLocks noChangeArrowheads="1"/>
            </p:cNvSpPr>
            <p:nvPr/>
          </p:nvSpPr>
          <p:spPr bwMode="auto">
            <a:xfrm>
              <a:off x="2200" y="2059"/>
              <a:ext cx="1175" cy="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uk" altLang="uk-UA" sz="1800" b="1" dirty="0">
                  <a:solidFill>
                    <a:srgbClr val="FF3300"/>
                  </a:solidFill>
                  <a:latin typeface="Arial" panose="020B0604020202020204" pitchFamily="34" charset="0"/>
                </a:rPr>
                <a:t>клітина (35,67)</a:t>
              </a:r>
              <a:endParaRPr lang="en-US" altLang="uk-UA" sz="1800" b="1" dirty="0">
                <a:solidFill>
                  <a:srgbClr val="FF33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5254" name="Rectangle 21"/>
            <p:cNvSpPr>
              <a:spLocks noChangeArrowheads="1"/>
            </p:cNvSpPr>
            <p:nvPr/>
          </p:nvSpPr>
          <p:spPr bwMode="auto">
            <a:xfrm>
              <a:off x="2290" y="754"/>
              <a:ext cx="128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uk" altLang="uk-UA" dirty="0">
                  <a:latin typeface="Arial" panose="020B0604020202020204" pitchFamily="34" charset="0"/>
                </a:rPr>
                <a:t>колони </a:t>
              </a:r>
              <a:endParaRPr lang="en-US" altLang="uk-UA" dirty="0">
                <a:latin typeface="Arial" panose="020B0604020202020204" pitchFamily="34" charset="0"/>
              </a:endParaRPr>
            </a:p>
          </p:txBody>
        </p:sp>
        <p:sp>
          <p:nvSpPr>
            <p:cNvPr id="95255" name="Line 22"/>
            <p:cNvSpPr>
              <a:spLocks noChangeShapeType="1"/>
            </p:cNvSpPr>
            <p:nvPr/>
          </p:nvSpPr>
          <p:spPr bwMode="auto">
            <a:xfrm>
              <a:off x="3696" y="1253"/>
              <a:ext cx="1" cy="21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  <p:sp>
          <p:nvSpPr>
            <p:cNvPr id="95256" name="Rectangle 23"/>
            <p:cNvSpPr>
              <a:spLocks noChangeArrowheads="1"/>
            </p:cNvSpPr>
            <p:nvPr/>
          </p:nvSpPr>
          <p:spPr bwMode="auto">
            <a:xfrm>
              <a:off x="1066" y="2295"/>
              <a:ext cx="52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uk" altLang="uk-UA" dirty="0">
                  <a:latin typeface="Arial" panose="020B0604020202020204" pitchFamily="34" charset="0"/>
                </a:rPr>
                <a:t>рядки</a:t>
              </a:r>
            </a:p>
          </p:txBody>
        </p:sp>
        <p:sp>
          <p:nvSpPr>
            <p:cNvPr id="95257" name="Line 24"/>
            <p:cNvSpPr>
              <a:spLocks noChangeShapeType="1"/>
            </p:cNvSpPr>
            <p:nvPr/>
          </p:nvSpPr>
          <p:spPr bwMode="auto">
            <a:xfrm>
              <a:off x="1791" y="1389"/>
              <a:ext cx="1997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95237" name="Text Box 25"/>
          <p:cNvSpPr txBox="1">
            <a:spLocks noChangeArrowheads="1"/>
          </p:cNvSpPr>
          <p:nvPr/>
        </p:nvSpPr>
        <p:spPr bwMode="auto">
          <a:xfrm>
            <a:off x="4957762" y="1275070"/>
            <a:ext cx="3934717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uk" altLang="uk-UA" dirty="0">
                <a:latin typeface="Arial" panose="020B0604020202020204" pitchFamily="34" charset="0"/>
              </a:rPr>
              <a:t> 1. уявна сітка досліджуваної території</a:t>
            </a:r>
          </a:p>
          <a:p>
            <a:r>
              <a:rPr lang="uk" altLang="uk-UA" dirty="0">
                <a:latin typeface="Arial" panose="020B0604020202020204" pitchFamily="34" charset="0"/>
              </a:rPr>
              <a:t>2. координати для кожної комірки</a:t>
            </a:r>
          </a:p>
          <a:p>
            <a:r>
              <a:rPr lang="uk" altLang="uk-UA" dirty="0">
                <a:latin typeface="Arial" panose="020B0604020202020204" pitchFamily="34" charset="0"/>
              </a:rPr>
              <a:t>3. Уся сітка має бути географічно прив'язана</a:t>
            </a:r>
          </a:p>
          <a:p>
            <a:r>
              <a:rPr lang="uk" altLang="uk-UA" dirty="0">
                <a:latin typeface="Arial" panose="020B0604020202020204" pitchFamily="34" charset="0"/>
              </a:rPr>
              <a:t>4. Інформація зберігається для внутрішніх просторових об'єктів</a:t>
            </a:r>
          </a:p>
          <a:p>
            <a:r>
              <a:rPr lang="uk" altLang="uk-UA" dirty="0">
                <a:latin typeface="Arial" panose="020B0604020202020204" pitchFamily="34" charset="0"/>
              </a:rPr>
              <a:t>5. кордони нечітко визначені</a:t>
            </a:r>
            <a:endParaRPr lang="uk-UA" dirty="0">
              <a:effectLst/>
            </a:endParaRPr>
          </a:p>
        </p:txBody>
      </p:sp>
      <p:sp>
        <p:nvSpPr>
          <p:cNvPr id="95238" name="Rectangle 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uk" altLang="uk-UA" dirty="0"/>
              <a:t>Растрова модель</a:t>
            </a:r>
            <a:endParaRPr lang="en-US" altLang="uk-UA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1650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Fußzeilenplatzhalt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de-DE" altLang="uk-UA" sz="1400" dirty="0"/>
          </a:p>
          <a:p>
            <a:pPr eaLnBrk="1" hangingPunct="1"/>
            <a:r>
              <a:rPr lang="uk" altLang="uk-UA" sz="1200" dirty="0">
                <a:latin typeface="Arial" panose="020B0604020202020204" pitchFamily="34" charset="0"/>
              </a:rPr>
              <a:t>Дроздівський О.П.</a:t>
            </a:r>
            <a:endParaRPr lang="de-DE" altLang="uk-UA" sz="1200" dirty="0">
              <a:latin typeface="Arial" panose="020B0604020202020204" pitchFamily="34" charset="0"/>
            </a:endParaRPr>
          </a:p>
        </p:txBody>
      </p:sp>
      <p:sp>
        <p:nvSpPr>
          <p:cNvPr id="962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uk" altLang="uk-UA" dirty="0"/>
              <a:t>Растрова модель</a:t>
            </a:r>
            <a:endParaRPr lang="de-DE" altLang="uk-UA" dirty="0">
              <a:solidFill>
                <a:srgbClr val="000099"/>
              </a:solidFill>
            </a:endParaRPr>
          </a:p>
        </p:txBody>
      </p:sp>
      <p:sp>
        <p:nvSpPr>
          <p:cNvPr id="96260" name="Rectangle 4"/>
          <p:cNvSpPr>
            <a:spLocks noChangeArrowheads="1"/>
          </p:cNvSpPr>
          <p:nvPr/>
        </p:nvSpPr>
        <p:spPr bwMode="auto">
          <a:xfrm>
            <a:off x="457200" y="228600"/>
            <a:ext cx="8229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de-DE" altLang="uk-UA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96261" name="Rectangle 5"/>
          <p:cNvSpPr>
            <a:spLocks noChangeArrowheads="1"/>
          </p:cNvSpPr>
          <p:nvPr/>
        </p:nvSpPr>
        <p:spPr bwMode="auto">
          <a:xfrm>
            <a:off x="457200" y="228600"/>
            <a:ext cx="8229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de-DE" altLang="uk-UA"/>
          </a:p>
        </p:txBody>
      </p:sp>
      <p:pic>
        <p:nvPicPr>
          <p:cNvPr id="9626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1090613"/>
            <a:ext cx="5330825" cy="315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13" y="4279900"/>
            <a:ext cx="4232275" cy="235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64" name="Rectangle 8"/>
          <p:cNvSpPr>
            <a:spLocks noChangeArrowheads="1"/>
          </p:cNvSpPr>
          <p:nvPr/>
        </p:nvSpPr>
        <p:spPr bwMode="auto">
          <a:xfrm>
            <a:off x="6049963" y="1362542"/>
            <a:ext cx="266065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Clr>
                <a:schemeClr val="accent2"/>
              </a:buClr>
              <a:buSzPts val="2400"/>
              <a:buFont typeface="Arial" panose="020B0604020202020204" pitchFamily="34" charset="0"/>
              <a:buChar char="•"/>
            </a:pPr>
            <a:r>
              <a:rPr lang="uk" altLang="uk-UA" b="1" dirty="0">
                <a:solidFill>
                  <a:schemeClr val="accent2"/>
                </a:solidFill>
                <a:latin typeface="Arial" panose="020B0604020202020204" pitchFamily="34" charset="0"/>
              </a:rPr>
              <a:t>позиція,</a:t>
            </a:r>
          </a:p>
          <a:p>
            <a:pPr eaLnBrk="1" hangingPunct="1">
              <a:buClr>
                <a:schemeClr val="accent2"/>
              </a:buClr>
              <a:buSzPts val="2400"/>
              <a:buFont typeface="Arial" panose="020B0604020202020204" pitchFamily="34" charset="0"/>
              <a:buChar char="•"/>
            </a:pPr>
            <a:r>
              <a:rPr lang="uk" altLang="uk-UA" b="1" dirty="0">
                <a:solidFill>
                  <a:schemeClr val="accent2"/>
                </a:solidFill>
                <a:latin typeface="Arial" panose="020B0604020202020204" pitchFamily="34" charset="0"/>
              </a:rPr>
              <a:t>значення,</a:t>
            </a:r>
          </a:p>
          <a:p>
            <a:pPr eaLnBrk="1" hangingPunct="1">
              <a:buClr>
                <a:schemeClr val="accent2"/>
              </a:buClr>
              <a:buSzPts val="2400"/>
              <a:buFont typeface="Arial" panose="020B0604020202020204" pitchFamily="34" charset="0"/>
              <a:buChar char="•"/>
            </a:pPr>
            <a:r>
              <a:rPr lang="uk" altLang="uk-UA" b="1" dirty="0">
                <a:solidFill>
                  <a:schemeClr val="accent2"/>
                </a:solidFill>
                <a:latin typeface="Arial" panose="020B0604020202020204" pitchFamily="34" charset="0"/>
              </a:rPr>
              <a:t>роздільна здатність</a:t>
            </a:r>
          </a:p>
          <a:p>
            <a:pPr eaLnBrk="1" hangingPunct="1">
              <a:buClr>
                <a:schemeClr val="accent2"/>
              </a:buClr>
              <a:buSzPts val="2400"/>
              <a:buFont typeface="Arial" panose="020B0604020202020204" pitchFamily="34" charset="0"/>
              <a:buChar char="•"/>
            </a:pPr>
            <a:r>
              <a:rPr lang="uk" altLang="uk-UA" b="1" dirty="0">
                <a:solidFill>
                  <a:schemeClr val="accent2"/>
                </a:solidFill>
                <a:latin typeface="Arial" panose="020B0604020202020204" pitchFamily="34" charset="0"/>
              </a:rPr>
              <a:t>видимість (відбиття)</a:t>
            </a:r>
            <a:endParaRPr lang="de-DE" altLang="uk-UA" dirty="0"/>
          </a:p>
        </p:txBody>
      </p:sp>
      <p:sp>
        <p:nvSpPr>
          <p:cNvPr id="96265" name="Rectangle 9"/>
          <p:cNvSpPr>
            <a:spLocks noChangeArrowheads="1"/>
          </p:cNvSpPr>
          <p:nvPr/>
        </p:nvSpPr>
        <p:spPr bwMode="auto">
          <a:xfrm>
            <a:off x="1592263" y="5456238"/>
            <a:ext cx="546100" cy="560387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uk" altLang="uk-UA" sz="1800" b="1">
                <a:latin typeface="Arial" panose="020B0604020202020204" pitchFamily="34" charset="0"/>
              </a:rPr>
              <a:t>24</a:t>
            </a:r>
            <a:endParaRPr lang="de-DE" altLang="uk-UA"/>
          </a:p>
        </p:txBody>
      </p:sp>
      <p:sp>
        <p:nvSpPr>
          <p:cNvPr id="96266" name="Line 10"/>
          <p:cNvSpPr>
            <a:spLocks noChangeShapeType="1"/>
          </p:cNvSpPr>
          <p:nvPr/>
        </p:nvSpPr>
        <p:spPr bwMode="auto">
          <a:xfrm flipH="1">
            <a:off x="2084388" y="5116513"/>
            <a:ext cx="1003300" cy="42862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uk-UA"/>
          </a:p>
        </p:txBody>
      </p:sp>
      <p:sp>
        <p:nvSpPr>
          <p:cNvPr id="96267" name="Text Box 11"/>
          <p:cNvSpPr txBox="1">
            <a:spLocks noChangeArrowheads="1"/>
          </p:cNvSpPr>
          <p:nvPr/>
        </p:nvSpPr>
        <p:spPr bwMode="auto">
          <a:xfrm>
            <a:off x="3717925" y="5283200"/>
            <a:ext cx="546100" cy="3302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t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uk" altLang="uk-UA" sz="1800" b="1">
                <a:latin typeface="Arial" panose="020B0604020202020204" pitchFamily="34" charset="0"/>
              </a:rPr>
              <a:t>24</a:t>
            </a:r>
            <a:endParaRPr lang="de-DE" altLang="uk-UA"/>
          </a:p>
        </p:txBody>
      </p:sp>
      <p:sp>
        <p:nvSpPr>
          <p:cNvPr id="96268" name="Text Box 12"/>
          <p:cNvSpPr txBox="1">
            <a:spLocks noChangeArrowheads="1"/>
          </p:cNvSpPr>
          <p:nvPr/>
        </p:nvSpPr>
        <p:spPr bwMode="auto">
          <a:xfrm>
            <a:off x="4475162" y="4427628"/>
            <a:ext cx="466883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uk" altLang="uk-UA" dirty="0">
                <a:latin typeface="Arial" panose="020B0604020202020204" pitchFamily="34" charset="0"/>
              </a:rPr>
              <a:t>Позиція: 535020E, 3642640N</a:t>
            </a:r>
          </a:p>
          <a:p>
            <a:pPr eaLnBrk="1" hangingPunct="1"/>
            <a:r>
              <a:rPr lang="uk" altLang="uk-UA" dirty="0">
                <a:latin typeface="Arial" panose="020B0604020202020204" pitchFamily="34" charset="0"/>
              </a:rPr>
              <a:t>значення: 24</a:t>
            </a:r>
          </a:p>
          <a:p>
            <a:pPr eaLnBrk="1" hangingPunct="1"/>
            <a:r>
              <a:rPr lang="uk" altLang="uk-UA" dirty="0">
                <a:latin typeface="Arial" panose="020B0604020202020204" pitchFamily="34" charset="0"/>
              </a:rPr>
              <a:t>роздільна здатність: 10 м</a:t>
            </a:r>
          </a:p>
          <a:p>
            <a:pPr eaLnBrk="1" hangingPunct="1"/>
            <a:r>
              <a:rPr lang="uk" altLang="uk-UA" dirty="0">
                <a:latin typeface="Arial" panose="020B0604020202020204" pitchFamily="34" charset="0"/>
              </a:rPr>
              <a:t>видимість: RGB (255,0,0)</a:t>
            </a:r>
            <a:endParaRPr lang="de-DE" altLang="uk-UA" dirty="0"/>
          </a:p>
        </p:txBody>
      </p:sp>
    </p:spTree>
    <p:extLst>
      <p:ext uri="{BB962C8B-B14F-4D97-AF65-F5344CB8AC3E}">
        <p14:creationId xmlns:p14="http://schemas.microsoft.com/office/powerpoint/2010/main" val="204313924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Fußzeilenplatzhalt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de-DE" altLang="uk-UA" sz="1400" dirty="0"/>
          </a:p>
          <a:p>
            <a:pPr eaLnBrk="1" hangingPunct="1"/>
            <a:r>
              <a:rPr lang="uk" altLang="uk-UA" sz="1200" dirty="0">
                <a:latin typeface="Arial" panose="020B0604020202020204" pitchFamily="34" charset="0"/>
              </a:rPr>
              <a:t>Дроздівський О.П.</a:t>
            </a:r>
            <a:endParaRPr lang="de-DE" altLang="uk-UA" sz="1200" dirty="0">
              <a:latin typeface="Arial" panose="020B0604020202020204" pitchFamily="34" charset="0"/>
            </a:endParaRPr>
          </a:p>
        </p:txBody>
      </p:sp>
      <p:sp>
        <p:nvSpPr>
          <p:cNvPr id="99331" name="Rectangle 2"/>
          <p:cNvSpPr>
            <a:spLocks noGrp="1" noChangeArrowheads="1"/>
          </p:cNvSpPr>
          <p:nvPr>
            <p:ph type="title"/>
          </p:nvPr>
        </p:nvSpPr>
        <p:spPr>
          <a:xfrm>
            <a:off x="1557833" y="279582"/>
            <a:ext cx="6790333" cy="350837"/>
          </a:xfrm>
        </p:spPr>
        <p:txBody>
          <a:bodyPr/>
          <a:lstStyle/>
          <a:p>
            <a:r>
              <a:rPr lang="uk" altLang="uk-UA" dirty="0">
                <a:solidFill>
                  <a:srgbClr val="000099"/>
                </a:solidFill>
              </a:rPr>
              <a:t>Роздільна здатність растрового зображення</a:t>
            </a:r>
          </a:p>
        </p:txBody>
      </p:sp>
      <p:pic>
        <p:nvPicPr>
          <p:cNvPr id="20487" name="Picture 7" descr="ortho_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492375"/>
            <a:ext cx="4810125" cy="384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286000"/>
            <a:ext cx="405765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143000"/>
            <a:ext cx="3857625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5188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57158" y="1556792"/>
            <a:ext cx="8786842" cy="5301208"/>
          </a:xfrm>
        </p:spPr>
        <p:txBody>
          <a:bodyPr>
            <a:normAutofit fontScale="92500" lnSpcReduction="10000"/>
          </a:bodyPr>
          <a:lstStyle/>
          <a:p>
            <a:r>
              <a:rPr lang="uk" dirty="0"/>
              <a:t>Географічне розташування кожної комірки визначається її положенням у матриці комірок. Відповідно, окрім точки початку відліку, наприклад, лівого нижнього кута, географічні координати не зберігаються.</a:t>
            </a:r>
          </a:p>
          <a:p>
            <a:r>
              <a:rPr lang="uk" dirty="0"/>
              <a:t>Через особливості методу зберігання даних, аналіз даних зазвичай легко програмувати та швидко виконувати.</a:t>
            </a:r>
          </a:p>
          <a:p>
            <a:r>
              <a:rPr lang="uk" dirty="0"/>
              <a:t>Внутрішня природа растрових карт, наприклад, карт з одним атрибутом, ідеально підходить для математичного моделювання та кількісного аналізу.</a:t>
            </a:r>
          </a:p>
          <a:p>
            <a:r>
              <a:rPr lang="uk" dirty="0"/>
              <a:t>Дискретні дані, наприклад, лісові насадження, враховуються так само добре, як і безперервні дані, наприклад, дані про висоту, і полегшують інтеграцію двох типів даних.</a:t>
            </a:r>
          </a:p>
          <a:p>
            <a:r>
              <a:rPr lang="uk" dirty="0"/>
              <a:t>Системи з сітковими комірок дуже сумісні з растровими пристроями виведення, наприклад, електростатичними плотерами, графічними терміналами.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0"/>
            <a:ext cx="8358246" cy="908720"/>
          </a:xfrm>
        </p:spPr>
        <p:txBody>
          <a:bodyPr/>
          <a:lstStyle/>
          <a:p>
            <a:r>
              <a:rPr lang="uk" dirty="0">
                <a:effectLst/>
              </a:rPr>
              <a:t>ВЕКТОРНІ ТА РАСТРОВІ – ПЕРЕВАГИ ТА НЕДОЛІКИ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052736"/>
            <a:ext cx="7164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Переваги растрових даних: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281969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57158" y="1556792"/>
            <a:ext cx="8401080" cy="5112568"/>
          </a:xfrm>
        </p:spPr>
        <p:txBody>
          <a:bodyPr>
            <a:normAutofit fontScale="92500" lnSpcReduction="20000"/>
          </a:bodyPr>
          <a:lstStyle/>
          <a:p>
            <a:r>
              <a:rPr lang="uk" dirty="0"/>
              <a:t>Розмір комірки визначає роздільну здатність, з якою представлені дані.</a:t>
            </a:r>
          </a:p>
          <a:p>
            <a:r>
              <a:rPr lang="uk" dirty="0"/>
              <a:t>Особливо важко адекватно відобразити лінійні об'єкти залежно від роздільної здатності комірки. Відповідно, важко встановити мережеві зв'язки.</a:t>
            </a:r>
          </a:p>
          <a:p>
            <a:r>
              <a:rPr lang="uk" dirty="0"/>
              <a:t>Обробка пов'язаних атрибутивних даних може бути громіздкою, якщо існують великі обсяги даних. Растрові карти за своєю суттю відображають лише один атрибут або характеристику для певної області.</a:t>
            </a:r>
          </a:p>
          <a:p>
            <a:r>
              <a:rPr lang="uk" dirty="0"/>
              <a:t>Оскільки більшість вхідних даних мають векторну форму, дані необхідно конвертувати з вектора в растровий формат. Окрім підвищених вимог до обробки, це може призвести до проблем із цілісністю даних через узагальнення та вибір невідповідного розміру комірок.</a:t>
            </a:r>
          </a:p>
          <a:p>
            <a:r>
              <a:rPr lang="uk" dirty="0"/>
              <a:t>Більшість вихідних карт, отриманих із систем з комірковою сіткою, не відповідають високоякісним картографічним потребам.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0"/>
            <a:ext cx="8358246" cy="908720"/>
          </a:xfrm>
        </p:spPr>
        <p:txBody>
          <a:bodyPr/>
          <a:lstStyle/>
          <a:p>
            <a:r>
              <a:rPr lang="uk" dirty="0">
                <a:effectLst/>
              </a:rPr>
              <a:t>ВЕКТОРНІ ТА РАСТРОВІ – ПЕРЕВАГИ ТА НЕДОЛІКИ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052736"/>
            <a:ext cx="7164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Недоліки растрових даних: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691641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Fußzeilenplatzhalter 3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endParaRPr lang="de-DE" altLang="uk-UA" sz="1400" dirty="0"/>
          </a:p>
          <a:p>
            <a:pPr eaLnBrk="1" hangingPunct="1"/>
            <a:r>
              <a:rPr lang="uk" altLang="uk-UA" sz="1200" dirty="0">
                <a:latin typeface="Arial" panose="020B0604020202020204" pitchFamily="34" charset="0"/>
              </a:rPr>
              <a:t>Дроздівський О.П.</a:t>
            </a:r>
            <a:endParaRPr lang="de-DE" altLang="uk-UA" sz="1200" dirty="0">
              <a:latin typeface="Arial" panose="020B0604020202020204" pitchFamily="34" charset="0"/>
            </a:endParaRPr>
          </a:p>
        </p:txBody>
      </p:sp>
      <p:sp>
        <p:nvSpPr>
          <p:cNvPr id="101379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uk" altLang="uk-UA" dirty="0" err="1">
                <a:solidFill>
                  <a:srgbClr val="000099"/>
                </a:solidFill>
              </a:rPr>
              <a:t>Растеризація </a:t>
            </a:r>
            <a:r>
              <a:rPr lang="uk" altLang="uk-UA" dirty="0">
                <a:solidFill>
                  <a:srgbClr val="000099"/>
                </a:solidFill>
              </a:rPr>
              <a:t>дискретних об'єктів</a:t>
            </a:r>
          </a:p>
        </p:txBody>
      </p:sp>
      <p:pic>
        <p:nvPicPr>
          <p:cNvPr id="101380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908050"/>
            <a:ext cx="6048375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1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2708275"/>
            <a:ext cx="6048375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2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4651375"/>
            <a:ext cx="604837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3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08275"/>
            <a:ext cx="2592388" cy="164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191019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 descr="Вырезка экрана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86" y="1412776"/>
            <a:ext cx="7449590" cy="4296375"/>
          </a:xfrm>
        </p:spPr>
      </p:pic>
      <p:sp>
        <p:nvSpPr>
          <p:cNvPr id="7" name="TextBox 6"/>
          <p:cNvSpPr txBox="1"/>
          <p:nvPr/>
        </p:nvSpPr>
        <p:spPr>
          <a:xfrm>
            <a:off x="0" y="6222905"/>
            <a:ext cx="9072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" dirty="0"/>
              <a:t>* - рисунок і з </a:t>
            </a:r>
            <a:r>
              <a:rPr lang="uk" dirty="0" err="1"/>
              <a:t>джерела</a:t>
            </a:r>
            <a:r>
              <a:rPr lang="uk" dirty="0"/>
              <a:t> http://www.sfu.ca/gis/geog_x55/web255/icons/lec_8_raster_ops.pdf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792010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" dirty="0"/>
              <a:t>Характеристики растрової моделі даних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" dirty="0"/>
              <a:t>Растрова модель поділяє всю досліджувану область на регулярну сітку комірок у певній послідовності. Звичайна послідовність - рядок за рядком, починаючи з верхнього лівого кута.</a:t>
            </a:r>
            <a:endParaRPr lang="uk-UA" dirty="0"/>
          </a:p>
          <a:p>
            <a:r>
              <a:rPr lang="uk" dirty="0"/>
              <a:t>Кожна клітинка містить одне значення.</a:t>
            </a:r>
            <a:endParaRPr lang="uk-UA" dirty="0"/>
          </a:p>
          <a:p>
            <a:r>
              <a:rPr lang="uk" dirty="0"/>
              <a:t>Растрові моделі даних заповнюють простір, оскільки кожне місце в досліджуваній області відповідає комірці в растрі.</a:t>
            </a:r>
            <a:endParaRPr lang="uk-UA" dirty="0"/>
          </a:p>
          <a:p>
            <a:r>
              <a:rPr lang="uk" dirty="0"/>
              <a:t>Один набір комірок та пов'язаних з ними значень – це шар.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329754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" dirty="0">
                <a:effectLst/>
              </a:rPr>
              <a:t>РАСТРОВІ ДАНІ</a:t>
            </a:r>
            <a:endParaRPr lang="ru-RU" dirty="0"/>
          </a:p>
        </p:txBody>
      </p:sp>
      <p:pic>
        <p:nvPicPr>
          <p:cNvPr id="7" name="Объект 6" descr="Вырезка экрана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836712"/>
            <a:ext cx="7051715" cy="4789488"/>
          </a:xfrm>
        </p:spPr>
      </p:pic>
      <p:sp>
        <p:nvSpPr>
          <p:cNvPr id="8" name="TextBox 7"/>
          <p:cNvSpPr txBox="1"/>
          <p:nvPr/>
        </p:nvSpPr>
        <p:spPr>
          <a:xfrm>
            <a:off x="340058" y="6165304"/>
            <a:ext cx="6587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" dirty="0"/>
              <a:t>http://www.sfu.ca/gis/geog_x55/web255/icons/lec_7_raster_ds.pdf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74426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FF195F0-4221-4767-8D2D-483D8926A04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Шаблон оформления Глобус на оранжевом фоне</Template>
  <TotalTime>843</TotalTime>
  <Words>2179</Words>
  <Application>Microsoft Office PowerPoint</Application>
  <PresentationFormat>Екран (4:3)</PresentationFormat>
  <Paragraphs>449</Paragraphs>
  <Slides>53</Slides>
  <Notes>28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53</vt:i4>
      </vt:variant>
    </vt:vector>
  </HeadingPairs>
  <TitlesOfParts>
    <vt:vector size="59" baseType="lpstr">
      <vt:lpstr>Arial</vt:lpstr>
      <vt:lpstr>Arial Black</vt:lpstr>
      <vt:lpstr>Arial Unicode MS</vt:lpstr>
      <vt:lpstr>Calibri</vt:lpstr>
      <vt:lpstr>Times New Roman</vt:lpstr>
      <vt:lpstr>Tema de Office</vt:lpstr>
      <vt:lpstr>Моделі просторових даних </vt:lpstr>
      <vt:lpstr>План</vt:lpstr>
      <vt:lpstr>Презентація PowerPoint</vt:lpstr>
      <vt:lpstr>ТИПИ ДАНИХ ГІС</vt:lpstr>
      <vt:lpstr>Просторові дані</vt:lpstr>
      <vt:lpstr>Представлення реального світу та показ відмінностей у тому, як векторна та растрова ГІС відображатимуть цей реальний світ.</vt:lpstr>
      <vt:lpstr>Концептуальні представлення</vt:lpstr>
      <vt:lpstr>Презентація PowerPoint</vt:lpstr>
      <vt:lpstr>Презентація PowerPoint</vt:lpstr>
      <vt:lpstr>Дискретні об'єкти: векторне представлення</vt:lpstr>
      <vt:lpstr>ВЕКТОРНІ ДАНІ</vt:lpstr>
      <vt:lpstr>Презентація PowerPoint</vt:lpstr>
      <vt:lpstr>Характеристики простору в ГІС</vt:lpstr>
      <vt:lpstr>Визначення топології</vt:lpstr>
      <vt:lpstr>Векторні нетопологічні та топологічні моделі</vt:lpstr>
      <vt:lpstr>Топологія</vt:lpstr>
      <vt:lpstr>Проблеми, що не використовують топологію</vt:lpstr>
      <vt:lpstr>Векторні структури даних та топологія</vt:lpstr>
      <vt:lpstr>Географічні об'єкти ( Прості об'єкти ) </vt:lpstr>
      <vt:lpstr>Презентація PowerPoint</vt:lpstr>
      <vt:lpstr>Презентація PowerPoint</vt:lpstr>
      <vt:lpstr>Топологічна структура</vt:lpstr>
      <vt:lpstr>Для чого потрібна топологія в ГІС?</vt:lpstr>
      <vt:lpstr>Векторна структура даних</vt:lpstr>
      <vt:lpstr>ВЕКТОРНІ ТА РАСТРОВІ – ПЕРЕВАГИ ТА НЕДОЛІКИ</vt:lpstr>
      <vt:lpstr>ВЕКТОРНІ ТА РАСТРОВІ – ПЕРЕВАГИ ТА НЕДОЛІКИ</vt:lpstr>
      <vt:lpstr> Векторизація растра</vt:lpstr>
      <vt:lpstr>Методи зберігання векторних даних</vt:lpstr>
      <vt:lpstr>Презентація PowerPoint</vt:lpstr>
      <vt:lpstr>Методи зберігання векторних даних</vt:lpstr>
      <vt:lpstr>Методи зберігання векторних даних</vt:lpstr>
      <vt:lpstr>Методи зберігання векторних даних</vt:lpstr>
      <vt:lpstr>Методи зберігання векторних даних</vt:lpstr>
      <vt:lpstr>Типи географічних явищ</vt:lpstr>
      <vt:lpstr>полегшення</vt:lpstr>
      <vt:lpstr>Класифікація земель</vt:lpstr>
      <vt:lpstr>Географічні явища: дискретні поля</vt:lpstr>
      <vt:lpstr>Принципи моделювання поля (поверхні)</vt:lpstr>
      <vt:lpstr>Презентація PowerPoint</vt:lpstr>
      <vt:lpstr>Принципи моделювання поля (поверхні)</vt:lpstr>
      <vt:lpstr>Структури моделювання земної поверхні</vt:lpstr>
      <vt:lpstr>Структури моделювання земної поверхні</vt:lpstr>
      <vt:lpstr>Структури моделювання земної поверхні</vt:lpstr>
      <vt:lpstr>Растрова модель</vt:lpstr>
      <vt:lpstr>Растрова модель</vt:lpstr>
      <vt:lpstr>Растрова модель</vt:lpstr>
      <vt:lpstr>Роздільна здатність растрового зображення</vt:lpstr>
      <vt:lpstr>ВЕКТОРНІ ТА РАСТРОВІ – ПЕРЕВАГИ ТА НЕДОЛІКИ</vt:lpstr>
      <vt:lpstr>ВЕКТОРНІ ТА РАСТРОВІ – ПЕРЕВАГИ ТА НЕДОЛІКИ</vt:lpstr>
      <vt:lpstr>Растеризація дискретних об'єктів</vt:lpstr>
      <vt:lpstr>Презентація PowerPoint</vt:lpstr>
      <vt:lpstr>Характеристики растрової моделі даних</vt:lpstr>
      <vt:lpstr>РАСТРОВІ ДАНІ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Globalidad</dc:title>
  <dc:creator>RePack by Diakov</dc:creator>
  <cp:lastModifiedBy>Антоніна Москаленко</cp:lastModifiedBy>
  <cp:revision>37</cp:revision>
  <dcterms:created xsi:type="dcterms:W3CDTF">2015-09-07T17:32:55Z</dcterms:created>
  <dcterms:modified xsi:type="dcterms:W3CDTF">2026-06-24T07:04:50Z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TC023897359991</vt:lpwstr>
  </property>
</Properties>
</file>