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6" r:id="rId3"/>
    <p:sldId id="304"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302" r:id="rId20"/>
    <p:sldId id="303" r:id="rId21"/>
    <p:sldId id="271" r:id="rId22"/>
    <p:sldId id="308" r:id="rId23"/>
    <p:sldId id="272" r:id="rId24"/>
    <p:sldId id="275" r:id="rId25"/>
    <p:sldId id="274" r:id="rId26"/>
    <p:sldId id="276" r:id="rId27"/>
    <p:sldId id="306" r:id="rId28"/>
    <p:sldId id="307" r:id="rId29"/>
    <p:sldId id="309" r:id="rId30"/>
    <p:sldId id="273" r:id="rId31"/>
    <p:sldId id="310" r:id="rId32"/>
    <p:sldId id="281" r:id="rId33"/>
    <p:sldId id="305" r:id="rId34"/>
    <p:sldId id="311" r:id="rId35"/>
    <p:sldId id="312" r:id="rId36"/>
    <p:sldId id="313" r:id="rId37"/>
    <p:sldId id="314" r:id="rId38"/>
    <p:sldId id="315" r:id="rId39"/>
    <p:sldId id="316" r:id="rId40"/>
    <p:sldId id="317" r:id="rId41"/>
    <p:sldId id="318" r:id="rId42"/>
    <p:sldId id="319" r:id="rId43"/>
    <p:sldId id="320" r:id="rId44"/>
    <p:sldId id="321" r:id="rId45"/>
    <p:sldId id="322" r:id="rId46"/>
    <p:sldId id="323" r:id="rId47"/>
    <p:sldId id="324" r:id="rId48"/>
    <p:sldId id="325" r:id="rId49"/>
    <p:sldId id="326" r:id="rId50"/>
    <p:sldId id="327" r:id="rId51"/>
    <p:sldId id="328" r:id="rId52"/>
    <p:sldId id="329" r:id="rId53"/>
    <p:sldId id="330" r:id="rId54"/>
    <p:sldId id="331" r:id="rId55"/>
    <p:sldId id="332" r:id="rId56"/>
    <p:sldId id="333" r:id="rId5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CCFFCC"/>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23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02.09.2026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02.09.2026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02.09.2026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02.09.2026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02.09.2026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02.09.2026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02.09.2026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uk-UA" dirty="0" smtClean="0"/>
              <a:t>Індивідуальний стиль діяльності викладача  ЗВО</a:t>
            </a:r>
            <a:endParaRPr lang="uk-UA" dirty="0"/>
          </a:p>
        </p:txBody>
      </p:sp>
      <p:sp>
        <p:nvSpPr>
          <p:cNvPr id="3" name="Подзаголовок 2"/>
          <p:cNvSpPr>
            <a:spLocks noGrp="1"/>
          </p:cNvSpPr>
          <p:nvPr>
            <p:ph type="subTitle" idx="1"/>
          </p:nvPr>
        </p:nvSpPr>
        <p:spPr/>
        <p:txBody>
          <a:bodyPr/>
          <a:lstStyle/>
          <a:p>
            <a:endParaRPr lang="uk-UA" dirty="0"/>
          </a:p>
        </p:txBody>
      </p:sp>
      <p:sp>
        <p:nvSpPr>
          <p:cNvPr id="4" name="Полилиния 3"/>
          <p:cNvSpPr/>
          <p:nvPr/>
        </p:nvSpPr>
        <p:spPr>
          <a:xfrm>
            <a:off x="4350365" y="4156469"/>
            <a:ext cx="3284085" cy="1167187"/>
          </a:xfrm>
          <a:custGeom>
            <a:avLst/>
            <a:gdLst>
              <a:gd name="connsiteX0" fmla="*/ 335935 w 3284085"/>
              <a:gd name="connsiteY0" fmla="*/ 59931 h 1167187"/>
              <a:gd name="connsiteX1" fmla="*/ 259735 w 3284085"/>
              <a:gd name="connsiteY1" fmla="*/ 123431 h 1167187"/>
              <a:gd name="connsiteX2" fmla="*/ 3206135 w 3284085"/>
              <a:gd name="connsiteY2" fmla="*/ 1164831 h 1167187"/>
              <a:gd name="connsiteX3" fmla="*/ 2494935 w 3284085"/>
              <a:gd name="connsiteY3" fmla="*/ 428231 h 1167187"/>
              <a:gd name="connsiteX4" fmla="*/ 2494935 w 3284085"/>
              <a:gd name="connsiteY4" fmla="*/ 428231 h 1167187"/>
              <a:gd name="connsiteX5" fmla="*/ 2456835 w 3284085"/>
              <a:gd name="connsiteY5" fmla="*/ 402831 h 116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4085" h="1167187">
                <a:moveTo>
                  <a:pt x="335935" y="59931"/>
                </a:moveTo>
                <a:cubicBezTo>
                  <a:pt x="58651" y="-394"/>
                  <a:pt x="-218632" y="-60719"/>
                  <a:pt x="259735" y="123431"/>
                </a:cubicBezTo>
                <a:cubicBezTo>
                  <a:pt x="738102" y="307581"/>
                  <a:pt x="2833602" y="1114031"/>
                  <a:pt x="3206135" y="1164831"/>
                </a:cubicBezTo>
                <a:cubicBezTo>
                  <a:pt x="3578668" y="1215631"/>
                  <a:pt x="2494935" y="428231"/>
                  <a:pt x="2494935" y="428231"/>
                </a:cubicBezTo>
                <a:lnTo>
                  <a:pt x="2494935" y="428231"/>
                </a:lnTo>
                <a:lnTo>
                  <a:pt x="2456835" y="402831"/>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Tree>
    <p:extLst>
      <p:ext uri="{BB962C8B-B14F-4D97-AF65-F5344CB8AC3E}">
        <p14:creationId xmlns:p14="http://schemas.microsoft.com/office/powerpoint/2010/main" val="37835019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60000"/>
              <a:lumOff val="40000"/>
            </a:schemeClr>
          </a:solidFill>
        </p:spPr>
        <p:txBody>
          <a:bodyPr>
            <a:normAutofit fontScale="90000"/>
          </a:bodyPr>
          <a:lstStyle/>
          <a:p>
            <a:r>
              <a:rPr lang="uk-UA" dirty="0" smtClean="0"/>
              <a:t>ІНДИВІДУАЛЬНИЙ СТИЛЬ ДІЯЛЬНОСТІ-</a:t>
            </a:r>
            <a:endParaRPr lang="uk-UA" dirty="0"/>
          </a:p>
        </p:txBody>
      </p:sp>
      <p:sp>
        <p:nvSpPr>
          <p:cNvPr id="3" name="Объект 2"/>
          <p:cNvSpPr>
            <a:spLocks noGrp="1"/>
          </p:cNvSpPr>
          <p:nvPr>
            <p:ph idx="1"/>
          </p:nvPr>
        </p:nvSpPr>
        <p:spPr>
          <a:solidFill>
            <a:schemeClr val="accent1">
              <a:lumMod val="20000"/>
              <a:lumOff val="80000"/>
            </a:schemeClr>
          </a:solidFill>
        </p:spPr>
        <p:txBody>
          <a:bodyPr/>
          <a:lstStyle/>
          <a:p>
            <a:r>
              <a:rPr lang="uk-UA" dirty="0" smtClean="0"/>
              <a:t>стійка індивідуально-специфічна </a:t>
            </a:r>
            <a:r>
              <a:rPr lang="uk-UA" dirty="0"/>
              <a:t>систему психологічних засобів, прийомів, методів виконання тієї чи іншої </a:t>
            </a:r>
            <a:r>
              <a:rPr lang="uk-UA" dirty="0" smtClean="0"/>
              <a:t>діяльності</a:t>
            </a:r>
          </a:p>
          <a:p>
            <a:pPr marL="0" indent="0">
              <a:buNone/>
            </a:pPr>
            <a:r>
              <a:rPr lang="uk-UA" dirty="0"/>
              <a:t>Основні функції індивідуального стилю діяльності педагога: </a:t>
            </a:r>
            <a:r>
              <a:rPr lang="uk-UA" dirty="0" err="1"/>
              <a:t>системоутворююча</a:t>
            </a:r>
            <a:r>
              <a:rPr lang="uk-UA" dirty="0"/>
              <a:t>, </a:t>
            </a:r>
            <a:r>
              <a:rPr lang="uk-UA" dirty="0" err="1"/>
              <a:t>смислоутворююча</a:t>
            </a:r>
            <a:r>
              <a:rPr lang="uk-UA" dirty="0"/>
              <a:t>, інструментальна, компенсаторна.</a:t>
            </a:r>
          </a:p>
        </p:txBody>
      </p:sp>
    </p:spTree>
    <p:extLst>
      <p:ext uri="{BB962C8B-B14F-4D97-AF65-F5344CB8AC3E}">
        <p14:creationId xmlns:p14="http://schemas.microsoft.com/office/powerpoint/2010/main" val="374177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5">
              <a:lumMod val="20000"/>
              <a:lumOff val="80000"/>
            </a:schemeClr>
          </a:solidFill>
        </p:spPr>
        <p:txBody>
          <a:bodyPr/>
          <a:lstStyle/>
          <a:p>
            <a:r>
              <a:rPr lang="uk-UA" dirty="0" smtClean="0"/>
              <a:t>НА ІСПД викладача впливають</a:t>
            </a:r>
            <a:endParaRPr lang="uk-UA" dirty="0"/>
          </a:p>
        </p:txBody>
      </p:sp>
      <p:sp>
        <p:nvSpPr>
          <p:cNvPr id="3" name="Объект 2"/>
          <p:cNvSpPr>
            <a:spLocks noGrp="1"/>
          </p:cNvSpPr>
          <p:nvPr>
            <p:ph idx="1"/>
          </p:nvPr>
        </p:nvSpPr>
        <p:spPr>
          <a:solidFill>
            <a:schemeClr val="accent5">
              <a:lumMod val="20000"/>
              <a:lumOff val="80000"/>
            </a:schemeClr>
          </a:solidFill>
        </p:spPr>
        <p:txBody>
          <a:bodyPr/>
          <a:lstStyle/>
          <a:p>
            <a:r>
              <a:rPr lang="uk-UA" dirty="0"/>
              <a:t>Я-концепції </a:t>
            </a:r>
            <a:r>
              <a:rPr lang="uk-UA" dirty="0" smtClean="0"/>
              <a:t>викладача (</a:t>
            </a:r>
            <a:r>
              <a:rPr lang="uk-UA" sz="2800" dirty="0" smtClean="0"/>
              <a:t>почуття </a:t>
            </a:r>
            <a:r>
              <a:rPr lang="uk-UA" sz="2800" dirty="0"/>
              <a:t>власної гідності, прийняття себе як суб’єкта науково-педагогічної діяльності, самоповага, висока професійна самооцінка, відповідальність за себе і власне майбутнє, потреба в </a:t>
            </a:r>
            <a:r>
              <a:rPr lang="uk-UA" sz="2800" dirty="0" smtClean="0"/>
              <a:t>самоактуалізації</a:t>
            </a:r>
            <a:r>
              <a:rPr lang="uk-UA" dirty="0" smtClean="0"/>
              <a:t>)</a:t>
            </a:r>
            <a:endParaRPr lang="uk-UA" dirty="0"/>
          </a:p>
        </p:txBody>
      </p:sp>
    </p:spTree>
    <p:extLst>
      <p:ext uri="{BB962C8B-B14F-4D97-AF65-F5344CB8AC3E}">
        <p14:creationId xmlns:p14="http://schemas.microsoft.com/office/powerpoint/2010/main" val="665008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40000"/>
              <a:lumOff val="60000"/>
            </a:schemeClr>
          </a:solidFill>
        </p:spPr>
        <p:txBody>
          <a:bodyPr/>
          <a:lstStyle/>
          <a:p>
            <a:r>
              <a:rPr lang="uk-UA" dirty="0" err="1"/>
              <a:t>Системоутворююча</a:t>
            </a:r>
            <a:r>
              <a:rPr lang="uk-UA" dirty="0"/>
              <a:t> функція </a:t>
            </a:r>
          </a:p>
        </p:txBody>
      </p:sp>
      <p:sp>
        <p:nvSpPr>
          <p:cNvPr id="3" name="Объект 2"/>
          <p:cNvSpPr>
            <a:spLocks noGrp="1"/>
          </p:cNvSpPr>
          <p:nvPr>
            <p:ph idx="1"/>
          </p:nvPr>
        </p:nvSpPr>
        <p:spPr>
          <a:solidFill>
            <a:schemeClr val="accent1">
              <a:lumMod val="20000"/>
              <a:lumOff val="80000"/>
            </a:schemeClr>
          </a:solidFill>
        </p:spPr>
        <p:txBody>
          <a:bodyPr>
            <a:normAutofit fontScale="92500" lnSpcReduction="10000"/>
          </a:bodyPr>
          <a:lstStyle/>
          <a:p>
            <a:r>
              <a:rPr lang="uk-UA" dirty="0" smtClean="0"/>
              <a:t>виявляється </a:t>
            </a:r>
            <a:r>
              <a:rPr lang="uk-UA" dirty="0"/>
              <a:t>в тому, що у міру становлення стилю, по-перше, окремі властивості індивідуальності педагога інтегруються у гармонічне ціле, </a:t>
            </a:r>
            <a:r>
              <a:rPr lang="uk-UA" dirty="0" smtClean="0"/>
              <a:t>утворюючи </a:t>
            </a:r>
            <a:r>
              <a:rPr lang="uk-UA" dirty="0"/>
              <a:t>неповторне єднання елементів професійної компетентності; по-друге, закріплюються індивідуально-неповторні способи виконання об’єктивних вимог до діяльності, покращуються її результати, підвищується вдоволеність професійним вибором. </a:t>
            </a:r>
          </a:p>
        </p:txBody>
      </p:sp>
    </p:spTree>
    <p:extLst>
      <p:ext uri="{BB962C8B-B14F-4D97-AF65-F5344CB8AC3E}">
        <p14:creationId xmlns:p14="http://schemas.microsoft.com/office/powerpoint/2010/main" val="3792121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40000"/>
              <a:lumOff val="60000"/>
            </a:schemeClr>
          </a:solidFill>
        </p:spPr>
        <p:txBody>
          <a:bodyPr>
            <a:normAutofit/>
          </a:bodyPr>
          <a:lstStyle/>
          <a:p>
            <a:r>
              <a:rPr lang="uk-UA" dirty="0" err="1"/>
              <a:t>Смислоутворююча</a:t>
            </a:r>
            <a:r>
              <a:rPr lang="uk-UA" dirty="0"/>
              <a:t> </a:t>
            </a:r>
            <a:r>
              <a:rPr lang="uk-UA" dirty="0" smtClean="0"/>
              <a:t>функція</a:t>
            </a:r>
            <a:endParaRPr lang="uk-UA" dirty="0"/>
          </a:p>
        </p:txBody>
      </p:sp>
      <p:sp>
        <p:nvSpPr>
          <p:cNvPr id="3" name="Объект 2"/>
          <p:cNvSpPr>
            <a:spLocks noGrp="1"/>
          </p:cNvSpPr>
          <p:nvPr>
            <p:ph idx="1"/>
          </p:nvPr>
        </p:nvSpPr>
        <p:spPr>
          <a:solidFill>
            <a:schemeClr val="accent1">
              <a:lumMod val="20000"/>
              <a:lumOff val="80000"/>
            </a:schemeClr>
          </a:solidFill>
        </p:spPr>
        <p:txBody>
          <a:bodyPr>
            <a:normAutofit/>
          </a:bodyPr>
          <a:lstStyle/>
          <a:p>
            <a:r>
              <a:rPr lang="uk-UA" dirty="0" smtClean="0"/>
              <a:t>виявляється</a:t>
            </a:r>
            <a:r>
              <a:rPr lang="uk-UA" dirty="0"/>
              <a:t>	у	різного	роду	</a:t>
            </a:r>
            <a:r>
              <a:rPr lang="uk-UA" dirty="0" smtClean="0"/>
              <a:t>інтенціях педагога</a:t>
            </a:r>
            <a:r>
              <a:rPr lang="uk-UA" dirty="0"/>
              <a:t>	(від	лат.	—	</a:t>
            </a:r>
            <a:r>
              <a:rPr lang="uk-UA" dirty="0" smtClean="0"/>
              <a:t>устремління, намір</a:t>
            </a:r>
            <a:r>
              <a:rPr lang="uk-UA" dirty="0"/>
              <a:t>,	спрямованість	свідомості, волі, почуттів на що-небудь). Становлення стилю відбувається завдяки особливому, універсальному мотиву — завжди залишатися самим собою, розвивати свою індивідуальність. </a:t>
            </a:r>
          </a:p>
        </p:txBody>
      </p:sp>
    </p:spTree>
    <p:extLst>
      <p:ext uri="{BB962C8B-B14F-4D97-AF65-F5344CB8AC3E}">
        <p14:creationId xmlns:p14="http://schemas.microsoft.com/office/powerpoint/2010/main" val="2579156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40000"/>
              <a:lumOff val="60000"/>
            </a:schemeClr>
          </a:solidFill>
        </p:spPr>
        <p:txBody>
          <a:bodyPr/>
          <a:lstStyle/>
          <a:p>
            <a:r>
              <a:rPr lang="uk-UA" dirty="0"/>
              <a:t>Інструментальна функція </a:t>
            </a:r>
          </a:p>
        </p:txBody>
      </p:sp>
      <p:sp>
        <p:nvSpPr>
          <p:cNvPr id="3" name="Объект 2"/>
          <p:cNvSpPr>
            <a:spLocks noGrp="1"/>
          </p:cNvSpPr>
          <p:nvPr>
            <p:ph idx="1"/>
          </p:nvPr>
        </p:nvSpPr>
        <p:spPr>
          <a:solidFill>
            <a:schemeClr val="accent1">
              <a:lumMod val="40000"/>
              <a:lumOff val="60000"/>
            </a:schemeClr>
          </a:solidFill>
        </p:spPr>
        <p:txBody>
          <a:bodyPr/>
          <a:lstStyle/>
          <a:p>
            <a:r>
              <a:rPr lang="uk-UA" dirty="0" smtClean="0"/>
              <a:t>полягає </a:t>
            </a:r>
            <a:r>
              <a:rPr lang="uk-UA" dirty="0"/>
              <a:t>в тому, що стиль зумовлює систему операцій, завдяки яким фахівець реалізує власну діяльність, досягає поставлених цілей.</a:t>
            </a:r>
          </a:p>
        </p:txBody>
      </p:sp>
    </p:spTree>
    <p:extLst>
      <p:ext uri="{BB962C8B-B14F-4D97-AF65-F5344CB8AC3E}">
        <p14:creationId xmlns:p14="http://schemas.microsoft.com/office/powerpoint/2010/main" val="3741272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1">
              <a:lumMod val="20000"/>
              <a:lumOff val="80000"/>
            </a:schemeClr>
          </a:solidFill>
        </p:spPr>
        <p:txBody>
          <a:bodyPr/>
          <a:lstStyle/>
          <a:p>
            <a:r>
              <a:rPr lang="uk-UA" dirty="0"/>
              <a:t>Компенсаторна функція </a:t>
            </a:r>
          </a:p>
        </p:txBody>
      </p:sp>
      <p:sp>
        <p:nvSpPr>
          <p:cNvPr id="3" name="Объект 2"/>
          <p:cNvSpPr>
            <a:spLocks noGrp="1"/>
          </p:cNvSpPr>
          <p:nvPr>
            <p:ph idx="1"/>
          </p:nvPr>
        </p:nvSpPr>
        <p:spPr>
          <a:solidFill>
            <a:schemeClr val="accent1">
              <a:lumMod val="20000"/>
              <a:lumOff val="80000"/>
            </a:schemeClr>
          </a:solidFill>
        </p:spPr>
        <p:txBody>
          <a:bodyPr>
            <a:normAutofit fontScale="92500" lnSpcReduction="10000"/>
          </a:bodyPr>
          <a:lstStyle/>
          <a:p>
            <a:r>
              <a:rPr lang="uk-UA" dirty="0" smtClean="0"/>
              <a:t>передбачає </a:t>
            </a:r>
            <a:r>
              <a:rPr lang="uk-UA" dirty="0"/>
              <a:t>те, що завдяки окремим індивідуальним властивостям, що створюють єдину систему — стиль, відбувається компенсація, заміщення тих індивідуальних особливостей особистості, які за своєю суттю протилежні вимогам конкретної професії, в результаті чого фахівець досягає успішності у професійній діяльності завдяки поєднанню певних індивідуально-стильових характеристик.</a:t>
            </a:r>
          </a:p>
        </p:txBody>
      </p:sp>
    </p:spTree>
    <p:extLst>
      <p:ext uri="{BB962C8B-B14F-4D97-AF65-F5344CB8AC3E}">
        <p14:creationId xmlns:p14="http://schemas.microsoft.com/office/powerpoint/2010/main" val="895464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індивідуальний стиль професійної діяльності </a:t>
            </a:r>
          </a:p>
        </p:txBody>
      </p:sp>
      <p:sp>
        <p:nvSpPr>
          <p:cNvPr id="3" name="Объект 2"/>
          <p:cNvSpPr>
            <a:spLocks noGrp="1"/>
          </p:cNvSpPr>
          <p:nvPr>
            <p:ph idx="1"/>
          </p:nvPr>
        </p:nvSpPr>
        <p:spPr>
          <a:solidFill>
            <a:schemeClr val="accent1">
              <a:lumMod val="20000"/>
              <a:lumOff val="80000"/>
            </a:schemeClr>
          </a:solidFill>
        </p:spPr>
        <p:txBody>
          <a:bodyPr>
            <a:normAutofit fontScale="77500" lnSpcReduction="20000"/>
          </a:bodyPr>
          <a:lstStyle/>
          <a:p>
            <a:r>
              <a:rPr lang="uk-UA" dirty="0" smtClean="0"/>
              <a:t>є </a:t>
            </a:r>
            <a:r>
              <a:rPr lang="uk-UA" dirty="0"/>
              <a:t>єдністю </a:t>
            </a:r>
            <a:r>
              <a:rPr lang="uk-UA" dirty="0" err="1"/>
              <a:t>професійно</a:t>
            </a:r>
            <a:r>
              <a:rPr lang="uk-UA" dirty="0"/>
              <a:t> незмінного та індивідуально неповторного у діяльності педагога вищої школи. Механізмом, який забезпечує становлення стилю, є особистісно-діяльнісна саморегуляція, яка спонукає суб’єкта до самовдосконалення діяльності у процесі професійного саморозвитку та самоосвіти. Отже, виникнення ІСПД педагога вищої школи не є миттєвим, його становлення визначається як поетапний процес входження особистості до професійного буття, джерелом якого є протиріччя між потребою особистості у персоналізації, індивідуалізації власної діяльності, потребою у реалізації власної унікальності, неповторності та наявністю єдиних для всіх викладачів норм, цілей та завдань професійної діяльності. </a:t>
            </a:r>
          </a:p>
        </p:txBody>
      </p:sp>
    </p:spTree>
    <p:extLst>
      <p:ext uri="{BB962C8B-B14F-4D97-AF65-F5344CB8AC3E}">
        <p14:creationId xmlns:p14="http://schemas.microsoft.com/office/powerpoint/2010/main" val="2070968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Становлення </a:t>
            </a:r>
            <a:r>
              <a:rPr lang="uk-UA" dirty="0"/>
              <a:t>ІСПД педагога вищої школи </a:t>
            </a:r>
          </a:p>
        </p:txBody>
      </p:sp>
      <p:sp>
        <p:nvSpPr>
          <p:cNvPr id="3" name="Объект 2"/>
          <p:cNvSpPr>
            <a:spLocks noGrp="1"/>
          </p:cNvSpPr>
          <p:nvPr>
            <p:ph idx="1"/>
          </p:nvPr>
        </p:nvSpPr>
        <p:spPr>
          <a:solidFill>
            <a:schemeClr val="accent1">
              <a:lumMod val="20000"/>
              <a:lumOff val="80000"/>
            </a:schemeClr>
          </a:solidFill>
        </p:spPr>
        <p:txBody>
          <a:bodyPr>
            <a:normAutofit fontScale="92500" lnSpcReduction="20000"/>
          </a:bodyPr>
          <a:lstStyle/>
          <a:p>
            <a:r>
              <a:rPr lang="uk-UA" dirty="0"/>
              <a:t>проходить три фази: 1) фазу адаптації, на якій особистість засвоює діючі у </a:t>
            </a:r>
            <a:r>
              <a:rPr lang="uk-UA" dirty="0" err="1"/>
              <a:t>професійно</a:t>
            </a:r>
            <a:r>
              <a:rPr lang="uk-UA" dirty="0"/>
              <a:t>-педагогічному середовищі норми та оволодіває відповідними формами та засобами діяльності; 2) фазу індивідуалізації, яка характеризується пошуком фахівця засобів для утвердження власної індивідуальності; 3) фазу інтеграції, на якій, власне, і виникає стійка система особливих, специфічних форм та методів професійної діяльності особистості, яка забезпечує її ефективність.</a:t>
            </a:r>
          </a:p>
        </p:txBody>
      </p:sp>
    </p:spTree>
    <p:extLst>
      <p:ext uri="{BB962C8B-B14F-4D97-AF65-F5344CB8AC3E}">
        <p14:creationId xmlns:p14="http://schemas.microsoft.com/office/powerpoint/2010/main" val="3175588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ОЗНАКИ ЕФЕКТИВНОГО ІСПД</a:t>
            </a:r>
            <a:endParaRPr lang="uk-UA" dirty="0"/>
          </a:p>
        </p:txBody>
      </p:sp>
      <p:sp>
        <p:nvSpPr>
          <p:cNvPr id="3" name="Объект 2"/>
          <p:cNvSpPr>
            <a:spLocks noGrp="1"/>
          </p:cNvSpPr>
          <p:nvPr>
            <p:ph idx="1"/>
          </p:nvPr>
        </p:nvSpPr>
        <p:spPr>
          <a:solidFill>
            <a:schemeClr val="accent1">
              <a:lumMod val="20000"/>
              <a:lumOff val="80000"/>
            </a:schemeClr>
          </a:solidFill>
        </p:spPr>
        <p:txBody>
          <a:bodyPr/>
          <a:lstStyle/>
          <a:p>
            <a:r>
              <a:rPr lang="uk-UA" dirty="0"/>
              <a:t>приносить задоволення від професійної діяльності, породжує стан емоційного комфорту, почуття особистої </a:t>
            </a:r>
            <a:r>
              <a:rPr lang="uk-UA" dirty="0" smtClean="0"/>
              <a:t>свободи</a:t>
            </a:r>
            <a:r>
              <a:rPr lang="uk-UA" dirty="0"/>
              <a:t> </a:t>
            </a:r>
            <a:r>
              <a:rPr lang="uk-UA" dirty="0" smtClean="0"/>
              <a:t>результативність</a:t>
            </a:r>
            <a:endParaRPr lang="uk-UA" dirty="0"/>
          </a:p>
        </p:txBody>
      </p:sp>
    </p:spTree>
    <p:extLst>
      <p:ext uri="{BB962C8B-B14F-4D97-AF65-F5344CB8AC3E}">
        <p14:creationId xmlns:p14="http://schemas.microsoft.com/office/powerpoint/2010/main" val="1588497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Властивості оптимального ІСПД</a:t>
            </a:r>
            <a:endParaRPr lang="uk-UA" dirty="0"/>
          </a:p>
        </p:txBody>
      </p:sp>
      <p:sp>
        <p:nvSpPr>
          <p:cNvPr id="3" name="Объект 2"/>
          <p:cNvSpPr>
            <a:spLocks noGrp="1"/>
          </p:cNvSpPr>
          <p:nvPr>
            <p:ph idx="1"/>
          </p:nvPr>
        </p:nvSpPr>
        <p:spPr>
          <a:solidFill>
            <a:schemeClr val="accent1">
              <a:lumMod val="20000"/>
              <a:lumOff val="80000"/>
            </a:schemeClr>
          </a:solidFill>
        </p:spPr>
        <p:txBody>
          <a:bodyPr>
            <a:normAutofit fontScale="62500" lnSpcReduction="20000"/>
          </a:bodyPr>
          <a:lstStyle/>
          <a:p>
            <a:r>
              <a:rPr lang="uk-UA" dirty="0"/>
              <a:t>1) адаптивність — здатність адекватно пристосовуватися до нової професійної ситуації; </a:t>
            </a:r>
            <a:endParaRPr lang="uk-UA" dirty="0" smtClean="0"/>
          </a:p>
          <a:p>
            <a:r>
              <a:rPr lang="uk-UA" dirty="0" smtClean="0"/>
              <a:t>2</a:t>
            </a:r>
            <a:r>
              <a:rPr lang="uk-UA" dirty="0"/>
              <a:t>) гнучкість — використання того чи іншого способу реалізації діяльності залежно від наявних можливостей педагога, студентів та інших чинників освітнього середовища; </a:t>
            </a:r>
            <a:endParaRPr lang="uk-UA" dirty="0" smtClean="0"/>
          </a:p>
          <a:p>
            <a:r>
              <a:rPr lang="uk-UA" dirty="0" smtClean="0"/>
              <a:t>3</a:t>
            </a:r>
            <a:r>
              <a:rPr lang="uk-UA" dirty="0"/>
              <a:t>) соціальна орієнтованість. Усвідомлення того, що кожен викладач несе певною мірою соціальну відповідальність перед суспільством, наукою; </a:t>
            </a:r>
            <a:endParaRPr lang="uk-UA" dirty="0" smtClean="0"/>
          </a:p>
          <a:p>
            <a:r>
              <a:rPr lang="uk-UA" dirty="0" smtClean="0"/>
              <a:t>4</a:t>
            </a:r>
            <a:r>
              <a:rPr lang="uk-UA" dirty="0"/>
              <a:t>) </a:t>
            </a:r>
            <a:r>
              <a:rPr lang="uk-UA" dirty="0" err="1"/>
              <a:t>інноваційність</a:t>
            </a:r>
            <a:r>
              <a:rPr lang="uk-UA" dirty="0"/>
              <a:t> — постійний пошук та оволодіння новими способами професійної діяльності; </a:t>
            </a:r>
            <a:endParaRPr lang="uk-UA" dirty="0" smtClean="0"/>
          </a:p>
          <a:p>
            <a:r>
              <a:rPr lang="uk-UA" dirty="0" smtClean="0"/>
              <a:t>5</a:t>
            </a:r>
            <a:r>
              <a:rPr lang="uk-UA" dirty="0"/>
              <a:t>) прогностичність — передбачення та попередження негативного впливу на професійну діяльність та створення комфортних умов для успішної її реалізації; </a:t>
            </a:r>
            <a:endParaRPr lang="uk-UA" dirty="0" smtClean="0"/>
          </a:p>
          <a:p>
            <a:r>
              <a:rPr lang="uk-UA" dirty="0" smtClean="0"/>
              <a:t>6</a:t>
            </a:r>
            <a:r>
              <a:rPr lang="uk-UA" dirty="0"/>
              <a:t>) </a:t>
            </a:r>
            <a:r>
              <a:rPr lang="uk-UA" dirty="0" err="1"/>
              <a:t>презентативність</a:t>
            </a:r>
            <a:r>
              <a:rPr lang="uk-UA" dirty="0"/>
              <a:t> — представлення індивідуального “Я”, його </a:t>
            </a:r>
            <a:r>
              <a:rPr lang="uk-UA" dirty="0" err="1"/>
              <a:t>самовизначеність</a:t>
            </a:r>
            <a:r>
              <a:rPr lang="uk-UA" dirty="0"/>
              <a:t>; </a:t>
            </a:r>
            <a:endParaRPr lang="uk-UA" dirty="0" smtClean="0"/>
          </a:p>
          <a:p>
            <a:r>
              <a:rPr lang="uk-UA" dirty="0" smtClean="0"/>
              <a:t>7</a:t>
            </a:r>
            <a:r>
              <a:rPr lang="uk-UA" dirty="0"/>
              <a:t>) гуманістична спрямованість. </a:t>
            </a:r>
          </a:p>
        </p:txBody>
      </p:sp>
    </p:spTree>
    <p:extLst>
      <p:ext uri="{BB962C8B-B14F-4D97-AF65-F5344CB8AC3E}">
        <p14:creationId xmlns:p14="http://schemas.microsoft.com/office/powerpoint/2010/main" val="3197578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dirty="0"/>
          </a:p>
        </p:txBody>
      </p:sp>
      <p:sp>
        <p:nvSpPr>
          <p:cNvPr id="3" name="Объект 2"/>
          <p:cNvSpPr>
            <a:spLocks noGrp="1"/>
          </p:cNvSpPr>
          <p:nvPr>
            <p:ph idx="1"/>
          </p:nvPr>
        </p:nvSpPr>
        <p:spPr/>
        <p:txBody>
          <a:bodyPr/>
          <a:lstStyle/>
          <a:p>
            <a:pPr marL="0" indent="0">
              <a:buNone/>
            </a:pPr>
            <a:r>
              <a:rPr lang="uk-UA" dirty="0"/>
              <a:t>індивідуальний стиль професійної діяльності педагога вищої школи, залежно від його змістових, динамічних та результативних характеристик, може бути класифікований за такими </a:t>
            </a:r>
            <a:r>
              <a:rPr lang="uk-UA" dirty="0" smtClean="0"/>
              <a:t>характеристиками:</a:t>
            </a:r>
            <a:endParaRPr lang="uk-UA" dirty="0"/>
          </a:p>
        </p:txBody>
      </p:sp>
    </p:spTree>
    <p:extLst>
      <p:ext uri="{BB962C8B-B14F-4D97-AF65-F5344CB8AC3E}">
        <p14:creationId xmlns:p14="http://schemas.microsoft.com/office/powerpoint/2010/main" val="3011729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Змістовими характеристиками </a:t>
            </a:r>
          </a:p>
        </p:txBody>
      </p:sp>
      <p:sp>
        <p:nvSpPr>
          <p:cNvPr id="3" name="Объект 2"/>
          <p:cNvSpPr>
            <a:spLocks noGrp="1"/>
          </p:cNvSpPr>
          <p:nvPr>
            <p:ph idx="1"/>
          </p:nvPr>
        </p:nvSpPr>
        <p:spPr>
          <a:solidFill>
            <a:schemeClr val="accent1">
              <a:lumMod val="20000"/>
              <a:lumOff val="80000"/>
            </a:schemeClr>
          </a:solidFill>
        </p:spPr>
        <p:txBody>
          <a:bodyPr>
            <a:normAutofit lnSpcReduction="10000"/>
          </a:bodyPr>
          <a:lstStyle/>
          <a:p>
            <a:r>
              <a:rPr lang="uk-UA" dirty="0"/>
              <a:t>домінуюча	орієнтація	педагога	на	процес	навчання,	результати навчання, на процес і результати навчання; •	адекватність	—	неадекватність	планування	навчального	процесу; •	оперативність	—	консервативність	у	застосуванні	засобів	та способів професійної педагогічної діяльності; •	</a:t>
            </a:r>
            <a:r>
              <a:rPr lang="uk-UA" dirty="0" err="1"/>
              <a:t>рефлексивність</a:t>
            </a:r>
            <a:r>
              <a:rPr lang="uk-UA" dirty="0"/>
              <a:t>	—	інтуїтивність.</a:t>
            </a:r>
          </a:p>
        </p:txBody>
      </p:sp>
    </p:spTree>
    <p:extLst>
      <p:ext uri="{BB962C8B-B14F-4D97-AF65-F5344CB8AC3E}">
        <p14:creationId xmlns:p14="http://schemas.microsoft.com/office/powerpoint/2010/main" val="924517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Динамічні характеристики</a:t>
            </a:r>
            <a:endParaRPr lang="uk-UA" dirty="0"/>
          </a:p>
        </p:txBody>
      </p:sp>
      <p:sp>
        <p:nvSpPr>
          <p:cNvPr id="3" name="Объект 2"/>
          <p:cNvSpPr>
            <a:spLocks noGrp="1"/>
          </p:cNvSpPr>
          <p:nvPr>
            <p:ph idx="1"/>
          </p:nvPr>
        </p:nvSpPr>
        <p:spPr>
          <a:solidFill>
            <a:schemeClr val="accent1">
              <a:lumMod val="20000"/>
              <a:lumOff val="80000"/>
            </a:schemeClr>
          </a:solidFill>
        </p:spPr>
        <p:txBody>
          <a:bodyPr>
            <a:normAutofit fontScale="92500" lnSpcReduction="20000"/>
          </a:bodyPr>
          <a:lstStyle/>
          <a:p>
            <a:r>
              <a:rPr lang="uk-UA" dirty="0"/>
              <a:t>	гнучкість	—	традиційність;	імпульсивність	—	обережність;	стійкість — нестійкість щодо мінливої професійної ситуації; стабільне </a:t>
            </a:r>
            <a:r>
              <a:rPr lang="uk-UA" dirty="0" err="1"/>
              <a:t>емоційно</a:t>
            </a:r>
            <a:r>
              <a:rPr lang="uk-UA" dirty="0"/>
              <a:t>-позитивне ставлення до студентів — нестійке емоційне ставлення; наявність особистісної тривожності — відсутність особистісної тривожності; у </a:t>
            </a:r>
            <a:r>
              <a:rPr lang="uk-UA" dirty="0" err="1"/>
              <a:t>фруструючій</a:t>
            </a:r>
            <a:r>
              <a:rPr lang="uk-UA" dirty="0"/>
              <a:t> ситуації — спрямованість рефлексії на себе — спрямованість на зовнішні обставини — спрямованість на інших.</a:t>
            </a:r>
          </a:p>
        </p:txBody>
      </p:sp>
    </p:spTree>
    <p:extLst>
      <p:ext uri="{BB962C8B-B14F-4D97-AF65-F5344CB8AC3E}">
        <p14:creationId xmlns:p14="http://schemas.microsoft.com/office/powerpoint/2010/main" val="3081740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Результативні характеристики</a:t>
            </a:r>
            <a:endParaRPr lang="uk-UA" dirty="0"/>
          </a:p>
        </p:txBody>
      </p:sp>
      <p:sp>
        <p:nvSpPr>
          <p:cNvPr id="3" name="Объект 2"/>
          <p:cNvSpPr>
            <a:spLocks noGrp="1"/>
          </p:cNvSpPr>
          <p:nvPr>
            <p:ph idx="1"/>
          </p:nvPr>
        </p:nvSpPr>
        <p:spPr>
          <a:solidFill>
            <a:schemeClr val="accent1">
              <a:lumMod val="20000"/>
              <a:lumOff val="80000"/>
            </a:schemeClr>
          </a:solidFill>
        </p:spPr>
        <p:txBody>
          <a:bodyPr/>
          <a:lstStyle/>
          <a:p>
            <a:r>
              <a:rPr lang="uk-UA" dirty="0"/>
              <a:t>	однорідність	—	неоднорідність	рівня	знань	студентів;	</a:t>
            </a:r>
            <a:endParaRPr lang="uk-UA" dirty="0" smtClean="0"/>
          </a:p>
          <a:p>
            <a:r>
              <a:rPr lang="uk-UA" dirty="0"/>
              <a:t>	стабільність	—	нестабільність	навичок	навчання,	самостійної роботи студентів; •	високий	—	низький	рівень	мотивації	студентів	професійного навчання до дисципліни, яка вивчається.</a:t>
            </a:r>
          </a:p>
        </p:txBody>
      </p:sp>
    </p:spTree>
    <p:extLst>
      <p:ext uri="{BB962C8B-B14F-4D97-AF65-F5344CB8AC3E}">
        <p14:creationId xmlns:p14="http://schemas.microsoft.com/office/powerpoint/2010/main" val="674963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lumMod val="40000"/>
              <a:lumOff val="60000"/>
            </a:schemeClr>
          </a:solidFill>
        </p:spPr>
        <p:txBody>
          <a:bodyPr>
            <a:normAutofit fontScale="90000"/>
          </a:bodyPr>
          <a:lstStyle/>
          <a:p>
            <a:r>
              <a:rPr lang="uk-UA" dirty="0"/>
              <a:t>С</a:t>
            </a:r>
            <a:r>
              <a:rPr lang="uk-UA" dirty="0" smtClean="0"/>
              <a:t>тилі </a:t>
            </a:r>
            <a:r>
              <a:rPr lang="uk-UA" dirty="0"/>
              <a:t>професійної діяльності педагога</a:t>
            </a:r>
          </a:p>
        </p:txBody>
      </p:sp>
      <p:sp>
        <p:nvSpPr>
          <p:cNvPr id="3" name="Объект 2"/>
          <p:cNvSpPr>
            <a:spLocks noGrp="1"/>
          </p:cNvSpPr>
          <p:nvPr>
            <p:ph idx="1"/>
          </p:nvPr>
        </p:nvSpPr>
        <p:spPr>
          <a:solidFill>
            <a:schemeClr val="accent6">
              <a:lumMod val="20000"/>
              <a:lumOff val="80000"/>
            </a:schemeClr>
          </a:solidFill>
        </p:spPr>
        <p:txBody>
          <a:bodyPr>
            <a:normAutofit fontScale="70000" lnSpcReduction="20000"/>
          </a:bodyPr>
          <a:lstStyle/>
          <a:p>
            <a:pPr algn="just"/>
            <a:r>
              <a:rPr lang="uk-UA" b="1" dirty="0" err="1" smtClean="0"/>
              <a:t>Емоційно</a:t>
            </a:r>
            <a:r>
              <a:rPr lang="uk-UA" b="1" dirty="0" smtClean="0"/>
              <a:t>- імпровізаційний </a:t>
            </a:r>
            <a:r>
              <a:rPr lang="uk-UA" sz="3400" dirty="0" smtClean="0"/>
              <a:t>педагог</a:t>
            </a:r>
            <a:r>
              <a:rPr lang="uk-UA" sz="3400" dirty="0"/>
              <a:t>, орієнтуючись, насамперед, на процес </a:t>
            </a:r>
            <a:r>
              <a:rPr lang="uk-UA" sz="3400" dirty="0" smtClean="0"/>
              <a:t>навчання; </a:t>
            </a:r>
            <a:r>
              <a:rPr lang="uk-UA" sz="3400" dirty="0"/>
              <a:t>для занять він обирає найбільш цікавий для студентів матеріал,	а	менш	</a:t>
            </a:r>
            <a:r>
              <a:rPr lang="uk-UA" sz="3400" dirty="0" smtClean="0"/>
              <a:t>цікавий </a:t>
            </a:r>
            <a:r>
              <a:rPr lang="uk-UA" sz="3400" dirty="0"/>
              <a:t>	(</a:t>
            </a:r>
            <a:r>
              <a:rPr lang="uk-UA" sz="3400" dirty="0" smtClean="0"/>
              <a:t>хоча і</a:t>
            </a:r>
            <a:r>
              <a:rPr lang="uk-UA" sz="3400" dirty="0"/>
              <a:t>	важливий)	часто	залишає	для	самостійної роботи, орієнтуючись на найсильніших студентів  (з	високою	внутрішньою	мотивацією	навчальної	та	професійної діяльності). </a:t>
            </a:r>
            <a:r>
              <a:rPr lang="uk-UA" sz="3400" dirty="0" smtClean="0"/>
              <a:t>Діяльність </a:t>
            </a:r>
            <a:r>
              <a:rPr lang="uk-UA" sz="3400" dirty="0"/>
              <a:t>викладача на заняттях </a:t>
            </a:r>
            <a:r>
              <a:rPr lang="uk-UA" sz="3400" dirty="0" err="1"/>
              <a:t>високооперативна</a:t>
            </a:r>
            <a:r>
              <a:rPr lang="uk-UA" sz="3400" dirty="0"/>
              <a:t>: він часто змінює види та форми роботи, але орієнтується, насамперед, на емоційні відгуки студентів, на їхні невербальні поведінкові реакції. Діяльність педагога характеризується інтуїтивністю, підвищеною чутливістю залежно від ситуації на занятті, особистісною тривожністю, гнучкістю та імпульсивністю.</a:t>
            </a:r>
            <a:endParaRPr lang="uk-UA" sz="3400" b="1" dirty="0"/>
          </a:p>
        </p:txBody>
      </p:sp>
    </p:spTree>
    <p:extLst>
      <p:ext uri="{BB962C8B-B14F-4D97-AF65-F5344CB8AC3E}">
        <p14:creationId xmlns:p14="http://schemas.microsoft.com/office/powerpoint/2010/main" val="2756468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err="1"/>
              <a:t>Емоційно</a:t>
            </a:r>
            <a:r>
              <a:rPr lang="uk-UA" dirty="0"/>
              <a:t>-методичний стиль </a:t>
            </a:r>
          </a:p>
        </p:txBody>
      </p:sp>
      <p:sp>
        <p:nvSpPr>
          <p:cNvPr id="3" name="Объект 2"/>
          <p:cNvSpPr>
            <a:spLocks noGrp="1"/>
          </p:cNvSpPr>
          <p:nvPr>
            <p:ph idx="1"/>
          </p:nvPr>
        </p:nvSpPr>
        <p:spPr>
          <a:solidFill>
            <a:schemeClr val="accent6">
              <a:lumMod val="20000"/>
              <a:lumOff val="80000"/>
            </a:schemeClr>
          </a:solidFill>
        </p:spPr>
        <p:txBody>
          <a:bodyPr>
            <a:normAutofit fontScale="85000" lnSpcReduction="20000"/>
          </a:bodyPr>
          <a:lstStyle/>
          <a:p>
            <a:r>
              <a:rPr lang="uk-UA" dirty="0" smtClean="0"/>
              <a:t>характеризується </a:t>
            </a:r>
            <a:r>
              <a:rPr lang="uk-UA" dirty="0"/>
              <a:t>тим, що викладач, орієнтуючись як на результат, так і на процес навчання, поетапно відпрацьовує весь навчальний матеріал, строго дотримується навчально-методичної програми курсу. Діяльність педагога </a:t>
            </a:r>
            <a:r>
              <a:rPr lang="uk-UA" dirty="0" err="1"/>
              <a:t>високооперативна</a:t>
            </a:r>
            <a:r>
              <a:rPr lang="uk-UA" dirty="0"/>
              <a:t>, але домінує інтуїтивність над </a:t>
            </a:r>
            <a:r>
              <a:rPr lang="uk-UA" dirty="0" err="1"/>
              <a:t>рефлексивністю</a:t>
            </a:r>
            <a:r>
              <a:rPr lang="uk-UA" dirty="0"/>
              <a:t>. Викладач намагається створити умови для розвитку внутрішньої позитивної мотивації навчальної діяльності студентів не завдяки зовнішній розважливості, а завдяки глибокому поєднанню навчального предмета та відповідної наукової сфери, її сучасних розробок. </a:t>
            </a:r>
          </a:p>
        </p:txBody>
      </p:sp>
    </p:spTree>
    <p:extLst>
      <p:ext uri="{BB962C8B-B14F-4D97-AF65-F5344CB8AC3E}">
        <p14:creationId xmlns:p14="http://schemas.microsoft.com/office/powerpoint/2010/main" val="2887769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Розсудливо-імпровізаційний стиль </a:t>
            </a:r>
          </a:p>
        </p:txBody>
      </p:sp>
      <p:sp>
        <p:nvSpPr>
          <p:cNvPr id="3" name="Объект 2"/>
          <p:cNvSpPr>
            <a:spLocks noGrp="1"/>
          </p:cNvSpPr>
          <p:nvPr>
            <p:ph idx="1"/>
          </p:nvPr>
        </p:nvSpPr>
        <p:spPr>
          <a:solidFill>
            <a:schemeClr val="accent6">
              <a:lumMod val="20000"/>
              <a:lumOff val="80000"/>
            </a:schemeClr>
          </a:solidFill>
        </p:spPr>
        <p:txBody>
          <a:bodyPr>
            <a:normAutofit fontScale="92500" lnSpcReduction="20000"/>
          </a:bodyPr>
          <a:lstStyle/>
          <a:p>
            <a:r>
              <a:rPr lang="uk-UA" dirty="0" smtClean="0"/>
              <a:t>виявляється </a:t>
            </a:r>
            <a:r>
              <a:rPr lang="uk-UA" dirty="0"/>
              <a:t>в тому, що викладач орієнтується як на процес, так і на результат навчання; для нього властиві адекватне планування, оперативність, єднання інтуїтивності та </a:t>
            </a:r>
            <a:r>
              <a:rPr lang="uk-UA" dirty="0" err="1"/>
              <a:t>рефлексивності</a:t>
            </a:r>
            <a:r>
              <a:rPr lang="uk-UA" dirty="0"/>
              <a:t>. Педагог відрізняється меншою винахідливістю у варіюванні методів навчання, для нього властиве домінування лекційної форми. Викладачі цього стилю менш чутливі щодо ситуації на занятті, в них відсутня демонстративність, наявні традиційність та обережність. </a:t>
            </a:r>
          </a:p>
        </p:txBody>
      </p:sp>
    </p:spTree>
    <p:extLst>
      <p:ext uri="{BB962C8B-B14F-4D97-AF65-F5344CB8AC3E}">
        <p14:creationId xmlns:p14="http://schemas.microsoft.com/office/powerpoint/2010/main" val="3566339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lumMod val="20000"/>
              <a:lumOff val="80000"/>
            </a:schemeClr>
          </a:solidFill>
        </p:spPr>
        <p:txBody>
          <a:bodyPr/>
          <a:lstStyle/>
          <a:p>
            <a:r>
              <a:rPr lang="uk-UA" dirty="0"/>
              <a:t>Розсудливо-методичний стиль </a:t>
            </a:r>
          </a:p>
        </p:txBody>
      </p:sp>
      <p:sp>
        <p:nvSpPr>
          <p:cNvPr id="3" name="Объект 2"/>
          <p:cNvSpPr>
            <a:spLocks noGrp="1"/>
          </p:cNvSpPr>
          <p:nvPr>
            <p:ph idx="1"/>
          </p:nvPr>
        </p:nvSpPr>
        <p:spPr>
          <a:solidFill>
            <a:schemeClr val="accent6">
              <a:lumMod val="20000"/>
              <a:lumOff val="80000"/>
            </a:schemeClr>
          </a:solidFill>
        </p:spPr>
        <p:txBody>
          <a:bodyPr>
            <a:normAutofit fontScale="85000" lnSpcReduction="20000"/>
          </a:bodyPr>
          <a:lstStyle/>
          <a:p>
            <a:r>
              <a:rPr lang="uk-UA" dirty="0" smtClean="0"/>
              <a:t>характеризується </a:t>
            </a:r>
            <a:r>
              <a:rPr lang="uk-UA" dirty="0"/>
              <a:t>орієнтуванням педагога більшою мірою на результати навчання, консервативністю у застосуванні засобів педагогічної діяльності. Висока методичність поєднана з малим стандартизованим </a:t>
            </a:r>
            <a:r>
              <a:rPr lang="uk-UA" dirty="0" smtClean="0"/>
              <a:t>набором </a:t>
            </a:r>
            <a:r>
              <a:rPr lang="uk-UA" dirty="0"/>
              <a:t>методів навчання, домінуванням репродуктивної діяльності студентів і лекційних форм. Викладач відрізняється </a:t>
            </a:r>
            <a:r>
              <a:rPr lang="uk-UA" dirty="0" err="1"/>
              <a:t>рефлексивністю</a:t>
            </a:r>
            <a:r>
              <a:rPr lang="uk-UA" dirty="0"/>
              <a:t>, низькою чутливістю до змін ситуацій на занятті, обережністю у своїх діях. Крім того, стилі професійної педагогічної діяльності особистості диференціюють і залежно від особливостей спілкування викладача. </a:t>
            </a:r>
          </a:p>
        </p:txBody>
      </p:sp>
    </p:spTree>
    <p:extLst>
      <p:ext uri="{BB962C8B-B14F-4D97-AF65-F5344CB8AC3E}">
        <p14:creationId xmlns:p14="http://schemas.microsoft.com/office/powerpoint/2010/main" val="1321911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dirty="0"/>
          </a:p>
        </p:txBody>
      </p:sp>
      <p:sp>
        <p:nvSpPr>
          <p:cNvPr id="3" name="Объект 2"/>
          <p:cNvSpPr>
            <a:spLocks noGrp="1"/>
          </p:cNvSpPr>
          <p:nvPr>
            <p:ph idx="1"/>
          </p:nvPr>
        </p:nvSpPr>
        <p:spPr>
          <a:solidFill>
            <a:schemeClr val="bg2">
              <a:lumMod val="90000"/>
            </a:schemeClr>
          </a:solidFill>
          <a:ln>
            <a:solidFill>
              <a:schemeClr val="bg2">
                <a:lumMod val="75000"/>
              </a:schemeClr>
            </a:solidFill>
          </a:ln>
        </p:spPr>
        <p:txBody>
          <a:bodyPr>
            <a:normAutofit fontScale="85000" lnSpcReduction="10000"/>
          </a:bodyPr>
          <a:lstStyle/>
          <a:p>
            <a:r>
              <a:rPr lang="uk-UA" dirty="0"/>
              <a:t>Крім того, стилі професійної педагогічної діяльності особистості диференціюють і залежно від </a:t>
            </a:r>
            <a:r>
              <a:rPr lang="uk-UA" b="1" dirty="0"/>
              <a:t>особливостей спілкування викладача. </a:t>
            </a:r>
            <a:endParaRPr lang="uk-UA" b="1" dirty="0" smtClean="0"/>
          </a:p>
          <a:p>
            <a:r>
              <a:rPr lang="uk-UA" dirty="0"/>
              <a:t>Перше експериментальне дослідження стилю, власне, педагогічного спілкування провів німецький психолог </a:t>
            </a:r>
            <a:r>
              <a:rPr lang="uk-UA" dirty="0" err="1"/>
              <a:t>Курт</a:t>
            </a:r>
            <a:r>
              <a:rPr lang="uk-UA" dirty="0"/>
              <a:t> Левін, який і визначив три основних стилі професійного спілкування та діяльності викладача: авторитарний, демократичний та ліберальний. Саме на основі цих трьох стилів і здійснюють аналіз ІСПД педагога вищої школи як викладача, лектора.</a:t>
            </a:r>
            <a:endParaRPr lang="uk-UA" b="1" dirty="0"/>
          </a:p>
          <a:p>
            <a:endParaRPr lang="uk-UA" dirty="0"/>
          </a:p>
        </p:txBody>
      </p:sp>
    </p:spTree>
    <p:extLst>
      <p:ext uri="{BB962C8B-B14F-4D97-AF65-F5344CB8AC3E}">
        <p14:creationId xmlns:p14="http://schemas.microsoft.com/office/powerpoint/2010/main" val="11736129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Педагогічне спілкування</a:t>
            </a:r>
            <a:endParaRPr lang="uk-UA" dirty="0"/>
          </a:p>
        </p:txBody>
      </p:sp>
      <p:sp>
        <p:nvSpPr>
          <p:cNvPr id="3" name="Объект 2"/>
          <p:cNvSpPr>
            <a:spLocks noGrp="1"/>
          </p:cNvSpPr>
          <p:nvPr>
            <p:ph idx="1"/>
          </p:nvPr>
        </p:nvSpPr>
        <p:spPr>
          <a:solidFill>
            <a:schemeClr val="bg2">
              <a:lumMod val="90000"/>
            </a:schemeClr>
          </a:solidFill>
        </p:spPr>
        <p:txBody>
          <a:bodyPr/>
          <a:lstStyle/>
          <a:p>
            <a:r>
              <a:rPr lang="uk-UA" dirty="0"/>
              <a:t>Педагогічне спілкування – це багатоплановий процес організації, встановлення і розвитку комунікації, взаєморозуміння і взаємодії між педагогами та учнями, що породжується цілями і змістом їхньої спільної діяльності.</a:t>
            </a:r>
          </a:p>
        </p:txBody>
      </p:sp>
    </p:spTree>
    <p:extLst>
      <p:ext uri="{BB962C8B-B14F-4D97-AF65-F5344CB8AC3E}">
        <p14:creationId xmlns:p14="http://schemas.microsoft.com/office/powerpoint/2010/main" val="534409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a:t>Стилі педагогічного спілкування</a:t>
            </a:r>
            <a:br>
              <a:rPr lang="uk-UA" b="1" dirty="0"/>
            </a:br>
            <a:endParaRPr lang="uk-UA" dirty="0"/>
          </a:p>
        </p:txBody>
      </p:sp>
      <p:sp>
        <p:nvSpPr>
          <p:cNvPr id="3" name="Объект 2"/>
          <p:cNvSpPr>
            <a:spLocks noGrp="1"/>
          </p:cNvSpPr>
          <p:nvPr>
            <p:ph idx="1"/>
          </p:nvPr>
        </p:nvSpPr>
        <p:spPr/>
        <p:txBody>
          <a:bodyPr/>
          <a:lstStyle/>
          <a:p>
            <a:r>
              <a:rPr lang="uk-UA" b="1" dirty="0" smtClean="0"/>
              <a:t>Авторитарний</a:t>
            </a:r>
            <a:r>
              <a:rPr lang="uk-UA" dirty="0" smtClean="0"/>
              <a:t> </a:t>
            </a:r>
            <a:r>
              <a:rPr lang="uk-UA" dirty="0"/>
              <a:t>— жорсткий контроль, мінімум самостійності </a:t>
            </a:r>
          </a:p>
          <a:p>
            <a:r>
              <a:rPr lang="uk-UA" b="1" dirty="0"/>
              <a:t>Демократичний</a:t>
            </a:r>
            <a:r>
              <a:rPr lang="uk-UA" dirty="0"/>
              <a:t> — співпраця, діалог, взаємоповага </a:t>
            </a:r>
          </a:p>
          <a:p>
            <a:r>
              <a:rPr lang="uk-UA" b="1" dirty="0"/>
              <a:t>Ліберальний</a:t>
            </a:r>
            <a:r>
              <a:rPr lang="uk-UA" dirty="0"/>
              <a:t> — мінімальне втручання, слабкий контроль</a:t>
            </a:r>
          </a:p>
          <a:p>
            <a:endParaRPr lang="uk-UA" dirty="0"/>
          </a:p>
        </p:txBody>
      </p:sp>
    </p:spTree>
    <p:extLst>
      <p:ext uri="{BB962C8B-B14F-4D97-AF65-F5344CB8AC3E}">
        <p14:creationId xmlns:p14="http://schemas.microsoft.com/office/powerpoint/2010/main" val="2077511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b="1" dirty="0" err="1" smtClean="0"/>
              <a:t>взаємодія</a:t>
            </a:r>
            <a:r>
              <a:rPr lang="ru-RU" sz="3200" b="1" dirty="0" smtClean="0"/>
              <a:t> </a:t>
            </a:r>
            <a:r>
              <a:rPr lang="ru-RU" sz="3200" b="1" dirty="0" err="1"/>
              <a:t>суб’єктів</a:t>
            </a:r>
            <a:r>
              <a:rPr lang="ru-RU" sz="3200" b="1" dirty="0"/>
              <a:t> </a:t>
            </a:r>
            <a:r>
              <a:rPr lang="ru-RU" sz="3200" b="1" dirty="0" err="1"/>
              <a:t>педагогічного</a:t>
            </a:r>
            <a:r>
              <a:rPr lang="ru-RU" sz="3200" b="1" dirty="0"/>
              <a:t> </a:t>
            </a:r>
            <a:r>
              <a:rPr lang="ru-RU" sz="3200" b="1" dirty="0" err="1"/>
              <a:t>процесу</a:t>
            </a:r>
            <a:r>
              <a:rPr lang="ru-RU" sz="3200" b="1" dirty="0"/>
              <a:t> при оптимальному </a:t>
            </a:r>
            <a:r>
              <a:rPr lang="ru-RU" sz="3200" b="1" dirty="0" err="1"/>
              <a:t>педагогічному</a:t>
            </a:r>
            <a:r>
              <a:rPr lang="ru-RU" sz="3200" b="1" dirty="0"/>
              <a:t> </a:t>
            </a:r>
            <a:r>
              <a:rPr lang="ru-RU" sz="3200" b="1" dirty="0" err="1"/>
              <a:t>спілкуванні</a:t>
            </a:r>
            <a:endParaRPr lang="uk-UA" sz="3200" b="1" dirty="0"/>
          </a:p>
        </p:txBody>
      </p:sp>
      <p:sp>
        <p:nvSpPr>
          <p:cNvPr id="3" name="Объект 2"/>
          <p:cNvSpPr>
            <a:spLocks noGrp="1"/>
          </p:cNvSpPr>
          <p:nvPr>
            <p:ph idx="1"/>
          </p:nvPr>
        </p:nvSpPr>
        <p:spPr/>
        <p:txBody>
          <a:bodyPr>
            <a:normAutofit/>
          </a:bodyPr>
          <a:lstStyle/>
          <a:p>
            <a:pPr marL="0" indent="0">
              <a:buNone/>
            </a:pPr>
            <a:r>
              <a:rPr lang="uk-UA" dirty="0"/>
              <a:t>• конструктивна – педагогічна взаємодія викладача і студента при обговоренні та роз’ясненні змісту знань і практичної значущості предмету; • організаційна – організація спільної навчальної діяльності викладача і студента, взаємної особистісної інформованості та спільної відповідальності за успіхи навчально-виховної діяльності; </a:t>
            </a:r>
          </a:p>
        </p:txBody>
      </p:sp>
    </p:spTree>
    <p:extLst>
      <p:ext uri="{BB962C8B-B14F-4D97-AF65-F5344CB8AC3E}">
        <p14:creationId xmlns:p14="http://schemas.microsoft.com/office/powerpoint/2010/main" val="3048235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8"/>
            <a:ext cx="8229600" cy="1143000"/>
          </a:xfrm>
        </p:spPr>
        <p:txBody>
          <a:bodyPr>
            <a:normAutofit fontScale="90000"/>
          </a:bodyPr>
          <a:lstStyle/>
          <a:p>
            <a:r>
              <a:rPr lang="ru-RU" sz="3200" b="1" dirty="0" err="1"/>
              <a:t>взаємодія</a:t>
            </a:r>
            <a:r>
              <a:rPr lang="ru-RU" sz="3200" b="1" dirty="0"/>
              <a:t> </a:t>
            </a:r>
            <a:r>
              <a:rPr lang="ru-RU" sz="3200" b="1" dirty="0" err="1"/>
              <a:t>суб’єктів</a:t>
            </a:r>
            <a:r>
              <a:rPr lang="ru-RU" sz="3200" b="1" dirty="0"/>
              <a:t> </a:t>
            </a:r>
            <a:r>
              <a:rPr lang="ru-RU" sz="3200" b="1" dirty="0" err="1"/>
              <a:t>педагогічного</a:t>
            </a:r>
            <a:r>
              <a:rPr lang="ru-RU" sz="3200" b="1" dirty="0"/>
              <a:t> </a:t>
            </a:r>
            <a:r>
              <a:rPr lang="ru-RU" sz="3200" b="1" dirty="0" err="1"/>
              <a:t>процесу</a:t>
            </a:r>
            <a:r>
              <a:rPr lang="ru-RU" sz="3200" b="1" dirty="0"/>
              <a:t> при оптимальному </a:t>
            </a:r>
            <a:r>
              <a:rPr lang="ru-RU" sz="3200" b="1" dirty="0" err="1"/>
              <a:t>педагогічному</a:t>
            </a:r>
            <a:r>
              <a:rPr lang="ru-RU" sz="3200" b="1" dirty="0"/>
              <a:t> </a:t>
            </a:r>
            <a:r>
              <a:rPr lang="ru-RU" sz="3200" b="1" dirty="0" err="1"/>
              <a:t>спілкуванні</a:t>
            </a:r>
            <a:endParaRPr lang="uk-UA" sz="3200" b="1" dirty="0"/>
          </a:p>
        </p:txBody>
      </p:sp>
      <p:sp>
        <p:nvSpPr>
          <p:cNvPr id="3" name="Объект 2"/>
          <p:cNvSpPr>
            <a:spLocks noGrp="1"/>
          </p:cNvSpPr>
          <p:nvPr>
            <p:ph idx="1"/>
          </p:nvPr>
        </p:nvSpPr>
        <p:spPr/>
        <p:txBody>
          <a:bodyPr/>
          <a:lstStyle/>
          <a:p>
            <a:r>
              <a:rPr lang="uk-UA" dirty="0"/>
              <a:t>комунікативно-стимулююча – поєднання різних форм навчально-пізнавальної діяльності (індивідуальної, групової, фронтальної), організація взаємодопомоги з метою педагогічного співробітництва; обізнаність студентів про те, що вони повинні дізнатися, зрозуміти на занятті, чому навчитися</a:t>
            </a:r>
          </a:p>
        </p:txBody>
      </p:sp>
    </p:spTree>
    <p:extLst>
      <p:ext uri="{BB962C8B-B14F-4D97-AF65-F5344CB8AC3E}">
        <p14:creationId xmlns:p14="http://schemas.microsoft.com/office/powerpoint/2010/main" val="2116168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200" b="1" dirty="0" err="1"/>
              <a:t>взаємодія</a:t>
            </a:r>
            <a:r>
              <a:rPr lang="ru-RU" sz="3200" b="1" dirty="0"/>
              <a:t> </a:t>
            </a:r>
            <a:r>
              <a:rPr lang="ru-RU" sz="3200" b="1" dirty="0" err="1"/>
              <a:t>суб’єктів</a:t>
            </a:r>
            <a:r>
              <a:rPr lang="ru-RU" sz="3200" b="1" dirty="0"/>
              <a:t> </a:t>
            </a:r>
            <a:r>
              <a:rPr lang="ru-RU" sz="3200" b="1" dirty="0" err="1"/>
              <a:t>педагогічного</a:t>
            </a:r>
            <a:r>
              <a:rPr lang="ru-RU" sz="3200" b="1" dirty="0"/>
              <a:t> </a:t>
            </a:r>
            <a:r>
              <a:rPr lang="ru-RU" sz="3200" b="1" dirty="0" err="1"/>
              <a:t>процесу</a:t>
            </a:r>
            <a:r>
              <a:rPr lang="ru-RU" sz="3200" b="1" dirty="0"/>
              <a:t> при оптимальному </a:t>
            </a:r>
            <a:r>
              <a:rPr lang="ru-RU" sz="3200" b="1" dirty="0" err="1"/>
              <a:t>педагогічному</a:t>
            </a:r>
            <a:r>
              <a:rPr lang="ru-RU" sz="3200" b="1" dirty="0"/>
              <a:t> </a:t>
            </a:r>
            <a:r>
              <a:rPr lang="ru-RU" sz="3200" b="1" dirty="0" err="1"/>
              <a:t>спілкуванні</a:t>
            </a:r>
            <a:endParaRPr lang="uk-UA" sz="3200" b="1" dirty="0"/>
          </a:p>
        </p:txBody>
      </p:sp>
      <p:sp>
        <p:nvSpPr>
          <p:cNvPr id="3" name="Объект 2"/>
          <p:cNvSpPr>
            <a:spLocks noGrp="1"/>
          </p:cNvSpPr>
          <p:nvPr>
            <p:ph idx="1"/>
          </p:nvPr>
        </p:nvSpPr>
        <p:spPr/>
        <p:txBody>
          <a:bodyPr>
            <a:normAutofit/>
          </a:bodyPr>
          <a:lstStyle/>
          <a:p>
            <a:pPr marL="0" indent="0">
              <a:buNone/>
            </a:pPr>
            <a:r>
              <a:rPr lang="uk-UA" dirty="0"/>
              <a:t>• інформаційно-навчальна – показ зв’язку навчального предмета з виробництвом для правильного світорозуміння і орієнтації студента в подіях суспільного життя; рухливість рівня інформаційної ємності навчальних занять і її повнота в поєднанні з емоційним викладом навчального матеріалу, опорою на наочно-чуттєву сферу студентів; </a:t>
            </a:r>
          </a:p>
        </p:txBody>
      </p:sp>
    </p:spTree>
    <p:extLst>
      <p:ext uri="{BB962C8B-B14F-4D97-AF65-F5344CB8AC3E}">
        <p14:creationId xmlns:p14="http://schemas.microsoft.com/office/powerpoint/2010/main" val="6417897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200" b="1" dirty="0" err="1"/>
              <a:t>взаємодія</a:t>
            </a:r>
            <a:r>
              <a:rPr lang="ru-RU" sz="3200" b="1" dirty="0"/>
              <a:t> </a:t>
            </a:r>
            <a:r>
              <a:rPr lang="ru-RU" sz="3200" b="1" dirty="0" err="1"/>
              <a:t>суб’єктів</a:t>
            </a:r>
            <a:r>
              <a:rPr lang="ru-RU" sz="3200" b="1" dirty="0"/>
              <a:t> </a:t>
            </a:r>
            <a:r>
              <a:rPr lang="ru-RU" sz="3200" b="1" dirty="0" err="1"/>
              <a:t>педагогічного</a:t>
            </a:r>
            <a:r>
              <a:rPr lang="ru-RU" sz="3200" b="1" dirty="0"/>
              <a:t> </a:t>
            </a:r>
            <a:r>
              <a:rPr lang="ru-RU" sz="3200" b="1" dirty="0" err="1"/>
              <a:t>процесу</a:t>
            </a:r>
            <a:r>
              <a:rPr lang="ru-RU" sz="3200" b="1" dirty="0"/>
              <a:t> при оптимальному </a:t>
            </a:r>
            <a:r>
              <a:rPr lang="ru-RU" sz="3200" b="1" dirty="0" err="1"/>
              <a:t>педагогічному</a:t>
            </a:r>
            <a:r>
              <a:rPr lang="ru-RU" sz="3200" b="1" dirty="0"/>
              <a:t> </a:t>
            </a:r>
            <a:r>
              <a:rPr lang="ru-RU" sz="3200" b="1" dirty="0" err="1"/>
              <a:t>спілкуванні</a:t>
            </a:r>
            <a:endParaRPr lang="uk-UA" sz="3200" b="1" dirty="0"/>
          </a:p>
        </p:txBody>
      </p:sp>
      <p:sp>
        <p:nvSpPr>
          <p:cNvPr id="3" name="Объект 2"/>
          <p:cNvSpPr>
            <a:spLocks noGrp="1"/>
          </p:cNvSpPr>
          <p:nvPr>
            <p:ph idx="1"/>
          </p:nvPr>
        </p:nvSpPr>
        <p:spPr/>
        <p:txBody>
          <a:bodyPr>
            <a:normAutofit/>
          </a:bodyPr>
          <a:lstStyle/>
          <a:p>
            <a:pPr marL="0" indent="0">
              <a:buNone/>
            </a:pPr>
            <a:r>
              <a:rPr lang="uk-UA" dirty="0"/>
              <a:t>• </a:t>
            </a:r>
            <a:r>
              <a:rPr lang="uk-UA" dirty="0" err="1"/>
              <a:t>емоційно</a:t>
            </a:r>
            <a:r>
              <a:rPr lang="uk-UA" dirty="0"/>
              <a:t>-коригуюча – реалізація в процесі навчання принципів «відкритих перспектив» і «переможного» навчання в ході зміни видів навчальної діяльності; довірчого спілкування між викладачем і студентом; • контрольно-оцінна – організація взаємоконтролю тих, хто навчає і тих, хто навчається, спільне підведення підсумків і оцінка самоконтролем і самооцінкою.</a:t>
            </a:r>
          </a:p>
          <a:p>
            <a:endParaRPr lang="uk-UA" dirty="0"/>
          </a:p>
        </p:txBody>
      </p:sp>
    </p:spTree>
    <p:extLst>
      <p:ext uri="{BB962C8B-B14F-4D97-AF65-F5344CB8AC3E}">
        <p14:creationId xmlns:p14="http://schemas.microsoft.com/office/powerpoint/2010/main" val="23274159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a:t>Основні функції педагогічного </a:t>
            </a:r>
            <a:r>
              <a:rPr lang="uk-UA" b="1" dirty="0" smtClean="0"/>
              <a:t>спілкування</a:t>
            </a:r>
            <a:endParaRPr lang="uk-UA" dirty="0"/>
          </a:p>
        </p:txBody>
      </p:sp>
      <p:sp>
        <p:nvSpPr>
          <p:cNvPr id="3" name="Объект 2"/>
          <p:cNvSpPr>
            <a:spLocks noGrp="1"/>
          </p:cNvSpPr>
          <p:nvPr>
            <p:ph idx="1"/>
          </p:nvPr>
        </p:nvSpPr>
        <p:spPr/>
        <p:txBody>
          <a:bodyPr>
            <a:normAutofit lnSpcReduction="10000"/>
          </a:bodyPr>
          <a:lstStyle/>
          <a:p>
            <a:r>
              <a:rPr lang="uk-UA" b="1" dirty="0" smtClean="0"/>
              <a:t>Інформаційна</a:t>
            </a:r>
            <a:r>
              <a:rPr lang="uk-UA" dirty="0" smtClean="0"/>
              <a:t> </a:t>
            </a:r>
            <a:r>
              <a:rPr lang="uk-UA" dirty="0"/>
              <a:t>— передача знань, пояснення матеріалу </a:t>
            </a:r>
          </a:p>
          <a:p>
            <a:r>
              <a:rPr lang="uk-UA" b="1" dirty="0"/>
              <a:t>Організаційна</a:t>
            </a:r>
            <a:r>
              <a:rPr lang="uk-UA" dirty="0"/>
              <a:t> — керування діяльністю студентів </a:t>
            </a:r>
          </a:p>
          <a:p>
            <a:r>
              <a:rPr lang="uk-UA" b="1" dirty="0"/>
              <a:t>Мотиваційна</a:t>
            </a:r>
            <a:r>
              <a:rPr lang="uk-UA" dirty="0"/>
              <a:t> — стимулювання інтересу до навчання </a:t>
            </a:r>
          </a:p>
          <a:p>
            <a:r>
              <a:rPr lang="uk-UA" b="1" dirty="0"/>
              <a:t>Виховна</a:t>
            </a:r>
            <a:r>
              <a:rPr lang="uk-UA" dirty="0"/>
              <a:t> — формування цінностей, поведінки </a:t>
            </a:r>
          </a:p>
          <a:p>
            <a:r>
              <a:rPr lang="uk-UA" b="1" dirty="0"/>
              <a:t>Регулятивна</a:t>
            </a:r>
            <a:r>
              <a:rPr lang="uk-UA" dirty="0"/>
              <a:t> — корекція дій і поведінки</a:t>
            </a:r>
          </a:p>
          <a:p>
            <a:endParaRPr lang="uk-UA" dirty="0"/>
          </a:p>
        </p:txBody>
      </p:sp>
    </p:spTree>
    <p:extLst>
      <p:ext uri="{BB962C8B-B14F-4D97-AF65-F5344CB8AC3E}">
        <p14:creationId xmlns:p14="http://schemas.microsoft.com/office/powerpoint/2010/main" val="3384251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a:t>Особливості педагогічного </a:t>
            </a:r>
            <a:r>
              <a:rPr lang="uk-UA" b="1" dirty="0" smtClean="0"/>
              <a:t>спілкування</a:t>
            </a:r>
            <a:endParaRPr lang="uk-UA" dirty="0"/>
          </a:p>
        </p:txBody>
      </p:sp>
      <p:sp>
        <p:nvSpPr>
          <p:cNvPr id="3" name="Объект 2"/>
          <p:cNvSpPr>
            <a:spLocks noGrp="1"/>
          </p:cNvSpPr>
          <p:nvPr>
            <p:ph idx="1"/>
          </p:nvPr>
        </p:nvSpPr>
        <p:spPr/>
        <p:txBody>
          <a:bodyPr/>
          <a:lstStyle/>
          <a:p>
            <a:pPr marL="0" indent="0">
              <a:buNone/>
            </a:pPr>
            <a:endParaRPr lang="uk-UA" b="1" dirty="0"/>
          </a:p>
          <a:p>
            <a:r>
              <a:rPr lang="uk-UA" dirty="0"/>
              <a:t>має </a:t>
            </a:r>
            <a:r>
              <a:rPr lang="uk-UA" b="1" dirty="0"/>
              <a:t>цілеспрямований характер</a:t>
            </a:r>
            <a:r>
              <a:rPr lang="uk-UA" dirty="0"/>
              <a:t> </a:t>
            </a:r>
          </a:p>
          <a:p>
            <a:r>
              <a:rPr lang="uk-UA" dirty="0"/>
              <a:t>будується на </a:t>
            </a:r>
            <a:r>
              <a:rPr lang="uk-UA" b="1" dirty="0"/>
              <a:t>повазі та довірі</a:t>
            </a:r>
            <a:r>
              <a:rPr lang="uk-UA" dirty="0"/>
              <a:t> </a:t>
            </a:r>
          </a:p>
          <a:p>
            <a:r>
              <a:rPr lang="uk-UA" dirty="0"/>
              <a:t>поєднує </a:t>
            </a:r>
            <a:r>
              <a:rPr lang="uk-UA" b="1" dirty="0"/>
              <a:t>навчання і виховання</a:t>
            </a:r>
            <a:r>
              <a:rPr lang="uk-UA" dirty="0"/>
              <a:t> </a:t>
            </a:r>
          </a:p>
          <a:p>
            <a:r>
              <a:rPr lang="uk-UA" dirty="0"/>
              <a:t>враховує </a:t>
            </a:r>
            <a:r>
              <a:rPr lang="uk-UA" b="1" dirty="0"/>
              <a:t>індивідуальні особливості студентів</a:t>
            </a:r>
            <a:r>
              <a:rPr lang="uk-UA" dirty="0"/>
              <a:t> </a:t>
            </a:r>
          </a:p>
          <a:p>
            <a:r>
              <a:rPr lang="uk-UA" dirty="0"/>
              <a:t>передбачає </a:t>
            </a:r>
            <a:r>
              <a:rPr lang="uk-UA" b="1" dirty="0"/>
              <a:t>зворотний зв’язок</a:t>
            </a:r>
            <a:endParaRPr lang="uk-UA" dirty="0"/>
          </a:p>
          <a:p>
            <a:endParaRPr lang="uk-UA" dirty="0"/>
          </a:p>
        </p:txBody>
      </p:sp>
    </p:spTree>
    <p:extLst>
      <p:ext uri="{BB962C8B-B14F-4D97-AF65-F5344CB8AC3E}">
        <p14:creationId xmlns:p14="http://schemas.microsoft.com/office/powerpoint/2010/main" val="3184375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t/>
            </a:r>
            <a:br>
              <a:rPr lang="uk-UA" b="1" dirty="0" smtClean="0"/>
            </a:br>
            <a:r>
              <a:rPr lang="uk-UA" b="1" dirty="0" smtClean="0"/>
              <a:t>Вимоги </a:t>
            </a:r>
            <a:r>
              <a:rPr lang="uk-UA" b="1" dirty="0"/>
              <a:t>до ефективного спілкування</a:t>
            </a:r>
            <a:br>
              <a:rPr lang="uk-UA" b="1" dirty="0"/>
            </a:br>
            <a:endParaRPr lang="uk-UA" dirty="0"/>
          </a:p>
        </p:txBody>
      </p:sp>
      <p:sp>
        <p:nvSpPr>
          <p:cNvPr id="3" name="Объект 2"/>
          <p:cNvSpPr>
            <a:spLocks noGrp="1"/>
          </p:cNvSpPr>
          <p:nvPr>
            <p:ph idx="1"/>
          </p:nvPr>
        </p:nvSpPr>
        <p:spPr/>
        <p:txBody>
          <a:bodyPr/>
          <a:lstStyle/>
          <a:p>
            <a:r>
              <a:rPr lang="uk-UA" dirty="0" smtClean="0"/>
              <a:t>чіткість </a:t>
            </a:r>
            <a:r>
              <a:rPr lang="uk-UA" dirty="0"/>
              <a:t>і доступність пояснень </a:t>
            </a:r>
          </a:p>
          <a:p>
            <a:r>
              <a:rPr lang="uk-UA" dirty="0"/>
              <a:t>уміння слухати студентів </a:t>
            </a:r>
          </a:p>
          <a:p>
            <a:r>
              <a:rPr lang="uk-UA" dirty="0"/>
              <a:t>доброзичливість і тактовність </a:t>
            </a:r>
          </a:p>
          <a:p>
            <a:r>
              <a:rPr lang="uk-UA" dirty="0"/>
              <a:t>об’єктивність в оцінюванні </a:t>
            </a:r>
          </a:p>
          <a:p>
            <a:r>
              <a:rPr lang="uk-UA" dirty="0"/>
              <a:t>емоційна стійкість</a:t>
            </a:r>
          </a:p>
          <a:p>
            <a:endParaRPr lang="uk-UA" dirty="0"/>
          </a:p>
        </p:txBody>
      </p:sp>
    </p:spTree>
    <p:extLst>
      <p:ext uri="{BB962C8B-B14F-4D97-AF65-F5344CB8AC3E}">
        <p14:creationId xmlns:p14="http://schemas.microsoft.com/office/powerpoint/2010/main" val="10513624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Вимоги до педагогічного спілкування</a:t>
            </a:r>
            <a:endParaRPr lang="uk-UA" dirty="0"/>
          </a:p>
        </p:txBody>
      </p:sp>
      <p:sp>
        <p:nvSpPr>
          <p:cNvPr id="3" name="Объект 2"/>
          <p:cNvSpPr>
            <a:spLocks noGrp="1"/>
          </p:cNvSpPr>
          <p:nvPr>
            <p:ph idx="1"/>
          </p:nvPr>
        </p:nvSpPr>
        <p:spPr/>
        <p:txBody>
          <a:bodyPr>
            <a:normAutofit fontScale="92500" lnSpcReduction="10000"/>
          </a:bodyPr>
          <a:lstStyle/>
          <a:p>
            <a:r>
              <a:rPr lang="uk-UA" dirty="0"/>
              <a:t>1. інтерес до людей </a:t>
            </a:r>
            <a:endParaRPr lang="uk-UA" dirty="0" smtClean="0"/>
          </a:p>
          <a:p>
            <a:r>
              <a:rPr lang="uk-UA" dirty="0" smtClean="0"/>
              <a:t>2.вияв емоційного інтелекту</a:t>
            </a:r>
          </a:p>
          <a:p>
            <a:r>
              <a:rPr lang="uk-UA" dirty="0" smtClean="0"/>
              <a:t>3.</a:t>
            </a:r>
            <a:r>
              <a:rPr lang="ru-RU" dirty="0"/>
              <a:t> </a:t>
            </a:r>
            <a:r>
              <a:rPr lang="ru-RU" sz="2800" dirty="0" err="1"/>
              <a:t>вміння</a:t>
            </a:r>
            <a:r>
              <a:rPr lang="ru-RU" sz="2800" dirty="0"/>
              <a:t> </a:t>
            </a:r>
            <a:r>
              <a:rPr lang="ru-RU" sz="2800" dirty="0" err="1"/>
              <a:t>відчувати</a:t>
            </a:r>
            <a:r>
              <a:rPr lang="ru-RU" sz="2800" dirty="0"/>
              <a:t> і </a:t>
            </a:r>
            <a:r>
              <a:rPr lang="ru-RU" sz="2800" dirty="0" err="1"/>
              <a:t>підтримувати</a:t>
            </a:r>
            <a:r>
              <a:rPr lang="ru-RU" sz="2800" dirty="0"/>
              <a:t> </a:t>
            </a:r>
            <a:r>
              <a:rPr lang="ru-RU" sz="2800" dirty="0" err="1"/>
              <a:t>зворотний</a:t>
            </a:r>
            <a:r>
              <a:rPr lang="ru-RU" sz="2800" dirty="0"/>
              <a:t> </a:t>
            </a:r>
            <a:r>
              <a:rPr lang="ru-RU" sz="2800" dirty="0" err="1"/>
              <a:t>зв'язок</a:t>
            </a:r>
            <a:r>
              <a:rPr lang="ru-RU" sz="2800" dirty="0"/>
              <a:t> в </a:t>
            </a:r>
            <a:r>
              <a:rPr lang="ru-RU" sz="2800" dirty="0" err="1" smtClean="0"/>
              <a:t>спілкуванні</a:t>
            </a:r>
            <a:endParaRPr lang="ru-RU" sz="2800" dirty="0" smtClean="0"/>
          </a:p>
          <a:p>
            <a:r>
              <a:rPr lang="ru-RU" dirty="0" smtClean="0"/>
              <a:t>4.</a:t>
            </a:r>
            <a:r>
              <a:rPr lang="uk-UA" dirty="0"/>
              <a:t> вміння керувати </a:t>
            </a:r>
            <a:r>
              <a:rPr lang="uk-UA" dirty="0" smtClean="0"/>
              <a:t>собою</a:t>
            </a:r>
          </a:p>
          <a:p>
            <a:r>
              <a:rPr lang="uk-UA" dirty="0" smtClean="0"/>
              <a:t>5. здатність до спонтанності</a:t>
            </a:r>
          </a:p>
          <a:p>
            <a:r>
              <a:rPr lang="uk-UA" dirty="0"/>
              <a:t>6. культура, розвиненість </a:t>
            </a:r>
            <a:r>
              <a:rPr lang="uk-UA" dirty="0" smtClean="0"/>
              <a:t>мовлення</a:t>
            </a:r>
          </a:p>
          <a:p>
            <a:r>
              <a:rPr lang="uk-UA" dirty="0" smtClean="0"/>
              <a:t>7. </a:t>
            </a:r>
            <a:r>
              <a:rPr lang="ru-RU" dirty="0" err="1"/>
              <a:t>вміння</a:t>
            </a:r>
            <a:r>
              <a:rPr lang="ru-RU" dirty="0"/>
              <a:t> </a:t>
            </a:r>
            <a:r>
              <a:rPr lang="ru-RU" dirty="0" err="1"/>
              <a:t>застосовувати</a:t>
            </a:r>
            <a:r>
              <a:rPr lang="ru-RU" dirty="0"/>
              <a:t> всю </a:t>
            </a:r>
            <a:r>
              <a:rPr lang="ru-RU" dirty="0" err="1"/>
              <a:t>різноманітність</a:t>
            </a:r>
            <a:r>
              <a:rPr lang="ru-RU" dirty="0"/>
              <a:t> </a:t>
            </a:r>
            <a:r>
              <a:rPr lang="ru-RU" dirty="0" err="1"/>
              <a:t>засобів</a:t>
            </a:r>
            <a:r>
              <a:rPr lang="ru-RU" dirty="0"/>
              <a:t> </a:t>
            </a:r>
            <a:r>
              <a:rPr lang="ru-RU" dirty="0" err="1"/>
              <a:t>впливу</a:t>
            </a:r>
            <a:r>
              <a:rPr lang="ru-RU" dirty="0"/>
              <a:t> (</a:t>
            </a:r>
            <a:r>
              <a:rPr lang="ru-RU" dirty="0" err="1"/>
              <a:t>переконання</a:t>
            </a:r>
            <a:r>
              <a:rPr lang="ru-RU" dirty="0"/>
              <a:t>, </a:t>
            </a:r>
            <a:r>
              <a:rPr lang="ru-RU" dirty="0" err="1" smtClean="0"/>
              <a:t>навіювання</a:t>
            </a:r>
            <a:r>
              <a:rPr lang="ru-RU" smtClean="0"/>
              <a:t>, </a:t>
            </a:r>
            <a:endParaRPr lang="uk-UA" dirty="0"/>
          </a:p>
        </p:txBody>
      </p:sp>
    </p:spTree>
    <p:extLst>
      <p:ext uri="{BB962C8B-B14F-4D97-AF65-F5344CB8AC3E}">
        <p14:creationId xmlns:p14="http://schemas.microsoft.com/office/powerpoint/2010/main" val="35276160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t/>
            </a:r>
            <a:br>
              <a:rPr lang="uk-UA" b="1" dirty="0" smtClean="0"/>
            </a:br>
            <a:r>
              <a:rPr lang="uk-UA" b="1" dirty="0" smtClean="0"/>
              <a:t>Типові помилки у педагогічному спілкуванні</a:t>
            </a:r>
            <a:r>
              <a:rPr lang="uk-UA" b="1" dirty="0"/>
              <a:t/>
            </a:r>
            <a:br>
              <a:rPr lang="uk-UA" b="1" dirty="0"/>
            </a:br>
            <a:endParaRPr lang="uk-UA" dirty="0"/>
          </a:p>
        </p:txBody>
      </p:sp>
      <p:sp>
        <p:nvSpPr>
          <p:cNvPr id="3" name="Объект 2"/>
          <p:cNvSpPr>
            <a:spLocks noGrp="1"/>
          </p:cNvSpPr>
          <p:nvPr>
            <p:ph idx="1"/>
          </p:nvPr>
        </p:nvSpPr>
        <p:spPr/>
        <p:txBody>
          <a:bodyPr/>
          <a:lstStyle/>
          <a:p>
            <a:r>
              <a:rPr lang="uk-UA" dirty="0" smtClean="0"/>
              <a:t>ігнорування </a:t>
            </a:r>
            <a:r>
              <a:rPr lang="uk-UA" dirty="0"/>
              <a:t>думки студентів </a:t>
            </a:r>
          </a:p>
          <a:p>
            <a:r>
              <a:rPr lang="uk-UA" dirty="0"/>
              <a:t>надмірна суворість або, навпаки, байдужість </a:t>
            </a:r>
          </a:p>
          <a:p>
            <a:r>
              <a:rPr lang="uk-UA" dirty="0"/>
              <a:t>нечіткі інструкції </a:t>
            </a:r>
          </a:p>
          <a:p>
            <a:r>
              <a:rPr lang="uk-UA" dirty="0"/>
              <a:t>відсутність зворотного зв’язку</a:t>
            </a:r>
          </a:p>
          <a:p>
            <a:endParaRPr lang="uk-UA" dirty="0"/>
          </a:p>
        </p:txBody>
      </p:sp>
    </p:spTree>
    <p:extLst>
      <p:ext uri="{BB962C8B-B14F-4D97-AF65-F5344CB8AC3E}">
        <p14:creationId xmlns:p14="http://schemas.microsoft.com/office/powerpoint/2010/main" val="12810985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БАР`ЄРИ СПІЛКУВАННЯ</a:t>
            </a:r>
            <a:endParaRPr lang="uk-UA" dirty="0"/>
          </a:p>
        </p:txBody>
      </p:sp>
      <p:sp>
        <p:nvSpPr>
          <p:cNvPr id="3" name="Объект 2"/>
          <p:cNvSpPr>
            <a:spLocks noGrp="1"/>
          </p:cNvSpPr>
          <p:nvPr>
            <p:ph idx="1"/>
          </p:nvPr>
        </p:nvSpPr>
        <p:spPr/>
        <p:txBody>
          <a:bodyPr/>
          <a:lstStyle/>
          <a:p>
            <a:r>
              <a:rPr lang="uk-UA" dirty="0"/>
              <a:t>це психологічні перешкоди, що виникають між педагогом та учнями, заважаючи взаєморозумінню, ефективному навчанню та вихованню. До них відносяться </a:t>
            </a:r>
            <a:r>
              <a:rPr lang="uk-UA" b="1" dirty="0"/>
              <a:t>фізичні </a:t>
            </a:r>
            <a:r>
              <a:rPr lang="uk-UA" dirty="0"/>
              <a:t>(дистанція, стіл), </a:t>
            </a:r>
            <a:r>
              <a:rPr lang="uk-UA" b="1" dirty="0"/>
              <a:t>смислові</a:t>
            </a:r>
            <a:r>
              <a:rPr lang="uk-UA" dirty="0"/>
              <a:t> (складна мова), </a:t>
            </a:r>
            <a:r>
              <a:rPr lang="uk-UA" b="1" dirty="0"/>
              <a:t>емоційні </a:t>
            </a:r>
            <a:r>
              <a:rPr lang="uk-UA" dirty="0"/>
              <a:t>(негативний настрій), </a:t>
            </a:r>
            <a:r>
              <a:rPr lang="uk-UA" b="1" dirty="0"/>
              <a:t>соціальні</a:t>
            </a:r>
            <a:r>
              <a:rPr lang="uk-UA" dirty="0"/>
              <a:t> (позиція "зверху") та психологічні установки (страх класу, стереотипи)</a:t>
            </a:r>
          </a:p>
        </p:txBody>
      </p:sp>
    </p:spTree>
    <p:extLst>
      <p:ext uri="{BB962C8B-B14F-4D97-AF65-F5344CB8AC3E}">
        <p14:creationId xmlns:p14="http://schemas.microsoft.com/office/powerpoint/2010/main" val="17822541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a:t>Як подолати бар'єри:</a:t>
            </a:r>
            <a:br>
              <a:rPr lang="uk-UA" b="1" dirty="0"/>
            </a:br>
            <a:endParaRPr lang="uk-UA" dirty="0"/>
          </a:p>
        </p:txBody>
      </p:sp>
      <p:sp>
        <p:nvSpPr>
          <p:cNvPr id="3" name="Объект 2"/>
          <p:cNvSpPr>
            <a:spLocks noGrp="1"/>
          </p:cNvSpPr>
          <p:nvPr>
            <p:ph idx="1"/>
          </p:nvPr>
        </p:nvSpPr>
        <p:spPr/>
        <p:txBody>
          <a:bodyPr>
            <a:normAutofit fontScale="92500" lnSpcReduction="20000"/>
          </a:bodyPr>
          <a:lstStyle/>
          <a:p>
            <a:r>
              <a:rPr lang="uk-UA" b="1" dirty="0" smtClean="0"/>
              <a:t>Активне </a:t>
            </a:r>
            <a:r>
              <a:rPr lang="uk-UA" b="1" dirty="0"/>
              <a:t>слухання:</a:t>
            </a:r>
            <a:r>
              <a:rPr lang="uk-UA" dirty="0"/>
              <a:t> Демонструвати інтерес до учнів.</a:t>
            </a:r>
          </a:p>
          <a:p>
            <a:r>
              <a:rPr lang="uk-UA" b="1" dirty="0"/>
              <a:t>Використання рівної позиції:</a:t>
            </a:r>
            <a:r>
              <a:rPr lang="uk-UA" dirty="0"/>
              <a:t> Уникати авторитарності та зверхності.</a:t>
            </a:r>
          </a:p>
          <a:p>
            <a:r>
              <a:rPr lang="uk-UA" b="1" dirty="0"/>
              <a:t>Оволодіння вербальними та невербальними засобами:</a:t>
            </a:r>
            <a:r>
              <a:rPr lang="uk-UA" dirty="0"/>
              <a:t> Розвивати культуру мовлення та позитивну міміку.</a:t>
            </a:r>
          </a:p>
          <a:p>
            <a:r>
              <a:rPr lang="uk-UA" b="1" dirty="0"/>
              <a:t>Зворотний зв'язок:</a:t>
            </a:r>
            <a:r>
              <a:rPr lang="uk-UA" dirty="0"/>
              <a:t> Перевіряти, чи зрозуміли вас учні.</a:t>
            </a:r>
          </a:p>
          <a:p>
            <a:r>
              <a:rPr lang="uk-UA" b="1" dirty="0"/>
              <a:t>Саморегуляція:</a:t>
            </a:r>
            <a:r>
              <a:rPr lang="uk-UA" dirty="0"/>
              <a:t> Контролювати емоції, уникати негативних установок</a:t>
            </a:r>
          </a:p>
          <a:p>
            <a:endParaRPr lang="uk-UA" dirty="0"/>
          </a:p>
        </p:txBody>
      </p:sp>
    </p:spTree>
    <p:extLst>
      <p:ext uri="{BB962C8B-B14F-4D97-AF65-F5344CB8AC3E}">
        <p14:creationId xmlns:p14="http://schemas.microsoft.com/office/powerpoint/2010/main" val="15155541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Педагогічне спілкування:</a:t>
            </a:r>
          </a:p>
        </p:txBody>
      </p:sp>
      <p:sp>
        <p:nvSpPr>
          <p:cNvPr id="3" name="Объект 2"/>
          <p:cNvSpPr>
            <a:spLocks noGrp="1"/>
          </p:cNvSpPr>
          <p:nvPr>
            <p:ph idx="1"/>
          </p:nvPr>
        </p:nvSpPr>
        <p:spPr/>
        <p:txBody>
          <a:bodyPr/>
          <a:lstStyle/>
          <a:p>
            <a:pPr marL="0" indent="0">
              <a:buNone/>
            </a:pPr>
            <a:endParaRPr lang="uk-UA" dirty="0"/>
          </a:p>
          <a:p>
            <a:r>
              <a:rPr lang="uk-UA" dirty="0"/>
              <a:t>підвищує ефективність навчання </a:t>
            </a:r>
          </a:p>
          <a:p>
            <a:r>
              <a:rPr lang="uk-UA" dirty="0"/>
              <a:t>формує мотивацію </a:t>
            </a:r>
          </a:p>
          <a:p>
            <a:r>
              <a:rPr lang="uk-UA" dirty="0"/>
              <a:t>створює позитивний психологічний клімат</a:t>
            </a:r>
          </a:p>
          <a:p>
            <a:endParaRPr lang="uk-UA" dirty="0"/>
          </a:p>
        </p:txBody>
      </p:sp>
    </p:spTree>
    <p:extLst>
      <p:ext uri="{BB962C8B-B14F-4D97-AF65-F5344CB8AC3E}">
        <p14:creationId xmlns:p14="http://schemas.microsoft.com/office/powerpoint/2010/main" val="19668251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err="1"/>
              <a:t>Комунікативна</a:t>
            </a:r>
            <a:r>
              <a:rPr lang="ru-RU" b="1" dirty="0"/>
              <a:t> </a:t>
            </a:r>
            <a:r>
              <a:rPr lang="ru-RU" b="1" dirty="0" err="1"/>
              <a:t>компетентність</a:t>
            </a:r>
            <a:r>
              <a:rPr lang="ru-RU" b="1" dirty="0"/>
              <a:t> </a:t>
            </a:r>
            <a:r>
              <a:rPr lang="ru-RU" b="1" dirty="0" err="1"/>
              <a:t>викладача</a:t>
            </a:r>
            <a:r>
              <a:rPr lang="ru-RU" dirty="0"/>
              <a:t> </a:t>
            </a:r>
            <a:endParaRPr lang="uk-UA" dirty="0"/>
          </a:p>
        </p:txBody>
      </p:sp>
      <p:sp>
        <p:nvSpPr>
          <p:cNvPr id="3" name="Объект 2"/>
          <p:cNvSpPr>
            <a:spLocks noGrp="1"/>
          </p:cNvSpPr>
          <p:nvPr>
            <p:ph idx="1"/>
          </p:nvPr>
        </p:nvSpPr>
        <p:spPr/>
        <p:txBody>
          <a:bodyPr/>
          <a:lstStyle/>
          <a:p>
            <a:r>
              <a:rPr lang="ru-RU" dirty="0" smtClean="0"/>
              <a:t>— </a:t>
            </a:r>
            <a:r>
              <a:rPr lang="ru-RU" dirty="0" err="1"/>
              <a:t>це</a:t>
            </a:r>
            <a:r>
              <a:rPr lang="ru-RU" dirty="0"/>
              <a:t> </a:t>
            </a:r>
            <a:r>
              <a:rPr lang="ru-RU" dirty="0" err="1"/>
              <a:t>здатність</a:t>
            </a:r>
            <a:r>
              <a:rPr lang="ru-RU" dirty="0"/>
              <a:t> </a:t>
            </a:r>
            <a:r>
              <a:rPr lang="ru-RU" dirty="0" err="1"/>
              <a:t>ефективно</a:t>
            </a:r>
            <a:r>
              <a:rPr lang="ru-RU" dirty="0"/>
              <a:t> </a:t>
            </a:r>
            <a:r>
              <a:rPr lang="ru-RU" dirty="0" err="1"/>
              <a:t>взаємодіяти</a:t>
            </a:r>
            <a:r>
              <a:rPr lang="ru-RU" dirty="0"/>
              <a:t> </a:t>
            </a:r>
            <a:r>
              <a:rPr lang="ru-RU" dirty="0" err="1"/>
              <a:t>зі</a:t>
            </a:r>
            <a:r>
              <a:rPr lang="ru-RU" dirty="0"/>
              <a:t> студентами в </a:t>
            </a:r>
            <a:r>
              <a:rPr lang="ru-RU" dirty="0" err="1"/>
              <a:t>процесі</a:t>
            </a:r>
            <a:r>
              <a:rPr lang="ru-RU" dirty="0"/>
              <a:t> </a:t>
            </a:r>
            <a:r>
              <a:rPr lang="ru-RU" dirty="0" err="1"/>
              <a:t>навчання</a:t>
            </a:r>
            <a:r>
              <a:rPr lang="ru-RU" dirty="0"/>
              <a:t>, </a:t>
            </a:r>
            <a:r>
              <a:rPr lang="ru-RU" dirty="0" err="1"/>
              <a:t>використовуючи</a:t>
            </a:r>
            <a:r>
              <a:rPr lang="ru-RU" dirty="0"/>
              <a:t> </a:t>
            </a:r>
            <a:r>
              <a:rPr lang="ru-RU" dirty="0" err="1"/>
              <a:t>мовні</a:t>
            </a:r>
            <a:r>
              <a:rPr lang="ru-RU" dirty="0"/>
              <a:t>, </a:t>
            </a:r>
            <a:r>
              <a:rPr lang="ru-RU" dirty="0" err="1"/>
              <a:t>психологічні</a:t>
            </a:r>
            <a:r>
              <a:rPr lang="ru-RU" dirty="0"/>
              <a:t> та </a:t>
            </a:r>
            <a:r>
              <a:rPr lang="ru-RU" dirty="0" err="1"/>
              <a:t>соціальні</a:t>
            </a:r>
            <a:r>
              <a:rPr lang="ru-RU" dirty="0"/>
              <a:t> </a:t>
            </a:r>
            <a:r>
              <a:rPr lang="ru-RU" dirty="0" err="1"/>
              <a:t>навички</a:t>
            </a:r>
            <a:r>
              <a:rPr lang="ru-RU" dirty="0"/>
              <a:t>.</a:t>
            </a:r>
            <a:endParaRPr lang="uk-UA" dirty="0"/>
          </a:p>
        </p:txBody>
      </p:sp>
    </p:spTree>
    <p:extLst>
      <p:ext uri="{BB962C8B-B14F-4D97-AF65-F5344CB8AC3E}">
        <p14:creationId xmlns:p14="http://schemas.microsoft.com/office/powerpoint/2010/main" val="7496378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Складові комунікативної компетентності</a:t>
            </a:r>
            <a:endParaRPr lang="uk-UA" dirty="0"/>
          </a:p>
        </p:txBody>
      </p:sp>
      <p:sp>
        <p:nvSpPr>
          <p:cNvPr id="3" name="Объект 2"/>
          <p:cNvSpPr>
            <a:spLocks noGrp="1"/>
          </p:cNvSpPr>
          <p:nvPr>
            <p:ph idx="1"/>
          </p:nvPr>
        </p:nvSpPr>
        <p:spPr/>
        <p:txBody>
          <a:bodyPr>
            <a:normAutofit fontScale="85000" lnSpcReduction="20000"/>
          </a:bodyPr>
          <a:lstStyle/>
          <a:p>
            <a:r>
              <a:rPr lang="uk-UA" b="1" dirty="0"/>
              <a:t>1. Чіткість і доступність мовлення</a:t>
            </a:r>
          </a:p>
          <a:p>
            <a:r>
              <a:rPr lang="uk-UA" dirty="0"/>
              <a:t>Викладач повинен:</a:t>
            </a:r>
          </a:p>
          <a:p>
            <a:r>
              <a:rPr lang="uk-UA" dirty="0"/>
              <a:t>пояснювати матеріал зрозуміло </a:t>
            </a:r>
          </a:p>
          <a:p>
            <a:r>
              <a:rPr lang="uk-UA" dirty="0"/>
              <a:t>використовувати логічну й послідовну мову </a:t>
            </a:r>
          </a:p>
          <a:p>
            <a:r>
              <a:rPr lang="uk-UA" dirty="0"/>
              <a:t>уникати надмірно складних термінів без пояснення </a:t>
            </a:r>
          </a:p>
          <a:p>
            <a:r>
              <a:rPr lang="uk-UA" b="1" dirty="0"/>
              <a:t>👂 2. Уміння слухати</a:t>
            </a:r>
          </a:p>
          <a:p>
            <a:r>
              <a:rPr lang="uk-UA" dirty="0"/>
              <a:t>Важливо:</a:t>
            </a:r>
          </a:p>
          <a:p>
            <a:r>
              <a:rPr lang="uk-UA" dirty="0"/>
              <a:t>уважно вислуховувати студентів </a:t>
            </a:r>
          </a:p>
          <a:p>
            <a:r>
              <a:rPr lang="uk-UA" dirty="0"/>
              <a:t>не перебивати </a:t>
            </a:r>
          </a:p>
          <a:p>
            <a:r>
              <a:rPr lang="uk-UA" dirty="0"/>
              <a:t>враховувати їхню думку</a:t>
            </a:r>
          </a:p>
          <a:p>
            <a:endParaRPr lang="uk-UA" dirty="0"/>
          </a:p>
        </p:txBody>
      </p:sp>
    </p:spTree>
    <p:extLst>
      <p:ext uri="{BB962C8B-B14F-4D97-AF65-F5344CB8AC3E}">
        <p14:creationId xmlns:p14="http://schemas.microsoft.com/office/powerpoint/2010/main" val="311111812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Складові комунікативної компетентності</a:t>
            </a:r>
            <a:endParaRPr lang="uk-UA" dirty="0"/>
          </a:p>
        </p:txBody>
      </p:sp>
      <p:sp>
        <p:nvSpPr>
          <p:cNvPr id="3" name="Объект 2"/>
          <p:cNvSpPr>
            <a:spLocks noGrp="1"/>
          </p:cNvSpPr>
          <p:nvPr>
            <p:ph idx="1"/>
          </p:nvPr>
        </p:nvSpPr>
        <p:spPr/>
        <p:txBody>
          <a:bodyPr>
            <a:normAutofit fontScale="85000" lnSpcReduction="20000"/>
          </a:bodyPr>
          <a:lstStyle/>
          <a:p>
            <a:r>
              <a:rPr lang="uk-UA" b="1" dirty="0"/>
              <a:t>3. Налагодження контакту</a:t>
            </a:r>
          </a:p>
          <a:p>
            <a:r>
              <a:rPr lang="uk-UA" dirty="0"/>
              <a:t>Необхідно:</a:t>
            </a:r>
          </a:p>
          <a:p>
            <a:r>
              <a:rPr lang="uk-UA" dirty="0"/>
              <a:t>встановлювати довірливі відносини </a:t>
            </a:r>
          </a:p>
          <a:p>
            <a:r>
              <a:rPr lang="uk-UA" dirty="0"/>
              <a:t>підтримувати доброзичливу атмосферу </a:t>
            </a:r>
          </a:p>
          <a:p>
            <a:r>
              <a:rPr lang="uk-UA" dirty="0"/>
              <a:t>бути відкритим до спілкування </a:t>
            </a:r>
          </a:p>
          <a:p>
            <a:r>
              <a:rPr lang="uk-UA" b="1" dirty="0"/>
              <a:t>🧠 4. Розуміння психології студентів</a:t>
            </a:r>
          </a:p>
          <a:p>
            <a:r>
              <a:rPr lang="uk-UA" dirty="0"/>
              <a:t>Викладач має:</a:t>
            </a:r>
          </a:p>
          <a:p>
            <a:r>
              <a:rPr lang="uk-UA" dirty="0"/>
              <a:t>враховувати індивідуальні особливості </a:t>
            </a:r>
          </a:p>
          <a:p>
            <a:r>
              <a:rPr lang="uk-UA" dirty="0"/>
              <a:t>розпізнавати емоційний стан </a:t>
            </a:r>
          </a:p>
          <a:p>
            <a:r>
              <a:rPr lang="uk-UA" dirty="0"/>
              <a:t>підбирати відповідний стиль спілкування</a:t>
            </a:r>
          </a:p>
          <a:p>
            <a:endParaRPr lang="uk-UA" dirty="0"/>
          </a:p>
        </p:txBody>
      </p:sp>
    </p:spTree>
    <p:extLst>
      <p:ext uri="{BB962C8B-B14F-4D97-AF65-F5344CB8AC3E}">
        <p14:creationId xmlns:p14="http://schemas.microsoft.com/office/powerpoint/2010/main" val="39347340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Складові комунікативної компетентності</a:t>
            </a:r>
            <a:endParaRPr lang="uk-UA" dirty="0"/>
          </a:p>
        </p:txBody>
      </p:sp>
      <p:sp>
        <p:nvSpPr>
          <p:cNvPr id="3" name="Объект 2"/>
          <p:cNvSpPr>
            <a:spLocks noGrp="1"/>
          </p:cNvSpPr>
          <p:nvPr>
            <p:ph idx="1"/>
          </p:nvPr>
        </p:nvSpPr>
        <p:spPr/>
        <p:txBody>
          <a:bodyPr>
            <a:normAutofit fontScale="85000" lnSpcReduction="20000"/>
          </a:bodyPr>
          <a:lstStyle/>
          <a:p>
            <a:r>
              <a:rPr lang="uk-UA" b="1" dirty="0"/>
              <a:t>5. Вплив і переконливість</a:t>
            </a:r>
          </a:p>
          <a:p>
            <a:r>
              <a:rPr lang="uk-UA" dirty="0"/>
              <a:t>Потрібно:</a:t>
            </a:r>
          </a:p>
          <a:p>
            <a:r>
              <a:rPr lang="uk-UA" dirty="0"/>
              <a:t>вміти зацікавити </a:t>
            </a:r>
          </a:p>
          <a:p>
            <a:r>
              <a:rPr lang="uk-UA" dirty="0"/>
              <a:t>мотивувати до навчання </a:t>
            </a:r>
          </a:p>
          <a:p>
            <a:r>
              <a:rPr lang="uk-UA" dirty="0"/>
              <a:t>аргументовано доводити свою думку </a:t>
            </a:r>
          </a:p>
          <a:p>
            <a:r>
              <a:rPr lang="uk-UA" b="1" dirty="0"/>
              <a:t>⚖️ 6. Тактовність і етичність</a:t>
            </a:r>
          </a:p>
          <a:p>
            <a:r>
              <a:rPr lang="uk-UA" dirty="0"/>
              <a:t>Обов’язково:</a:t>
            </a:r>
          </a:p>
          <a:p>
            <a:r>
              <a:rPr lang="uk-UA" dirty="0"/>
              <a:t>поважати студентів </a:t>
            </a:r>
          </a:p>
          <a:p>
            <a:r>
              <a:rPr lang="uk-UA" dirty="0"/>
              <a:t>уникати приниження чи критики в грубій формі </a:t>
            </a:r>
          </a:p>
          <a:p>
            <a:r>
              <a:rPr lang="uk-UA" dirty="0"/>
              <a:t>дотримуватись педагогічної етики</a:t>
            </a:r>
          </a:p>
          <a:p>
            <a:endParaRPr lang="uk-UA" dirty="0"/>
          </a:p>
        </p:txBody>
      </p:sp>
    </p:spTree>
    <p:extLst>
      <p:ext uri="{BB962C8B-B14F-4D97-AF65-F5344CB8AC3E}">
        <p14:creationId xmlns:p14="http://schemas.microsoft.com/office/powerpoint/2010/main" val="166071936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Складові комунікативної компетентності</a:t>
            </a:r>
            <a:endParaRPr lang="uk-UA" dirty="0"/>
          </a:p>
        </p:txBody>
      </p:sp>
      <p:sp>
        <p:nvSpPr>
          <p:cNvPr id="3" name="Объект 2"/>
          <p:cNvSpPr>
            <a:spLocks noGrp="1"/>
          </p:cNvSpPr>
          <p:nvPr>
            <p:ph idx="1"/>
          </p:nvPr>
        </p:nvSpPr>
        <p:spPr/>
        <p:txBody>
          <a:bodyPr>
            <a:normAutofit fontScale="85000" lnSpcReduction="20000"/>
          </a:bodyPr>
          <a:lstStyle/>
          <a:p>
            <a:r>
              <a:rPr lang="uk-UA" b="1" dirty="0"/>
              <a:t>7. Зворотний зв’язок</a:t>
            </a:r>
          </a:p>
          <a:p>
            <a:r>
              <a:rPr lang="uk-UA" dirty="0"/>
              <a:t>Викладач повинен:</a:t>
            </a:r>
          </a:p>
          <a:p>
            <a:r>
              <a:rPr lang="uk-UA" dirty="0"/>
              <a:t>перевіряти розуміння матеріалу </a:t>
            </a:r>
          </a:p>
          <a:p>
            <a:r>
              <a:rPr lang="uk-UA" dirty="0"/>
              <a:t>відповідати на запитання </a:t>
            </a:r>
          </a:p>
          <a:p>
            <a:r>
              <a:rPr lang="uk-UA" dirty="0"/>
              <a:t>коригувати помилки </a:t>
            </a:r>
          </a:p>
          <a:p>
            <a:r>
              <a:rPr lang="uk-UA" b="1" dirty="0"/>
              <a:t>🗣 8. Виразність мовлення</a:t>
            </a:r>
          </a:p>
          <a:p>
            <a:r>
              <a:rPr lang="uk-UA" dirty="0"/>
              <a:t>Важливо:</a:t>
            </a:r>
          </a:p>
          <a:p>
            <a:r>
              <a:rPr lang="uk-UA" dirty="0"/>
              <a:t>використовувати інтонацію, жести, міміку </a:t>
            </a:r>
          </a:p>
          <a:p>
            <a:r>
              <a:rPr lang="uk-UA" dirty="0"/>
              <a:t>робити мову </a:t>
            </a:r>
            <a:r>
              <a:rPr lang="uk-UA" dirty="0" err="1"/>
              <a:t>емоційно</a:t>
            </a:r>
            <a:r>
              <a:rPr lang="uk-UA" dirty="0"/>
              <a:t> насиченою </a:t>
            </a:r>
          </a:p>
          <a:p>
            <a:r>
              <a:rPr lang="uk-UA" dirty="0"/>
              <a:t>утримувати увагу аудиторії</a:t>
            </a:r>
          </a:p>
          <a:p>
            <a:endParaRPr lang="uk-UA" dirty="0"/>
          </a:p>
        </p:txBody>
      </p:sp>
    </p:spTree>
    <p:extLst>
      <p:ext uri="{BB962C8B-B14F-4D97-AF65-F5344CB8AC3E}">
        <p14:creationId xmlns:p14="http://schemas.microsoft.com/office/powerpoint/2010/main" val="25154622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Складові комунікативної компетентності</a:t>
            </a:r>
            <a:endParaRPr lang="uk-UA" dirty="0"/>
          </a:p>
        </p:txBody>
      </p:sp>
      <p:sp>
        <p:nvSpPr>
          <p:cNvPr id="3" name="Объект 2"/>
          <p:cNvSpPr>
            <a:spLocks noGrp="1"/>
          </p:cNvSpPr>
          <p:nvPr>
            <p:ph idx="1"/>
          </p:nvPr>
        </p:nvSpPr>
        <p:spPr/>
        <p:txBody>
          <a:bodyPr>
            <a:normAutofit fontScale="92500" lnSpcReduction="20000"/>
          </a:bodyPr>
          <a:lstStyle/>
          <a:p>
            <a:r>
              <a:rPr lang="uk-UA" b="1" dirty="0"/>
              <a:t>9. Уміння вирішувати конфлікти</a:t>
            </a:r>
          </a:p>
          <a:p>
            <a:r>
              <a:rPr lang="uk-UA" dirty="0"/>
              <a:t>Необхідно:</a:t>
            </a:r>
          </a:p>
          <a:p>
            <a:r>
              <a:rPr lang="uk-UA" dirty="0"/>
              <a:t>зберігати спокій </a:t>
            </a:r>
          </a:p>
          <a:p>
            <a:r>
              <a:rPr lang="uk-UA" dirty="0"/>
              <a:t>знаходити компроміси </a:t>
            </a:r>
          </a:p>
          <a:p>
            <a:r>
              <a:rPr lang="uk-UA" dirty="0"/>
              <a:t>уникати загострень </a:t>
            </a:r>
          </a:p>
          <a:p>
            <a:r>
              <a:rPr lang="uk-UA" b="1" dirty="0"/>
              <a:t>📈 10. Гнучкість у спілкуванні</a:t>
            </a:r>
          </a:p>
          <a:p>
            <a:r>
              <a:rPr lang="uk-UA" dirty="0"/>
              <a:t>Викладач має:</a:t>
            </a:r>
          </a:p>
          <a:p>
            <a:r>
              <a:rPr lang="uk-UA" dirty="0"/>
              <a:t>змінювати стиль залежно від ситуації </a:t>
            </a:r>
          </a:p>
          <a:p>
            <a:r>
              <a:rPr lang="uk-UA" dirty="0"/>
              <a:t>адаптуватися до різних груп студентів</a:t>
            </a:r>
          </a:p>
          <a:p>
            <a:endParaRPr lang="uk-UA" dirty="0"/>
          </a:p>
        </p:txBody>
      </p:sp>
    </p:spTree>
    <p:extLst>
      <p:ext uri="{BB962C8B-B14F-4D97-AF65-F5344CB8AC3E}">
        <p14:creationId xmlns:p14="http://schemas.microsoft.com/office/powerpoint/2010/main" val="94523361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ЯК розвивати комунікативну компетентність</a:t>
            </a:r>
            <a:endParaRPr lang="uk-UA" dirty="0"/>
          </a:p>
        </p:txBody>
      </p:sp>
      <p:sp>
        <p:nvSpPr>
          <p:cNvPr id="3" name="Объект 2"/>
          <p:cNvSpPr>
            <a:spLocks noGrp="1"/>
          </p:cNvSpPr>
          <p:nvPr>
            <p:ph idx="1"/>
          </p:nvPr>
        </p:nvSpPr>
        <p:spPr>
          <a:solidFill>
            <a:srgbClr val="FFCC66"/>
          </a:solidFill>
        </p:spPr>
        <p:txBody>
          <a:bodyPr/>
          <a:lstStyle/>
          <a:p>
            <a:r>
              <a:rPr lang="ru-RU" b="1" dirty="0"/>
              <a:t>1. </a:t>
            </a:r>
            <a:r>
              <a:rPr lang="ru-RU" b="1" dirty="0" err="1"/>
              <a:t>Постійна</a:t>
            </a:r>
            <a:r>
              <a:rPr lang="ru-RU" b="1" dirty="0"/>
              <a:t> практика </a:t>
            </a:r>
            <a:r>
              <a:rPr lang="ru-RU" b="1" dirty="0" err="1"/>
              <a:t>спілкування</a:t>
            </a:r>
            <a:endParaRPr lang="ru-RU" b="1" dirty="0"/>
          </a:p>
          <a:p>
            <a:r>
              <a:rPr lang="ru-RU" dirty="0"/>
              <a:t>активно </a:t>
            </a:r>
            <a:r>
              <a:rPr lang="ru-RU" dirty="0" err="1"/>
              <a:t>взаємодіяти</a:t>
            </a:r>
            <a:r>
              <a:rPr lang="ru-RU" dirty="0"/>
              <a:t> </a:t>
            </a:r>
            <a:r>
              <a:rPr lang="ru-RU" dirty="0" err="1"/>
              <a:t>зі</a:t>
            </a:r>
            <a:r>
              <a:rPr lang="ru-RU" dirty="0"/>
              <a:t> студентами </a:t>
            </a:r>
          </a:p>
          <a:p>
            <a:r>
              <a:rPr lang="ru-RU" dirty="0" err="1"/>
              <a:t>ставити</a:t>
            </a:r>
            <a:r>
              <a:rPr lang="ru-RU" dirty="0"/>
              <a:t> </a:t>
            </a:r>
            <a:r>
              <a:rPr lang="ru-RU" dirty="0" err="1"/>
              <a:t>запитання</a:t>
            </a:r>
            <a:r>
              <a:rPr lang="ru-RU" dirty="0"/>
              <a:t>, вести </a:t>
            </a:r>
            <a:r>
              <a:rPr lang="ru-RU" dirty="0" err="1"/>
              <a:t>діалог</a:t>
            </a:r>
            <a:r>
              <a:rPr lang="ru-RU" dirty="0"/>
              <a:t> </a:t>
            </a:r>
          </a:p>
          <a:p>
            <a:r>
              <a:rPr lang="ru-RU" dirty="0" err="1"/>
              <a:t>заохочувати</a:t>
            </a:r>
            <a:r>
              <a:rPr lang="ru-RU" dirty="0"/>
              <a:t> </a:t>
            </a:r>
            <a:r>
              <a:rPr lang="ru-RU" dirty="0" err="1"/>
              <a:t>обговорення</a:t>
            </a:r>
            <a:r>
              <a:rPr lang="ru-RU" dirty="0"/>
              <a:t> </a:t>
            </a:r>
          </a:p>
          <a:p>
            <a:r>
              <a:rPr lang="ru-RU" dirty="0"/>
              <a:t>👉 Чим </a:t>
            </a:r>
            <a:r>
              <a:rPr lang="ru-RU" dirty="0" err="1"/>
              <a:t>більше</a:t>
            </a:r>
            <a:r>
              <a:rPr lang="ru-RU" dirty="0"/>
              <a:t> практики — </a:t>
            </a:r>
            <a:r>
              <a:rPr lang="ru-RU" dirty="0" err="1"/>
              <a:t>тим</a:t>
            </a:r>
            <a:r>
              <a:rPr lang="ru-RU" dirty="0"/>
              <a:t> </a:t>
            </a:r>
            <a:r>
              <a:rPr lang="ru-RU" dirty="0" err="1"/>
              <a:t>впевненіше</a:t>
            </a:r>
            <a:r>
              <a:rPr lang="ru-RU" dirty="0"/>
              <a:t> і </a:t>
            </a:r>
            <a:r>
              <a:rPr lang="ru-RU" dirty="0" err="1"/>
              <a:t>природніше</a:t>
            </a:r>
            <a:r>
              <a:rPr lang="ru-RU" dirty="0"/>
              <a:t> </a:t>
            </a:r>
            <a:r>
              <a:rPr lang="ru-RU" dirty="0" err="1"/>
              <a:t>спілкування</a:t>
            </a:r>
            <a:r>
              <a:rPr lang="ru-RU" dirty="0"/>
              <a:t>.</a:t>
            </a:r>
          </a:p>
          <a:p>
            <a:endParaRPr lang="uk-UA" dirty="0"/>
          </a:p>
        </p:txBody>
      </p:sp>
    </p:spTree>
    <p:extLst>
      <p:ext uri="{BB962C8B-B14F-4D97-AF65-F5344CB8AC3E}">
        <p14:creationId xmlns:p14="http://schemas.microsoft.com/office/powerpoint/2010/main" val="48343679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2. </a:t>
            </a:r>
            <a:r>
              <a:rPr lang="ru-RU" b="1" dirty="0" err="1"/>
              <a:t>Розвиток</a:t>
            </a:r>
            <a:r>
              <a:rPr lang="ru-RU" b="1" dirty="0"/>
              <a:t> </a:t>
            </a:r>
            <a:r>
              <a:rPr lang="ru-RU" b="1" dirty="0" err="1"/>
              <a:t>навичок</a:t>
            </a:r>
            <a:r>
              <a:rPr lang="ru-RU" b="1" dirty="0"/>
              <a:t> </a:t>
            </a:r>
            <a:r>
              <a:rPr lang="ru-RU" b="1" dirty="0" err="1"/>
              <a:t>слухання</a:t>
            </a:r>
            <a:r>
              <a:rPr lang="ru-RU" b="1" dirty="0"/>
              <a:t/>
            </a:r>
            <a:br>
              <a:rPr lang="ru-RU" b="1" dirty="0"/>
            </a:br>
            <a:endParaRPr lang="uk-UA" dirty="0"/>
          </a:p>
        </p:txBody>
      </p:sp>
      <p:sp>
        <p:nvSpPr>
          <p:cNvPr id="3" name="Объект 2"/>
          <p:cNvSpPr>
            <a:spLocks noGrp="1"/>
          </p:cNvSpPr>
          <p:nvPr>
            <p:ph idx="1"/>
          </p:nvPr>
        </p:nvSpPr>
        <p:spPr/>
        <p:txBody>
          <a:bodyPr/>
          <a:lstStyle/>
          <a:p>
            <a:r>
              <a:rPr lang="ru-RU" dirty="0" smtClean="0"/>
              <a:t>не </a:t>
            </a:r>
            <a:r>
              <a:rPr lang="ru-RU" dirty="0" err="1"/>
              <a:t>перебивати</a:t>
            </a:r>
            <a:r>
              <a:rPr lang="ru-RU" dirty="0"/>
              <a:t> </a:t>
            </a:r>
            <a:r>
              <a:rPr lang="ru-RU" dirty="0" err="1"/>
              <a:t>співрозмовника</a:t>
            </a:r>
            <a:r>
              <a:rPr lang="ru-RU" dirty="0"/>
              <a:t> </a:t>
            </a:r>
          </a:p>
          <a:p>
            <a:r>
              <a:rPr lang="ru-RU" dirty="0" err="1"/>
              <a:t>уточнювати</a:t>
            </a:r>
            <a:r>
              <a:rPr lang="ru-RU" dirty="0"/>
              <a:t> й </a:t>
            </a:r>
            <a:r>
              <a:rPr lang="ru-RU" dirty="0" err="1"/>
              <a:t>перефразовувати</a:t>
            </a:r>
            <a:r>
              <a:rPr lang="ru-RU" dirty="0"/>
              <a:t> </a:t>
            </a:r>
          </a:p>
          <a:p>
            <a:r>
              <a:rPr lang="ru-RU" dirty="0" err="1"/>
              <a:t>показувати</a:t>
            </a:r>
            <a:r>
              <a:rPr lang="ru-RU" dirty="0"/>
              <a:t> </a:t>
            </a:r>
            <a:r>
              <a:rPr lang="ru-RU" dirty="0" err="1"/>
              <a:t>зацікавленість</a:t>
            </a:r>
            <a:endParaRPr lang="ru-RU" dirty="0"/>
          </a:p>
          <a:p>
            <a:endParaRPr lang="uk-UA" dirty="0"/>
          </a:p>
        </p:txBody>
      </p:sp>
    </p:spTree>
    <p:extLst>
      <p:ext uri="{BB962C8B-B14F-4D97-AF65-F5344CB8AC3E}">
        <p14:creationId xmlns:p14="http://schemas.microsoft.com/office/powerpoint/2010/main" val="20532131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3. </a:t>
            </a:r>
            <a:r>
              <a:rPr lang="ru-RU" b="1" dirty="0" err="1"/>
              <a:t>Самоосвіта</a:t>
            </a:r>
            <a:r>
              <a:rPr lang="ru-RU" b="1" dirty="0"/>
              <a:t/>
            </a:r>
            <a:br>
              <a:rPr lang="ru-RU" b="1" dirty="0"/>
            </a:br>
            <a:endParaRPr lang="uk-UA" dirty="0"/>
          </a:p>
        </p:txBody>
      </p:sp>
      <p:sp>
        <p:nvSpPr>
          <p:cNvPr id="3" name="Объект 2"/>
          <p:cNvSpPr>
            <a:spLocks noGrp="1"/>
          </p:cNvSpPr>
          <p:nvPr>
            <p:ph idx="1"/>
          </p:nvPr>
        </p:nvSpPr>
        <p:spPr/>
        <p:txBody>
          <a:bodyPr/>
          <a:lstStyle/>
          <a:p>
            <a:r>
              <a:rPr lang="ru-RU" dirty="0" err="1" smtClean="0"/>
              <a:t>вивчати</a:t>
            </a:r>
            <a:r>
              <a:rPr lang="ru-RU" dirty="0" smtClean="0"/>
              <a:t> </a:t>
            </a:r>
            <a:r>
              <a:rPr lang="ru-RU" dirty="0" err="1"/>
              <a:t>педагогіку</a:t>
            </a:r>
            <a:r>
              <a:rPr lang="ru-RU" dirty="0"/>
              <a:t> і </a:t>
            </a:r>
            <a:r>
              <a:rPr lang="ru-RU" dirty="0" err="1"/>
              <a:t>психологію</a:t>
            </a:r>
            <a:r>
              <a:rPr lang="ru-RU" dirty="0"/>
              <a:t> </a:t>
            </a:r>
          </a:p>
          <a:p>
            <a:r>
              <a:rPr lang="ru-RU" dirty="0" err="1"/>
              <a:t>читати</a:t>
            </a:r>
            <a:r>
              <a:rPr lang="ru-RU" dirty="0"/>
              <a:t> про </a:t>
            </a:r>
            <a:r>
              <a:rPr lang="ru-RU" dirty="0" err="1"/>
              <a:t>ефективне</a:t>
            </a:r>
            <a:r>
              <a:rPr lang="ru-RU" dirty="0"/>
              <a:t> </a:t>
            </a:r>
            <a:r>
              <a:rPr lang="ru-RU" dirty="0" err="1"/>
              <a:t>спілкування</a:t>
            </a:r>
            <a:r>
              <a:rPr lang="ru-RU" dirty="0"/>
              <a:t> </a:t>
            </a:r>
          </a:p>
          <a:p>
            <a:r>
              <a:rPr lang="ru-RU" dirty="0" err="1"/>
              <a:t>аналізувати</a:t>
            </a:r>
            <a:r>
              <a:rPr lang="ru-RU" dirty="0"/>
              <a:t> </a:t>
            </a:r>
            <a:r>
              <a:rPr lang="ru-RU" dirty="0" err="1"/>
              <a:t>досвід</a:t>
            </a:r>
            <a:r>
              <a:rPr lang="ru-RU" dirty="0"/>
              <a:t> </a:t>
            </a:r>
            <a:r>
              <a:rPr lang="ru-RU" dirty="0" err="1"/>
              <a:t>інших</a:t>
            </a:r>
            <a:r>
              <a:rPr lang="ru-RU" dirty="0"/>
              <a:t> </a:t>
            </a:r>
            <a:r>
              <a:rPr lang="ru-RU" dirty="0" err="1"/>
              <a:t>викладачів</a:t>
            </a:r>
            <a:endParaRPr lang="ru-RU" dirty="0"/>
          </a:p>
          <a:p>
            <a:endParaRPr lang="uk-UA" dirty="0"/>
          </a:p>
        </p:txBody>
      </p:sp>
    </p:spTree>
    <p:extLst>
      <p:ext uri="{BB962C8B-B14F-4D97-AF65-F5344CB8AC3E}">
        <p14:creationId xmlns:p14="http://schemas.microsoft.com/office/powerpoint/2010/main" val="76244188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4. </a:t>
            </a:r>
            <a:r>
              <a:rPr lang="ru-RU" b="1" dirty="0" err="1"/>
              <a:t>Самоаналіз</a:t>
            </a:r>
            <a:r>
              <a:rPr lang="ru-RU" b="1" dirty="0"/>
              <a:t/>
            </a:r>
            <a:br>
              <a:rPr lang="ru-RU" b="1" dirty="0"/>
            </a:br>
            <a:endParaRPr lang="uk-UA" dirty="0"/>
          </a:p>
        </p:txBody>
      </p:sp>
      <p:sp>
        <p:nvSpPr>
          <p:cNvPr id="3" name="Объект 2"/>
          <p:cNvSpPr>
            <a:spLocks noGrp="1"/>
          </p:cNvSpPr>
          <p:nvPr>
            <p:ph idx="1"/>
          </p:nvPr>
        </p:nvSpPr>
        <p:spPr/>
        <p:txBody>
          <a:bodyPr/>
          <a:lstStyle/>
          <a:p>
            <a:r>
              <a:rPr lang="ru-RU" dirty="0" err="1" smtClean="0"/>
              <a:t>оцінювати</a:t>
            </a:r>
            <a:r>
              <a:rPr lang="ru-RU" dirty="0" smtClean="0"/>
              <a:t> </a:t>
            </a:r>
            <a:r>
              <a:rPr lang="ru-RU" dirty="0" err="1"/>
              <a:t>власні</a:t>
            </a:r>
            <a:r>
              <a:rPr lang="ru-RU" dirty="0"/>
              <a:t> </a:t>
            </a:r>
            <a:r>
              <a:rPr lang="ru-RU" dirty="0" err="1"/>
              <a:t>заняття</a:t>
            </a:r>
            <a:r>
              <a:rPr lang="ru-RU" dirty="0"/>
              <a:t> </a:t>
            </a:r>
          </a:p>
          <a:p>
            <a:r>
              <a:rPr lang="ru-RU" dirty="0" err="1"/>
              <a:t>звертати</a:t>
            </a:r>
            <a:r>
              <a:rPr lang="ru-RU" dirty="0"/>
              <a:t> </a:t>
            </a:r>
            <a:r>
              <a:rPr lang="ru-RU" dirty="0" err="1"/>
              <a:t>увагу</a:t>
            </a:r>
            <a:r>
              <a:rPr lang="ru-RU" dirty="0"/>
              <a:t> на </a:t>
            </a:r>
            <a:r>
              <a:rPr lang="ru-RU" dirty="0" err="1"/>
              <a:t>помилки</a:t>
            </a:r>
            <a:r>
              <a:rPr lang="ru-RU" dirty="0"/>
              <a:t> </a:t>
            </a:r>
          </a:p>
          <a:p>
            <a:r>
              <a:rPr lang="ru-RU" dirty="0"/>
              <a:t>за </a:t>
            </a:r>
            <a:r>
              <a:rPr lang="ru-RU" dirty="0" err="1"/>
              <a:t>можливості</a:t>
            </a:r>
            <a:r>
              <a:rPr lang="ru-RU" dirty="0"/>
              <a:t> </a:t>
            </a:r>
            <a:r>
              <a:rPr lang="ru-RU" dirty="0" err="1"/>
              <a:t>записувати</a:t>
            </a:r>
            <a:r>
              <a:rPr lang="ru-RU" dirty="0"/>
              <a:t> себе на </a:t>
            </a:r>
            <a:r>
              <a:rPr lang="ru-RU" dirty="0" err="1"/>
              <a:t>відео</a:t>
            </a:r>
            <a:endParaRPr lang="ru-RU" dirty="0"/>
          </a:p>
          <a:p>
            <a:endParaRPr lang="uk-UA" dirty="0"/>
          </a:p>
        </p:txBody>
      </p:sp>
    </p:spTree>
    <p:extLst>
      <p:ext uri="{BB962C8B-B14F-4D97-AF65-F5344CB8AC3E}">
        <p14:creationId xmlns:p14="http://schemas.microsoft.com/office/powerpoint/2010/main" val="302640447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5. </a:t>
            </a:r>
            <a:r>
              <a:rPr lang="ru-RU" b="1" dirty="0" err="1"/>
              <a:t>Отримання</a:t>
            </a:r>
            <a:r>
              <a:rPr lang="ru-RU" b="1" dirty="0"/>
              <a:t> </a:t>
            </a:r>
            <a:r>
              <a:rPr lang="ru-RU" b="1" dirty="0" err="1"/>
              <a:t>зворотного</a:t>
            </a:r>
            <a:r>
              <a:rPr lang="ru-RU" b="1" dirty="0"/>
              <a:t> </a:t>
            </a:r>
            <a:r>
              <a:rPr lang="ru-RU" b="1" dirty="0" err="1"/>
              <a:t>зв’язку</a:t>
            </a:r>
            <a:r>
              <a:rPr lang="ru-RU" b="1" dirty="0"/>
              <a:t/>
            </a:r>
            <a:br>
              <a:rPr lang="ru-RU" b="1" dirty="0"/>
            </a:br>
            <a:endParaRPr lang="uk-UA" dirty="0"/>
          </a:p>
        </p:txBody>
      </p:sp>
      <p:sp>
        <p:nvSpPr>
          <p:cNvPr id="3" name="Объект 2"/>
          <p:cNvSpPr>
            <a:spLocks noGrp="1"/>
          </p:cNvSpPr>
          <p:nvPr>
            <p:ph idx="1"/>
          </p:nvPr>
        </p:nvSpPr>
        <p:spPr/>
        <p:txBody>
          <a:bodyPr/>
          <a:lstStyle/>
          <a:p>
            <a:r>
              <a:rPr lang="ru-RU" dirty="0" err="1" smtClean="0"/>
              <a:t>питати</a:t>
            </a:r>
            <a:r>
              <a:rPr lang="ru-RU" dirty="0" smtClean="0"/>
              <a:t> </a:t>
            </a:r>
            <a:r>
              <a:rPr lang="ru-RU" dirty="0"/>
              <a:t>думку </a:t>
            </a:r>
            <a:r>
              <a:rPr lang="ru-RU" dirty="0" err="1"/>
              <a:t>студентів</a:t>
            </a:r>
            <a:r>
              <a:rPr lang="ru-RU" dirty="0"/>
              <a:t> </a:t>
            </a:r>
          </a:p>
          <a:p>
            <a:r>
              <a:rPr lang="ru-RU" dirty="0" err="1"/>
              <a:t>спілкуватися</a:t>
            </a:r>
            <a:r>
              <a:rPr lang="ru-RU" dirty="0"/>
              <a:t> з </a:t>
            </a:r>
            <a:r>
              <a:rPr lang="ru-RU" dirty="0" err="1"/>
              <a:t>колегами</a:t>
            </a:r>
            <a:r>
              <a:rPr lang="ru-RU" dirty="0"/>
              <a:t> </a:t>
            </a:r>
          </a:p>
          <a:p>
            <a:r>
              <a:rPr lang="ru-RU" dirty="0" err="1"/>
              <a:t>враховувати</a:t>
            </a:r>
            <a:r>
              <a:rPr lang="ru-RU" dirty="0"/>
              <a:t> </a:t>
            </a:r>
            <a:r>
              <a:rPr lang="ru-RU" dirty="0" err="1"/>
              <a:t>зауваження</a:t>
            </a:r>
            <a:r>
              <a:rPr lang="ru-RU" dirty="0"/>
              <a:t> </a:t>
            </a:r>
          </a:p>
          <a:p>
            <a:endParaRPr lang="uk-UA" dirty="0"/>
          </a:p>
        </p:txBody>
      </p:sp>
    </p:spTree>
    <p:extLst>
      <p:ext uri="{BB962C8B-B14F-4D97-AF65-F5344CB8AC3E}">
        <p14:creationId xmlns:p14="http://schemas.microsoft.com/office/powerpoint/2010/main" val="14976243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a:t>6. Розвиток емоційного інтелекту</a:t>
            </a:r>
            <a:br>
              <a:rPr lang="uk-UA" b="1" dirty="0"/>
            </a:br>
            <a:endParaRPr lang="uk-UA" dirty="0"/>
          </a:p>
        </p:txBody>
      </p:sp>
      <p:sp>
        <p:nvSpPr>
          <p:cNvPr id="3" name="Объект 2"/>
          <p:cNvSpPr>
            <a:spLocks noGrp="1"/>
          </p:cNvSpPr>
          <p:nvPr>
            <p:ph idx="1"/>
          </p:nvPr>
        </p:nvSpPr>
        <p:spPr/>
        <p:txBody>
          <a:bodyPr/>
          <a:lstStyle/>
          <a:p>
            <a:r>
              <a:rPr lang="uk-UA" dirty="0" smtClean="0"/>
              <a:t>контролювати </a:t>
            </a:r>
            <a:r>
              <a:rPr lang="uk-UA" dirty="0"/>
              <a:t>свої емоції </a:t>
            </a:r>
          </a:p>
          <a:p>
            <a:r>
              <a:rPr lang="uk-UA" dirty="0"/>
              <a:t>розуміти емоції інших </a:t>
            </a:r>
          </a:p>
          <a:p>
            <a:r>
              <a:rPr lang="uk-UA" dirty="0"/>
              <a:t>реагувати спокійно та адекватно</a:t>
            </a:r>
          </a:p>
          <a:p>
            <a:endParaRPr lang="uk-UA" dirty="0"/>
          </a:p>
        </p:txBody>
      </p:sp>
    </p:spTree>
    <p:extLst>
      <p:ext uri="{BB962C8B-B14F-4D97-AF65-F5344CB8AC3E}">
        <p14:creationId xmlns:p14="http://schemas.microsoft.com/office/powerpoint/2010/main" val="20098674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a:t>7. Тренування мовлення</a:t>
            </a:r>
            <a:br>
              <a:rPr lang="uk-UA" b="1" dirty="0"/>
            </a:br>
            <a:endParaRPr lang="uk-UA" dirty="0"/>
          </a:p>
        </p:txBody>
      </p:sp>
      <p:sp>
        <p:nvSpPr>
          <p:cNvPr id="3" name="Объект 2"/>
          <p:cNvSpPr>
            <a:spLocks noGrp="1"/>
          </p:cNvSpPr>
          <p:nvPr>
            <p:ph idx="1"/>
          </p:nvPr>
        </p:nvSpPr>
        <p:spPr/>
        <p:txBody>
          <a:bodyPr/>
          <a:lstStyle/>
          <a:p>
            <a:r>
              <a:rPr lang="uk-UA" dirty="0" smtClean="0"/>
              <a:t>працювати </a:t>
            </a:r>
            <a:r>
              <a:rPr lang="uk-UA" dirty="0"/>
              <a:t>над дикцією </a:t>
            </a:r>
          </a:p>
          <a:p>
            <a:r>
              <a:rPr lang="uk-UA" dirty="0"/>
              <a:t>розвивати чіткість і логічність висловлювань </a:t>
            </a:r>
          </a:p>
          <a:p>
            <a:r>
              <a:rPr lang="uk-UA" dirty="0"/>
              <a:t>уникати слів-паразитів </a:t>
            </a:r>
          </a:p>
          <a:p>
            <a:endParaRPr lang="uk-UA" dirty="0"/>
          </a:p>
        </p:txBody>
      </p:sp>
    </p:spTree>
    <p:extLst>
      <p:ext uri="{BB962C8B-B14F-4D97-AF65-F5344CB8AC3E}">
        <p14:creationId xmlns:p14="http://schemas.microsoft.com/office/powerpoint/2010/main" val="307736114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t/>
            </a:r>
            <a:br>
              <a:rPr lang="uk-UA" b="1" dirty="0" smtClean="0"/>
            </a:br>
            <a:r>
              <a:rPr lang="uk-UA" b="1" dirty="0" smtClean="0"/>
              <a:t>8</a:t>
            </a:r>
            <a:r>
              <a:rPr lang="uk-UA" b="1" dirty="0"/>
              <a:t>. Використання різних стилів спілкування</a:t>
            </a:r>
            <a:br>
              <a:rPr lang="uk-UA" b="1" dirty="0"/>
            </a:br>
            <a:endParaRPr lang="uk-UA" dirty="0"/>
          </a:p>
        </p:txBody>
      </p:sp>
      <p:sp>
        <p:nvSpPr>
          <p:cNvPr id="3" name="Объект 2"/>
          <p:cNvSpPr>
            <a:spLocks noGrp="1"/>
          </p:cNvSpPr>
          <p:nvPr>
            <p:ph idx="1"/>
          </p:nvPr>
        </p:nvSpPr>
        <p:spPr/>
        <p:txBody>
          <a:bodyPr>
            <a:normAutofit/>
          </a:bodyPr>
          <a:lstStyle/>
          <a:p>
            <a:r>
              <a:rPr lang="uk-UA" dirty="0" smtClean="0"/>
              <a:t>адаптуватися </a:t>
            </a:r>
            <a:r>
              <a:rPr lang="uk-UA" dirty="0"/>
              <a:t>до різних студентів </a:t>
            </a:r>
          </a:p>
          <a:p>
            <a:r>
              <a:rPr lang="uk-UA" dirty="0"/>
              <a:t>поєднувати строгість і доброзичливість </a:t>
            </a:r>
          </a:p>
          <a:p>
            <a:r>
              <a:rPr lang="uk-UA" dirty="0"/>
              <a:t>змінювати підхід залежно від ситуації </a:t>
            </a:r>
          </a:p>
          <a:p>
            <a:r>
              <a:rPr lang="uk-UA" b="1" dirty="0"/>
              <a:t>⚠️ 9. Робота над помилками</a:t>
            </a:r>
          </a:p>
          <a:p>
            <a:r>
              <a:rPr lang="uk-UA" dirty="0"/>
              <a:t>аналізувати конфліктні ситуації </a:t>
            </a:r>
          </a:p>
          <a:p>
            <a:r>
              <a:rPr lang="uk-UA" dirty="0"/>
              <a:t>шукати кращі способи реагування </a:t>
            </a:r>
          </a:p>
          <a:p>
            <a:r>
              <a:rPr lang="uk-UA" dirty="0"/>
              <a:t>не повторювати помилки</a:t>
            </a:r>
          </a:p>
          <a:p>
            <a:endParaRPr lang="uk-UA" dirty="0"/>
          </a:p>
        </p:txBody>
      </p:sp>
    </p:spTree>
    <p:extLst>
      <p:ext uri="{BB962C8B-B14F-4D97-AF65-F5344CB8AC3E}">
        <p14:creationId xmlns:p14="http://schemas.microsoft.com/office/powerpoint/2010/main" val="6517214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10. Участь у </a:t>
            </a:r>
            <a:r>
              <a:rPr lang="ru-RU" b="1" dirty="0" err="1"/>
              <a:t>тренінгах</a:t>
            </a:r>
            <a:endParaRPr lang="uk-UA" dirty="0"/>
          </a:p>
        </p:txBody>
      </p:sp>
      <p:sp>
        <p:nvSpPr>
          <p:cNvPr id="3" name="Объект 2"/>
          <p:cNvSpPr>
            <a:spLocks noGrp="1"/>
          </p:cNvSpPr>
          <p:nvPr>
            <p:ph idx="1"/>
          </p:nvPr>
        </p:nvSpPr>
        <p:spPr/>
        <p:txBody>
          <a:bodyPr/>
          <a:lstStyle/>
          <a:p>
            <a:endParaRPr lang="ru-RU" b="1" dirty="0"/>
          </a:p>
          <a:p>
            <a:r>
              <a:rPr lang="ru-RU" dirty="0" err="1"/>
              <a:t>відвідувати</a:t>
            </a:r>
            <a:r>
              <a:rPr lang="ru-RU" dirty="0"/>
              <a:t> </a:t>
            </a:r>
            <a:r>
              <a:rPr lang="ru-RU" dirty="0" err="1"/>
              <a:t>курси</a:t>
            </a:r>
            <a:r>
              <a:rPr lang="ru-RU" dirty="0"/>
              <a:t> з </a:t>
            </a:r>
            <a:r>
              <a:rPr lang="ru-RU" dirty="0" err="1"/>
              <a:t>комунікації</a:t>
            </a:r>
            <a:r>
              <a:rPr lang="ru-RU" dirty="0"/>
              <a:t> </a:t>
            </a:r>
          </a:p>
          <a:p>
            <a:r>
              <a:rPr lang="ru-RU" dirty="0" err="1"/>
              <a:t>брати</a:t>
            </a:r>
            <a:r>
              <a:rPr lang="ru-RU" dirty="0"/>
              <a:t> участь у </a:t>
            </a:r>
            <a:r>
              <a:rPr lang="ru-RU" dirty="0" err="1"/>
              <a:t>педагогічних</a:t>
            </a:r>
            <a:r>
              <a:rPr lang="ru-RU" dirty="0"/>
              <a:t> </a:t>
            </a:r>
            <a:r>
              <a:rPr lang="ru-RU" dirty="0" err="1"/>
              <a:t>тренінгах</a:t>
            </a:r>
            <a:r>
              <a:rPr lang="ru-RU" dirty="0"/>
              <a:t> </a:t>
            </a:r>
          </a:p>
          <a:p>
            <a:r>
              <a:rPr lang="ru-RU" dirty="0" err="1"/>
              <a:t>розвивати</a:t>
            </a:r>
            <a:r>
              <a:rPr lang="ru-RU" dirty="0"/>
              <a:t> </a:t>
            </a:r>
            <a:r>
              <a:rPr lang="ru-RU" dirty="0" err="1"/>
              <a:t>навички</a:t>
            </a:r>
            <a:r>
              <a:rPr lang="ru-RU" dirty="0"/>
              <a:t> через </a:t>
            </a:r>
            <a:r>
              <a:rPr lang="ru-RU" dirty="0" err="1"/>
              <a:t>практичні</a:t>
            </a:r>
            <a:r>
              <a:rPr lang="ru-RU" dirty="0"/>
              <a:t> </a:t>
            </a:r>
            <a:r>
              <a:rPr lang="ru-RU" dirty="0" err="1"/>
              <a:t>вправи</a:t>
            </a:r>
            <a:endParaRPr lang="ru-RU" dirty="0"/>
          </a:p>
        </p:txBody>
      </p:sp>
    </p:spTree>
    <p:extLst>
      <p:ext uri="{BB962C8B-B14F-4D97-AF65-F5344CB8AC3E}">
        <p14:creationId xmlns:p14="http://schemas.microsoft.com/office/powerpoint/2010/main" val="38462170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вправи</a:t>
            </a:r>
            <a:endParaRPr lang="uk-UA" dirty="0"/>
          </a:p>
        </p:txBody>
      </p:sp>
      <p:sp>
        <p:nvSpPr>
          <p:cNvPr id="3" name="Объект 2"/>
          <p:cNvSpPr>
            <a:spLocks noGrp="1"/>
          </p:cNvSpPr>
          <p:nvPr>
            <p:ph idx="1"/>
          </p:nvPr>
        </p:nvSpPr>
        <p:spPr/>
        <p:txBody>
          <a:bodyPr>
            <a:normAutofit fontScale="55000" lnSpcReduction="20000"/>
          </a:bodyPr>
          <a:lstStyle/>
          <a:p>
            <a:r>
              <a:rPr lang="ru-RU" b="1" dirty="0"/>
              <a:t>1. «</a:t>
            </a:r>
            <a:r>
              <a:rPr lang="ru-RU" b="1" dirty="0" err="1"/>
              <a:t>Перефразуй</a:t>
            </a:r>
            <a:r>
              <a:rPr lang="ru-RU" b="1" dirty="0"/>
              <a:t> думку»</a:t>
            </a:r>
          </a:p>
          <a:p>
            <a:r>
              <a:rPr lang="ru-RU" b="1" dirty="0"/>
              <a:t>Суть:</a:t>
            </a:r>
            <a:r>
              <a:rPr lang="ru-RU" dirty="0"/>
              <a:t> </a:t>
            </a:r>
            <a:r>
              <a:rPr lang="ru-RU" dirty="0" err="1"/>
              <a:t>після</a:t>
            </a:r>
            <a:r>
              <a:rPr lang="ru-RU" dirty="0"/>
              <a:t> </a:t>
            </a:r>
            <a:r>
              <a:rPr lang="ru-RU" dirty="0" err="1"/>
              <a:t>відповіді</a:t>
            </a:r>
            <a:r>
              <a:rPr lang="ru-RU" dirty="0"/>
              <a:t> студента </a:t>
            </a:r>
            <a:r>
              <a:rPr lang="ru-RU" dirty="0" err="1"/>
              <a:t>повторити</a:t>
            </a:r>
            <a:r>
              <a:rPr lang="ru-RU" dirty="0"/>
              <a:t> </a:t>
            </a:r>
            <a:r>
              <a:rPr lang="ru-RU" dirty="0" err="1"/>
              <a:t>її</a:t>
            </a:r>
            <a:r>
              <a:rPr lang="ru-RU" dirty="0"/>
              <a:t> </a:t>
            </a:r>
            <a:r>
              <a:rPr lang="ru-RU" dirty="0" err="1"/>
              <a:t>своїми</a:t>
            </a:r>
            <a:r>
              <a:rPr lang="ru-RU" dirty="0"/>
              <a:t> словами.</a:t>
            </a:r>
            <a:br>
              <a:rPr lang="ru-RU" dirty="0"/>
            </a:br>
            <a:r>
              <a:rPr lang="ru-RU" b="1" dirty="0"/>
              <a:t>Мета:</a:t>
            </a:r>
            <a:r>
              <a:rPr lang="ru-RU" dirty="0"/>
              <a:t> </a:t>
            </a:r>
            <a:r>
              <a:rPr lang="ru-RU" dirty="0" err="1"/>
              <a:t>розвиток</a:t>
            </a:r>
            <a:r>
              <a:rPr lang="ru-RU" dirty="0"/>
              <a:t> </a:t>
            </a:r>
            <a:r>
              <a:rPr lang="ru-RU" dirty="0" err="1"/>
              <a:t>слухання</a:t>
            </a:r>
            <a:r>
              <a:rPr lang="ru-RU" dirty="0"/>
              <a:t> і </a:t>
            </a:r>
            <a:r>
              <a:rPr lang="ru-RU" dirty="0" err="1"/>
              <a:t>розуміння</a:t>
            </a:r>
            <a:r>
              <a:rPr lang="ru-RU" dirty="0"/>
              <a:t>.</a:t>
            </a:r>
          </a:p>
          <a:p>
            <a:r>
              <a:rPr lang="ru-RU" dirty="0"/>
              <a:t>👉 Приклад:</a:t>
            </a:r>
            <a:br>
              <a:rPr lang="ru-RU" dirty="0"/>
            </a:br>
            <a:r>
              <a:rPr lang="ru-RU" dirty="0"/>
              <a:t>Студент: «</a:t>
            </a:r>
            <a:r>
              <a:rPr lang="ru-RU" dirty="0" err="1"/>
              <a:t>Рослини</a:t>
            </a:r>
            <a:r>
              <a:rPr lang="ru-RU" dirty="0"/>
              <a:t> погано </a:t>
            </a:r>
            <a:r>
              <a:rPr lang="ru-RU" dirty="0" err="1"/>
              <a:t>ростуть</a:t>
            </a:r>
            <a:r>
              <a:rPr lang="ru-RU" dirty="0"/>
              <a:t> через </a:t>
            </a:r>
            <a:r>
              <a:rPr lang="ru-RU" dirty="0" err="1"/>
              <a:t>нестачу</a:t>
            </a:r>
            <a:r>
              <a:rPr lang="ru-RU" dirty="0"/>
              <a:t> води»</a:t>
            </a:r>
            <a:br>
              <a:rPr lang="ru-RU" dirty="0"/>
            </a:br>
            <a:r>
              <a:rPr lang="ru-RU" dirty="0" err="1"/>
              <a:t>Викладач</a:t>
            </a:r>
            <a:r>
              <a:rPr lang="ru-RU" dirty="0"/>
              <a:t>: «</a:t>
            </a:r>
            <a:r>
              <a:rPr lang="ru-RU" dirty="0" err="1"/>
              <a:t>Тобто</a:t>
            </a:r>
            <a:r>
              <a:rPr lang="ru-RU" dirty="0"/>
              <a:t> </a:t>
            </a:r>
            <a:r>
              <a:rPr lang="ru-RU" dirty="0" err="1"/>
              <a:t>ти</a:t>
            </a:r>
            <a:r>
              <a:rPr lang="ru-RU" dirty="0"/>
              <a:t> </a:t>
            </a:r>
            <a:r>
              <a:rPr lang="ru-RU" dirty="0" err="1"/>
              <a:t>вважаєш</a:t>
            </a:r>
            <a:r>
              <a:rPr lang="ru-RU" dirty="0"/>
              <a:t>, </a:t>
            </a:r>
            <a:r>
              <a:rPr lang="ru-RU" dirty="0" err="1"/>
              <a:t>що</a:t>
            </a:r>
            <a:r>
              <a:rPr lang="ru-RU" dirty="0"/>
              <a:t> </a:t>
            </a:r>
            <a:r>
              <a:rPr lang="ru-RU" dirty="0" err="1"/>
              <a:t>головна</a:t>
            </a:r>
            <a:r>
              <a:rPr lang="ru-RU" dirty="0"/>
              <a:t> причина — </a:t>
            </a:r>
            <a:r>
              <a:rPr lang="ru-RU" dirty="0" err="1"/>
              <a:t>недостатнє</a:t>
            </a:r>
            <a:r>
              <a:rPr lang="ru-RU" dirty="0"/>
              <a:t> </a:t>
            </a:r>
            <a:r>
              <a:rPr lang="ru-RU" dirty="0" err="1"/>
              <a:t>зволоження</a:t>
            </a:r>
            <a:r>
              <a:rPr lang="ru-RU" dirty="0"/>
              <a:t>?»</a:t>
            </a:r>
          </a:p>
          <a:p>
            <a:r>
              <a:rPr lang="ru-RU" b="1" dirty="0"/>
              <a:t>👂 2. «</a:t>
            </a:r>
            <a:r>
              <a:rPr lang="ru-RU" b="1" dirty="0" err="1"/>
              <a:t>Активне</a:t>
            </a:r>
            <a:r>
              <a:rPr lang="ru-RU" b="1" dirty="0"/>
              <a:t> </a:t>
            </a:r>
            <a:r>
              <a:rPr lang="ru-RU" b="1" dirty="0" err="1"/>
              <a:t>слухання</a:t>
            </a:r>
            <a:r>
              <a:rPr lang="ru-RU" b="1" dirty="0"/>
              <a:t>»</a:t>
            </a:r>
          </a:p>
          <a:p>
            <a:r>
              <a:rPr lang="ru-RU" b="1" dirty="0"/>
              <a:t>Суть:</a:t>
            </a:r>
            <a:r>
              <a:rPr lang="ru-RU" dirty="0"/>
              <a:t> </a:t>
            </a:r>
            <a:r>
              <a:rPr lang="ru-RU" dirty="0" err="1"/>
              <a:t>під</a:t>
            </a:r>
            <a:r>
              <a:rPr lang="ru-RU" dirty="0"/>
              <a:t> час </a:t>
            </a:r>
            <a:r>
              <a:rPr lang="ru-RU" dirty="0" err="1"/>
              <a:t>розмови</a:t>
            </a:r>
            <a:r>
              <a:rPr lang="ru-RU" dirty="0"/>
              <a:t>:</a:t>
            </a:r>
          </a:p>
          <a:p>
            <a:r>
              <a:rPr lang="ru-RU" dirty="0" err="1"/>
              <a:t>кивати</a:t>
            </a:r>
            <a:r>
              <a:rPr lang="ru-RU" dirty="0"/>
              <a:t> </a:t>
            </a:r>
          </a:p>
          <a:p>
            <a:r>
              <a:rPr lang="ru-RU" dirty="0" err="1"/>
              <a:t>ставити</a:t>
            </a:r>
            <a:r>
              <a:rPr lang="ru-RU" dirty="0"/>
              <a:t> </a:t>
            </a:r>
            <a:r>
              <a:rPr lang="ru-RU" dirty="0" err="1"/>
              <a:t>уточнюючі</a:t>
            </a:r>
            <a:r>
              <a:rPr lang="ru-RU" dirty="0"/>
              <a:t> </a:t>
            </a:r>
            <a:r>
              <a:rPr lang="ru-RU" dirty="0" err="1"/>
              <a:t>запитання</a:t>
            </a:r>
            <a:r>
              <a:rPr lang="ru-RU" dirty="0"/>
              <a:t> </a:t>
            </a:r>
          </a:p>
          <a:p>
            <a:r>
              <a:rPr lang="ru-RU" dirty="0"/>
              <a:t>не </a:t>
            </a:r>
            <a:r>
              <a:rPr lang="ru-RU" dirty="0" err="1"/>
              <a:t>перебивати</a:t>
            </a:r>
            <a:r>
              <a:rPr lang="ru-RU" dirty="0"/>
              <a:t> </a:t>
            </a:r>
          </a:p>
          <a:p>
            <a:r>
              <a:rPr lang="ru-RU" b="1" dirty="0"/>
              <a:t>Мета:</a:t>
            </a:r>
            <a:r>
              <a:rPr lang="ru-RU" dirty="0"/>
              <a:t> </a:t>
            </a:r>
            <a:r>
              <a:rPr lang="ru-RU" dirty="0" err="1"/>
              <a:t>формування</a:t>
            </a:r>
            <a:r>
              <a:rPr lang="ru-RU" dirty="0"/>
              <a:t> </a:t>
            </a:r>
            <a:r>
              <a:rPr lang="ru-RU" dirty="0" err="1"/>
              <a:t>довіри</a:t>
            </a:r>
            <a:r>
              <a:rPr lang="ru-RU" dirty="0"/>
              <a:t> і контакту.</a:t>
            </a:r>
          </a:p>
          <a:p>
            <a:r>
              <a:rPr lang="ru-RU" b="1" dirty="0"/>
              <a:t>🎯 3. «Поясни просто»</a:t>
            </a:r>
          </a:p>
          <a:p>
            <a:r>
              <a:rPr lang="ru-RU" b="1" dirty="0"/>
              <a:t>Суть:</a:t>
            </a:r>
            <a:r>
              <a:rPr lang="ru-RU" dirty="0"/>
              <a:t> </a:t>
            </a:r>
            <a:r>
              <a:rPr lang="ru-RU" dirty="0" err="1"/>
              <a:t>пояснити</a:t>
            </a:r>
            <a:r>
              <a:rPr lang="ru-RU" dirty="0"/>
              <a:t> </a:t>
            </a:r>
            <a:r>
              <a:rPr lang="ru-RU" dirty="0" err="1"/>
              <a:t>складну</a:t>
            </a:r>
            <a:r>
              <a:rPr lang="ru-RU" dirty="0"/>
              <a:t> тему максимально просто (як для </a:t>
            </a:r>
            <a:r>
              <a:rPr lang="ru-RU" dirty="0" err="1"/>
              <a:t>новачка</a:t>
            </a:r>
            <a:r>
              <a:rPr lang="ru-RU" dirty="0"/>
              <a:t>).</a:t>
            </a:r>
            <a:br>
              <a:rPr lang="ru-RU" dirty="0"/>
            </a:br>
            <a:r>
              <a:rPr lang="ru-RU" b="1" dirty="0"/>
              <a:t>Мета:</a:t>
            </a:r>
            <a:r>
              <a:rPr lang="ru-RU" dirty="0"/>
              <a:t> </a:t>
            </a:r>
            <a:r>
              <a:rPr lang="ru-RU" dirty="0" err="1"/>
              <a:t>чіткість</a:t>
            </a:r>
            <a:r>
              <a:rPr lang="ru-RU" dirty="0"/>
              <a:t> і </a:t>
            </a:r>
            <a:r>
              <a:rPr lang="ru-RU" dirty="0" err="1"/>
              <a:t>доступність</a:t>
            </a:r>
            <a:r>
              <a:rPr lang="ru-RU" dirty="0"/>
              <a:t> </a:t>
            </a:r>
            <a:r>
              <a:rPr lang="ru-RU" dirty="0" err="1"/>
              <a:t>мовлення</a:t>
            </a:r>
            <a:r>
              <a:rPr lang="ru-RU" dirty="0"/>
              <a:t>.</a:t>
            </a:r>
          </a:p>
          <a:p>
            <a:r>
              <a:rPr lang="ru-RU" dirty="0"/>
              <a:t>👉 </a:t>
            </a:r>
            <a:r>
              <a:rPr lang="ru-RU" dirty="0" err="1"/>
              <a:t>Можна</a:t>
            </a:r>
            <a:r>
              <a:rPr lang="ru-RU" dirty="0"/>
              <a:t> </a:t>
            </a:r>
            <a:r>
              <a:rPr lang="ru-RU" dirty="0" err="1"/>
              <a:t>уявити</a:t>
            </a:r>
            <a:r>
              <a:rPr lang="ru-RU" dirty="0"/>
              <a:t>, </a:t>
            </a:r>
            <a:r>
              <a:rPr lang="ru-RU" dirty="0" err="1"/>
              <a:t>що</a:t>
            </a:r>
            <a:r>
              <a:rPr lang="ru-RU" dirty="0"/>
              <a:t> </a:t>
            </a:r>
            <a:r>
              <a:rPr lang="ru-RU" dirty="0" err="1"/>
              <a:t>пояснюєш</a:t>
            </a:r>
            <a:r>
              <a:rPr lang="ru-RU" dirty="0"/>
              <a:t> школяру.</a:t>
            </a:r>
          </a:p>
          <a:p>
            <a:endParaRPr lang="uk-UA" dirty="0"/>
          </a:p>
        </p:txBody>
      </p:sp>
    </p:spTree>
    <p:extLst>
      <p:ext uri="{BB962C8B-B14F-4D97-AF65-F5344CB8AC3E}">
        <p14:creationId xmlns:p14="http://schemas.microsoft.com/office/powerpoint/2010/main" val="58695554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noAutofit/>
          </a:bodyPr>
          <a:lstStyle/>
          <a:p>
            <a:r>
              <a:rPr lang="uk-UA" sz="2000" b="1" dirty="0"/>
              <a:t>4. «</a:t>
            </a:r>
            <a:r>
              <a:rPr lang="uk-UA" sz="2000" b="1" dirty="0" err="1"/>
              <a:t>Відеоаналіз</a:t>
            </a:r>
            <a:r>
              <a:rPr lang="uk-UA" sz="2000" b="1" dirty="0"/>
              <a:t>»</a:t>
            </a:r>
          </a:p>
          <a:p>
            <a:r>
              <a:rPr lang="uk-UA" sz="2000" b="1" dirty="0"/>
              <a:t>Суть:</a:t>
            </a:r>
            <a:r>
              <a:rPr lang="uk-UA" sz="2000" dirty="0"/>
              <a:t> записати своє заняття або виступ і проаналізувати:</a:t>
            </a:r>
          </a:p>
          <a:p>
            <a:r>
              <a:rPr lang="uk-UA" sz="2000" dirty="0"/>
              <a:t>мову </a:t>
            </a:r>
            <a:r>
              <a:rPr lang="uk-UA" sz="2000" dirty="0" smtClean="0"/>
              <a:t>, жести , контакт </a:t>
            </a:r>
            <a:r>
              <a:rPr lang="uk-UA" sz="2000" dirty="0"/>
              <a:t>із аудиторією </a:t>
            </a:r>
          </a:p>
          <a:p>
            <a:r>
              <a:rPr lang="uk-UA" sz="2000" b="1" dirty="0"/>
              <a:t>Мета:</a:t>
            </a:r>
            <a:r>
              <a:rPr lang="uk-UA" sz="2000" dirty="0"/>
              <a:t> самоаналіз і вдосконалення.</a:t>
            </a:r>
          </a:p>
          <a:p>
            <a:r>
              <a:rPr lang="uk-UA" sz="2000" b="1" dirty="0"/>
              <a:t>💬 5. «Відкрите запитання»</a:t>
            </a:r>
          </a:p>
          <a:p>
            <a:r>
              <a:rPr lang="uk-UA" sz="2000" b="1" dirty="0"/>
              <a:t>Суть:</a:t>
            </a:r>
            <a:r>
              <a:rPr lang="uk-UA" sz="2000" dirty="0"/>
              <a:t> ставити питання, на які не можна відповісти «так/ні».</a:t>
            </a:r>
            <a:br>
              <a:rPr lang="uk-UA" sz="2000" dirty="0"/>
            </a:br>
            <a:r>
              <a:rPr lang="uk-UA" sz="2000" b="1" dirty="0"/>
              <a:t>Мета:</a:t>
            </a:r>
            <a:r>
              <a:rPr lang="uk-UA" sz="2000" dirty="0"/>
              <a:t> розвиток діалогу.</a:t>
            </a:r>
          </a:p>
          <a:p>
            <a:r>
              <a:rPr lang="uk-UA" sz="2000" dirty="0"/>
              <a:t>👉 Наприклад:</a:t>
            </a:r>
            <a:br>
              <a:rPr lang="uk-UA" sz="2000" dirty="0"/>
            </a:br>
            <a:r>
              <a:rPr lang="uk-UA" sz="2000" dirty="0"/>
              <a:t>«Як ви думаєте, чому це відбувається?» замість «Це правильно?»</a:t>
            </a:r>
          </a:p>
          <a:p>
            <a:r>
              <a:rPr lang="uk-UA" sz="2000" b="1" dirty="0"/>
              <a:t>🤝 6. «Рольова ситуація»</a:t>
            </a:r>
          </a:p>
          <a:p>
            <a:r>
              <a:rPr lang="uk-UA" sz="2000" b="1" dirty="0"/>
              <a:t>Суть:</a:t>
            </a:r>
            <a:r>
              <a:rPr lang="uk-UA" sz="2000" dirty="0"/>
              <a:t> розігрування ситуацій:</a:t>
            </a:r>
          </a:p>
          <a:p>
            <a:r>
              <a:rPr lang="uk-UA" sz="2000" dirty="0"/>
              <a:t>конфлікт зі студентом </a:t>
            </a:r>
          </a:p>
          <a:p>
            <a:r>
              <a:rPr lang="uk-UA" sz="2000" dirty="0"/>
              <a:t>пояснення складної теми </a:t>
            </a:r>
          </a:p>
          <a:p>
            <a:r>
              <a:rPr lang="uk-UA" sz="2000" dirty="0"/>
              <a:t>перевірка знань </a:t>
            </a:r>
          </a:p>
          <a:p>
            <a:r>
              <a:rPr lang="uk-UA" sz="2000" b="1" dirty="0"/>
              <a:t>Мета:</a:t>
            </a:r>
            <a:r>
              <a:rPr lang="uk-UA" sz="2000" dirty="0"/>
              <a:t> розвиток гнучкості та реакції.</a:t>
            </a:r>
          </a:p>
          <a:p>
            <a:endParaRPr lang="uk-UA" sz="2000" dirty="0"/>
          </a:p>
        </p:txBody>
      </p:sp>
    </p:spTree>
    <p:extLst>
      <p:ext uri="{BB962C8B-B14F-4D97-AF65-F5344CB8AC3E}">
        <p14:creationId xmlns:p14="http://schemas.microsoft.com/office/powerpoint/2010/main" val="37948762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normAutofit fontScale="70000" lnSpcReduction="20000"/>
          </a:bodyPr>
          <a:lstStyle/>
          <a:p>
            <a:r>
              <a:rPr lang="ru-RU" b="1" dirty="0"/>
              <a:t>7. «Контроль </a:t>
            </a:r>
            <a:r>
              <a:rPr lang="ru-RU" b="1" dirty="0" err="1"/>
              <a:t>емоцій</a:t>
            </a:r>
            <a:r>
              <a:rPr lang="ru-RU" b="1" dirty="0"/>
              <a:t>»</a:t>
            </a:r>
          </a:p>
          <a:p>
            <a:r>
              <a:rPr lang="ru-RU" b="1" dirty="0"/>
              <a:t>Суть:</a:t>
            </a:r>
            <a:r>
              <a:rPr lang="ru-RU" dirty="0"/>
              <a:t> у </a:t>
            </a:r>
            <a:r>
              <a:rPr lang="ru-RU" dirty="0" err="1"/>
              <a:t>складній</a:t>
            </a:r>
            <a:r>
              <a:rPr lang="ru-RU" dirty="0"/>
              <a:t> </a:t>
            </a:r>
            <a:r>
              <a:rPr lang="ru-RU" dirty="0" err="1"/>
              <a:t>ситуації</a:t>
            </a:r>
            <a:r>
              <a:rPr lang="ru-RU" dirty="0"/>
              <a:t>:</a:t>
            </a:r>
          </a:p>
          <a:p>
            <a:r>
              <a:rPr lang="ru-RU" dirty="0" err="1"/>
              <a:t>зробити</a:t>
            </a:r>
            <a:r>
              <a:rPr lang="ru-RU" dirty="0"/>
              <a:t> паузу </a:t>
            </a:r>
          </a:p>
          <a:p>
            <a:r>
              <a:rPr lang="ru-RU" dirty="0" err="1"/>
              <a:t>говорити</a:t>
            </a:r>
            <a:r>
              <a:rPr lang="ru-RU" dirty="0"/>
              <a:t> </a:t>
            </a:r>
            <a:r>
              <a:rPr lang="ru-RU" dirty="0" err="1"/>
              <a:t>спокійно</a:t>
            </a:r>
            <a:r>
              <a:rPr lang="ru-RU" dirty="0"/>
              <a:t> </a:t>
            </a:r>
          </a:p>
          <a:p>
            <a:r>
              <a:rPr lang="ru-RU" dirty="0"/>
              <a:t>не </a:t>
            </a:r>
            <a:r>
              <a:rPr lang="ru-RU" dirty="0" err="1"/>
              <a:t>реагувати</a:t>
            </a:r>
            <a:r>
              <a:rPr lang="ru-RU" dirty="0"/>
              <a:t> </a:t>
            </a:r>
            <a:r>
              <a:rPr lang="ru-RU" dirty="0" err="1"/>
              <a:t>імпульсивно</a:t>
            </a:r>
            <a:r>
              <a:rPr lang="ru-RU" dirty="0"/>
              <a:t> </a:t>
            </a:r>
          </a:p>
          <a:p>
            <a:r>
              <a:rPr lang="ru-RU" b="1" dirty="0"/>
              <a:t>Мета:</a:t>
            </a:r>
            <a:r>
              <a:rPr lang="ru-RU" dirty="0"/>
              <a:t> </a:t>
            </a:r>
            <a:r>
              <a:rPr lang="ru-RU" dirty="0" err="1"/>
              <a:t>розвиток</a:t>
            </a:r>
            <a:r>
              <a:rPr lang="ru-RU" dirty="0"/>
              <a:t> </a:t>
            </a:r>
            <a:r>
              <a:rPr lang="ru-RU" dirty="0" err="1"/>
              <a:t>емоційної</a:t>
            </a:r>
            <a:r>
              <a:rPr lang="ru-RU" dirty="0"/>
              <a:t> </a:t>
            </a:r>
            <a:r>
              <a:rPr lang="ru-RU" dirty="0" err="1"/>
              <a:t>стійкості</a:t>
            </a:r>
            <a:r>
              <a:rPr lang="ru-RU" dirty="0"/>
              <a:t>.</a:t>
            </a:r>
          </a:p>
          <a:p>
            <a:r>
              <a:rPr lang="ru-RU" b="1" dirty="0"/>
              <a:t>🧩 8. «</a:t>
            </a:r>
            <a:r>
              <a:rPr lang="ru-RU" b="1" dirty="0" err="1"/>
              <a:t>Зворотний</a:t>
            </a:r>
            <a:r>
              <a:rPr lang="ru-RU" b="1" dirty="0"/>
              <a:t> </a:t>
            </a:r>
            <a:r>
              <a:rPr lang="ru-RU" b="1" dirty="0" err="1"/>
              <a:t>зв’язок</a:t>
            </a:r>
            <a:r>
              <a:rPr lang="ru-RU" b="1" dirty="0"/>
              <a:t> за правилом “+ / – / +”»</a:t>
            </a:r>
          </a:p>
          <a:p>
            <a:r>
              <a:rPr lang="ru-RU" b="1" dirty="0"/>
              <a:t>Суть:</a:t>
            </a:r>
            <a:endParaRPr lang="ru-RU" dirty="0"/>
          </a:p>
          <a:p>
            <a:r>
              <a:rPr lang="ru-RU" dirty="0" err="1"/>
              <a:t>сказати</a:t>
            </a:r>
            <a:r>
              <a:rPr lang="ru-RU" dirty="0"/>
              <a:t> </a:t>
            </a:r>
            <a:r>
              <a:rPr lang="ru-RU" dirty="0" err="1"/>
              <a:t>щось</a:t>
            </a:r>
            <a:r>
              <a:rPr lang="ru-RU" dirty="0"/>
              <a:t> </a:t>
            </a:r>
            <a:r>
              <a:rPr lang="ru-RU" dirty="0" err="1"/>
              <a:t>позитивне</a:t>
            </a:r>
            <a:r>
              <a:rPr lang="ru-RU" dirty="0"/>
              <a:t> </a:t>
            </a:r>
          </a:p>
          <a:p>
            <a:r>
              <a:rPr lang="ru-RU" dirty="0" err="1"/>
              <a:t>вказати</a:t>
            </a:r>
            <a:r>
              <a:rPr lang="ru-RU" dirty="0"/>
              <a:t> на </a:t>
            </a:r>
            <a:r>
              <a:rPr lang="ru-RU" dirty="0" err="1"/>
              <a:t>помилку</a:t>
            </a:r>
            <a:r>
              <a:rPr lang="ru-RU" dirty="0"/>
              <a:t> </a:t>
            </a:r>
          </a:p>
          <a:p>
            <a:r>
              <a:rPr lang="ru-RU" dirty="0" err="1"/>
              <a:t>знову</a:t>
            </a:r>
            <a:r>
              <a:rPr lang="ru-RU" dirty="0"/>
              <a:t> </a:t>
            </a:r>
            <a:r>
              <a:rPr lang="ru-RU" dirty="0" err="1"/>
              <a:t>підтримати</a:t>
            </a:r>
            <a:r>
              <a:rPr lang="ru-RU" dirty="0"/>
              <a:t> </a:t>
            </a:r>
          </a:p>
          <a:p>
            <a:r>
              <a:rPr lang="ru-RU" b="1" dirty="0"/>
              <a:t>Мета:</a:t>
            </a:r>
            <a:r>
              <a:rPr lang="ru-RU" dirty="0"/>
              <a:t> </a:t>
            </a:r>
            <a:r>
              <a:rPr lang="ru-RU" dirty="0" err="1"/>
              <a:t>тактовність</a:t>
            </a:r>
            <a:r>
              <a:rPr lang="ru-RU" dirty="0"/>
              <a:t> і </a:t>
            </a:r>
            <a:r>
              <a:rPr lang="ru-RU" dirty="0" err="1"/>
              <a:t>ефективна</a:t>
            </a:r>
            <a:r>
              <a:rPr lang="ru-RU" dirty="0"/>
              <a:t> критика.</a:t>
            </a:r>
          </a:p>
          <a:p>
            <a:endParaRPr lang="uk-UA" dirty="0"/>
          </a:p>
        </p:txBody>
      </p:sp>
    </p:spTree>
    <p:extLst>
      <p:ext uri="{BB962C8B-B14F-4D97-AF65-F5344CB8AC3E}">
        <p14:creationId xmlns:p14="http://schemas.microsoft.com/office/powerpoint/2010/main" val="22724336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normAutofit fontScale="77500" lnSpcReduction="20000"/>
          </a:bodyPr>
          <a:lstStyle/>
          <a:p>
            <a:r>
              <a:rPr lang="uk-UA" b="1" dirty="0"/>
              <a:t>9. «1 хвилина чіткої мови»</a:t>
            </a:r>
          </a:p>
          <a:p>
            <a:r>
              <a:rPr lang="uk-UA" b="1" dirty="0"/>
              <a:t>Суть:</a:t>
            </a:r>
            <a:r>
              <a:rPr lang="uk-UA" dirty="0"/>
              <a:t> пояснювати тему рівно 1 хвилину:</a:t>
            </a:r>
          </a:p>
          <a:p>
            <a:r>
              <a:rPr lang="uk-UA" dirty="0"/>
              <a:t>без пауз </a:t>
            </a:r>
          </a:p>
          <a:p>
            <a:r>
              <a:rPr lang="uk-UA" dirty="0"/>
              <a:t>без слів-паразитів </a:t>
            </a:r>
          </a:p>
          <a:p>
            <a:r>
              <a:rPr lang="uk-UA" dirty="0"/>
              <a:t>чітко і </a:t>
            </a:r>
            <a:r>
              <a:rPr lang="uk-UA" dirty="0" err="1"/>
              <a:t>логічно</a:t>
            </a:r>
            <a:r>
              <a:rPr lang="uk-UA" dirty="0"/>
              <a:t> </a:t>
            </a:r>
          </a:p>
          <a:p>
            <a:r>
              <a:rPr lang="uk-UA" b="1" dirty="0"/>
              <a:t>Мета:</a:t>
            </a:r>
            <a:r>
              <a:rPr lang="uk-UA" dirty="0"/>
              <a:t> розвиток мовлення.</a:t>
            </a:r>
          </a:p>
          <a:p>
            <a:r>
              <a:rPr lang="uk-UA" b="1" dirty="0"/>
              <a:t>👥 10. «Групова дискусія»</a:t>
            </a:r>
          </a:p>
          <a:p>
            <a:r>
              <a:rPr lang="uk-UA" b="1" dirty="0"/>
              <a:t>Суть:</a:t>
            </a:r>
            <a:r>
              <a:rPr lang="uk-UA" dirty="0"/>
              <a:t> організувати обговорення і:</a:t>
            </a:r>
          </a:p>
          <a:p>
            <a:r>
              <a:rPr lang="uk-UA" dirty="0" err="1"/>
              <a:t>модерувати</a:t>
            </a:r>
            <a:r>
              <a:rPr lang="uk-UA" dirty="0"/>
              <a:t> його </a:t>
            </a:r>
          </a:p>
          <a:p>
            <a:r>
              <a:rPr lang="uk-UA" dirty="0"/>
              <a:t>залучати всіх студентів </a:t>
            </a:r>
          </a:p>
          <a:p>
            <a:r>
              <a:rPr lang="uk-UA" b="1" dirty="0"/>
              <a:t>Мета:</a:t>
            </a:r>
            <a:r>
              <a:rPr lang="uk-UA" dirty="0"/>
              <a:t> управління комунікацією в групі.</a:t>
            </a:r>
          </a:p>
          <a:p>
            <a:endParaRPr lang="uk-UA" dirty="0"/>
          </a:p>
        </p:txBody>
      </p:sp>
    </p:spTree>
    <p:extLst>
      <p:ext uri="{BB962C8B-B14F-4D97-AF65-F5344CB8AC3E}">
        <p14:creationId xmlns:p14="http://schemas.microsoft.com/office/powerpoint/2010/main" val="20015181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normAutofit fontScale="85000" lnSpcReduction="20000"/>
          </a:bodyPr>
          <a:lstStyle/>
          <a:p>
            <a:r>
              <a:rPr lang="ru-RU" dirty="0" err="1"/>
              <a:t>Окей</a:t>
            </a:r>
            <a:r>
              <a:rPr lang="ru-RU" dirty="0"/>
              <a:t>! Ось </a:t>
            </a:r>
            <a:r>
              <a:rPr lang="ru-RU" b="1" dirty="0"/>
              <a:t>5 </a:t>
            </a:r>
            <a:r>
              <a:rPr lang="ru-RU" b="1" dirty="0" err="1"/>
              <a:t>конкретних</a:t>
            </a:r>
            <a:r>
              <a:rPr lang="ru-RU" b="1" dirty="0"/>
              <a:t> </a:t>
            </a:r>
            <a:r>
              <a:rPr lang="ru-RU" b="1" dirty="0" err="1"/>
              <a:t>вправ</a:t>
            </a:r>
            <a:r>
              <a:rPr lang="ru-RU" b="1" dirty="0"/>
              <a:t> для </a:t>
            </a:r>
            <a:r>
              <a:rPr lang="ru-RU" b="1" dirty="0" err="1"/>
              <a:t>розвитку</a:t>
            </a:r>
            <a:r>
              <a:rPr lang="ru-RU" b="1" dirty="0"/>
              <a:t> </a:t>
            </a:r>
            <a:r>
              <a:rPr lang="ru-RU" b="1" dirty="0" err="1"/>
              <a:t>комунікативної</a:t>
            </a:r>
            <a:r>
              <a:rPr lang="ru-RU" b="1" dirty="0"/>
              <a:t> </a:t>
            </a:r>
            <a:r>
              <a:rPr lang="ru-RU" b="1" dirty="0" err="1"/>
              <a:t>компетентності</a:t>
            </a:r>
            <a:r>
              <a:rPr lang="ru-RU" b="1" dirty="0"/>
              <a:t> </a:t>
            </a:r>
            <a:r>
              <a:rPr lang="ru-RU" b="1" dirty="0" err="1"/>
              <a:t>викладача</a:t>
            </a:r>
            <a:r>
              <a:rPr lang="ru-RU" b="1" dirty="0"/>
              <a:t>-агронома</a:t>
            </a:r>
            <a:r>
              <a:rPr lang="ru-RU" dirty="0"/>
              <a:t> з </a:t>
            </a:r>
            <a:r>
              <a:rPr lang="ru-RU" dirty="0" err="1"/>
              <a:t>реальними</a:t>
            </a:r>
            <a:r>
              <a:rPr lang="ru-RU" dirty="0"/>
              <a:t> прикладами з </a:t>
            </a:r>
            <a:r>
              <a:rPr lang="ru-RU" dirty="0" err="1"/>
              <a:t>професії</a:t>
            </a:r>
            <a:r>
              <a:rPr lang="ru-RU" dirty="0"/>
              <a:t>:</a:t>
            </a:r>
          </a:p>
          <a:p>
            <a:r>
              <a:rPr lang="ru-RU" b="1" dirty="0"/>
              <a:t>1. «</a:t>
            </a:r>
            <a:r>
              <a:rPr lang="ru-RU" b="1" dirty="0" err="1"/>
              <a:t>Перефразуй</a:t>
            </a:r>
            <a:r>
              <a:rPr lang="ru-RU" b="1" dirty="0"/>
              <a:t> думку студента»</a:t>
            </a:r>
          </a:p>
          <a:p>
            <a:r>
              <a:rPr lang="ru-RU" b="1" dirty="0"/>
              <a:t>Суть:</a:t>
            </a:r>
            <a:r>
              <a:rPr lang="ru-RU" dirty="0"/>
              <a:t> </a:t>
            </a:r>
            <a:r>
              <a:rPr lang="ru-RU" dirty="0" err="1"/>
              <a:t>повторювати</a:t>
            </a:r>
            <a:r>
              <a:rPr lang="ru-RU" dirty="0"/>
              <a:t> словами студента, </a:t>
            </a:r>
            <a:r>
              <a:rPr lang="ru-RU" dirty="0" err="1"/>
              <a:t>щоб</a:t>
            </a:r>
            <a:r>
              <a:rPr lang="ru-RU" dirty="0"/>
              <a:t> </a:t>
            </a:r>
            <a:r>
              <a:rPr lang="ru-RU" dirty="0" err="1"/>
              <a:t>перевірити</a:t>
            </a:r>
            <a:r>
              <a:rPr lang="ru-RU" dirty="0"/>
              <a:t> </a:t>
            </a:r>
            <a:r>
              <a:rPr lang="ru-RU" dirty="0" err="1"/>
              <a:t>розуміння</a:t>
            </a:r>
            <a:r>
              <a:rPr lang="ru-RU" dirty="0"/>
              <a:t>.</a:t>
            </a:r>
            <a:br>
              <a:rPr lang="ru-RU" dirty="0"/>
            </a:br>
            <a:r>
              <a:rPr lang="ru-RU" b="1" dirty="0"/>
              <a:t>Приклад:</a:t>
            </a:r>
            <a:r>
              <a:rPr lang="ru-RU" dirty="0"/>
              <a:t/>
            </a:r>
            <a:br>
              <a:rPr lang="ru-RU" dirty="0"/>
            </a:br>
            <a:r>
              <a:rPr lang="ru-RU" dirty="0"/>
              <a:t>Студент: «</a:t>
            </a:r>
            <a:r>
              <a:rPr lang="ru-RU" dirty="0" err="1"/>
              <a:t>Рослини</a:t>
            </a:r>
            <a:r>
              <a:rPr lang="ru-RU" dirty="0"/>
              <a:t> погано </a:t>
            </a:r>
            <a:r>
              <a:rPr lang="ru-RU" dirty="0" err="1"/>
              <a:t>ростуть</a:t>
            </a:r>
            <a:r>
              <a:rPr lang="ru-RU" dirty="0"/>
              <a:t> через </a:t>
            </a:r>
            <a:r>
              <a:rPr lang="ru-RU" dirty="0" err="1"/>
              <a:t>кислий</a:t>
            </a:r>
            <a:r>
              <a:rPr lang="ru-RU" dirty="0"/>
              <a:t> </a:t>
            </a:r>
            <a:r>
              <a:rPr lang="ru-RU" dirty="0" err="1"/>
              <a:t>ґрунт</a:t>
            </a:r>
            <a:r>
              <a:rPr lang="ru-RU" dirty="0"/>
              <a:t>».</a:t>
            </a:r>
            <a:br>
              <a:rPr lang="ru-RU" dirty="0"/>
            </a:br>
            <a:r>
              <a:rPr lang="ru-RU" dirty="0" err="1"/>
              <a:t>Викладач</a:t>
            </a:r>
            <a:r>
              <a:rPr lang="ru-RU" dirty="0"/>
              <a:t>: «</a:t>
            </a:r>
            <a:r>
              <a:rPr lang="ru-RU" dirty="0" err="1"/>
              <a:t>Тобто</a:t>
            </a:r>
            <a:r>
              <a:rPr lang="ru-RU" dirty="0"/>
              <a:t> </a:t>
            </a:r>
            <a:r>
              <a:rPr lang="ru-RU" dirty="0" err="1"/>
              <a:t>ти</a:t>
            </a:r>
            <a:r>
              <a:rPr lang="ru-RU" dirty="0"/>
              <a:t> </a:t>
            </a:r>
            <a:r>
              <a:rPr lang="ru-RU" dirty="0" err="1"/>
              <a:t>вважаєш</a:t>
            </a:r>
            <a:r>
              <a:rPr lang="ru-RU" dirty="0"/>
              <a:t>, </a:t>
            </a:r>
            <a:r>
              <a:rPr lang="ru-RU" dirty="0" err="1"/>
              <a:t>що</a:t>
            </a:r>
            <a:r>
              <a:rPr lang="ru-RU" dirty="0"/>
              <a:t> проблема </a:t>
            </a:r>
            <a:r>
              <a:rPr lang="ru-RU" dirty="0" err="1"/>
              <a:t>полягає</a:t>
            </a:r>
            <a:r>
              <a:rPr lang="ru-RU" dirty="0"/>
              <a:t> в </a:t>
            </a:r>
            <a:r>
              <a:rPr lang="ru-RU" dirty="0" err="1"/>
              <a:t>низькому</a:t>
            </a:r>
            <a:r>
              <a:rPr lang="ru-RU" dirty="0"/>
              <a:t> </a:t>
            </a:r>
            <a:r>
              <a:rPr lang="ru-RU" dirty="0" err="1"/>
              <a:t>pH</a:t>
            </a:r>
            <a:r>
              <a:rPr lang="ru-RU" dirty="0"/>
              <a:t> </a:t>
            </a:r>
            <a:r>
              <a:rPr lang="ru-RU" dirty="0" err="1"/>
              <a:t>ґрунту</a:t>
            </a:r>
            <a:r>
              <a:rPr lang="ru-RU" dirty="0"/>
              <a:t>?»</a:t>
            </a:r>
            <a:br>
              <a:rPr lang="ru-RU" dirty="0"/>
            </a:br>
            <a:r>
              <a:rPr lang="ru-RU" b="1" dirty="0"/>
              <a:t>Мета:</a:t>
            </a:r>
            <a:r>
              <a:rPr lang="ru-RU" dirty="0"/>
              <a:t> </a:t>
            </a:r>
            <a:r>
              <a:rPr lang="ru-RU" dirty="0" err="1"/>
              <a:t>покращує</a:t>
            </a:r>
            <a:r>
              <a:rPr lang="ru-RU" dirty="0"/>
              <a:t> </a:t>
            </a:r>
            <a:r>
              <a:rPr lang="ru-RU" dirty="0" err="1"/>
              <a:t>слухання</a:t>
            </a:r>
            <a:r>
              <a:rPr lang="ru-RU" dirty="0"/>
              <a:t> та </a:t>
            </a:r>
            <a:r>
              <a:rPr lang="ru-RU" dirty="0" err="1"/>
              <a:t>точність</a:t>
            </a:r>
            <a:r>
              <a:rPr lang="ru-RU" dirty="0"/>
              <a:t> </a:t>
            </a:r>
            <a:r>
              <a:rPr lang="ru-RU" dirty="0" err="1"/>
              <a:t>комунікації</a:t>
            </a:r>
            <a:r>
              <a:rPr lang="ru-RU" dirty="0"/>
              <a:t>.</a:t>
            </a:r>
          </a:p>
          <a:p>
            <a:endParaRPr lang="uk-UA" dirty="0"/>
          </a:p>
        </p:txBody>
      </p:sp>
    </p:spTree>
    <p:extLst>
      <p:ext uri="{BB962C8B-B14F-4D97-AF65-F5344CB8AC3E}">
        <p14:creationId xmlns:p14="http://schemas.microsoft.com/office/powerpoint/2010/main" val="35779176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normAutofit fontScale="70000" lnSpcReduction="20000"/>
          </a:bodyPr>
          <a:lstStyle/>
          <a:p>
            <a:r>
              <a:rPr lang="uk-UA" b="1" dirty="0"/>
              <a:t>2. «Поясни просто складне»</a:t>
            </a:r>
          </a:p>
          <a:p>
            <a:r>
              <a:rPr lang="uk-UA" b="1" dirty="0"/>
              <a:t>Суть:</a:t>
            </a:r>
            <a:r>
              <a:rPr lang="uk-UA" dirty="0"/>
              <a:t> пояснити складну тему так, щоб її зрозумів будь-хто.</a:t>
            </a:r>
            <a:br>
              <a:rPr lang="uk-UA" dirty="0"/>
            </a:br>
            <a:r>
              <a:rPr lang="uk-UA" b="1" dirty="0"/>
              <a:t>Приклад:</a:t>
            </a:r>
            <a:r>
              <a:rPr lang="uk-UA" dirty="0"/>
              <a:t> пояснити студентам, чому азотні добрива прискорюють ріст рослин, використовуючи прості аналогії (наприклад, «азот для рослини – як білок для людини»).</a:t>
            </a:r>
            <a:br>
              <a:rPr lang="uk-UA" dirty="0"/>
            </a:br>
            <a:r>
              <a:rPr lang="uk-UA" b="1" dirty="0"/>
              <a:t>Мета:</a:t>
            </a:r>
            <a:r>
              <a:rPr lang="uk-UA" dirty="0"/>
              <a:t> розвиток чіткого та доступного мовлення.</a:t>
            </a:r>
          </a:p>
          <a:p>
            <a:r>
              <a:rPr lang="uk-UA" b="1" dirty="0"/>
              <a:t>3. «Рольова ситуація»</a:t>
            </a:r>
          </a:p>
          <a:p>
            <a:r>
              <a:rPr lang="uk-UA" b="1" dirty="0"/>
              <a:t>Суть:</a:t>
            </a:r>
            <a:r>
              <a:rPr lang="uk-UA" dirty="0"/>
              <a:t> розіграти практичну ситуацію з аудиторією.</a:t>
            </a:r>
            <a:br>
              <a:rPr lang="uk-UA" dirty="0"/>
            </a:br>
            <a:r>
              <a:rPr lang="uk-UA" b="1" dirty="0"/>
              <a:t>Приклад:</a:t>
            </a:r>
            <a:r>
              <a:rPr lang="uk-UA" dirty="0"/>
              <a:t> студент повідомляє, що частина посівів пошкоджена шкідниками. Викладач моделює консультацію: оцінка проблеми, підбір методів боротьби, пояснення студенту.</a:t>
            </a:r>
            <a:br>
              <a:rPr lang="uk-UA" dirty="0"/>
            </a:br>
            <a:r>
              <a:rPr lang="uk-UA" b="1" dirty="0"/>
              <a:t>Мета:</a:t>
            </a:r>
            <a:r>
              <a:rPr lang="uk-UA" dirty="0"/>
              <a:t> тренує гнучкість, швидке мислення та ефективне спілкування.</a:t>
            </a:r>
          </a:p>
          <a:p>
            <a:endParaRPr lang="uk-UA" dirty="0"/>
          </a:p>
        </p:txBody>
      </p:sp>
    </p:spTree>
    <p:extLst>
      <p:ext uri="{BB962C8B-B14F-4D97-AF65-F5344CB8AC3E}">
        <p14:creationId xmlns:p14="http://schemas.microsoft.com/office/powerpoint/2010/main" val="20593429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normAutofit fontScale="62500" lnSpcReduction="20000"/>
          </a:bodyPr>
          <a:lstStyle/>
          <a:p>
            <a:r>
              <a:rPr lang="ru-RU" b="1" dirty="0"/>
              <a:t>4. «</a:t>
            </a:r>
            <a:r>
              <a:rPr lang="ru-RU" b="1" dirty="0" err="1"/>
              <a:t>Відкрите</a:t>
            </a:r>
            <a:r>
              <a:rPr lang="ru-RU" b="1" dirty="0"/>
              <a:t> </a:t>
            </a:r>
            <a:r>
              <a:rPr lang="ru-RU" b="1" dirty="0" err="1"/>
              <a:t>запитання</a:t>
            </a:r>
            <a:r>
              <a:rPr lang="ru-RU" b="1" dirty="0"/>
              <a:t> + </a:t>
            </a:r>
            <a:r>
              <a:rPr lang="ru-RU" b="1" dirty="0" err="1"/>
              <a:t>дискусія</a:t>
            </a:r>
            <a:r>
              <a:rPr lang="ru-RU" b="1" dirty="0"/>
              <a:t>»</a:t>
            </a:r>
          </a:p>
          <a:p>
            <a:r>
              <a:rPr lang="ru-RU" b="1" dirty="0"/>
              <a:t>Суть:</a:t>
            </a:r>
            <a:r>
              <a:rPr lang="ru-RU" dirty="0"/>
              <a:t> </a:t>
            </a:r>
            <a:r>
              <a:rPr lang="ru-RU" dirty="0" err="1"/>
              <a:t>стимулювати</a:t>
            </a:r>
            <a:r>
              <a:rPr lang="ru-RU" dirty="0"/>
              <a:t> </a:t>
            </a:r>
            <a:r>
              <a:rPr lang="ru-RU" dirty="0" err="1"/>
              <a:t>обговорення</a:t>
            </a:r>
            <a:r>
              <a:rPr lang="ru-RU" dirty="0"/>
              <a:t> та </a:t>
            </a:r>
            <a:r>
              <a:rPr lang="ru-RU" dirty="0" err="1"/>
              <a:t>залучати</a:t>
            </a:r>
            <a:r>
              <a:rPr lang="ru-RU" dirty="0"/>
              <a:t> </a:t>
            </a:r>
            <a:r>
              <a:rPr lang="ru-RU" dirty="0" err="1"/>
              <a:t>всіх</a:t>
            </a:r>
            <a:r>
              <a:rPr lang="ru-RU" dirty="0"/>
              <a:t> </a:t>
            </a:r>
            <a:r>
              <a:rPr lang="ru-RU" dirty="0" err="1"/>
              <a:t>студентів</a:t>
            </a:r>
            <a:r>
              <a:rPr lang="ru-RU" dirty="0"/>
              <a:t>.</a:t>
            </a:r>
            <a:br>
              <a:rPr lang="ru-RU" dirty="0"/>
            </a:br>
            <a:r>
              <a:rPr lang="ru-RU" b="1" dirty="0"/>
              <a:t>Приклад:</a:t>
            </a:r>
            <a:r>
              <a:rPr lang="ru-RU" dirty="0"/>
              <a:t> «Як </a:t>
            </a:r>
            <a:r>
              <a:rPr lang="ru-RU" dirty="0" err="1"/>
              <a:t>можна</a:t>
            </a:r>
            <a:r>
              <a:rPr lang="ru-RU" dirty="0"/>
              <a:t> </a:t>
            </a:r>
            <a:r>
              <a:rPr lang="ru-RU" dirty="0" err="1"/>
              <a:t>покращити</a:t>
            </a:r>
            <a:r>
              <a:rPr lang="ru-RU" dirty="0"/>
              <a:t> </a:t>
            </a:r>
            <a:r>
              <a:rPr lang="ru-RU" dirty="0" err="1"/>
              <a:t>родючість</a:t>
            </a:r>
            <a:r>
              <a:rPr lang="ru-RU" dirty="0"/>
              <a:t> </a:t>
            </a:r>
            <a:r>
              <a:rPr lang="ru-RU" dirty="0" err="1"/>
              <a:t>цього</a:t>
            </a:r>
            <a:r>
              <a:rPr lang="ru-RU" dirty="0"/>
              <a:t> </a:t>
            </a:r>
            <a:r>
              <a:rPr lang="ru-RU" dirty="0" err="1"/>
              <a:t>ґрунту</a:t>
            </a:r>
            <a:r>
              <a:rPr lang="ru-RU" dirty="0"/>
              <a:t> без </a:t>
            </a:r>
            <a:r>
              <a:rPr lang="ru-RU" dirty="0" err="1"/>
              <a:t>хімічних</a:t>
            </a:r>
            <a:r>
              <a:rPr lang="ru-RU" dirty="0"/>
              <a:t> добрив?»</a:t>
            </a:r>
            <a:br>
              <a:rPr lang="ru-RU" dirty="0"/>
            </a:br>
            <a:r>
              <a:rPr lang="ru-RU" dirty="0" err="1"/>
              <a:t>Студенти</a:t>
            </a:r>
            <a:r>
              <a:rPr lang="ru-RU" dirty="0"/>
              <a:t> </a:t>
            </a:r>
            <a:r>
              <a:rPr lang="ru-RU" dirty="0" err="1"/>
              <a:t>висловлюють</a:t>
            </a:r>
            <a:r>
              <a:rPr lang="ru-RU" dirty="0"/>
              <a:t> </a:t>
            </a:r>
            <a:r>
              <a:rPr lang="ru-RU" dirty="0" err="1"/>
              <a:t>різні</a:t>
            </a:r>
            <a:r>
              <a:rPr lang="ru-RU" dirty="0"/>
              <a:t> </a:t>
            </a:r>
            <a:r>
              <a:rPr lang="ru-RU" dirty="0" err="1"/>
              <a:t>ідеї</a:t>
            </a:r>
            <a:r>
              <a:rPr lang="ru-RU" dirty="0"/>
              <a:t>, а </a:t>
            </a:r>
            <a:r>
              <a:rPr lang="ru-RU" dirty="0" err="1"/>
              <a:t>викладач</a:t>
            </a:r>
            <a:r>
              <a:rPr lang="ru-RU" dirty="0"/>
              <a:t> </a:t>
            </a:r>
            <a:r>
              <a:rPr lang="ru-RU" dirty="0" err="1"/>
              <a:t>модернізує</a:t>
            </a:r>
            <a:r>
              <a:rPr lang="ru-RU" dirty="0"/>
              <a:t> </a:t>
            </a:r>
            <a:r>
              <a:rPr lang="ru-RU" dirty="0" err="1"/>
              <a:t>дискусію</a:t>
            </a:r>
            <a:r>
              <a:rPr lang="ru-RU" dirty="0"/>
              <a:t>, </a:t>
            </a:r>
            <a:r>
              <a:rPr lang="ru-RU" dirty="0" err="1"/>
              <a:t>підводячи</a:t>
            </a:r>
            <a:r>
              <a:rPr lang="ru-RU" dirty="0"/>
              <a:t> до правильного </a:t>
            </a:r>
            <a:r>
              <a:rPr lang="ru-RU" dirty="0" err="1"/>
              <a:t>висновку</a:t>
            </a:r>
            <a:r>
              <a:rPr lang="ru-RU" dirty="0"/>
              <a:t>.</a:t>
            </a:r>
            <a:br>
              <a:rPr lang="ru-RU" dirty="0"/>
            </a:br>
            <a:r>
              <a:rPr lang="ru-RU" b="1" dirty="0"/>
              <a:t>Мета:</a:t>
            </a:r>
            <a:r>
              <a:rPr lang="ru-RU" dirty="0"/>
              <a:t> </a:t>
            </a:r>
            <a:r>
              <a:rPr lang="ru-RU" dirty="0" err="1"/>
              <a:t>розвиток</a:t>
            </a:r>
            <a:r>
              <a:rPr lang="ru-RU" dirty="0"/>
              <a:t> </a:t>
            </a:r>
            <a:r>
              <a:rPr lang="ru-RU" dirty="0" err="1"/>
              <a:t>діалогових</a:t>
            </a:r>
            <a:r>
              <a:rPr lang="ru-RU" dirty="0"/>
              <a:t> </a:t>
            </a:r>
            <a:r>
              <a:rPr lang="ru-RU" dirty="0" err="1"/>
              <a:t>навичок</a:t>
            </a:r>
            <a:r>
              <a:rPr lang="ru-RU" dirty="0"/>
              <a:t> і </a:t>
            </a:r>
            <a:r>
              <a:rPr lang="ru-RU" dirty="0" err="1"/>
              <a:t>вміння</a:t>
            </a:r>
            <a:r>
              <a:rPr lang="ru-RU" dirty="0"/>
              <a:t> </a:t>
            </a:r>
            <a:r>
              <a:rPr lang="ru-RU" dirty="0" err="1"/>
              <a:t>керувати</a:t>
            </a:r>
            <a:r>
              <a:rPr lang="ru-RU" dirty="0"/>
              <a:t> </a:t>
            </a:r>
            <a:r>
              <a:rPr lang="ru-RU" dirty="0" err="1"/>
              <a:t>груповою</a:t>
            </a:r>
            <a:r>
              <a:rPr lang="ru-RU" dirty="0"/>
              <a:t> </a:t>
            </a:r>
            <a:r>
              <a:rPr lang="ru-RU" dirty="0" err="1"/>
              <a:t>комунікацією</a:t>
            </a:r>
            <a:r>
              <a:rPr lang="ru-RU" dirty="0"/>
              <a:t>.</a:t>
            </a:r>
          </a:p>
          <a:p>
            <a:r>
              <a:rPr lang="ru-RU" b="1" dirty="0"/>
              <a:t>5. «</a:t>
            </a:r>
            <a:r>
              <a:rPr lang="ru-RU" b="1" dirty="0" err="1"/>
              <a:t>Зворотний</a:t>
            </a:r>
            <a:r>
              <a:rPr lang="ru-RU" b="1" dirty="0"/>
              <a:t> </a:t>
            </a:r>
            <a:r>
              <a:rPr lang="ru-RU" b="1" dirty="0" err="1"/>
              <a:t>зв’язок</a:t>
            </a:r>
            <a:r>
              <a:rPr lang="ru-RU" b="1" dirty="0"/>
              <a:t> + </a:t>
            </a:r>
            <a:r>
              <a:rPr lang="ru-RU" b="1" dirty="0" err="1"/>
              <a:t>позитивне</a:t>
            </a:r>
            <a:r>
              <a:rPr lang="ru-RU" b="1" dirty="0"/>
              <a:t> </a:t>
            </a:r>
            <a:r>
              <a:rPr lang="ru-RU" b="1" dirty="0" err="1"/>
              <a:t>підкріплення</a:t>
            </a:r>
            <a:r>
              <a:rPr lang="ru-RU" b="1" dirty="0"/>
              <a:t>»</a:t>
            </a:r>
          </a:p>
          <a:p>
            <a:r>
              <a:rPr lang="ru-RU" b="1" dirty="0"/>
              <a:t>Суть:</a:t>
            </a:r>
            <a:r>
              <a:rPr lang="ru-RU" dirty="0"/>
              <a:t> </a:t>
            </a:r>
            <a:r>
              <a:rPr lang="ru-RU" dirty="0" err="1"/>
              <a:t>давати</a:t>
            </a:r>
            <a:r>
              <a:rPr lang="ru-RU" dirty="0"/>
              <a:t> </a:t>
            </a:r>
            <a:r>
              <a:rPr lang="ru-RU" dirty="0" err="1"/>
              <a:t>коментарі</a:t>
            </a:r>
            <a:r>
              <a:rPr lang="ru-RU" dirty="0"/>
              <a:t> за правилом «+ / – / +».</a:t>
            </a:r>
            <a:br>
              <a:rPr lang="ru-RU" dirty="0"/>
            </a:br>
            <a:r>
              <a:rPr lang="ru-RU" b="1" dirty="0"/>
              <a:t>Приклад:</a:t>
            </a:r>
            <a:r>
              <a:rPr lang="ru-RU" dirty="0"/>
              <a:t/>
            </a:r>
            <a:br>
              <a:rPr lang="ru-RU" dirty="0"/>
            </a:br>
            <a:r>
              <a:rPr lang="ru-RU" dirty="0"/>
              <a:t>«</a:t>
            </a:r>
            <a:r>
              <a:rPr lang="ru-RU" dirty="0" err="1"/>
              <a:t>Твій</a:t>
            </a:r>
            <a:r>
              <a:rPr lang="ru-RU" dirty="0"/>
              <a:t> </a:t>
            </a:r>
            <a:r>
              <a:rPr lang="ru-RU" dirty="0" err="1"/>
              <a:t>звіт</a:t>
            </a:r>
            <a:r>
              <a:rPr lang="ru-RU" dirty="0"/>
              <a:t> про стан </a:t>
            </a:r>
            <a:r>
              <a:rPr lang="ru-RU" dirty="0" err="1"/>
              <a:t>ґрунту</a:t>
            </a:r>
            <a:r>
              <a:rPr lang="ru-RU" dirty="0"/>
              <a:t> добре </a:t>
            </a:r>
            <a:r>
              <a:rPr lang="ru-RU" dirty="0" err="1"/>
              <a:t>структурований</a:t>
            </a:r>
            <a:r>
              <a:rPr lang="ru-RU" dirty="0"/>
              <a:t> (+), але в </a:t>
            </a:r>
            <a:r>
              <a:rPr lang="ru-RU" dirty="0" err="1"/>
              <a:t>розділі</a:t>
            </a:r>
            <a:r>
              <a:rPr lang="ru-RU" dirty="0"/>
              <a:t> про </a:t>
            </a:r>
            <a:r>
              <a:rPr lang="ru-RU" dirty="0" err="1"/>
              <a:t>кислотність</a:t>
            </a:r>
            <a:r>
              <a:rPr lang="ru-RU" dirty="0"/>
              <a:t> </a:t>
            </a:r>
            <a:r>
              <a:rPr lang="ru-RU" dirty="0" err="1"/>
              <a:t>варто</a:t>
            </a:r>
            <a:r>
              <a:rPr lang="ru-RU" dirty="0"/>
              <a:t> </a:t>
            </a:r>
            <a:r>
              <a:rPr lang="ru-RU" dirty="0" err="1"/>
              <a:t>було</a:t>
            </a:r>
            <a:r>
              <a:rPr lang="ru-RU" dirty="0"/>
              <a:t> </a:t>
            </a:r>
            <a:r>
              <a:rPr lang="ru-RU" dirty="0" err="1"/>
              <a:t>додати</a:t>
            </a:r>
            <a:r>
              <a:rPr lang="ru-RU" dirty="0"/>
              <a:t> </a:t>
            </a:r>
            <a:r>
              <a:rPr lang="ru-RU" dirty="0" err="1"/>
              <a:t>конкретні</a:t>
            </a:r>
            <a:r>
              <a:rPr lang="ru-RU" dirty="0"/>
              <a:t> </a:t>
            </a:r>
            <a:r>
              <a:rPr lang="ru-RU" dirty="0" err="1"/>
              <a:t>цифри</a:t>
            </a:r>
            <a:r>
              <a:rPr lang="ru-RU" dirty="0"/>
              <a:t> (-), і </a:t>
            </a:r>
            <a:r>
              <a:rPr lang="ru-RU" dirty="0" err="1"/>
              <a:t>загалом</a:t>
            </a:r>
            <a:r>
              <a:rPr lang="ru-RU" dirty="0"/>
              <a:t> </a:t>
            </a:r>
            <a:r>
              <a:rPr lang="ru-RU" dirty="0" err="1"/>
              <a:t>ти</a:t>
            </a:r>
            <a:r>
              <a:rPr lang="ru-RU" dirty="0"/>
              <a:t> добре пояснив проблему для </a:t>
            </a:r>
            <a:r>
              <a:rPr lang="ru-RU" dirty="0" err="1"/>
              <a:t>групи</a:t>
            </a:r>
            <a:r>
              <a:rPr lang="ru-RU" dirty="0"/>
              <a:t> (+)».</a:t>
            </a:r>
            <a:br>
              <a:rPr lang="ru-RU" dirty="0"/>
            </a:br>
            <a:r>
              <a:rPr lang="ru-RU" b="1" dirty="0"/>
              <a:t>Мета:</a:t>
            </a:r>
            <a:r>
              <a:rPr lang="ru-RU" dirty="0"/>
              <a:t> </a:t>
            </a:r>
            <a:r>
              <a:rPr lang="ru-RU" dirty="0" err="1"/>
              <a:t>навчитися</a:t>
            </a:r>
            <a:r>
              <a:rPr lang="ru-RU" dirty="0"/>
              <a:t> </a:t>
            </a:r>
            <a:r>
              <a:rPr lang="ru-RU" dirty="0" err="1"/>
              <a:t>давати</a:t>
            </a:r>
            <a:r>
              <a:rPr lang="ru-RU" dirty="0"/>
              <a:t> </a:t>
            </a:r>
            <a:r>
              <a:rPr lang="ru-RU" dirty="0" err="1"/>
              <a:t>тактовну</a:t>
            </a:r>
            <a:r>
              <a:rPr lang="ru-RU" dirty="0"/>
              <a:t> критику та </a:t>
            </a:r>
            <a:r>
              <a:rPr lang="ru-RU" dirty="0" err="1"/>
              <a:t>підтримувати</a:t>
            </a:r>
            <a:r>
              <a:rPr lang="ru-RU" dirty="0"/>
              <a:t> </a:t>
            </a:r>
            <a:r>
              <a:rPr lang="ru-RU" dirty="0" err="1"/>
              <a:t>мотивацію</a:t>
            </a:r>
            <a:r>
              <a:rPr lang="ru-RU" dirty="0"/>
              <a:t> </a:t>
            </a:r>
            <a:r>
              <a:rPr lang="ru-RU" dirty="0" err="1"/>
              <a:t>студентів</a:t>
            </a:r>
            <a:r>
              <a:rPr lang="ru-RU"/>
              <a:t>.</a:t>
            </a:r>
          </a:p>
          <a:p>
            <a:endParaRPr lang="uk-UA"/>
          </a:p>
        </p:txBody>
      </p:sp>
    </p:spTree>
    <p:extLst>
      <p:ext uri="{BB962C8B-B14F-4D97-AF65-F5344CB8AC3E}">
        <p14:creationId xmlns:p14="http://schemas.microsoft.com/office/powerpoint/2010/main" val="305426145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439</TotalTime>
  <Words>1881</Words>
  <Application>Microsoft Office PowerPoint</Application>
  <PresentationFormat>Экран (4:3)</PresentationFormat>
  <Paragraphs>264</Paragraphs>
  <Slides>56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56</vt:i4>
      </vt:variant>
    </vt:vector>
  </HeadingPairs>
  <TitlesOfParts>
    <vt:vector size="57" baseType="lpstr">
      <vt:lpstr>Тема Office</vt:lpstr>
      <vt:lpstr>Індивідуальний стиль діяльності викладача  ЗВО</vt:lpstr>
      <vt:lpstr>ІНДИВІДУАЛЬНИЙ СТИЛЬ ДІЯЛЬНОСТІ-</vt:lpstr>
      <vt:lpstr>НА ІСПД викладача впливають</vt:lpstr>
      <vt:lpstr>Системоутворююча функція </vt:lpstr>
      <vt:lpstr>Смислоутворююча функція</vt:lpstr>
      <vt:lpstr>Інструментальна функція </vt:lpstr>
      <vt:lpstr>Компенсаторна функція </vt:lpstr>
      <vt:lpstr>індивідуальний стиль професійної діяльності </vt:lpstr>
      <vt:lpstr>Становлення ІСПД педагога вищої школи </vt:lpstr>
      <vt:lpstr>ОЗНАКИ ЕФЕКТИВНОГО ІСПД</vt:lpstr>
      <vt:lpstr>Властивості оптимального ІСПД</vt:lpstr>
      <vt:lpstr>Презентация PowerPoint</vt:lpstr>
      <vt:lpstr>Змістовими характеристиками </vt:lpstr>
      <vt:lpstr>Динамічні характеристики</vt:lpstr>
      <vt:lpstr>Результативні характеристики</vt:lpstr>
      <vt:lpstr>Стилі професійної діяльності педагога</vt:lpstr>
      <vt:lpstr>Емоційно-методичний стиль </vt:lpstr>
      <vt:lpstr>Розсудливо-імпровізаційний стиль </vt:lpstr>
      <vt:lpstr>Розсудливо-методичний стиль </vt:lpstr>
      <vt:lpstr>Презентация PowerPoint</vt:lpstr>
      <vt:lpstr>Педагогічне спілкування</vt:lpstr>
      <vt:lpstr>Стилі педагогічного спілкування </vt:lpstr>
      <vt:lpstr>взаємодія суб’єктів педагогічного процесу при оптимальному педагогічному спілкуванні</vt:lpstr>
      <vt:lpstr>взаємодія суб’єктів педагогічного процесу при оптимальному педагогічному спілкуванні</vt:lpstr>
      <vt:lpstr>взаємодія суб’єктів педагогічного процесу при оптимальному педагогічному спілкуванні</vt:lpstr>
      <vt:lpstr>взаємодія суб’єктів педагогічного процесу при оптимальному педагогічному спілкуванні</vt:lpstr>
      <vt:lpstr>Основні функції педагогічного спілкування</vt:lpstr>
      <vt:lpstr>Особливості педагогічного спілкування</vt:lpstr>
      <vt:lpstr> Вимоги до ефективного спілкування </vt:lpstr>
      <vt:lpstr>Вимоги до педагогічного спілкування</vt:lpstr>
      <vt:lpstr> Типові помилки у педагогічному спілкуванні </vt:lpstr>
      <vt:lpstr>БАР`ЄРИ СПІЛКУВАННЯ</vt:lpstr>
      <vt:lpstr>Як подолати бар'єри: </vt:lpstr>
      <vt:lpstr>Педагогічне спілкування:</vt:lpstr>
      <vt:lpstr>Комунікативна компетентність викладача </vt:lpstr>
      <vt:lpstr>Складові комунікативної компетентності</vt:lpstr>
      <vt:lpstr>Складові комунікативної компетентності</vt:lpstr>
      <vt:lpstr>Складові комунікативної компетентності</vt:lpstr>
      <vt:lpstr>Складові комунікативної компетентності</vt:lpstr>
      <vt:lpstr>Складові комунікативної компетентності</vt:lpstr>
      <vt:lpstr>ЯК розвивати комунікативну компетентність</vt:lpstr>
      <vt:lpstr>2. Розвиток навичок слухання </vt:lpstr>
      <vt:lpstr>3. Самоосвіта </vt:lpstr>
      <vt:lpstr>4. Самоаналіз </vt:lpstr>
      <vt:lpstr>5. Отримання зворотного зв’язку </vt:lpstr>
      <vt:lpstr>6. Розвиток емоційного інтелекту </vt:lpstr>
      <vt:lpstr>7. Тренування мовлення </vt:lpstr>
      <vt:lpstr> 8. Використання різних стилів спілкування </vt:lpstr>
      <vt:lpstr>10. Участь у тренінгах</vt:lpstr>
      <vt:lpstr>вправи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СТУДЕНТ ЗВО</dc:title>
  <dc:creator>RENOVATED</dc:creator>
  <cp:lastModifiedBy>RENOVATED</cp:lastModifiedBy>
  <cp:revision>37</cp:revision>
  <dcterms:created xsi:type="dcterms:W3CDTF">2026-02-17T19:04:05Z</dcterms:created>
  <dcterms:modified xsi:type="dcterms:W3CDTF">2026-09-02T09:32:21Z</dcterms:modified>
</cp:coreProperties>
</file>