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6" r:id="rId27"/>
    <p:sldId id="281" r:id="rId28"/>
    <p:sldId id="287" r:id="rId29"/>
    <p:sldId id="282" r:id="rId30"/>
    <p:sldId id="288" r:id="rId31"/>
    <p:sldId id="283" r:id="rId32"/>
    <p:sldId id="284" r:id="rId33"/>
    <p:sldId id="28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ЛЕКЦІЯ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Лекція − найбільш економічний спосіб передачі й засвоєння навчальної інформації, вміщеної в рамках педагогічних форм навчання.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27401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/>
              <a:t>Доцільність і необхідність лекції як важливої форми організації навчального процесу у закладах вищої освіти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800" dirty="0"/>
              <a:t>лекція іноді є основним джерелом наукової, навчальної інформації у зв’язку з відсутністю необхідних підручників і посібників; </a:t>
            </a:r>
            <a:endParaRPr lang="uk-UA" sz="2800" dirty="0" smtClean="0"/>
          </a:p>
          <a:p>
            <a:r>
              <a:rPr lang="uk-UA" sz="2800" dirty="0" smtClean="0"/>
              <a:t>викладач </a:t>
            </a:r>
            <a:r>
              <a:rPr lang="uk-UA" sz="2800" dirty="0"/>
              <a:t>повідомляє сучасну наукову інформацію, результати останніх досліджень, що не знайшли висвітлення у підручниках і посібниках; </a:t>
            </a:r>
            <a:endParaRPr lang="uk-UA" sz="2800" dirty="0" smtClean="0"/>
          </a:p>
        </p:txBody>
      </p:sp>
    </p:spTree>
    <p:extLst>
      <p:ext uri="{BB962C8B-B14F-4D97-AF65-F5344CB8AC3E}">
        <p14:creationId xmlns:p14="http://schemas.microsoft.com/office/powerpoint/2010/main" val="217654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у змісті лекції викладач має змогу використати результати власних спостережень, досліджень, а також  і своїх колег; існують різноманітні наукові концепції, підходи до трактування сутності явищ, понять, що можуть бути доступно і стисло висвітлені викладачем;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334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деякі факти, теорії, концепції неоднозначно, </a:t>
            </a:r>
            <a:r>
              <a:rPr lang="uk-UA" dirty="0" err="1"/>
              <a:t>суперечливо</a:t>
            </a:r>
            <a:r>
              <a:rPr lang="uk-UA" dirty="0"/>
              <a:t> або складно </a:t>
            </a:r>
            <a:r>
              <a:rPr lang="uk-UA" dirty="0" err="1"/>
              <a:t>обгрунтовуються</a:t>
            </a:r>
            <a:r>
              <a:rPr lang="uk-UA" dirty="0"/>
              <a:t> в науковій літературі і потребують дохідливого пояснення лектором; під час лекції викладач має змогу здійснювати вплив на формування ціннісних орієнтацій студентів, розкривати у змісті не лише наукові поняття, положення, але й світоглядні, моральні, етичні ідеї та норми. </a:t>
            </a:r>
          </a:p>
        </p:txBody>
      </p:sp>
    </p:spTree>
    <p:extLst>
      <p:ext uri="{BB962C8B-B14F-4D97-AF65-F5344CB8AC3E}">
        <p14:creationId xmlns:p14="http://schemas.microsoft.com/office/powerpoint/2010/main" val="172373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УМОВИ ЕФЕКТИВНОЇ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/>
              <a:t>взаємодіє, спілкується зі студентами  як рівноправними партнерами, суб’єктами спільної навчально-пізнавальної діяльності</a:t>
            </a:r>
            <a:r>
              <a:rPr lang="uk-UA" dirty="0" smtClean="0"/>
              <a:t>;</a:t>
            </a:r>
          </a:p>
          <a:p>
            <a:r>
              <a:rPr lang="uk-UA" dirty="0" smtClean="0"/>
              <a:t> </a:t>
            </a:r>
            <a:r>
              <a:rPr lang="uk-UA" dirty="0"/>
              <a:t>стимулює активність студентів, розвиток їхнього критичного, творчого мислення шляхом постановки проблемних питань, залучення їх до дискусії, діалогу, висловлювання власних міркувань; </a:t>
            </a:r>
            <a:endParaRPr lang="uk-UA" dirty="0" smtClean="0"/>
          </a:p>
          <a:p>
            <a:r>
              <a:rPr lang="uk-UA" dirty="0" smtClean="0"/>
              <a:t>регулює </a:t>
            </a:r>
            <a:r>
              <a:rPr lang="uk-UA" dirty="0"/>
              <a:t>увагу студентів, спонукає їх до слідкування за власною думкою; не критикує судження слухачів, а лише здійснює відгук на їхні міркування, спирається на них під час викладу змісту; висловлює власні точки зору, виявляє своє захоплення відповідною темою, галуззю науки; </a:t>
            </a:r>
            <a:endParaRPr lang="uk-UA" dirty="0" smtClean="0"/>
          </a:p>
          <a:p>
            <a:r>
              <a:rPr lang="uk-UA" dirty="0" smtClean="0"/>
              <a:t>постійно </a:t>
            </a:r>
            <a:r>
              <a:rPr lang="uk-UA" dirty="0"/>
              <a:t>здійснює зворотній зв’язок, слідкує за динамікою емоцій студентів, перевіряє рівень розуміння, осмислення ними навчальної інформації. </a:t>
            </a:r>
          </a:p>
        </p:txBody>
      </p:sp>
    </p:spTree>
    <p:extLst>
      <p:ext uri="{BB962C8B-B14F-4D97-AF65-F5344CB8AC3E}">
        <p14:creationId xmlns:p14="http://schemas.microsoft.com/office/powerpoint/2010/main" val="3605628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ВИМОГИ ДО ПРОВЕДЕННЯ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dirty="0"/>
              <a:t>створення психологічно-комфортної атмосфери взаємодії зі студентами, атмосфери співробітництва та спільного міркування; </a:t>
            </a:r>
            <a:endParaRPr lang="uk-UA" dirty="0" smtClean="0"/>
          </a:p>
          <a:p>
            <a:r>
              <a:rPr lang="uk-UA" dirty="0" smtClean="0"/>
              <a:t>дотримання </a:t>
            </a:r>
            <a:r>
              <a:rPr lang="uk-UA" dirty="0"/>
              <a:t>лектором педагогічного такту, вияв уважного, позитивного ставлення до студентів; </a:t>
            </a:r>
            <a:endParaRPr lang="uk-UA" dirty="0" smtClean="0"/>
          </a:p>
          <a:p>
            <a:r>
              <a:rPr lang="uk-UA" dirty="0" smtClean="0"/>
              <a:t>науковість </a:t>
            </a:r>
            <a:r>
              <a:rPr lang="uk-UA" dirty="0"/>
              <a:t>та інформативність викладання, застосування сучасних наукових підходів; </a:t>
            </a:r>
            <a:endParaRPr lang="uk-UA" dirty="0" smtClean="0"/>
          </a:p>
          <a:p>
            <a:r>
              <a:rPr lang="uk-UA" dirty="0" smtClean="0"/>
              <a:t>доказовість</a:t>
            </a:r>
            <a:r>
              <a:rPr lang="uk-UA" dirty="0"/>
              <a:t>, аргументованість викладу основних положень; </a:t>
            </a:r>
            <a:endParaRPr lang="uk-UA" dirty="0" smtClean="0"/>
          </a:p>
          <a:p>
            <a:r>
              <a:rPr lang="uk-UA" dirty="0" smtClean="0"/>
              <a:t>логічність</a:t>
            </a:r>
            <a:r>
              <a:rPr lang="uk-UA" dirty="0"/>
              <a:t>, послідовність, системність висвітлення змісту навчальної інформації; доступність, ясність, чіткість пояснення, інтерпретації наукових положень; </a:t>
            </a:r>
            <a:endParaRPr lang="uk-UA" dirty="0" smtClean="0"/>
          </a:p>
          <a:p>
            <a:r>
              <a:rPr lang="uk-UA" dirty="0" smtClean="0"/>
              <a:t>включення </a:t>
            </a:r>
            <a:r>
              <a:rPr lang="uk-UA" dirty="0"/>
              <a:t>у зміст актуальних соціальних, моральних проблем, інформації, значущої для професійної діяльності, особистісного розвитку студентів; </a:t>
            </a:r>
            <a:endParaRPr lang="uk-UA" dirty="0" smtClean="0"/>
          </a:p>
          <a:p>
            <a:r>
              <a:rPr lang="uk-UA" dirty="0" smtClean="0"/>
              <a:t>активізації </a:t>
            </a:r>
            <a:r>
              <a:rPr lang="uk-UA" dirty="0"/>
              <a:t>мислення студентів, опора на їхній життєвий досвід; емоційність викладу навчального матеріалу; застосування аудіовізуальних засобів, дидактичних матеріалів. </a:t>
            </a:r>
          </a:p>
        </p:txBody>
      </p:sp>
    </p:spTree>
    <p:extLst>
      <p:ext uri="{BB962C8B-B14F-4D97-AF65-F5344CB8AC3E}">
        <p14:creationId xmlns:p14="http://schemas.microsoft.com/office/powerpoint/2010/main" val="1760614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ІІІ. Структура </a:t>
            </a:r>
            <a:r>
              <a:rPr lang="ru-RU" dirty="0" err="1"/>
              <a:t>лекції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лекцій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 smtClean="0"/>
              <a:t>трьох</a:t>
            </a:r>
            <a:r>
              <a:rPr lang="ru-RU" dirty="0" smtClean="0"/>
              <a:t> </a:t>
            </a:r>
            <a:r>
              <a:rPr lang="ru-RU" dirty="0" err="1"/>
              <a:t>частин</a:t>
            </a:r>
            <a:r>
              <a:rPr lang="ru-RU" dirty="0"/>
              <a:t>: </a:t>
            </a:r>
            <a:r>
              <a:rPr lang="ru-RU" dirty="0" err="1"/>
              <a:t>вступна</a:t>
            </a:r>
            <a:r>
              <a:rPr lang="ru-RU" dirty="0"/>
              <a:t>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 smtClean="0"/>
              <a:t>заключна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У </a:t>
            </a:r>
            <a:r>
              <a:rPr lang="ru-RU" b="1" dirty="0" err="1"/>
              <a:t>вступній</a:t>
            </a:r>
            <a:r>
              <a:rPr lang="ru-RU" b="1" dirty="0"/>
              <a:t> 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викладач</a:t>
            </a:r>
            <a:r>
              <a:rPr lang="ru-RU" dirty="0"/>
              <a:t>: </a:t>
            </a:r>
            <a:r>
              <a:rPr lang="ru-RU" dirty="0" err="1"/>
              <a:t>встановлює</a:t>
            </a:r>
            <a:r>
              <a:rPr lang="ru-RU" dirty="0"/>
              <a:t> контакт з </a:t>
            </a:r>
            <a:r>
              <a:rPr lang="ru-RU" dirty="0" err="1" smtClean="0"/>
              <a:t>аудиторією</a:t>
            </a:r>
            <a:r>
              <a:rPr lang="ru-RU" dirty="0"/>
              <a:t>, </a:t>
            </a:r>
            <a:r>
              <a:rPr lang="ru-RU" dirty="0" err="1"/>
              <a:t>налагоджує</a:t>
            </a:r>
            <a:r>
              <a:rPr lang="ru-RU" dirty="0"/>
              <a:t> </a:t>
            </a:r>
            <a:r>
              <a:rPr lang="ru-RU" dirty="0" err="1"/>
              <a:t>зв’язок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пройденим</a:t>
            </a:r>
            <a:r>
              <a:rPr lang="ru-RU" dirty="0"/>
              <a:t> </a:t>
            </a:r>
            <a:r>
              <a:rPr lang="ru-RU" dirty="0" err="1"/>
              <a:t>навчальним</a:t>
            </a:r>
            <a:r>
              <a:rPr lang="ru-RU" dirty="0"/>
              <a:t> </a:t>
            </a:r>
            <a:r>
              <a:rPr lang="ru-RU" dirty="0" err="1"/>
              <a:t>матеріалом</a:t>
            </a:r>
            <a:r>
              <a:rPr lang="ru-RU" dirty="0"/>
              <a:t> і новою </a:t>
            </a:r>
            <a:r>
              <a:rPr lang="ru-RU" dirty="0" err="1"/>
              <a:t>інформацією</a:t>
            </a:r>
            <a:r>
              <a:rPr lang="ru-RU" dirty="0"/>
              <a:t>, </a:t>
            </a:r>
            <a:r>
              <a:rPr lang="ru-RU" dirty="0" err="1"/>
              <a:t>повідомляє</a:t>
            </a:r>
            <a:r>
              <a:rPr lang="ru-RU" dirty="0"/>
              <a:t> тему </a:t>
            </a:r>
            <a:r>
              <a:rPr lang="ru-RU" dirty="0" err="1"/>
              <a:t>лекції</a:t>
            </a:r>
            <a:r>
              <a:rPr lang="ru-RU" dirty="0"/>
              <a:t>, </a:t>
            </a:r>
            <a:r>
              <a:rPr lang="ru-RU" dirty="0" err="1"/>
              <a:t>створює</a:t>
            </a:r>
            <a:r>
              <a:rPr lang="ru-RU" dirty="0"/>
              <a:t> у </a:t>
            </a:r>
            <a:r>
              <a:rPr lang="ru-RU" dirty="0" err="1"/>
              <a:t>студентів</a:t>
            </a:r>
            <a:r>
              <a:rPr lang="ru-RU" dirty="0"/>
              <a:t> </a:t>
            </a:r>
            <a:r>
              <a:rPr lang="ru-RU" dirty="0" err="1"/>
              <a:t>позитивну</a:t>
            </a:r>
            <a:r>
              <a:rPr lang="ru-RU" dirty="0"/>
              <a:t> установку на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;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розглядатися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лекції</a:t>
            </a:r>
            <a:r>
              <a:rPr lang="ru-RU" dirty="0"/>
              <a:t>; </a:t>
            </a:r>
            <a:r>
              <a:rPr lang="ru-RU" dirty="0" err="1"/>
              <a:t>повідомляє</a:t>
            </a:r>
            <a:r>
              <a:rPr lang="ru-RU" dirty="0"/>
              <a:t> і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коротку</a:t>
            </a:r>
            <a:r>
              <a:rPr lang="ru-RU" dirty="0"/>
              <a:t> характеристику </a:t>
            </a:r>
            <a:r>
              <a:rPr lang="ru-RU" dirty="0" err="1"/>
              <a:t>основної</a:t>
            </a:r>
            <a:r>
              <a:rPr lang="ru-RU" dirty="0"/>
              <a:t> </a:t>
            </a:r>
            <a:r>
              <a:rPr lang="ru-RU" dirty="0" err="1"/>
              <a:t>рекомендованої</a:t>
            </a:r>
            <a:r>
              <a:rPr lang="ru-RU" dirty="0"/>
              <a:t> </a:t>
            </a:r>
            <a:r>
              <a:rPr lang="ru-RU" dirty="0" err="1"/>
              <a:t>літератури</a:t>
            </a:r>
            <a:r>
              <a:rPr lang="ru-RU" dirty="0"/>
              <a:t>; 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4685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ОСНОВНА ЧАСТИНА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dirty="0"/>
              <a:t>у процесі організації сприймання студентів спрямовує розвиток їхніх уявлень на виокремлення суттєвих (</a:t>
            </a:r>
            <a:r>
              <a:rPr lang="uk-UA" dirty="0" err="1"/>
              <a:t>критеріальних</a:t>
            </a:r>
            <a:r>
              <a:rPr lang="uk-UA" dirty="0"/>
              <a:t>) ознак явища, поняття; постійно дбає про адекватне розуміння слухачами навчальної інформації шляхом </a:t>
            </a:r>
            <a:r>
              <a:rPr lang="uk-UA" b="1" dirty="0"/>
              <a:t>пояснення</a:t>
            </a:r>
            <a:r>
              <a:rPr lang="uk-UA" dirty="0"/>
              <a:t>, </a:t>
            </a:r>
            <a:r>
              <a:rPr lang="uk-UA" b="1" dirty="0"/>
              <a:t>інтерпретації</a:t>
            </a:r>
            <a:r>
              <a:rPr lang="uk-UA" dirty="0"/>
              <a:t> суттєвих ознак явища, розгляду їх у різних виявах, для цього застосовує різноманітні варіанти поєднання методів, прийомів формування </a:t>
            </a:r>
            <a:r>
              <a:rPr lang="uk-UA" dirty="0" err="1"/>
              <a:t>мислительних</a:t>
            </a:r>
            <a:r>
              <a:rPr lang="uk-UA" dirty="0"/>
              <a:t> дій студентів (аналізу, синтезу, індукції, дедукції, аналогії, порівняння, розрізнення, узагальнення тощо); постійно контролює рівень розуміння, осмислення студентами навчального матеріалу шляхом візуального контакту з аудиторією, постановки питань: “Ваша думка?”, “А чому…?”, “Що краще…?”; у процесі висвітлення кожного питання розмірковує разом зі студентами про його об’єктивну і суб’єктивну значущість, зв’язок з професійною і практичною діяльністю; </a:t>
            </a:r>
          </a:p>
        </p:txBody>
      </p:sp>
    </p:spTree>
    <p:extLst>
      <p:ext uri="{BB962C8B-B14F-4D97-AF65-F5344CB8AC3E}">
        <p14:creationId xmlns:p14="http://schemas.microsoft.com/office/powerpoint/2010/main" val="254563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ОСНОВНА ЧАСТИНА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uk-UA" b="1" dirty="0"/>
              <a:t>визначає різні альтернативні підходи</a:t>
            </a:r>
            <a:r>
              <a:rPr lang="uk-UA" dirty="0"/>
              <a:t>, теорії розгляду понять, явищ, спонукає студентів до самостійної оцінки, вибору цих підходів; слідкує за логікою власного викладу, </a:t>
            </a:r>
            <a:r>
              <a:rPr lang="uk-UA" dirty="0" err="1"/>
              <a:t>обгрунтування</a:t>
            </a:r>
            <a:r>
              <a:rPr lang="uk-UA" dirty="0"/>
              <a:t> положень, міркування, мовлення; застосовує різні методи логічної побудови змісту навчальної інформації (індукції, дедукції), дбає про системність, послідовність, наступність у висвітленні; кожне положення аргументує, підтверджує; стимулює активне слухання та участь студентів в оволодінні знаннями, залучає їх до обговорення теоретичних положень, ідей, актуалізації власного життєвого досвіду; постійно підтримує психологічно-комфортну атмосферу під час лекції, контакт зі студентами: уникає жорсткого контролю, проте підтримує порядок; відгукується на висловлення студентів, їхні питання; показує розуміння внутрішнього стану студентів; спостерігає за усіма змінами в аудиторії, зауважує тільки ті моменти, які негативно впливають на увагу, активність, емоції, поведінку студентів; ●   підтримує і розвиває інтерес студентів до навчального матеріалу,  позитивну мотивацію процесу пізнання, пошуку. </a:t>
            </a:r>
          </a:p>
        </p:txBody>
      </p:sp>
    </p:spTree>
    <p:extLst>
      <p:ext uri="{BB962C8B-B14F-4D97-AF65-F5344CB8AC3E}">
        <p14:creationId xmlns:p14="http://schemas.microsoft.com/office/powerpoint/2010/main" val="2343084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ЗАКЛЮЧНА ЧАСТИНА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здійснює логічні, лаконічні висновки про основні поняття, положення, теорії, що розглядалися; нагадує про семінарські заняття, визначає характер обговорення та аналізу висвітлених ідей на цьому занятті, прагне не завантажувати студентів великим обсягом інформації; дає студентам можливість висловитися щодо лекції, явищ, що вивчалися, поставити питання; коротко повідомляє проблеми, що будуть розглядатися у наступній лекції у взаємозв’язку з висвітленими, створює позитивні очікування щодо наступної зустрічі; дякує студентам за увагу і прощається з аудиторією. </a:t>
            </a:r>
          </a:p>
        </p:txBody>
      </p:sp>
    </p:spTree>
    <p:extLst>
      <p:ext uri="{BB962C8B-B14F-4D97-AF65-F5344CB8AC3E}">
        <p14:creationId xmlns:p14="http://schemas.microsoft.com/office/powerpoint/2010/main" val="387619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Мінуси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/>
              <a:t>відносно менша активність студентів, ніж у інших видах навчальних занять;</a:t>
            </a:r>
          </a:p>
          <a:p>
            <a:pPr lvl="0"/>
            <a:r>
              <a:rPr lang="uk-UA" dirty="0"/>
              <a:t>неможливість індивідуального підходу в умовах масової аудиторії;</a:t>
            </a:r>
          </a:p>
          <a:p>
            <a:pPr lvl="0"/>
            <a:r>
              <a:rPr lang="uk-UA" dirty="0"/>
              <a:t>складності зворотного зв’язку тощо.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689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Тематична лекція </a:t>
            </a:r>
            <a:r>
              <a:rPr lang="uk-UA" dirty="0"/>
              <a:t>− основний вид лекції для вищої школи. У ній всебічно й систематично розкривається програмовий матеріал, виділяються провідні аспекти вивчення кожної наукової проблеми, виявляються взаємозв’язки між окремими частинами лекційного курсу.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9608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Вступна лекція висуває й обґрунтовує основні методологічні позиції, визначає предмет і метод науки, яка вивчається, зв’язок теоретичного матеріалу з суспільною практикою, особистим досвідом студентів і їхньою майбутньою спеціальністю. </a:t>
            </a:r>
          </a:p>
        </p:txBody>
      </p:sp>
    </p:spTree>
    <p:extLst>
      <p:ext uri="{BB962C8B-B14F-4D97-AF65-F5344CB8AC3E}">
        <p14:creationId xmlns:p14="http://schemas.microsoft.com/office/powerpoint/2010/main" val="317979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Заключна або підсумкова лекція завершує лекційний курс, систематизує одержані знання, підводить підсумки прочитаного курсу.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6944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Оглядова лекція передбачає систематичний аналіз центральних наукових проблем курсу, які пов’язуються з практичним досвідом слухачів, завданнями професійної діяльності. Як правило, оглядові лекції з педагогіки </a:t>
            </a:r>
            <a:r>
              <a:rPr lang="uk-UA" dirty="0" err="1"/>
              <a:t>читаються</a:t>
            </a:r>
            <a:r>
              <a:rPr lang="uk-UA" dirty="0"/>
              <a:t> на випускних курсах. Оглядова лекція передбачає подачу навчальної інформації для поглиблення одержаних знань, приведенню їх у певну систему. Така лекція проводиться в кінці вивчення кількох споріднених загальною ідеєю тем і є узагальнюючою. Оглядова лекція може бути призначена і для загального ознайомлення з певним навчальним матеріалом, який відповідно до програми не планується для достатнього вивчення. </a:t>
            </a:r>
          </a:p>
        </p:txBody>
      </p:sp>
    </p:spTree>
    <p:extLst>
      <p:ext uri="{BB962C8B-B14F-4D97-AF65-F5344CB8AC3E}">
        <p14:creationId xmlns:p14="http://schemas.microsoft.com/office/powerpoint/2010/main" val="2012843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Консультативна лекція доповнює і уточнює матеріал оглядової, висвітлюючи розділи курсу, що викликають серйозні труднощі при самостійному вивченні.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5925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err="1"/>
              <a:t>Настановча</a:t>
            </a:r>
            <a:r>
              <a:rPr lang="uk-UA" dirty="0"/>
              <a:t> лекція проводитися перед семінарами, конференціями тощо. Основне її призначення визначається необхідністю окреслити коло питань, проблем, які опрацьовуються і висвітлюються на наступних заняттях. Тут може пояснюватись та обґрунтовуватись загальний план, структура проведення певної навчальної роботи, встановлюватись система окремих завдань (теоретичних, практичних), що необхідно виконати та зробити відповідні висновки.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789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лекцій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Основною метою поточної лекції є розкриття та пояснення конкретної теми, великою за обсягом і складною за змістом навчальною інформацією. Зміст такої лекції може визначатись на основі окремого предмету або на міжпредметній основі. При цьому її ще називають комплексною лекцією з використанням навчального матеріалу кількох предметів.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995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Підготовка викладача до проведення лекції </a:t>
            </a:r>
            <a:r>
              <a:rPr lang="uk-UA" dirty="0" smtClean="0"/>
              <a:t>: етапи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осмислення мети лекції, сутності головних положень, ідей; </a:t>
            </a:r>
            <a:endParaRPr lang="uk-UA" dirty="0" smtClean="0"/>
          </a:p>
          <a:p>
            <a:r>
              <a:rPr lang="uk-UA" dirty="0" smtClean="0"/>
              <a:t>“</a:t>
            </a:r>
            <a:r>
              <a:rPr lang="uk-UA" dirty="0"/>
              <a:t>внутрішнє  переживання”  її змісту; </a:t>
            </a:r>
            <a:r>
              <a:rPr lang="uk-UA" dirty="0" smtClean="0"/>
              <a:t>вироблення </a:t>
            </a:r>
            <a:r>
              <a:rPr lang="uk-UA" dirty="0"/>
              <a:t>педагогом власних переконань у його значущості, впевненості у своїх знаннях; </a:t>
            </a:r>
            <a:endParaRPr lang="uk-UA" dirty="0" smtClean="0"/>
          </a:p>
          <a:p>
            <a:r>
              <a:rPr lang="uk-UA" dirty="0" smtClean="0"/>
              <a:t>оволодіння </a:t>
            </a:r>
            <a:r>
              <a:rPr lang="uk-UA" dirty="0"/>
              <a:t>майстерністю виступу і взаємодії з аудиторією</a:t>
            </a:r>
          </a:p>
        </p:txBody>
      </p:sp>
    </p:spTree>
    <p:extLst>
      <p:ext uri="{BB962C8B-B14F-4D97-AF65-F5344CB8AC3E}">
        <p14:creationId xmlns:p14="http://schemas.microsoft.com/office/powerpoint/2010/main" val="4173757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Підготовка викладача до проведення лекції : етапи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виокремлення основних питань, головної ідеї, що пронизує усю лекцію, осмислення задуму лекції; </a:t>
            </a:r>
            <a:endParaRPr lang="uk-UA" dirty="0" smtClean="0"/>
          </a:p>
          <a:p>
            <a:r>
              <a:rPr lang="uk-UA" dirty="0" smtClean="0"/>
              <a:t>опрацювання </a:t>
            </a:r>
            <a:r>
              <a:rPr lang="uk-UA" dirty="0"/>
              <a:t>необхідної науково-теоретичної літератури, навчально-методичних посібників, сучасних наукових досліджень; </a:t>
            </a:r>
            <a:endParaRPr lang="uk-UA" dirty="0" smtClean="0"/>
          </a:p>
          <a:p>
            <a:r>
              <a:rPr lang="uk-UA" dirty="0" smtClean="0"/>
              <a:t>визначення </a:t>
            </a:r>
            <a:r>
              <a:rPr lang="uk-UA" dirty="0"/>
              <a:t>обсягу навчальної інформації, зокрема обсягу матеріалу з кожного питання, відбір доцільної і важливої наукової і  навчальної інформації; </a:t>
            </a:r>
            <a:endParaRPr lang="uk-UA" dirty="0" smtClean="0"/>
          </a:p>
          <a:p>
            <a:r>
              <a:rPr lang="uk-UA" dirty="0" smtClean="0"/>
              <a:t>складання </a:t>
            </a:r>
            <a:r>
              <a:rPr lang="uk-UA" dirty="0"/>
              <a:t>плану лекції; </a:t>
            </a:r>
          </a:p>
        </p:txBody>
      </p:sp>
    </p:spTree>
    <p:extLst>
      <p:ext uri="{BB962C8B-B14F-4D97-AF65-F5344CB8AC3E}">
        <p14:creationId xmlns:p14="http://schemas.microsoft.com/office/powerpoint/2010/main" val="1105948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err="1"/>
              <a:t>мисленне</a:t>
            </a:r>
            <a:r>
              <a:rPr lang="uk-UA" dirty="0"/>
              <a:t> уявлення конкретної студентської аудиторії, для якої готується лекція, характерних особливостей студентів відповідного курсу, усвідомлення специфіки їхнього </a:t>
            </a:r>
            <a:r>
              <a:rPr lang="uk-UA" dirty="0" smtClean="0"/>
              <a:t>фаху;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9507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/>
              <a:t>структурування змісту навчальної інформації за питаннями, дотримання логіки, послідовності, системності, продумування питань для дискусії, діалогу, аргументів для доказу тверджень, прикладів з практичної діяльності із врахуванням фаху і специфіки студентської аудиторії, </a:t>
            </a:r>
            <a:endParaRPr lang="uk-UA" dirty="0" smtClean="0"/>
          </a:p>
          <a:p>
            <a:r>
              <a:rPr lang="uk-UA" dirty="0" smtClean="0"/>
              <a:t>відбір </a:t>
            </a:r>
            <a:r>
              <a:rPr lang="uk-UA" dirty="0"/>
              <a:t>доцільних методів, прийомів; </a:t>
            </a:r>
            <a:endParaRPr lang="uk-UA" dirty="0" smtClean="0"/>
          </a:p>
          <a:p>
            <a:r>
              <a:rPr lang="uk-UA" dirty="0" err="1" smtClean="0"/>
              <a:t>мисленне</a:t>
            </a:r>
            <a:r>
              <a:rPr lang="uk-UA" dirty="0" smtClean="0"/>
              <a:t> </a:t>
            </a:r>
            <a:r>
              <a:rPr lang="uk-UA" dirty="0" err="1"/>
              <a:t>проговорення</a:t>
            </a:r>
            <a:r>
              <a:rPr lang="uk-UA" dirty="0"/>
              <a:t>, осмислення змісту навчальної інформації з різних точок зору, усвідомлення власного  розуміння навчального матеріалу;</a:t>
            </a:r>
          </a:p>
        </p:txBody>
      </p:sp>
    </p:spTree>
    <p:extLst>
      <p:ext uri="{BB962C8B-B14F-4D97-AF65-F5344CB8AC3E}">
        <p14:creationId xmlns:p14="http://schemas.microsoft.com/office/powerpoint/2010/main" val="1760150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підбір і підготовка наочного матеріалу; написання повного тексту лекції із використанням  чітких визначень і формулювань; </a:t>
            </a:r>
            <a:endParaRPr lang="uk-UA" dirty="0" smtClean="0"/>
          </a:p>
          <a:p>
            <a:r>
              <a:rPr lang="uk-UA" dirty="0" smtClean="0"/>
              <a:t>усне </a:t>
            </a:r>
            <a:r>
              <a:rPr lang="uk-UA" dirty="0"/>
              <a:t>проголошення змісту лекції (особливо для викладачів-початківців) або окремих фрагментів; вироблення, коректування моделі, стилю, манер ораторського виступу і взаємодії зі студентами.</a:t>
            </a:r>
          </a:p>
        </p:txBody>
      </p:sp>
    </p:spTree>
    <p:extLst>
      <p:ext uri="{BB962C8B-B14F-4D97-AF65-F5344CB8AC3E}">
        <p14:creationId xmlns:p14="http://schemas.microsoft.com/office/powerpoint/2010/main" val="2883410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Умови успішної підготовки до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Сумлінна, відповідальна    підготовка лекції </a:t>
            </a:r>
            <a:endParaRPr lang="uk-UA" dirty="0" smtClean="0"/>
          </a:p>
          <a:p>
            <a:r>
              <a:rPr lang="uk-UA" dirty="0"/>
              <a:t>Важливо застосовувати цікаві факти, нові підходи, концепції, що не набули поширення в науковій </a:t>
            </a:r>
            <a:r>
              <a:rPr lang="uk-UA" dirty="0" smtClean="0"/>
              <a:t>літературі</a:t>
            </a:r>
          </a:p>
          <a:p>
            <a:r>
              <a:rPr lang="uk-UA" dirty="0"/>
              <a:t>Перевантаження змісту лекції науковими термінами, фактами, категоріями розпорошує увагу слухачів, швидко втомлює їх і зумовлює здійснювати записи у конспекті автоматично. Значна кількість нової інформації ускладнює розуміння студентами сутності явищ, положень, знижує позитивну мотивацію навчання. Недостатня інформативність лекції також небезпечна: викликає сум, нудьгу    у студентів, спонукає займатися </a:t>
            </a:r>
            <a:r>
              <a:rPr lang="uk-UA" dirty="0" err="1"/>
              <a:t>посторонніми</a:t>
            </a:r>
            <a:r>
              <a:rPr lang="uk-UA" dirty="0"/>
              <a:t> справами. </a:t>
            </a:r>
          </a:p>
        </p:txBody>
      </p:sp>
    </p:spTree>
    <p:extLst>
      <p:ext uri="{BB962C8B-B14F-4D97-AF65-F5344CB8AC3E}">
        <p14:creationId xmlns:p14="http://schemas.microsoft.com/office/powerpoint/2010/main" val="3344625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Для формування позитивного ставлення до змісту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dirty="0" err="1" smtClean="0"/>
              <a:t>небхідно</a:t>
            </a:r>
            <a:r>
              <a:rPr lang="uk-UA" dirty="0"/>
              <a:t>: - розглядати  проблеми актуальні для фахової діяльності студентів, їхнього життя;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висвітлювати положення, самовдосконаленню студентів; ідеї, що сприяють самопізнанню,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застосовувати парадоксальні факти, виявляти невідповідності у теорії і практиці;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знаходити зв’язок між змістом і життєвим досвідом студентів; - виявляти в явищах, теоретичних постулатах ті сторони, які дивують, вражають студентів; - застосовувати історичні аспекти наукових знань (біографічні факти із життя вчених, історичні моменти  наукових </a:t>
            </a:r>
            <a:r>
              <a:rPr lang="uk-UA" dirty="0" err="1"/>
              <a:t>відкриттів</a:t>
            </a:r>
            <a:r>
              <a:rPr lang="uk-UA" dirty="0"/>
              <a:t>, досліджень тощо); - розглядати наукові концепції, теорії через призму дискусій вчених, сучасних досліджень, особистого бачення проблеми; - переконувати у важливості конкретних наукових знань, виявляти їхню світоглядну, моральну цінність; -    застосовувати гумор, жартівливі історії у процесі викладу. </a:t>
            </a:r>
          </a:p>
        </p:txBody>
      </p:sp>
    </p:spTree>
    <p:extLst>
      <p:ext uri="{BB962C8B-B14F-4D97-AF65-F5344CB8AC3E}">
        <p14:creationId xmlns:p14="http://schemas.microsoft.com/office/powerpoint/2010/main" val="999894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Формування позитивного ставлення до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/>
              <a:t>- виявляти в явищах, теоретичних постулатах ті сторони, які дивують, вражають студентів;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застосовувати історичні аспекти наукових знань (біографічні факти із життя вчених, історичні моменти  наукових </a:t>
            </a:r>
            <a:r>
              <a:rPr lang="uk-UA" dirty="0" err="1"/>
              <a:t>відкриттів</a:t>
            </a:r>
            <a:r>
              <a:rPr lang="uk-UA" dirty="0"/>
              <a:t>, досліджень тощо);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розглядати наукові концепції, теорії через призму дискусій вчених, сучасних досліджень, особистого бачення проблеми; </a:t>
            </a:r>
            <a:endParaRPr lang="uk-UA" dirty="0" smtClean="0"/>
          </a:p>
          <a:p>
            <a:r>
              <a:rPr lang="uk-UA" dirty="0" smtClean="0"/>
              <a:t>- </a:t>
            </a:r>
            <a:r>
              <a:rPr lang="uk-UA" dirty="0"/>
              <a:t>переконувати у важливості конкретних наукових знань, виявляти їхню світоглядну, моральну цінність; </a:t>
            </a:r>
            <a:endParaRPr lang="uk-UA" dirty="0" smtClean="0"/>
          </a:p>
          <a:p>
            <a:r>
              <a:rPr lang="uk-UA" dirty="0" smtClean="0"/>
              <a:t>-    </a:t>
            </a:r>
            <a:r>
              <a:rPr lang="uk-UA" dirty="0"/>
              <a:t>застосовувати гумор, жартівливі історії у процесі викладу.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46965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Мовленева</a:t>
            </a:r>
            <a:r>
              <a:rPr lang="uk-UA" dirty="0" smtClean="0"/>
              <a:t> компетенція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 smtClean="0"/>
              <a:t>повинно </a:t>
            </a:r>
            <a:r>
              <a:rPr lang="uk-UA" dirty="0"/>
              <a:t>бути образним (наявність метафор, порівнянь, фразеологізмів, синонімів тощо), </a:t>
            </a:r>
            <a:endParaRPr lang="uk-UA" dirty="0" smtClean="0"/>
          </a:p>
          <a:p>
            <a:r>
              <a:rPr lang="uk-UA" dirty="0" smtClean="0"/>
              <a:t>літературним</a:t>
            </a:r>
            <a:r>
              <a:rPr lang="uk-UA" dirty="0"/>
              <a:t>, позбавлених русизмів, побутових слів. </a:t>
            </a:r>
            <a:endParaRPr lang="uk-UA" dirty="0" smtClean="0"/>
          </a:p>
          <a:p>
            <a:r>
              <a:rPr lang="uk-UA" dirty="0" smtClean="0"/>
              <a:t>Через </a:t>
            </a:r>
            <a:r>
              <a:rPr lang="uk-UA" dirty="0"/>
              <a:t>інтонацію викладач може виокремлювати важливі положення, думку, яку хоче донести студентам. </a:t>
            </a:r>
            <a:endParaRPr lang="uk-UA" dirty="0" smtClean="0"/>
          </a:p>
          <a:p>
            <a:r>
              <a:rPr lang="uk-UA" dirty="0" smtClean="0"/>
              <a:t>Речення </a:t>
            </a:r>
            <a:r>
              <a:rPr lang="uk-UA" dirty="0"/>
              <a:t>бажано будувати таким шляхом, щоб студенти почули і зрозуміли контекст і сенс висловлювань. </a:t>
            </a:r>
            <a:endParaRPr lang="uk-UA" dirty="0" smtClean="0"/>
          </a:p>
          <a:p>
            <a:r>
              <a:rPr lang="uk-UA" dirty="0" smtClean="0"/>
              <a:t>Одну </a:t>
            </a:r>
            <a:r>
              <a:rPr lang="uk-UA" dirty="0"/>
              <a:t>і ту ж саму думку іноді варто проговорити різними словами, застосувати відмінні структури речень. </a:t>
            </a:r>
          </a:p>
        </p:txBody>
      </p:sp>
    </p:spTree>
    <p:extLst>
      <p:ext uri="{BB962C8B-B14F-4D97-AF65-F5344CB8AC3E}">
        <p14:creationId xmlns:p14="http://schemas.microsoft.com/office/powerpoint/2010/main" val="1836491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Мовленева</a:t>
            </a:r>
            <a:r>
              <a:rPr lang="uk-UA" dirty="0" smtClean="0"/>
              <a:t> компетенція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dirty="0"/>
              <a:t>Дикція педагога повинна бути виразною, чіткою, зрозумілою. Говорити доцільно голосно, періодично змінюючи його тембр для концентрації уваги студентів, </a:t>
            </a:r>
            <a:r>
              <a:rPr lang="uk-UA" b="1" dirty="0"/>
              <a:t>виокремлення  необхідних  ідей</a:t>
            </a:r>
            <a:r>
              <a:rPr lang="uk-UA" dirty="0"/>
              <a:t>, показу педагогом власного ставлення до змісту,  його емоцій, коли це необхідно. </a:t>
            </a:r>
            <a:endParaRPr lang="uk-UA" dirty="0" smtClean="0"/>
          </a:p>
          <a:p>
            <a:r>
              <a:rPr lang="uk-UA" dirty="0" smtClean="0"/>
              <a:t>Дихання </a:t>
            </a:r>
            <a:r>
              <a:rPr lang="uk-UA" dirty="0"/>
              <a:t>під час лекції потребує регулювання, застосування доцільних пауз, ритмічного застосування </a:t>
            </a:r>
            <a:r>
              <a:rPr lang="uk-UA" dirty="0" err="1"/>
              <a:t>вдохів</a:t>
            </a:r>
            <a:r>
              <a:rPr lang="uk-UA" dirty="0"/>
              <a:t> і </a:t>
            </a:r>
            <a:r>
              <a:rPr lang="uk-UA" dirty="0" err="1"/>
              <a:t>видохів</a:t>
            </a:r>
            <a:r>
              <a:rPr lang="uk-UA" dirty="0"/>
              <a:t>. Від </a:t>
            </a:r>
            <a:r>
              <a:rPr lang="uk-UA" b="1" dirty="0"/>
              <a:t>темпу</a:t>
            </a:r>
            <a:r>
              <a:rPr lang="uk-UA" dirty="0"/>
              <a:t> лекції значною мірою залежить  </a:t>
            </a:r>
            <a:r>
              <a:rPr lang="uk-UA" b="1" dirty="0"/>
              <a:t>увага, сприймання, розуміння, активність, поведінка студентів</a:t>
            </a:r>
            <a:r>
              <a:rPr lang="uk-UA" dirty="0"/>
              <a:t>. Його також слід цілеспрямовано регулювати. Повільний темп викладу застосовується для запису студентами інформації, її осмислення, акцентування викладачем уваги слухачів на суттєві, </a:t>
            </a:r>
            <a:r>
              <a:rPr lang="uk-UA" dirty="0" err="1"/>
              <a:t>критеріальні</a:t>
            </a:r>
            <a:r>
              <a:rPr lang="uk-UA" dirty="0"/>
              <a:t> ознаки явищ, значущі положення.</a:t>
            </a:r>
          </a:p>
        </p:txBody>
      </p:sp>
    </p:spTree>
    <p:extLst>
      <p:ext uri="{BB962C8B-B14F-4D97-AF65-F5344CB8AC3E}">
        <p14:creationId xmlns:p14="http://schemas.microsoft.com/office/powerpoint/2010/main" val="1076925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ОРІЄНТОВНА СХЕМА АНАЛІЗУ ЛЕКЦІЇ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uk-UA" sz="4100" b="1" dirty="0"/>
              <a:t>Зміст лекції</a:t>
            </a:r>
            <a:r>
              <a:rPr lang="uk-UA" sz="4100" dirty="0"/>
              <a:t>: науковість, відповідність сучасному рівню розвитку науки. </a:t>
            </a:r>
            <a:endParaRPr lang="uk-UA" sz="4100" dirty="0" smtClean="0"/>
          </a:p>
          <a:p>
            <a:r>
              <a:rPr lang="uk-UA" b="1" dirty="0" smtClean="0"/>
              <a:t>Ідейна </a:t>
            </a:r>
            <a:r>
              <a:rPr lang="uk-UA" b="1" dirty="0"/>
              <a:t>спрямованість </a:t>
            </a:r>
            <a:r>
              <a:rPr lang="uk-UA" dirty="0"/>
              <a:t>– відбір змісту матеріалу, що викладається, висвітлення його з певних філософських позицій, визначення головних ідей </a:t>
            </a:r>
            <a:r>
              <a:rPr lang="uk-UA" dirty="0" err="1"/>
              <a:t>світосприймального</a:t>
            </a:r>
            <a:r>
              <a:rPr lang="uk-UA" dirty="0"/>
              <a:t> характеру, питання методології науки, зіставлення різноманітних концепцій. </a:t>
            </a:r>
            <a:endParaRPr lang="uk-UA" dirty="0" smtClean="0"/>
          </a:p>
          <a:p>
            <a:r>
              <a:rPr lang="uk-UA" b="1" dirty="0" smtClean="0"/>
              <a:t>Активізація </a:t>
            </a:r>
            <a:r>
              <a:rPr lang="uk-UA" b="1" dirty="0"/>
              <a:t>мислення</a:t>
            </a:r>
            <a:r>
              <a:rPr lang="uk-UA" dirty="0"/>
              <a:t>, висунення проблемних питань, показ суперечностей упродовж лекції, ознайомлення з історією наукового пошуку, визначення проблем для значущості матеріалу та його застосування в майбутній спеціальності – професійна спрямованість. </a:t>
            </a:r>
          </a:p>
        </p:txBody>
      </p:sp>
    </p:spTree>
    <p:extLst>
      <p:ext uri="{BB962C8B-B14F-4D97-AF65-F5344CB8AC3E}">
        <p14:creationId xmlns:p14="http://schemas.microsoft.com/office/powerpoint/2010/main" val="2354209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Орієнтовна схема аналізу лекції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Наявність матеріалу, якого немає в підручниках. </a:t>
            </a:r>
            <a:endParaRPr lang="uk-UA" dirty="0" smtClean="0"/>
          </a:p>
          <a:p>
            <a:r>
              <a:rPr lang="uk-UA" dirty="0" smtClean="0"/>
              <a:t>Пояснення </a:t>
            </a:r>
            <a:r>
              <a:rPr lang="uk-UA" dirty="0"/>
              <a:t>найбільш складних питань. Наявність завдань для самостійного відпрацювання матеріалу, </a:t>
            </a:r>
            <a:r>
              <a:rPr lang="uk-UA" dirty="0" err="1"/>
              <a:t>зв’язків</a:t>
            </a:r>
            <a:r>
              <a:rPr lang="uk-UA" dirty="0"/>
              <a:t> із попередніми лекціями, розділами курсу, </a:t>
            </a:r>
            <a:r>
              <a:rPr lang="uk-UA" dirty="0" err="1"/>
              <a:t>внутрішньопредметних</a:t>
            </a:r>
            <a:r>
              <a:rPr lang="uk-UA" dirty="0"/>
              <a:t> та міжпредметних </a:t>
            </a:r>
            <a:r>
              <a:rPr lang="uk-UA" dirty="0" err="1"/>
              <a:t>зв’язків</a:t>
            </a:r>
            <a:r>
              <a:rPr lang="uk-UA" dirty="0"/>
              <a:t>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1189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ОРІЄНТОВНА СХЕМА АНАЛІЗУ ЛЕКЦІЇ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b="1" dirty="0"/>
              <a:t>2. Методика читання лекцій</a:t>
            </a:r>
            <a:r>
              <a:rPr lang="uk-UA" dirty="0"/>
              <a:t>:  </a:t>
            </a:r>
            <a:endParaRPr lang="uk-UA" dirty="0" smtClean="0"/>
          </a:p>
          <a:p>
            <a:r>
              <a:rPr lang="uk-UA" dirty="0" smtClean="0"/>
              <a:t>чітка </a:t>
            </a:r>
            <a:r>
              <a:rPr lang="uk-UA" dirty="0"/>
              <a:t>структура лекції, логіка викладу, повідомлення літератури до теми або до всього курсу. </a:t>
            </a:r>
            <a:endParaRPr lang="uk-UA" dirty="0" smtClean="0"/>
          </a:p>
          <a:p>
            <a:r>
              <a:rPr lang="uk-UA" dirty="0" smtClean="0"/>
              <a:t>Доступність</a:t>
            </a:r>
            <a:r>
              <a:rPr lang="uk-UA" dirty="0"/>
              <a:t>, аргументованість. </a:t>
            </a:r>
            <a:endParaRPr lang="uk-UA" dirty="0" smtClean="0"/>
          </a:p>
          <a:p>
            <a:r>
              <a:rPr lang="uk-UA" dirty="0" smtClean="0"/>
              <a:t>Виокремлення </a:t>
            </a:r>
            <a:r>
              <a:rPr lang="uk-UA" dirty="0"/>
              <a:t>головного у матеріалі та висновках. Використання деяких прийомів закріплення –  повторення, запитання на перевірку розуміння, засвоєння, підведення підсумків. </a:t>
            </a:r>
            <a:endParaRPr lang="uk-UA" dirty="0" smtClean="0"/>
          </a:p>
          <a:p>
            <a:r>
              <a:rPr lang="uk-UA" dirty="0" smtClean="0"/>
              <a:t>Використання </a:t>
            </a:r>
            <a:r>
              <a:rPr lang="uk-UA" dirty="0"/>
              <a:t>ТЗН (у разі необхідності), застосування лектором опорних матеріалів (текст, конспект, окремі записи, відсутність опорних записів тощо). </a:t>
            </a:r>
          </a:p>
        </p:txBody>
      </p:sp>
    </p:spTree>
    <p:extLst>
      <p:ext uri="{BB962C8B-B14F-4D97-AF65-F5344CB8AC3E}">
        <p14:creationId xmlns:p14="http://schemas.microsoft.com/office/powerpoint/2010/main" val="2447476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ОРІЄНТОВНА СХЕМА АНАЛІЗУ ЛЕКЦІЇ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3. Керівництво роботою студентів: </a:t>
            </a:r>
            <a:r>
              <a:rPr lang="uk-UA" dirty="0"/>
              <a:t>Допомога у веденні записів (зміна темпу: уповільнений темп за умов важливості виділення матеріалу), використання прийомів підтримки уваги – цікаві приклади, риторичні запитання, жарти і т. ін. Спонукання до запитань з боку студентів. </a:t>
            </a:r>
          </a:p>
        </p:txBody>
      </p:sp>
    </p:spTree>
    <p:extLst>
      <p:ext uri="{BB962C8B-B14F-4D97-AF65-F5344CB8AC3E}">
        <p14:creationId xmlns:p14="http://schemas.microsoft.com/office/powerpoint/2010/main" val="3465393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ОРІЄНТОВНА СХЕМА АНАЛІЗУ ЛЕКЦІЇ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/>
              <a:t>4. Особистість лектора</a:t>
            </a:r>
            <a:r>
              <a:rPr lang="uk-UA" dirty="0"/>
              <a:t>: Знання предмету. Емоційність, голос, дикція. Якість, чіткість, забарвленість, грамотність мовлення. Зовнішній вигляд. Уміння триматися перед аудиторією. Уміння бачити та відчувати аудиторію, встановлювати з нею контакт.  5. Результати лекції: інформаційна цінність лекції. Виховний вплив. Досягнення дидактичних цілей.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0931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</TotalTime>
  <Words>2206</Words>
  <Application>Microsoft Office PowerPoint</Application>
  <PresentationFormat>Экран (4:3)</PresentationFormat>
  <Paragraphs>103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Аспект</vt:lpstr>
      <vt:lpstr>ЛЕКЦІЯ</vt:lpstr>
      <vt:lpstr>Доцільність і необхідність лекції як важливої форми організації навчального процесу у закладах вищої освіти</vt:lpstr>
      <vt:lpstr>Презентация PowerPoint</vt:lpstr>
      <vt:lpstr>Презентация PowerPoint</vt:lpstr>
      <vt:lpstr>УМОВИ ЕФЕКТИВНОЇ ЛЕКЦІЇ</vt:lpstr>
      <vt:lpstr>ВИМОГИ ДО ПРОВЕДЕННЯ ЛЕКЦІЇ</vt:lpstr>
      <vt:lpstr>ІІІ. Структура лекції </vt:lpstr>
      <vt:lpstr>ОСНОВНА ЧАСТИНА </vt:lpstr>
      <vt:lpstr>ОСНОВНА ЧАСТИНА</vt:lpstr>
      <vt:lpstr>ЗАКЛЮЧНА ЧАСТИНА</vt:lpstr>
      <vt:lpstr>Мінуси лекції</vt:lpstr>
      <vt:lpstr>Види лекцій</vt:lpstr>
      <vt:lpstr>Види лекцій</vt:lpstr>
      <vt:lpstr>Види лекцій</vt:lpstr>
      <vt:lpstr>Види лекцій</vt:lpstr>
      <vt:lpstr>Види лекцій</vt:lpstr>
      <vt:lpstr>Види лекцій</vt:lpstr>
      <vt:lpstr>Види лекцій</vt:lpstr>
      <vt:lpstr>Підготовка викладача до проведення лекції : етапи</vt:lpstr>
      <vt:lpstr>Підготовка викладача до проведення лекції : етапи</vt:lpstr>
      <vt:lpstr>Презентация PowerPoint</vt:lpstr>
      <vt:lpstr>Презентация PowerPoint</vt:lpstr>
      <vt:lpstr>Презентация PowerPoint</vt:lpstr>
      <vt:lpstr>Умови успішної підготовки до лекції</vt:lpstr>
      <vt:lpstr>Для формування позитивного ставлення до змісту </vt:lpstr>
      <vt:lpstr>Формування позитивного ставлення до лекції</vt:lpstr>
      <vt:lpstr>Мовленева компетенція</vt:lpstr>
      <vt:lpstr>Мовленева компетенція</vt:lpstr>
      <vt:lpstr>ОРІЄНТОВНА СХЕМА АНАЛІЗУ ЛЕКЦІЇ </vt:lpstr>
      <vt:lpstr>Орієнтовна схема аналізу лекції</vt:lpstr>
      <vt:lpstr>ОРІЄНТОВНА СХЕМА АНАЛІЗУ ЛЕКЦІЇ </vt:lpstr>
      <vt:lpstr>ОРІЄНТОВНА СХЕМА АНАЛІЗУ ЛЕКЦІЇ </vt:lpstr>
      <vt:lpstr>ОРІЄНТОВНА СХЕМА АНАЛІЗУ ЛЕКЦІЇ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</dc:title>
  <dc:creator>RENOVATED</dc:creator>
  <cp:lastModifiedBy>RENOVATED</cp:lastModifiedBy>
  <cp:revision>11</cp:revision>
  <dcterms:created xsi:type="dcterms:W3CDTF">2026-03-20T11:03:13Z</dcterms:created>
  <dcterms:modified xsi:type="dcterms:W3CDTF">2026-09-02T09:36:37Z</dcterms:modified>
</cp:coreProperties>
</file>