
<file path=[Content_Types].xml><?xml version="1.0" encoding="utf-8"?>
<Types xmlns="http://schemas.openxmlformats.org/package/2006/content-types">
  <Default Extension="wmf" ContentType="image/x-wmf"/>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258" r:id="rId4"/>
    <p:sldId id="260" r:id="rId5"/>
    <p:sldId id="259" r:id="rId6"/>
    <p:sldId id="271" r:id="rId7"/>
    <p:sldId id="272" r:id="rId8"/>
    <p:sldId id="273" r:id="rId9"/>
    <p:sldId id="274" r:id="rId10"/>
    <p:sldId id="275" r:id="rId11"/>
    <p:sldId id="261" r:id="rId12"/>
    <p:sldId id="262" r:id="rId13"/>
    <p:sldId id="263" r:id="rId14"/>
    <p:sldId id="264" r:id="rId15"/>
    <p:sldId id="265" r:id="rId16"/>
    <p:sldId id="266" r:id="rId17"/>
    <p:sldId id="267" r:id="rId18"/>
    <p:sldId id="268" r:id="rId19"/>
    <p:sldId id="269" r:id="rId20"/>
    <p:sldId id="270" r:id="rId21"/>
    <p:sldId id="276" r:id="rId22"/>
    <p:sldId id="277" r:id="rId23"/>
    <p:sldId id="278" r:id="rId24"/>
    <p:sldId id="279" r:id="rId25"/>
    <p:sldId id="281" r:id="rId26"/>
    <p:sldId id="280" r:id="rId27"/>
    <p:sldId id="282" r:id="rId28"/>
    <p:sldId id="283" r:id="rId29"/>
    <p:sldId id="284" r:id="rId30"/>
    <p:sldId id="285" r:id="rId31"/>
    <p:sldId id="286" r:id="rId32"/>
    <p:sldId id="287" r:id="rId33"/>
    <p:sldId id="288" r:id="rId34"/>
  </p:sldIdLst>
  <p:sldSz cx="9144000" cy="6858000" type="screen4x3"/>
  <p:notesSz cx="6858000" cy="9144000"/>
  <p:defaultTex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99FF66"/>
    <a:srgbClr val="FF9999"/>
    <a:srgbClr val="FFCCFF"/>
    <a:srgbClr val="FF9966"/>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varScale="1">
        <p:scale>
          <a:sx n="67" d="100"/>
          <a:sy n="67" d="100"/>
        </p:scale>
        <p:origin x="-1476" y="-108"/>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presProps" Target="pres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Титульный слайд">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685800" y="2130425"/>
            <a:ext cx="7772400" cy="1470025"/>
          </a:xfrm>
        </p:spPr>
        <p:txBody>
          <a:bodyPr/>
          <a:lstStyle/>
          <a:p>
            <a:r>
              <a:rPr lang="ru-RU" smtClean="0"/>
              <a:t>Образец заголовка</a:t>
            </a:r>
            <a:endParaRPr lang="ru-RU"/>
          </a:p>
        </p:txBody>
      </p:sp>
      <p:sp>
        <p:nvSpPr>
          <p:cNvPr id="3" name="Подзаголовок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ru-RU" smtClean="0"/>
              <a:t>Образец подзаголовка</a:t>
            </a:r>
            <a:endParaRPr lang="ru-RU"/>
          </a:p>
        </p:txBody>
      </p:sp>
      <p:sp>
        <p:nvSpPr>
          <p:cNvPr id="4" name="Дата 3"/>
          <p:cNvSpPr>
            <a:spLocks noGrp="1"/>
          </p:cNvSpPr>
          <p:nvPr>
            <p:ph type="dt" sz="half" idx="10"/>
          </p:nvPr>
        </p:nvSpPr>
        <p:spPr/>
        <p:txBody>
          <a:bodyPr/>
          <a:lstStyle/>
          <a:p>
            <a:fld id="{B4C71EC6-210F-42DE-9C53-41977AD35B3D}" type="datetimeFigureOut">
              <a:rPr lang="ru-RU" smtClean="0"/>
              <a:t>02.09.2026</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B19B0651-EE4F-4900-A07F-96A6BFA9D0F0}" type="slidenum">
              <a:rPr lang="ru-RU" smtClean="0"/>
              <a:t>‹#›</a:t>
            </a:fld>
            <a:endParaRPr lang="ru-RU"/>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Содержимое 2"/>
          <p:cNvSpPr>
            <a:spLocks noGrp="1"/>
          </p:cNvSpPr>
          <p:nvPr>
            <p:ph idx="1"/>
          </p:nvPr>
        </p:nvSpPr>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fld id="{B4C71EC6-210F-42DE-9C53-41977AD35B3D}" type="datetimeFigureOut">
              <a:rPr lang="ru-RU" smtClean="0"/>
              <a:t>02.09.2026</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B19B0651-EE4F-4900-A07F-96A6BFA9D0F0}" type="slidenum">
              <a:rPr lang="ru-RU" smtClean="0"/>
              <a:t>‹#›</a:t>
            </a:fld>
            <a:endParaRPr lang="ru-RU"/>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722313" y="4406900"/>
            <a:ext cx="7772400" cy="1362075"/>
          </a:xfrm>
        </p:spPr>
        <p:txBody>
          <a:bodyPr anchor="t"/>
          <a:lstStyle>
            <a:lvl1pPr algn="l">
              <a:defRPr sz="4000" b="1" cap="all"/>
            </a:lvl1pPr>
          </a:lstStyle>
          <a:p>
            <a:r>
              <a:rPr lang="ru-RU" smtClean="0"/>
              <a:t>Образец заголовка</a:t>
            </a:r>
            <a:endParaRPr lang="ru-RU"/>
          </a:p>
        </p:txBody>
      </p:sp>
      <p:sp>
        <p:nvSpPr>
          <p:cNvPr id="3" name="Текст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smtClean="0"/>
              <a:t>Образец текста</a:t>
            </a:r>
          </a:p>
        </p:txBody>
      </p:sp>
      <p:sp>
        <p:nvSpPr>
          <p:cNvPr id="4" name="Дата 3"/>
          <p:cNvSpPr>
            <a:spLocks noGrp="1"/>
          </p:cNvSpPr>
          <p:nvPr>
            <p:ph type="dt" sz="half" idx="10"/>
          </p:nvPr>
        </p:nvSpPr>
        <p:spPr/>
        <p:txBody>
          <a:bodyPr/>
          <a:lstStyle/>
          <a:p>
            <a:fld id="{B4C71EC6-210F-42DE-9C53-41977AD35B3D}" type="datetimeFigureOut">
              <a:rPr lang="ru-RU" smtClean="0"/>
              <a:t>02.09.2026</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B19B0651-EE4F-4900-A07F-96A6BFA9D0F0}" type="slidenum">
              <a:rPr lang="ru-RU" smtClean="0"/>
              <a:t>‹#›</a:t>
            </a:fld>
            <a:endParaRPr lang="ru-RU"/>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Содержимое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Содержимое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Дата 4"/>
          <p:cNvSpPr>
            <a:spLocks noGrp="1"/>
          </p:cNvSpPr>
          <p:nvPr>
            <p:ph type="dt" sz="half" idx="10"/>
          </p:nvPr>
        </p:nvSpPr>
        <p:spPr/>
        <p:txBody>
          <a:bodyPr/>
          <a:lstStyle/>
          <a:p>
            <a:fld id="{B4C71EC6-210F-42DE-9C53-41977AD35B3D}" type="datetimeFigureOut">
              <a:rPr lang="ru-RU" smtClean="0"/>
              <a:t>02.09.2026</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B19B0651-EE4F-4900-A07F-96A6BFA9D0F0}" type="slidenum">
              <a:rPr lang="ru-RU" smtClean="0"/>
              <a:t>‹#›</a:t>
            </a:fld>
            <a:endParaRPr lang="ru-RU"/>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lvl1pPr>
              <a:defRPr/>
            </a:lvl1pPr>
          </a:lstStyle>
          <a:p>
            <a:r>
              <a:rPr lang="ru-RU" smtClean="0"/>
              <a:t>Образец заголовка</a:t>
            </a:r>
            <a:endParaRPr lang="ru-RU"/>
          </a:p>
        </p:txBody>
      </p:sp>
      <p:sp>
        <p:nvSpPr>
          <p:cNvPr id="3" name="Текст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4" name="Содержимое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Текст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6" name="Содержимое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7" name="Дата 6"/>
          <p:cNvSpPr>
            <a:spLocks noGrp="1"/>
          </p:cNvSpPr>
          <p:nvPr>
            <p:ph type="dt" sz="half" idx="10"/>
          </p:nvPr>
        </p:nvSpPr>
        <p:spPr/>
        <p:txBody>
          <a:bodyPr/>
          <a:lstStyle/>
          <a:p>
            <a:fld id="{B4C71EC6-210F-42DE-9C53-41977AD35B3D}" type="datetimeFigureOut">
              <a:rPr lang="ru-RU" smtClean="0"/>
              <a:t>02.09.2026</a:t>
            </a:fld>
            <a:endParaRPr lang="ru-RU"/>
          </a:p>
        </p:txBody>
      </p:sp>
      <p:sp>
        <p:nvSpPr>
          <p:cNvPr id="8" name="Нижний колонтитул 7"/>
          <p:cNvSpPr>
            <a:spLocks noGrp="1"/>
          </p:cNvSpPr>
          <p:nvPr>
            <p:ph type="ftr" sz="quarter" idx="11"/>
          </p:nvPr>
        </p:nvSpPr>
        <p:spPr/>
        <p:txBody>
          <a:bodyPr/>
          <a:lstStyle/>
          <a:p>
            <a:endParaRPr lang="ru-RU"/>
          </a:p>
        </p:txBody>
      </p:sp>
      <p:sp>
        <p:nvSpPr>
          <p:cNvPr id="9" name="Номер слайда 8"/>
          <p:cNvSpPr>
            <a:spLocks noGrp="1"/>
          </p:cNvSpPr>
          <p:nvPr>
            <p:ph type="sldNum" sz="quarter" idx="12"/>
          </p:nvPr>
        </p:nvSpPr>
        <p:spPr/>
        <p:txBody>
          <a:bodyPr/>
          <a:lstStyle/>
          <a:p>
            <a:fld id="{B19B0651-EE4F-4900-A07F-96A6BFA9D0F0}" type="slidenum">
              <a:rPr lang="ru-RU" smtClean="0"/>
              <a:t>‹#›</a:t>
            </a:fld>
            <a:endParaRPr lang="ru-RU"/>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Дата 2"/>
          <p:cNvSpPr>
            <a:spLocks noGrp="1"/>
          </p:cNvSpPr>
          <p:nvPr>
            <p:ph type="dt" sz="half" idx="10"/>
          </p:nvPr>
        </p:nvSpPr>
        <p:spPr/>
        <p:txBody>
          <a:bodyPr/>
          <a:lstStyle/>
          <a:p>
            <a:fld id="{B4C71EC6-210F-42DE-9C53-41977AD35B3D}" type="datetimeFigureOut">
              <a:rPr lang="ru-RU" smtClean="0"/>
              <a:t>02.09.2026</a:t>
            </a:fld>
            <a:endParaRPr lang="ru-RU"/>
          </a:p>
        </p:txBody>
      </p:sp>
      <p:sp>
        <p:nvSpPr>
          <p:cNvPr id="4" name="Нижний колонтитул 3"/>
          <p:cNvSpPr>
            <a:spLocks noGrp="1"/>
          </p:cNvSpPr>
          <p:nvPr>
            <p:ph type="ftr" sz="quarter" idx="11"/>
          </p:nvPr>
        </p:nvSpPr>
        <p:spPr/>
        <p:txBody>
          <a:bodyPr/>
          <a:lstStyle/>
          <a:p>
            <a:endParaRPr lang="ru-RU"/>
          </a:p>
        </p:txBody>
      </p:sp>
      <p:sp>
        <p:nvSpPr>
          <p:cNvPr id="5" name="Номер слайда 4"/>
          <p:cNvSpPr>
            <a:spLocks noGrp="1"/>
          </p:cNvSpPr>
          <p:nvPr>
            <p:ph type="sldNum" sz="quarter" idx="12"/>
          </p:nvPr>
        </p:nvSpPr>
        <p:spPr/>
        <p:txBody>
          <a:bodyPr/>
          <a:lstStyle/>
          <a:p>
            <a:fld id="{B19B0651-EE4F-4900-A07F-96A6BFA9D0F0}" type="slidenum">
              <a:rPr lang="ru-RU" smtClean="0"/>
              <a:t>‹#›</a:t>
            </a:fld>
            <a:endParaRPr lang="ru-RU"/>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Дата 1"/>
          <p:cNvSpPr>
            <a:spLocks noGrp="1"/>
          </p:cNvSpPr>
          <p:nvPr>
            <p:ph type="dt" sz="half" idx="10"/>
          </p:nvPr>
        </p:nvSpPr>
        <p:spPr/>
        <p:txBody>
          <a:bodyPr/>
          <a:lstStyle/>
          <a:p>
            <a:fld id="{B4C71EC6-210F-42DE-9C53-41977AD35B3D}" type="datetimeFigureOut">
              <a:rPr lang="ru-RU" smtClean="0"/>
              <a:t>02.09.2026</a:t>
            </a:fld>
            <a:endParaRPr lang="ru-RU"/>
          </a:p>
        </p:txBody>
      </p:sp>
      <p:sp>
        <p:nvSpPr>
          <p:cNvPr id="3" name="Нижний колонтитул 2"/>
          <p:cNvSpPr>
            <a:spLocks noGrp="1"/>
          </p:cNvSpPr>
          <p:nvPr>
            <p:ph type="ftr" sz="quarter" idx="11"/>
          </p:nvPr>
        </p:nvSpPr>
        <p:spPr/>
        <p:txBody>
          <a:bodyPr/>
          <a:lstStyle/>
          <a:p>
            <a:endParaRPr lang="ru-RU"/>
          </a:p>
        </p:txBody>
      </p:sp>
      <p:sp>
        <p:nvSpPr>
          <p:cNvPr id="4" name="Номер слайда 3"/>
          <p:cNvSpPr>
            <a:spLocks noGrp="1"/>
          </p:cNvSpPr>
          <p:nvPr>
            <p:ph type="sldNum" sz="quarter" idx="12"/>
          </p:nvPr>
        </p:nvSpPr>
        <p:spPr/>
        <p:txBody>
          <a:bodyPr/>
          <a:lstStyle/>
          <a:p>
            <a:fld id="{B19B0651-EE4F-4900-A07F-96A6BFA9D0F0}" type="slidenum">
              <a:rPr lang="ru-RU" smtClean="0"/>
              <a:t>‹#›</a:t>
            </a:fld>
            <a:endParaRPr lang="ru-RU"/>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3050"/>
            <a:ext cx="3008313" cy="1162050"/>
          </a:xfrm>
        </p:spPr>
        <p:txBody>
          <a:bodyPr anchor="b"/>
          <a:lstStyle>
            <a:lvl1pPr algn="l">
              <a:defRPr sz="2000" b="1"/>
            </a:lvl1pPr>
          </a:lstStyle>
          <a:p>
            <a:r>
              <a:rPr lang="ru-RU" smtClean="0"/>
              <a:t>Образец заголовка</a:t>
            </a:r>
            <a:endParaRPr lang="ru-RU"/>
          </a:p>
        </p:txBody>
      </p:sp>
      <p:sp>
        <p:nvSpPr>
          <p:cNvPr id="3" name="Содержимое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Текст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Дата 4"/>
          <p:cNvSpPr>
            <a:spLocks noGrp="1"/>
          </p:cNvSpPr>
          <p:nvPr>
            <p:ph type="dt" sz="half" idx="10"/>
          </p:nvPr>
        </p:nvSpPr>
        <p:spPr/>
        <p:txBody>
          <a:bodyPr/>
          <a:lstStyle/>
          <a:p>
            <a:fld id="{B4C71EC6-210F-42DE-9C53-41977AD35B3D}" type="datetimeFigureOut">
              <a:rPr lang="ru-RU" smtClean="0"/>
              <a:t>02.09.2026</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B19B0651-EE4F-4900-A07F-96A6BFA9D0F0}" type="slidenum">
              <a:rPr lang="ru-RU" smtClean="0"/>
              <a:t>‹#›</a:t>
            </a:fld>
            <a:endParaRPr lang="ru-RU"/>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792288" y="4800600"/>
            <a:ext cx="5486400" cy="566738"/>
          </a:xfrm>
        </p:spPr>
        <p:txBody>
          <a:bodyPr anchor="b"/>
          <a:lstStyle>
            <a:lvl1pPr algn="l">
              <a:defRPr sz="2000" b="1"/>
            </a:lvl1pPr>
          </a:lstStyle>
          <a:p>
            <a:r>
              <a:rPr lang="ru-RU" smtClean="0"/>
              <a:t>Образец заголовка</a:t>
            </a:r>
            <a:endParaRPr lang="ru-RU"/>
          </a:p>
        </p:txBody>
      </p:sp>
      <p:sp>
        <p:nvSpPr>
          <p:cNvPr id="3" name="Рисунок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ru-RU"/>
          </a:p>
        </p:txBody>
      </p:sp>
      <p:sp>
        <p:nvSpPr>
          <p:cNvPr id="4" name="Текст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Дата 4"/>
          <p:cNvSpPr>
            <a:spLocks noGrp="1"/>
          </p:cNvSpPr>
          <p:nvPr>
            <p:ph type="dt" sz="half" idx="10"/>
          </p:nvPr>
        </p:nvSpPr>
        <p:spPr/>
        <p:txBody>
          <a:bodyPr/>
          <a:lstStyle/>
          <a:p>
            <a:fld id="{B4C71EC6-210F-42DE-9C53-41977AD35B3D}" type="datetimeFigureOut">
              <a:rPr lang="ru-RU" smtClean="0"/>
              <a:t>02.09.2026</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B19B0651-EE4F-4900-A07F-96A6BFA9D0F0}" type="slidenum">
              <a:rPr lang="ru-RU" smtClean="0"/>
              <a:t>‹#›</a:t>
            </a:fld>
            <a:endParaRPr lang="ru-RU"/>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Вертикальный текст 2"/>
          <p:cNvSpPr>
            <a:spLocks noGrp="1"/>
          </p:cNvSpPr>
          <p:nvPr>
            <p:ph type="body" orient="vert" idx="1"/>
          </p:nvPr>
        </p:nvSpPr>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fld id="{B4C71EC6-210F-42DE-9C53-41977AD35B3D}" type="datetimeFigureOut">
              <a:rPr lang="ru-RU" smtClean="0"/>
              <a:t>02.09.2026</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B19B0651-EE4F-4900-A07F-96A6BFA9D0F0}" type="slidenum">
              <a:rPr lang="ru-RU" smtClean="0"/>
              <a:t>‹#›</a:t>
            </a:fld>
            <a:endParaRPr lang="ru-RU"/>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Вертикальный заголовок 1"/>
          <p:cNvSpPr>
            <a:spLocks noGrp="1"/>
          </p:cNvSpPr>
          <p:nvPr>
            <p:ph type="title" orient="vert"/>
          </p:nvPr>
        </p:nvSpPr>
        <p:spPr>
          <a:xfrm>
            <a:off x="6629400" y="274638"/>
            <a:ext cx="2057400" cy="5851525"/>
          </a:xfrm>
        </p:spPr>
        <p:txBody>
          <a:bodyPr vert="eaVert"/>
          <a:lstStyle/>
          <a:p>
            <a:r>
              <a:rPr lang="ru-RU" smtClean="0"/>
              <a:t>Образец заголовка</a:t>
            </a:r>
            <a:endParaRPr lang="ru-RU"/>
          </a:p>
        </p:txBody>
      </p:sp>
      <p:sp>
        <p:nvSpPr>
          <p:cNvPr id="3" name="Вертикальный текст 2"/>
          <p:cNvSpPr>
            <a:spLocks noGrp="1"/>
          </p:cNvSpPr>
          <p:nvPr>
            <p:ph type="body" orient="vert" idx="1"/>
          </p:nvPr>
        </p:nvSpPr>
        <p:spPr>
          <a:xfrm>
            <a:off x="457200" y="274638"/>
            <a:ext cx="6019800" cy="5851525"/>
          </a:xfrm>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p>
            <a:fld id="{B4C71EC6-210F-42DE-9C53-41977AD35B3D}" type="datetimeFigureOut">
              <a:rPr lang="ru-RU" smtClean="0"/>
              <a:t>02.09.2026</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B19B0651-EE4F-4900-A07F-96A6BFA9D0F0}" type="slidenum">
              <a:rPr lang="ru-RU" smtClean="0"/>
              <a:t>‹#›</a:t>
            </a:fld>
            <a:endParaRPr lang="ru-RU"/>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ru-RU" smtClean="0"/>
              <a:t>Образец заголовка</a:t>
            </a:r>
            <a:endParaRPr lang="ru-RU"/>
          </a:p>
        </p:txBody>
      </p:sp>
      <p:sp>
        <p:nvSpPr>
          <p:cNvPr id="3" name="Текст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B4C71EC6-210F-42DE-9C53-41977AD35B3D}" type="datetimeFigureOut">
              <a:rPr lang="ru-RU" smtClean="0"/>
              <a:t>02.09.2026</a:t>
            </a:fld>
            <a:endParaRPr lang="ru-RU"/>
          </a:p>
        </p:txBody>
      </p:sp>
      <p:sp>
        <p:nvSpPr>
          <p:cNvPr id="5" name="Нижний колонтитул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ru-RU"/>
          </a:p>
        </p:txBody>
      </p:sp>
      <p:sp>
        <p:nvSpPr>
          <p:cNvPr id="6" name="Номер слайда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19B0651-EE4F-4900-A07F-96A6BFA9D0F0}" type="slidenum">
              <a:rPr lang="ru-RU" smtClean="0"/>
              <a:t>‹#›</a:t>
            </a:fld>
            <a:endParaRPr lang="ru-RU"/>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1.wmf"/><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accent4"/>
        </a:solidFill>
        <a:effectLst/>
      </p:bgPr>
    </p:bg>
    <p:spTree>
      <p:nvGrpSpPr>
        <p:cNvPr id="1" name=""/>
        <p:cNvGrpSpPr/>
        <p:nvPr/>
      </p:nvGrpSpPr>
      <p:grpSpPr>
        <a:xfrm>
          <a:off x="0" y="0"/>
          <a:ext cx="0" cy="0"/>
          <a:chOff x="0" y="0"/>
          <a:chExt cx="0" cy="0"/>
        </a:xfrm>
      </p:grpSpPr>
      <p:sp>
        <p:nvSpPr>
          <p:cNvPr id="2" name="Заголовок 1"/>
          <p:cNvSpPr>
            <a:spLocks noGrp="1"/>
          </p:cNvSpPr>
          <p:nvPr>
            <p:ph type="ctrTitle"/>
          </p:nvPr>
        </p:nvSpPr>
        <p:spPr/>
        <p:txBody>
          <a:bodyPr/>
          <a:lstStyle/>
          <a:p>
            <a:r>
              <a:rPr lang="uk-UA" dirty="0" smtClean="0"/>
              <a:t>МЕТОДИ НАВЧАННЯ</a:t>
            </a:r>
            <a:endParaRPr lang="uk-UA" dirty="0"/>
          </a:p>
        </p:txBody>
      </p:sp>
      <p:sp>
        <p:nvSpPr>
          <p:cNvPr id="3" name="Подзаголовок 2"/>
          <p:cNvSpPr>
            <a:spLocks noGrp="1"/>
          </p:cNvSpPr>
          <p:nvPr>
            <p:ph type="subTitle" idx="1"/>
          </p:nvPr>
        </p:nvSpPr>
        <p:spPr/>
        <p:txBody>
          <a:bodyPr/>
          <a:lstStyle/>
          <a:p>
            <a:endParaRPr lang="uk-UA"/>
          </a:p>
        </p:txBody>
      </p:sp>
    </p:spTree>
    <p:extLst>
      <p:ext uri="{BB962C8B-B14F-4D97-AF65-F5344CB8AC3E}">
        <p14:creationId xmlns:p14="http://schemas.microsoft.com/office/powerpoint/2010/main" val="233724161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accent4">
            <a:lumMod val="40000"/>
            <a:lumOff val="60000"/>
          </a:schemeClr>
        </a:solidFill>
        <a:effectLst/>
      </p:bgPr>
    </p:bg>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endParaRPr lang="uk-UA" dirty="0"/>
          </a:p>
        </p:txBody>
      </p:sp>
      <p:sp>
        <p:nvSpPr>
          <p:cNvPr id="3" name="Объект 2"/>
          <p:cNvSpPr>
            <a:spLocks noGrp="1"/>
          </p:cNvSpPr>
          <p:nvPr>
            <p:ph idx="1"/>
          </p:nvPr>
        </p:nvSpPr>
        <p:spPr/>
        <p:txBody>
          <a:bodyPr>
            <a:normAutofit/>
          </a:bodyPr>
          <a:lstStyle/>
          <a:p>
            <a:r>
              <a:rPr lang="uk-UA" dirty="0"/>
              <a:t>Будь-якому виду діяльності притаманні певні цілі й відповідні їм методи, інакше досягнення цілі неможливе. </a:t>
            </a:r>
            <a:endParaRPr lang="uk-UA" dirty="0" smtClean="0"/>
          </a:p>
          <a:p>
            <a:pPr marL="0" indent="0">
              <a:buNone/>
            </a:pPr>
            <a:endParaRPr lang="uk-UA" dirty="0"/>
          </a:p>
          <a:p>
            <a:r>
              <a:rPr lang="uk-UA" dirty="0" smtClean="0"/>
              <a:t>Навчання </a:t>
            </a:r>
            <a:r>
              <a:rPr lang="uk-UA" dirty="0"/>
              <a:t>– один з найбільш складних видів діяльності, тому його цілі забезпечуються цілою системою різноманітних методів. </a:t>
            </a:r>
          </a:p>
        </p:txBody>
      </p:sp>
    </p:spTree>
    <p:extLst>
      <p:ext uri="{BB962C8B-B14F-4D97-AF65-F5344CB8AC3E}">
        <p14:creationId xmlns:p14="http://schemas.microsoft.com/office/powerpoint/2010/main" val="165089471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accent4">
            <a:lumMod val="20000"/>
            <a:lumOff val="80000"/>
          </a:schemeClr>
        </a:solidFill>
        <a:effectLst/>
      </p:bgPr>
    </p:bg>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uk-UA" dirty="0" smtClean="0"/>
              <a:t>Метод </a:t>
            </a:r>
            <a:endParaRPr lang="uk-UA" dirty="0"/>
          </a:p>
        </p:txBody>
      </p:sp>
      <p:sp>
        <p:nvSpPr>
          <p:cNvPr id="3" name="Объект 2"/>
          <p:cNvSpPr>
            <a:spLocks noGrp="1"/>
          </p:cNvSpPr>
          <p:nvPr>
            <p:ph idx="1"/>
          </p:nvPr>
        </p:nvSpPr>
        <p:spPr/>
        <p:txBody>
          <a:bodyPr/>
          <a:lstStyle/>
          <a:p>
            <a:r>
              <a:rPr lang="uk-UA" dirty="0"/>
              <a:t>Метод (від гр. </a:t>
            </a:r>
            <a:r>
              <a:rPr lang="el-GR" dirty="0"/>
              <a:t>μέθοδος – «</a:t>
            </a:r>
            <a:r>
              <a:rPr lang="uk-UA" dirty="0"/>
              <a:t>шлях пізнання чи дослідження») – шлях, спосіб пізнавальної і практичної </a:t>
            </a:r>
            <a:r>
              <a:rPr lang="uk-UA" dirty="0" smtClean="0"/>
              <a:t>діяльності</a:t>
            </a:r>
          </a:p>
          <a:p>
            <a:r>
              <a:rPr lang="uk-UA" dirty="0"/>
              <a:t>Метод навчання – це система послідовних взаємо пов’язаних дій викладача і студентів, які забезпечують засвоєння змісту освіти</a:t>
            </a:r>
          </a:p>
        </p:txBody>
      </p:sp>
    </p:spTree>
    <p:extLst>
      <p:ext uri="{BB962C8B-B14F-4D97-AF65-F5344CB8AC3E}">
        <p14:creationId xmlns:p14="http://schemas.microsoft.com/office/powerpoint/2010/main" val="273117734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accent4">
            <a:lumMod val="40000"/>
            <a:lumOff val="60000"/>
          </a:schemeClr>
        </a:solidFill>
        <a:effectLst/>
      </p:bgPr>
    </p:bg>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fontScale="90000"/>
          </a:bodyPr>
          <a:lstStyle/>
          <a:p>
            <a:pPr marL="571500" indent="-571500">
              <a:buFont typeface="Wingdings" panose="05000000000000000000" pitchFamily="2" charset="2"/>
              <a:buChar char="v"/>
            </a:pPr>
            <a:r>
              <a:rPr lang="uk-UA" dirty="0" smtClean="0"/>
              <a:t/>
            </a:r>
            <a:br>
              <a:rPr lang="uk-UA" dirty="0" smtClean="0"/>
            </a:br>
            <a:r>
              <a:rPr lang="uk-UA" dirty="0"/>
              <a:t/>
            </a:r>
            <a:br>
              <a:rPr lang="uk-UA" dirty="0"/>
            </a:br>
            <a:r>
              <a:rPr lang="uk-UA" dirty="0" smtClean="0"/>
              <a:t/>
            </a:r>
            <a:br>
              <a:rPr lang="uk-UA" dirty="0" smtClean="0"/>
            </a:br>
            <a:r>
              <a:rPr lang="uk-UA" dirty="0"/>
              <a:t/>
            </a:r>
            <a:br>
              <a:rPr lang="uk-UA" dirty="0"/>
            </a:br>
            <a:r>
              <a:rPr lang="uk-UA" dirty="0" smtClean="0"/>
              <a:t/>
            </a:r>
            <a:br>
              <a:rPr lang="uk-UA" dirty="0" smtClean="0"/>
            </a:br>
            <a:r>
              <a:rPr lang="uk-UA" dirty="0"/>
              <a:t/>
            </a:r>
            <a:br>
              <a:rPr lang="uk-UA" dirty="0"/>
            </a:br>
            <a:r>
              <a:rPr lang="uk-UA" dirty="0" smtClean="0"/>
              <a:t/>
            </a:r>
            <a:br>
              <a:rPr lang="uk-UA" dirty="0" smtClean="0"/>
            </a:br>
            <a:r>
              <a:rPr lang="uk-UA" dirty="0"/>
              <a:t/>
            </a:r>
            <a:br>
              <a:rPr lang="uk-UA" dirty="0"/>
            </a:br>
            <a:r>
              <a:rPr lang="uk-UA" dirty="0" smtClean="0"/>
              <a:t>Методи </a:t>
            </a:r>
            <a:r>
              <a:rPr lang="uk-UA" dirty="0"/>
              <a:t>навчання </a:t>
            </a:r>
            <a:r>
              <a:rPr lang="uk-UA" dirty="0" smtClean="0"/>
              <a:t>характеризуються</a:t>
            </a:r>
            <a:br>
              <a:rPr lang="uk-UA" dirty="0" smtClean="0"/>
            </a:br>
            <a:r>
              <a:rPr lang="uk-UA" dirty="0"/>
              <a:t/>
            </a:r>
            <a:br>
              <a:rPr lang="uk-UA" dirty="0"/>
            </a:br>
            <a:r>
              <a:rPr lang="uk-UA" dirty="0"/>
              <a:t/>
            </a:r>
            <a:br>
              <a:rPr lang="uk-UA" dirty="0"/>
            </a:br>
            <a:r>
              <a:rPr lang="uk-UA" dirty="0"/>
              <a:t>трьома провідними ознаками: </a:t>
            </a:r>
            <a:br>
              <a:rPr lang="uk-UA" dirty="0"/>
            </a:br>
            <a:r>
              <a:rPr lang="uk-UA" dirty="0"/>
              <a:t>Цілі навчання. </a:t>
            </a:r>
            <a:br>
              <a:rPr lang="uk-UA" dirty="0"/>
            </a:br>
            <a:r>
              <a:rPr lang="uk-UA" dirty="0"/>
              <a:t> Спосіб засвоєння змісту освіти. </a:t>
            </a:r>
            <a:br>
              <a:rPr lang="uk-UA" dirty="0"/>
            </a:br>
            <a:r>
              <a:rPr lang="uk-UA" dirty="0" smtClean="0"/>
              <a:t>Характер </a:t>
            </a:r>
            <a:r>
              <a:rPr lang="uk-UA" dirty="0"/>
              <a:t>взаємодії викладача і студентів. </a:t>
            </a:r>
            <a:br>
              <a:rPr lang="uk-UA" dirty="0"/>
            </a:br>
            <a:r>
              <a:rPr lang="uk-UA" dirty="0" smtClean="0"/>
              <a:t> </a:t>
            </a:r>
            <a:endParaRPr lang="uk-UA" dirty="0"/>
          </a:p>
        </p:txBody>
      </p:sp>
      <p:pic>
        <p:nvPicPr>
          <p:cNvPr id="1026" name="Picture 2" descr="C:\Program Files (x86)\Microsoft Office\MEDIA\CAGCAT10\j0293844.wmf"/>
          <p:cNvPicPr>
            <a:picLocks noGrp="1" noChangeAspect="1" noChangeArrowheads="1"/>
          </p:cNvPicPr>
          <p:nvPr>
            <p:ph idx="1"/>
          </p:nvPr>
        </p:nvPicPr>
        <p:blipFill>
          <a:blip r:embed="rId2" cstate="print">
            <a:extLst>
              <a:ext uri="{28A0092B-C50C-407E-A947-70E740481C1C}">
                <a14:useLocalDpi xmlns:a14="http://schemas.microsoft.com/office/drawing/2010/main" val="0"/>
              </a:ext>
            </a:extLst>
          </a:blip>
          <a:srcRect/>
          <a:stretch>
            <a:fillRect/>
          </a:stretch>
        </p:blipFill>
        <p:spPr bwMode="auto">
          <a:xfrm rot="21435704">
            <a:off x="7603189" y="4867850"/>
            <a:ext cx="648072" cy="129729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09026295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solidFill>
            <a:srgbClr val="FF9999">
              <a:alpha val="69020"/>
            </a:srgbClr>
          </a:solidFill>
        </p:spPr>
        <p:txBody>
          <a:bodyPr>
            <a:normAutofit/>
          </a:bodyPr>
          <a:lstStyle/>
          <a:p>
            <a:r>
              <a:rPr lang="uk-UA" dirty="0"/>
              <a:t>Класифікація методів навчання  </a:t>
            </a:r>
          </a:p>
        </p:txBody>
      </p:sp>
      <p:sp>
        <p:nvSpPr>
          <p:cNvPr id="3" name="Объект 2"/>
          <p:cNvSpPr>
            <a:spLocks noGrp="1"/>
          </p:cNvSpPr>
          <p:nvPr>
            <p:ph idx="1"/>
          </p:nvPr>
        </p:nvSpPr>
        <p:spPr>
          <a:solidFill>
            <a:srgbClr val="FF9999"/>
          </a:solidFill>
        </p:spPr>
        <p:txBody>
          <a:bodyPr/>
          <a:lstStyle/>
          <a:p>
            <a:pPr marL="571500" indent="-571500">
              <a:buAutoNum type="romanUcPeriod"/>
            </a:pPr>
            <a:r>
              <a:rPr lang="uk-UA" b="1" dirty="0" smtClean="0"/>
              <a:t>Методи </a:t>
            </a:r>
            <a:r>
              <a:rPr lang="uk-UA" b="1" dirty="0"/>
              <a:t>організації і здійснення навчально-пізнавальної </a:t>
            </a:r>
            <a:r>
              <a:rPr lang="uk-UA" b="1" dirty="0" smtClean="0"/>
              <a:t>діяльності (джерело знань):</a:t>
            </a:r>
            <a:r>
              <a:rPr lang="uk-UA" dirty="0" smtClean="0"/>
              <a:t> </a:t>
            </a:r>
          </a:p>
          <a:p>
            <a:pPr marL="0" indent="0">
              <a:buNone/>
            </a:pPr>
            <a:r>
              <a:rPr lang="uk-UA" dirty="0" smtClean="0"/>
              <a:t>1.1</a:t>
            </a:r>
            <a:r>
              <a:rPr lang="uk-UA" dirty="0"/>
              <a:t>. Словесні (лекції, пояснення, розповіді, бесіди</a:t>
            </a:r>
            <a:r>
              <a:rPr lang="uk-UA" dirty="0" smtClean="0"/>
              <a:t>). </a:t>
            </a:r>
          </a:p>
          <a:p>
            <a:pPr marL="0" indent="0">
              <a:buNone/>
            </a:pPr>
            <a:r>
              <a:rPr lang="uk-UA" dirty="0" smtClean="0"/>
              <a:t>1.2</a:t>
            </a:r>
            <a:r>
              <a:rPr lang="uk-UA" dirty="0"/>
              <a:t>. Наочні (досліди, демонстрації, ілюстрації) </a:t>
            </a:r>
            <a:r>
              <a:rPr lang="uk-UA" dirty="0" smtClean="0"/>
              <a:t>1.3</a:t>
            </a:r>
            <a:r>
              <a:rPr lang="uk-UA" dirty="0"/>
              <a:t>. Практичні (вправи, розв’язання тренувальних завдань та ін</a:t>
            </a:r>
            <a:r>
              <a:rPr lang="uk-UA" dirty="0" smtClean="0"/>
              <a:t>.)</a:t>
            </a:r>
          </a:p>
        </p:txBody>
      </p:sp>
    </p:spTree>
    <p:extLst>
      <p:ext uri="{BB962C8B-B14F-4D97-AF65-F5344CB8AC3E}">
        <p14:creationId xmlns:p14="http://schemas.microsoft.com/office/powerpoint/2010/main" val="237740265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solidFill>
            <a:schemeClr val="accent2">
              <a:lumMod val="40000"/>
              <a:lumOff val="60000"/>
            </a:schemeClr>
          </a:solidFill>
        </p:spPr>
        <p:txBody>
          <a:bodyPr/>
          <a:lstStyle/>
          <a:p>
            <a:r>
              <a:rPr lang="uk-UA" dirty="0" smtClean="0"/>
              <a:t>1.1 Словесні методи</a:t>
            </a:r>
            <a:endParaRPr lang="uk-UA" dirty="0"/>
          </a:p>
        </p:txBody>
      </p:sp>
      <p:sp>
        <p:nvSpPr>
          <p:cNvPr id="3" name="Объект 2"/>
          <p:cNvSpPr>
            <a:spLocks noGrp="1"/>
          </p:cNvSpPr>
          <p:nvPr>
            <p:ph idx="1"/>
          </p:nvPr>
        </p:nvSpPr>
        <p:spPr>
          <a:solidFill>
            <a:schemeClr val="accent2">
              <a:lumMod val="40000"/>
              <a:lumOff val="60000"/>
            </a:schemeClr>
          </a:solidFill>
        </p:spPr>
        <p:txBody>
          <a:bodyPr>
            <a:normAutofit fontScale="85000" lnSpcReduction="20000"/>
          </a:bodyPr>
          <a:lstStyle/>
          <a:p>
            <a:pPr marL="0" indent="0">
              <a:buNone/>
            </a:pPr>
            <a:r>
              <a:rPr lang="uk-UA" dirty="0"/>
              <a:t>усний </a:t>
            </a:r>
            <a:r>
              <a:rPr lang="uk-UA" dirty="0" smtClean="0"/>
              <a:t>виклад (монолог)</a:t>
            </a:r>
          </a:p>
          <a:p>
            <a:r>
              <a:rPr lang="uk-UA" dirty="0"/>
              <a:t>Види усного викладу: </a:t>
            </a:r>
            <a:endParaRPr lang="uk-UA" dirty="0" smtClean="0"/>
          </a:p>
          <a:p>
            <a:r>
              <a:rPr lang="uk-UA" dirty="0"/>
              <a:t>- розповідь – емоційний, образний виклад певного питання; </a:t>
            </a:r>
            <a:endParaRPr lang="uk-UA" dirty="0" smtClean="0"/>
          </a:p>
          <a:p>
            <a:r>
              <a:rPr lang="uk-UA" dirty="0" smtClean="0"/>
              <a:t>- </a:t>
            </a:r>
            <a:r>
              <a:rPr lang="uk-UA" dirty="0"/>
              <a:t>пояснення – доказовий виклад навчального матеріалу з виділенням складних моментів та їх обґрунтованим поданням для забезпечення належного розуміння і засвоєння студентами; </a:t>
            </a:r>
            <a:endParaRPr lang="uk-UA" dirty="0" smtClean="0"/>
          </a:p>
          <a:p>
            <a:r>
              <a:rPr lang="uk-UA" dirty="0" smtClean="0"/>
              <a:t>- </a:t>
            </a:r>
            <a:r>
              <a:rPr lang="uk-UA" dirty="0"/>
              <a:t>лекція – від інших методів відрізняється чіткою строгою структурою, великою кількістю повідомлюваної інформації, системним характером викладу матеріалу. </a:t>
            </a:r>
          </a:p>
        </p:txBody>
      </p:sp>
    </p:spTree>
    <p:extLst>
      <p:ext uri="{BB962C8B-B14F-4D97-AF65-F5344CB8AC3E}">
        <p14:creationId xmlns:p14="http://schemas.microsoft.com/office/powerpoint/2010/main" val="378534688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solidFill>
            <a:schemeClr val="accent2">
              <a:lumMod val="40000"/>
              <a:lumOff val="60000"/>
            </a:schemeClr>
          </a:solidFill>
        </p:spPr>
        <p:txBody>
          <a:bodyPr/>
          <a:lstStyle/>
          <a:p>
            <a:r>
              <a:rPr lang="uk-UA" dirty="0" smtClean="0"/>
              <a:t>1.1 СЛОВЕСНІ МЕТОДИ</a:t>
            </a:r>
            <a:endParaRPr lang="uk-UA" dirty="0"/>
          </a:p>
        </p:txBody>
      </p:sp>
      <p:sp>
        <p:nvSpPr>
          <p:cNvPr id="3" name="Объект 2"/>
          <p:cNvSpPr>
            <a:spLocks noGrp="1"/>
          </p:cNvSpPr>
          <p:nvPr>
            <p:ph idx="1"/>
          </p:nvPr>
        </p:nvSpPr>
        <p:spPr>
          <a:solidFill>
            <a:schemeClr val="accent2">
              <a:lumMod val="40000"/>
              <a:lumOff val="60000"/>
            </a:schemeClr>
          </a:solidFill>
        </p:spPr>
        <p:txBody>
          <a:bodyPr>
            <a:normAutofit fontScale="92500" lnSpcReduction="20000"/>
          </a:bodyPr>
          <a:lstStyle/>
          <a:p>
            <a:r>
              <a:rPr lang="uk-UA" dirty="0"/>
              <a:t>2) бесіда – діалогічний метод навчання, при якому педагог за допомогою вміло поставлених питань спонукує або до відтворення наявних знань або до самостійних висновків та узагальнень на підставі вже засвоєних знань. Бесіди можуть бути: вступними (як підготовка до нового матеріалу), бесіди-повідомлення (надбання нових знань), бесіди-повторення (для закріплення навчального матеріалу) і контрольні бесіди (перевірка рівня й характеру засвоєння відповідних знань). </a:t>
            </a:r>
          </a:p>
        </p:txBody>
      </p:sp>
    </p:spTree>
    <p:extLst>
      <p:ext uri="{BB962C8B-B14F-4D97-AF65-F5344CB8AC3E}">
        <p14:creationId xmlns:p14="http://schemas.microsoft.com/office/powerpoint/2010/main" val="376467119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solidFill>
            <a:schemeClr val="accent2">
              <a:lumMod val="40000"/>
              <a:lumOff val="60000"/>
            </a:schemeClr>
          </a:solidFill>
        </p:spPr>
        <p:txBody>
          <a:bodyPr/>
          <a:lstStyle/>
          <a:p>
            <a:r>
              <a:rPr lang="uk-UA" dirty="0" smtClean="0"/>
              <a:t>1.1 СЛОВЕСНІ МЕТОДИ</a:t>
            </a:r>
            <a:endParaRPr lang="uk-UA" dirty="0"/>
          </a:p>
        </p:txBody>
      </p:sp>
      <p:sp>
        <p:nvSpPr>
          <p:cNvPr id="3" name="Объект 2"/>
          <p:cNvSpPr>
            <a:spLocks noGrp="1"/>
          </p:cNvSpPr>
          <p:nvPr>
            <p:ph idx="1"/>
          </p:nvPr>
        </p:nvSpPr>
        <p:spPr>
          <a:solidFill>
            <a:schemeClr val="accent2">
              <a:lumMod val="40000"/>
              <a:lumOff val="60000"/>
            </a:schemeClr>
          </a:solidFill>
        </p:spPr>
        <p:txBody>
          <a:bodyPr>
            <a:normAutofit fontScale="77500" lnSpcReduction="20000"/>
          </a:bodyPr>
          <a:lstStyle/>
          <a:p>
            <a:r>
              <a:rPr lang="ru-RU" dirty="0"/>
              <a:t>3) </a:t>
            </a:r>
            <a:r>
              <a:rPr lang="ru-RU" dirty="0" err="1"/>
              <a:t>дискусія</a:t>
            </a:r>
            <a:r>
              <a:rPr lang="ru-RU" dirty="0"/>
              <a:t> – </a:t>
            </a:r>
            <a:r>
              <a:rPr lang="ru-RU" dirty="0" err="1"/>
              <a:t>обговорення</a:t>
            </a:r>
            <a:r>
              <a:rPr lang="ru-RU" dirty="0"/>
              <a:t> </a:t>
            </a:r>
            <a:r>
              <a:rPr lang="ru-RU" dirty="0" err="1"/>
              <a:t>певного</a:t>
            </a:r>
            <a:r>
              <a:rPr lang="ru-RU" dirty="0"/>
              <a:t> </a:t>
            </a:r>
            <a:r>
              <a:rPr lang="ru-RU" dirty="0" err="1"/>
              <a:t>питання</a:t>
            </a:r>
            <a:r>
              <a:rPr lang="ru-RU" dirty="0"/>
              <a:t>, у </a:t>
            </a:r>
            <a:r>
              <a:rPr lang="ru-RU" dirty="0" err="1"/>
              <a:t>якому</a:t>
            </a:r>
            <a:r>
              <a:rPr lang="ru-RU" dirty="0"/>
              <a:t> люди </a:t>
            </a:r>
            <a:r>
              <a:rPr lang="ru-RU" dirty="0" err="1"/>
              <a:t>обмінюються</a:t>
            </a:r>
            <a:r>
              <a:rPr lang="ru-RU" dirty="0"/>
              <a:t> </a:t>
            </a:r>
            <a:r>
              <a:rPr lang="ru-RU" dirty="0" err="1"/>
              <a:t>різними</a:t>
            </a:r>
            <a:r>
              <a:rPr lang="ru-RU" dirty="0"/>
              <a:t> </a:t>
            </a:r>
            <a:r>
              <a:rPr lang="ru-RU" dirty="0" err="1"/>
              <a:t>поглядами</a:t>
            </a:r>
            <a:r>
              <a:rPr lang="ru-RU" dirty="0"/>
              <a:t>, думками та </a:t>
            </a:r>
            <a:r>
              <a:rPr lang="ru-RU" dirty="0" err="1"/>
              <a:t>доводять</a:t>
            </a:r>
            <a:r>
              <a:rPr lang="ru-RU" dirty="0"/>
              <a:t> </a:t>
            </a:r>
            <a:r>
              <a:rPr lang="ru-RU" dirty="0" err="1"/>
              <a:t>правильність</a:t>
            </a:r>
            <a:r>
              <a:rPr lang="ru-RU" dirty="0"/>
              <a:t> </a:t>
            </a:r>
            <a:r>
              <a:rPr lang="ru-RU" dirty="0" err="1"/>
              <a:t>своєї</a:t>
            </a:r>
            <a:r>
              <a:rPr lang="ru-RU" dirty="0"/>
              <a:t> точки </a:t>
            </a:r>
            <a:r>
              <a:rPr lang="ru-RU" dirty="0" err="1"/>
              <a:t>зору</a:t>
            </a:r>
            <a:r>
              <a:rPr lang="ru-RU" dirty="0"/>
              <a:t>. </a:t>
            </a:r>
            <a:r>
              <a:rPr lang="ru-RU" dirty="0" err="1"/>
              <a:t>Може</a:t>
            </a:r>
            <a:r>
              <a:rPr lang="ru-RU" dirty="0"/>
              <a:t> </a:t>
            </a:r>
            <a:r>
              <a:rPr lang="ru-RU" dirty="0" err="1"/>
              <a:t>переходити</a:t>
            </a:r>
            <a:r>
              <a:rPr lang="ru-RU" dirty="0"/>
              <a:t> в </a:t>
            </a:r>
            <a:r>
              <a:rPr lang="ru-RU" dirty="0" err="1"/>
              <a:t>суперечку</a:t>
            </a:r>
            <a:r>
              <a:rPr lang="ru-RU" dirty="0"/>
              <a:t>, </a:t>
            </a:r>
            <a:r>
              <a:rPr lang="ru-RU" dirty="0" err="1"/>
              <a:t>обмін</a:t>
            </a:r>
            <a:r>
              <a:rPr lang="ru-RU" dirty="0"/>
              <a:t> </a:t>
            </a:r>
            <a:r>
              <a:rPr lang="ru-RU" dirty="0" err="1"/>
              <a:t>суперечливими</a:t>
            </a:r>
            <a:r>
              <a:rPr lang="ru-RU" dirty="0"/>
              <a:t> аргументами. </a:t>
            </a:r>
            <a:r>
              <a:rPr lang="ru-RU" dirty="0" err="1"/>
              <a:t>Викладач</a:t>
            </a:r>
            <a:r>
              <a:rPr lang="ru-RU" dirty="0"/>
              <a:t> повинен </a:t>
            </a:r>
            <a:r>
              <a:rPr lang="ru-RU" dirty="0" err="1"/>
              <a:t>володіти</a:t>
            </a:r>
            <a:r>
              <a:rPr lang="ru-RU" dirty="0"/>
              <a:t> </a:t>
            </a:r>
            <a:r>
              <a:rPr lang="ru-RU" dirty="0" err="1"/>
              <a:t>умінням</a:t>
            </a:r>
            <a:r>
              <a:rPr lang="ru-RU" dirty="0"/>
              <a:t> </a:t>
            </a:r>
            <a:r>
              <a:rPr lang="ru-RU" dirty="0" err="1"/>
              <a:t>управляти</a:t>
            </a:r>
            <a:r>
              <a:rPr lang="ru-RU" dirty="0"/>
              <a:t> </a:t>
            </a:r>
            <a:r>
              <a:rPr lang="ru-RU" dirty="0" err="1"/>
              <a:t>дискусією</a:t>
            </a:r>
            <a:r>
              <a:rPr lang="ru-RU" dirty="0"/>
              <a:t>, </a:t>
            </a:r>
            <a:r>
              <a:rPr lang="ru-RU" dirty="0" err="1"/>
              <a:t>це</a:t>
            </a:r>
            <a:r>
              <a:rPr lang="ru-RU" dirty="0"/>
              <a:t> </a:t>
            </a:r>
            <a:r>
              <a:rPr lang="ru-RU" dirty="0" err="1"/>
              <a:t>уміння</a:t>
            </a:r>
            <a:r>
              <a:rPr lang="ru-RU" dirty="0"/>
              <a:t> </a:t>
            </a:r>
            <a:r>
              <a:rPr lang="ru-RU" dirty="0" err="1"/>
              <a:t>полягає</a:t>
            </a:r>
            <a:r>
              <a:rPr lang="ru-RU" dirty="0"/>
              <a:t> у </a:t>
            </a:r>
            <a:r>
              <a:rPr lang="ru-RU" dirty="0" err="1"/>
              <a:t>її</a:t>
            </a:r>
            <a:r>
              <a:rPr lang="ru-RU" dirty="0"/>
              <a:t> </a:t>
            </a:r>
            <a:r>
              <a:rPr lang="ru-RU" dirty="0" err="1"/>
              <a:t>спрямуванні</a:t>
            </a:r>
            <a:r>
              <a:rPr lang="ru-RU" dirty="0"/>
              <a:t> на те, </a:t>
            </a:r>
            <a:r>
              <a:rPr lang="ru-RU" dirty="0" err="1"/>
              <a:t>щоб</a:t>
            </a:r>
            <a:r>
              <a:rPr lang="ru-RU" dirty="0"/>
              <a:t> довести </a:t>
            </a:r>
            <a:r>
              <a:rPr lang="ru-RU" dirty="0" err="1"/>
              <a:t>обговорення</a:t>
            </a:r>
            <a:r>
              <a:rPr lang="ru-RU" dirty="0"/>
              <a:t> до </a:t>
            </a:r>
            <a:r>
              <a:rPr lang="ru-RU" dirty="0" err="1"/>
              <a:t>певних</a:t>
            </a:r>
            <a:r>
              <a:rPr lang="ru-RU" dirty="0"/>
              <a:t> </a:t>
            </a:r>
            <a:r>
              <a:rPr lang="ru-RU" dirty="0" err="1"/>
              <a:t>висновків</a:t>
            </a:r>
            <a:r>
              <a:rPr lang="ru-RU" dirty="0"/>
              <a:t>, </a:t>
            </a:r>
            <a:r>
              <a:rPr lang="ru-RU" dirty="0" err="1"/>
              <a:t>зберегти</a:t>
            </a:r>
            <a:r>
              <a:rPr lang="ru-RU" dirty="0"/>
              <a:t> </a:t>
            </a:r>
            <a:r>
              <a:rPr lang="ru-RU" dirty="0" err="1"/>
              <a:t>доброзичливість</a:t>
            </a:r>
            <a:r>
              <a:rPr lang="ru-RU" dirty="0"/>
              <a:t> </a:t>
            </a:r>
            <a:r>
              <a:rPr lang="ru-RU" dirty="0" err="1"/>
              <a:t>учасників</a:t>
            </a:r>
            <a:r>
              <a:rPr lang="ru-RU" dirty="0"/>
              <a:t> </a:t>
            </a:r>
            <a:r>
              <a:rPr lang="ru-RU" dirty="0" err="1"/>
              <a:t>дискусії</a:t>
            </a:r>
            <a:r>
              <a:rPr lang="ru-RU" dirty="0"/>
              <a:t> один до одного, </a:t>
            </a:r>
            <a:r>
              <a:rPr lang="ru-RU" dirty="0" err="1"/>
              <a:t>толерантність</a:t>
            </a:r>
            <a:r>
              <a:rPr lang="ru-RU" dirty="0"/>
              <a:t> і </a:t>
            </a:r>
            <a:r>
              <a:rPr lang="ru-RU" dirty="0" err="1"/>
              <a:t>коректність</a:t>
            </a:r>
            <a:r>
              <a:rPr lang="ru-RU" dirty="0"/>
              <a:t> </a:t>
            </a:r>
            <a:r>
              <a:rPr lang="ru-RU" dirty="0" err="1"/>
              <a:t>висловлювань</a:t>
            </a:r>
            <a:r>
              <a:rPr lang="ru-RU" dirty="0"/>
              <a:t>. 4) робота з книгою – </a:t>
            </a:r>
            <a:r>
              <a:rPr lang="ru-RU" dirty="0" err="1"/>
              <a:t>самостійна</a:t>
            </a:r>
            <a:r>
              <a:rPr lang="ru-RU" dirty="0"/>
              <a:t> робота з </a:t>
            </a:r>
            <a:r>
              <a:rPr lang="ru-RU" dirty="0" err="1"/>
              <a:t>друкованими</a:t>
            </a:r>
            <a:r>
              <a:rPr lang="ru-RU" dirty="0"/>
              <a:t> текстами як </a:t>
            </a:r>
            <a:r>
              <a:rPr lang="ru-RU" dirty="0" err="1"/>
              <a:t>джерелами</a:t>
            </a:r>
            <a:r>
              <a:rPr lang="ru-RU" dirty="0"/>
              <a:t> </a:t>
            </a:r>
            <a:r>
              <a:rPr lang="ru-RU" dirty="0" err="1"/>
              <a:t>інформації</a:t>
            </a:r>
            <a:r>
              <a:rPr lang="ru-RU" dirty="0"/>
              <a:t> (</a:t>
            </a:r>
            <a:r>
              <a:rPr lang="ru-RU" dirty="0" err="1"/>
              <a:t>реферування</a:t>
            </a:r>
            <a:r>
              <a:rPr lang="ru-RU" dirty="0"/>
              <a:t>, </a:t>
            </a:r>
            <a:r>
              <a:rPr lang="ru-RU" dirty="0" err="1"/>
              <a:t>конспектування</a:t>
            </a:r>
            <a:r>
              <a:rPr lang="ru-RU" dirty="0"/>
              <a:t>, </a:t>
            </a:r>
            <a:r>
              <a:rPr lang="ru-RU" dirty="0" err="1"/>
              <a:t>відповіді</a:t>
            </a:r>
            <a:r>
              <a:rPr lang="ru-RU" dirty="0"/>
              <a:t> на </a:t>
            </a:r>
            <a:r>
              <a:rPr lang="ru-RU" dirty="0" err="1"/>
              <a:t>питання</a:t>
            </a:r>
            <a:r>
              <a:rPr lang="ru-RU" dirty="0"/>
              <a:t>, </a:t>
            </a:r>
            <a:r>
              <a:rPr lang="ru-RU" dirty="0" err="1"/>
              <a:t>підготовка</a:t>
            </a:r>
            <a:r>
              <a:rPr lang="ru-RU" dirty="0"/>
              <a:t> </a:t>
            </a:r>
            <a:r>
              <a:rPr lang="ru-RU" dirty="0" err="1"/>
              <a:t>доповідей</a:t>
            </a:r>
            <a:r>
              <a:rPr lang="ru-RU" dirty="0"/>
              <a:t> </a:t>
            </a:r>
            <a:r>
              <a:rPr lang="ru-RU" dirty="0" err="1"/>
              <a:t>тощо</a:t>
            </a:r>
            <a:r>
              <a:rPr lang="ru-RU" dirty="0"/>
              <a:t>).</a:t>
            </a:r>
            <a:endParaRPr lang="uk-UA" dirty="0"/>
          </a:p>
        </p:txBody>
      </p:sp>
    </p:spTree>
    <p:extLst>
      <p:ext uri="{BB962C8B-B14F-4D97-AF65-F5344CB8AC3E}">
        <p14:creationId xmlns:p14="http://schemas.microsoft.com/office/powerpoint/2010/main" val="386684620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solidFill>
            <a:schemeClr val="accent4">
              <a:lumMod val="40000"/>
              <a:lumOff val="60000"/>
            </a:schemeClr>
          </a:solidFill>
        </p:spPr>
        <p:txBody>
          <a:bodyPr/>
          <a:lstStyle/>
          <a:p>
            <a:r>
              <a:rPr lang="uk-UA" dirty="0" smtClean="0"/>
              <a:t>1.2 Наочні методи</a:t>
            </a:r>
            <a:endParaRPr lang="uk-UA" dirty="0"/>
          </a:p>
        </p:txBody>
      </p:sp>
      <p:sp>
        <p:nvSpPr>
          <p:cNvPr id="3" name="Объект 2"/>
          <p:cNvSpPr>
            <a:spLocks noGrp="1"/>
          </p:cNvSpPr>
          <p:nvPr>
            <p:ph idx="1"/>
          </p:nvPr>
        </p:nvSpPr>
        <p:spPr>
          <a:solidFill>
            <a:schemeClr val="accent4">
              <a:lumMod val="40000"/>
              <a:lumOff val="60000"/>
            </a:schemeClr>
          </a:solidFill>
        </p:spPr>
        <p:txBody>
          <a:bodyPr/>
          <a:lstStyle/>
          <a:p>
            <a:r>
              <a:rPr lang="uk-UA" dirty="0"/>
              <a:t>1) ілюстрація та демонстрація – показ і сприйняття конкретних предметів і явищ навколишнього світу. 2) спостереження – цілеспрямоване сприймання явищ дійсності безпосередньо або за допомогою спеціальних приладів. </a:t>
            </a:r>
          </a:p>
        </p:txBody>
      </p:sp>
    </p:spTree>
    <p:extLst>
      <p:ext uri="{BB962C8B-B14F-4D97-AF65-F5344CB8AC3E}">
        <p14:creationId xmlns:p14="http://schemas.microsoft.com/office/powerpoint/2010/main" val="331758978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solidFill>
            <a:schemeClr val="accent5">
              <a:lumMod val="40000"/>
              <a:lumOff val="60000"/>
            </a:schemeClr>
          </a:solidFill>
        </p:spPr>
        <p:txBody>
          <a:bodyPr/>
          <a:lstStyle/>
          <a:p>
            <a:r>
              <a:rPr lang="uk-UA" dirty="0" smtClean="0"/>
              <a:t>1.3 ПРАКТИЧНІ МЕТОДИ</a:t>
            </a:r>
            <a:endParaRPr lang="uk-UA" dirty="0"/>
          </a:p>
        </p:txBody>
      </p:sp>
      <p:sp>
        <p:nvSpPr>
          <p:cNvPr id="3" name="Объект 2"/>
          <p:cNvSpPr>
            <a:spLocks noGrp="1"/>
          </p:cNvSpPr>
          <p:nvPr>
            <p:ph idx="1"/>
          </p:nvPr>
        </p:nvSpPr>
        <p:spPr/>
        <p:txBody>
          <a:bodyPr/>
          <a:lstStyle/>
          <a:p>
            <a:endParaRPr lang="uk-UA"/>
          </a:p>
        </p:txBody>
      </p:sp>
      <p:sp>
        <p:nvSpPr>
          <p:cNvPr id="4" name="Прямоугольник 3"/>
          <p:cNvSpPr/>
          <p:nvPr/>
        </p:nvSpPr>
        <p:spPr>
          <a:xfrm>
            <a:off x="899592" y="1443841"/>
            <a:ext cx="7848872" cy="4524315"/>
          </a:xfrm>
          <a:prstGeom prst="rect">
            <a:avLst/>
          </a:prstGeom>
          <a:solidFill>
            <a:schemeClr val="accent5">
              <a:lumMod val="40000"/>
              <a:lumOff val="60000"/>
            </a:schemeClr>
          </a:solidFill>
        </p:spPr>
        <p:txBody>
          <a:bodyPr wrap="square">
            <a:spAutoFit/>
          </a:bodyPr>
          <a:lstStyle/>
          <a:p>
            <a:r>
              <a:rPr lang="ru-RU" sz="2400" dirty="0" err="1" smtClean="0"/>
              <a:t>вправи</a:t>
            </a:r>
            <a:r>
              <a:rPr lang="ru-RU" sz="2400" dirty="0" smtClean="0"/>
              <a:t> </a:t>
            </a:r>
            <a:r>
              <a:rPr lang="ru-RU" sz="2400" dirty="0"/>
              <a:t>– </a:t>
            </a:r>
            <a:r>
              <a:rPr lang="ru-RU" sz="2400" dirty="0" err="1"/>
              <a:t>повторення</a:t>
            </a:r>
            <a:r>
              <a:rPr lang="ru-RU" sz="2400" dirty="0"/>
              <a:t> </a:t>
            </a:r>
            <a:r>
              <a:rPr lang="ru-RU" sz="2400" dirty="0" err="1"/>
              <a:t>певних</a:t>
            </a:r>
            <a:r>
              <a:rPr lang="ru-RU" sz="2400" dirty="0"/>
              <a:t> </a:t>
            </a:r>
            <a:r>
              <a:rPr lang="ru-RU" sz="2400" dirty="0" err="1"/>
              <a:t>дій</a:t>
            </a:r>
            <a:r>
              <a:rPr lang="ru-RU" sz="2400" dirty="0"/>
              <a:t> з метою </a:t>
            </a:r>
            <a:r>
              <a:rPr lang="ru-RU" sz="2400" dirty="0" err="1"/>
              <a:t>формування</a:t>
            </a:r>
            <a:r>
              <a:rPr lang="ru-RU" sz="2400" dirty="0"/>
              <a:t> і </a:t>
            </a:r>
            <a:r>
              <a:rPr lang="ru-RU" sz="2400" dirty="0" err="1"/>
              <a:t>закріплення</a:t>
            </a:r>
            <a:r>
              <a:rPr lang="ru-RU" sz="2400" dirty="0"/>
              <a:t> </a:t>
            </a:r>
            <a:r>
              <a:rPr lang="ru-RU" sz="2400" dirty="0" err="1"/>
              <a:t>вмінь</a:t>
            </a:r>
            <a:r>
              <a:rPr lang="ru-RU" sz="2400" dirty="0"/>
              <a:t> і </a:t>
            </a:r>
            <a:r>
              <a:rPr lang="ru-RU" sz="2400" dirty="0" err="1"/>
              <a:t>навичок</a:t>
            </a:r>
            <a:r>
              <a:rPr lang="ru-RU" sz="2400" dirty="0"/>
              <a:t> практичного </a:t>
            </a:r>
            <a:r>
              <a:rPr lang="ru-RU" sz="2400" dirty="0" err="1"/>
              <a:t>застосування</a:t>
            </a:r>
            <a:r>
              <a:rPr lang="ru-RU" sz="2400" dirty="0"/>
              <a:t> </a:t>
            </a:r>
            <a:r>
              <a:rPr lang="ru-RU" sz="2400" dirty="0" err="1"/>
              <a:t>набутих</a:t>
            </a:r>
            <a:r>
              <a:rPr lang="ru-RU" sz="2400" dirty="0"/>
              <a:t> </a:t>
            </a:r>
            <a:r>
              <a:rPr lang="ru-RU" sz="2400" dirty="0" err="1"/>
              <a:t>знань</a:t>
            </a:r>
            <a:r>
              <a:rPr lang="ru-RU" sz="2400" dirty="0"/>
              <a:t>. </a:t>
            </a:r>
            <a:r>
              <a:rPr lang="ru-RU" sz="2400" dirty="0" err="1"/>
              <a:t>Вправи</a:t>
            </a:r>
            <a:r>
              <a:rPr lang="ru-RU" sz="2400" dirty="0"/>
              <a:t> </a:t>
            </a:r>
            <a:r>
              <a:rPr lang="ru-RU" sz="2400" dirty="0" err="1"/>
              <a:t>підрозділяються</a:t>
            </a:r>
            <a:r>
              <a:rPr lang="ru-RU" sz="2400" dirty="0"/>
              <a:t> на: </a:t>
            </a:r>
            <a:r>
              <a:rPr lang="ru-RU" sz="2400" dirty="0" err="1"/>
              <a:t>усні</a:t>
            </a:r>
            <a:r>
              <a:rPr lang="ru-RU" sz="2400" dirty="0"/>
              <a:t> й </a:t>
            </a:r>
            <a:r>
              <a:rPr lang="ru-RU" sz="2400" dirty="0" err="1"/>
              <a:t>письмові</a:t>
            </a:r>
            <a:r>
              <a:rPr lang="ru-RU" sz="2400" dirty="0"/>
              <a:t>; на </a:t>
            </a:r>
            <a:r>
              <a:rPr lang="ru-RU" sz="2400" dirty="0" err="1"/>
              <a:t>тренувальні</a:t>
            </a:r>
            <a:r>
              <a:rPr lang="ru-RU" sz="2400" dirty="0"/>
              <a:t> (за </a:t>
            </a:r>
            <a:r>
              <a:rPr lang="ru-RU" sz="2400" dirty="0" err="1"/>
              <a:t>певною</a:t>
            </a:r>
            <a:r>
              <a:rPr lang="ru-RU" sz="2400" dirty="0"/>
              <a:t> </a:t>
            </a:r>
            <a:r>
              <a:rPr lang="ru-RU" sz="2400" dirty="0" err="1"/>
              <a:t>інструкцією</a:t>
            </a:r>
            <a:r>
              <a:rPr lang="ru-RU" sz="2400" dirty="0"/>
              <a:t>), </a:t>
            </a:r>
            <a:r>
              <a:rPr lang="ru-RU" sz="2400" dirty="0" err="1"/>
              <a:t>творчі</a:t>
            </a:r>
            <a:r>
              <a:rPr lang="ru-RU" sz="2400" dirty="0"/>
              <a:t> та </a:t>
            </a:r>
            <a:r>
              <a:rPr lang="ru-RU" sz="2400" dirty="0" err="1"/>
              <a:t>контрольні</a:t>
            </a:r>
            <a:r>
              <a:rPr lang="ru-RU" sz="2400" dirty="0"/>
              <a:t>. </a:t>
            </a:r>
            <a:endParaRPr lang="ru-RU" sz="2400" dirty="0" smtClean="0"/>
          </a:p>
          <a:p>
            <a:r>
              <a:rPr lang="ru-RU" sz="2400" dirty="0" smtClean="0"/>
              <a:t>2</a:t>
            </a:r>
            <a:r>
              <a:rPr lang="ru-RU" sz="2400" dirty="0"/>
              <a:t>) </a:t>
            </a:r>
            <a:r>
              <a:rPr lang="ru-RU" sz="2400" dirty="0" err="1"/>
              <a:t>лабораторний</a:t>
            </a:r>
            <a:r>
              <a:rPr lang="ru-RU" sz="2400" dirty="0"/>
              <a:t> метод – </a:t>
            </a:r>
            <a:r>
              <a:rPr lang="ru-RU" sz="2400" dirty="0" err="1"/>
              <a:t>заснований</a:t>
            </a:r>
            <a:r>
              <a:rPr lang="ru-RU" sz="2400" dirty="0"/>
              <a:t> на </a:t>
            </a:r>
            <a:r>
              <a:rPr lang="ru-RU" sz="2400" dirty="0" err="1"/>
              <a:t>проведенні</a:t>
            </a:r>
            <a:r>
              <a:rPr lang="ru-RU" sz="2400" dirty="0"/>
              <a:t> </a:t>
            </a:r>
            <a:r>
              <a:rPr lang="ru-RU" sz="2400" dirty="0" err="1"/>
              <a:t>заздалегідь</a:t>
            </a:r>
            <a:r>
              <a:rPr lang="ru-RU" sz="2400" dirty="0"/>
              <a:t> </a:t>
            </a:r>
            <a:r>
              <a:rPr lang="ru-RU" sz="2400" dirty="0" err="1"/>
              <a:t>підготовлених</a:t>
            </a:r>
            <a:r>
              <a:rPr lang="ru-RU" sz="2400" dirty="0"/>
              <a:t> </a:t>
            </a:r>
            <a:r>
              <a:rPr lang="ru-RU" sz="2400" dirty="0" err="1"/>
              <a:t>експериментів</a:t>
            </a:r>
            <a:r>
              <a:rPr lang="ru-RU" sz="2400" dirty="0"/>
              <a:t> з метою </a:t>
            </a:r>
            <a:r>
              <a:rPr lang="ru-RU" sz="2400" dirty="0" err="1"/>
              <a:t>перевірки</a:t>
            </a:r>
            <a:r>
              <a:rPr lang="ru-RU" sz="2400" dirty="0"/>
              <a:t> </a:t>
            </a:r>
            <a:r>
              <a:rPr lang="ru-RU" sz="2400" dirty="0" err="1"/>
              <a:t>певних</a:t>
            </a:r>
            <a:r>
              <a:rPr lang="ru-RU" sz="2400" dirty="0"/>
              <a:t> </a:t>
            </a:r>
            <a:r>
              <a:rPr lang="ru-RU" sz="2400" dirty="0" err="1"/>
              <a:t>теоретичних</a:t>
            </a:r>
            <a:r>
              <a:rPr lang="ru-RU" sz="2400" dirty="0"/>
              <a:t> </a:t>
            </a:r>
            <a:r>
              <a:rPr lang="ru-RU" sz="2400" dirty="0" err="1"/>
              <a:t>положень</a:t>
            </a:r>
            <a:r>
              <a:rPr lang="ru-RU" sz="2400" dirty="0"/>
              <a:t> </a:t>
            </a:r>
            <a:r>
              <a:rPr lang="ru-RU" sz="2400" dirty="0" err="1"/>
              <a:t>або</a:t>
            </a:r>
            <a:r>
              <a:rPr lang="ru-RU" sz="2400" dirty="0"/>
              <a:t> </a:t>
            </a:r>
            <a:r>
              <a:rPr lang="ru-RU" sz="2400" dirty="0" err="1"/>
              <a:t>підтвердження</a:t>
            </a:r>
            <a:r>
              <a:rPr lang="ru-RU" sz="2400" dirty="0"/>
              <a:t> </a:t>
            </a:r>
            <a:r>
              <a:rPr lang="ru-RU" sz="2400" dirty="0" err="1"/>
              <a:t>якихось</a:t>
            </a:r>
            <a:r>
              <a:rPr lang="ru-RU" sz="2400" dirty="0"/>
              <a:t> </a:t>
            </a:r>
            <a:r>
              <a:rPr lang="ru-RU" sz="2400" dirty="0" err="1"/>
              <a:t>закономірностей</a:t>
            </a:r>
            <a:r>
              <a:rPr lang="ru-RU" sz="2400" dirty="0"/>
              <a:t>. </a:t>
            </a:r>
            <a:endParaRPr lang="ru-RU" sz="2400" dirty="0" smtClean="0"/>
          </a:p>
          <a:p>
            <a:r>
              <a:rPr lang="ru-RU" sz="2400" dirty="0" smtClean="0"/>
              <a:t>3</a:t>
            </a:r>
            <a:r>
              <a:rPr lang="ru-RU" sz="2400" dirty="0"/>
              <a:t>) </a:t>
            </a:r>
            <a:r>
              <a:rPr lang="ru-RU" sz="2400" dirty="0" err="1"/>
              <a:t>практичні</a:t>
            </a:r>
            <a:r>
              <a:rPr lang="ru-RU" sz="2400" dirty="0"/>
              <a:t> </a:t>
            </a:r>
            <a:r>
              <a:rPr lang="ru-RU" sz="2400" dirty="0" err="1"/>
              <a:t>роботи</a:t>
            </a:r>
            <a:r>
              <a:rPr lang="ru-RU" sz="2400" dirty="0"/>
              <a:t> – </a:t>
            </a:r>
            <a:r>
              <a:rPr lang="ru-RU" sz="2400" dirty="0" err="1"/>
              <a:t>розраховані</a:t>
            </a:r>
            <a:r>
              <a:rPr lang="ru-RU" sz="2400" dirty="0"/>
              <a:t> на </a:t>
            </a:r>
            <a:r>
              <a:rPr lang="ru-RU" sz="2400" dirty="0" err="1"/>
              <a:t>застосування</a:t>
            </a:r>
            <a:r>
              <a:rPr lang="ru-RU" sz="2400" dirty="0"/>
              <a:t> </a:t>
            </a:r>
            <a:r>
              <a:rPr lang="ru-RU" sz="2400" dirty="0" err="1"/>
              <a:t>знань</a:t>
            </a:r>
            <a:r>
              <a:rPr lang="ru-RU" sz="2400" dirty="0"/>
              <a:t> у </a:t>
            </a:r>
            <a:r>
              <a:rPr lang="ru-RU" sz="2400" dirty="0" err="1"/>
              <a:t>ситуаціях</a:t>
            </a:r>
            <a:r>
              <a:rPr lang="ru-RU" sz="2400" dirty="0"/>
              <a:t>, </a:t>
            </a:r>
            <a:r>
              <a:rPr lang="ru-RU" sz="2400" dirty="0" err="1"/>
              <a:t>наближених</a:t>
            </a:r>
            <a:r>
              <a:rPr lang="ru-RU" sz="2400" dirty="0"/>
              <a:t> до </a:t>
            </a:r>
            <a:r>
              <a:rPr lang="ru-RU" sz="2400" dirty="0" err="1"/>
              <a:t>реальних</a:t>
            </a:r>
            <a:r>
              <a:rPr lang="ru-RU" sz="2400" dirty="0"/>
              <a:t>, </a:t>
            </a:r>
            <a:r>
              <a:rPr lang="ru-RU" sz="2400" dirty="0" err="1"/>
              <a:t>характерних</a:t>
            </a:r>
            <a:r>
              <a:rPr lang="ru-RU" sz="2400" dirty="0"/>
              <a:t> для </a:t>
            </a:r>
            <a:r>
              <a:rPr lang="ru-RU" sz="2400" dirty="0" err="1"/>
              <a:t>професійної</a:t>
            </a:r>
            <a:r>
              <a:rPr lang="ru-RU" sz="2400" dirty="0"/>
              <a:t> </a:t>
            </a:r>
            <a:r>
              <a:rPr lang="ru-RU" sz="2400" dirty="0" err="1"/>
              <a:t>діяльності</a:t>
            </a:r>
            <a:r>
              <a:rPr lang="ru-RU" sz="2400" dirty="0"/>
              <a:t>.</a:t>
            </a:r>
            <a:endParaRPr lang="uk-UA" sz="2400" dirty="0"/>
          </a:p>
        </p:txBody>
      </p:sp>
    </p:spTree>
    <p:extLst>
      <p:ext uri="{BB962C8B-B14F-4D97-AF65-F5344CB8AC3E}">
        <p14:creationId xmlns:p14="http://schemas.microsoft.com/office/powerpoint/2010/main" val="151143124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solidFill>
            <a:srgbClr val="FF9966"/>
          </a:solidFill>
        </p:spPr>
        <p:txBody>
          <a:bodyPr>
            <a:normAutofit fontScale="90000"/>
          </a:bodyPr>
          <a:lstStyle/>
          <a:p>
            <a:r>
              <a:rPr lang="en-US" b="1" dirty="0"/>
              <a:t>II. </a:t>
            </a:r>
            <a:r>
              <a:rPr lang="uk-UA" b="1" dirty="0"/>
              <a:t>Методи стимулювання і мотивації навчання</a:t>
            </a:r>
          </a:p>
        </p:txBody>
      </p:sp>
      <p:sp>
        <p:nvSpPr>
          <p:cNvPr id="3" name="Объект 2"/>
          <p:cNvSpPr>
            <a:spLocks noGrp="1"/>
          </p:cNvSpPr>
          <p:nvPr>
            <p:ph idx="1"/>
          </p:nvPr>
        </p:nvSpPr>
        <p:spPr>
          <a:solidFill>
            <a:srgbClr val="FF9999"/>
          </a:solidFill>
        </p:spPr>
        <p:txBody>
          <a:bodyPr/>
          <a:lstStyle/>
          <a:p>
            <a:r>
              <a:rPr lang="uk-UA" dirty="0" smtClean="0"/>
              <a:t>2.1</a:t>
            </a:r>
            <a:r>
              <a:rPr lang="uk-UA" dirty="0"/>
              <a:t>. Пізнавальні ігри. </a:t>
            </a:r>
            <a:endParaRPr lang="uk-UA" dirty="0" smtClean="0"/>
          </a:p>
          <a:p>
            <a:r>
              <a:rPr lang="uk-UA" dirty="0" smtClean="0"/>
              <a:t>2.2</a:t>
            </a:r>
            <a:r>
              <a:rPr lang="uk-UA" dirty="0"/>
              <a:t>. Навчальна дискусія. </a:t>
            </a:r>
            <a:endParaRPr lang="uk-UA" dirty="0" smtClean="0"/>
          </a:p>
          <a:p>
            <a:r>
              <a:rPr lang="uk-UA" dirty="0" smtClean="0"/>
              <a:t>2.3</a:t>
            </a:r>
            <a:r>
              <a:rPr lang="uk-UA" dirty="0"/>
              <a:t>. Створення навчальних ситуацій (зміст яких містить </a:t>
            </a:r>
            <a:r>
              <a:rPr lang="uk-UA" dirty="0" err="1"/>
              <a:t>емоційно</a:t>
            </a:r>
            <a:r>
              <a:rPr lang="uk-UA" dirty="0"/>
              <a:t>-моральні переживання, новизну, цікавість та ін.).</a:t>
            </a:r>
          </a:p>
        </p:txBody>
      </p:sp>
    </p:spTree>
    <p:extLst>
      <p:ext uri="{BB962C8B-B14F-4D97-AF65-F5344CB8AC3E}">
        <p14:creationId xmlns:p14="http://schemas.microsoft.com/office/powerpoint/2010/main" val="374365765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solidFill>
            <a:srgbClr val="FF9999"/>
          </a:solidFill>
        </p:spPr>
        <p:txBody>
          <a:bodyPr>
            <a:normAutofit fontScale="90000"/>
          </a:bodyPr>
          <a:lstStyle/>
          <a:p>
            <a:r>
              <a:rPr lang="ru-RU" b="1" dirty="0"/>
              <a:t>III. </a:t>
            </a:r>
            <a:r>
              <a:rPr lang="ru-RU" b="1" dirty="0" err="1"/>
              <a:t>Методи</a:t>
            </a:r>
            <a:r>
              <a:rPr lang="ru-RU" b="1" dirty="0"/>
              <a:t> контролю і самоконтролю у </a:t>
            </a:r>
            <a:r>
              <a:rPr lang="ru-RU" b="1" dirty="0" err="1"/>
              <a:t>навчанні</a:t>
            </a:r>
            <a:r>
              <a:rPr lang="ru-RU" b="1" dirty="0"/>
              <a:t> </a:t>
            </a:r>
            <a:endParaRPr lang="uk-UA" b="1" dirty="0"/>
          </a:p>
        </p:txBody>
      </p:sp>
      <p:sp>
        <p:nvSpPr>
          <p:cNvPr id="3" name="Объект 2"/>
          <p:cNvSpPr>
            <a:spLocks noGrp="1"/>
          </p:cNvSpPr>
          <p:nvPr>
            <p:ph idx="1"/>
          </p:nvPr>
        </p:nvSpPr>
        <p:spPr>
          <a:solidFill>
            <a:srgbClr val="FF9966"/>
          </a:solidFill>
        </p:spPr>
        <p:txBody>
          <a:bodyPr/>
          <a:lstStyle/>
          <a:p>
            <a:r>
              <a:rPr lang="ru-RU" dirty="0" smtClean="0"/>
              <a:t>3.1</a:t>
            </a:r>
            <a:r>
              <a:rPr lang="ru-RU" dirty="0"/>
              <a:t>. </a:t>
            </a:r>
            <a:r>
              <a:rPr lang="ru-RU" dirty="0" err="1"/>
              <a:t>Індивідуальне</a:t>
            </a:r>
            <a:r>
              <a:rPr lang="ru-RU" dirty="0"/>
              <a:t> – </a:t>
            </a:r>
            <a:r>
              <a:rPr lang="ru-RU" dirty="0" err="1"/>
              <a:t>фронтальне</a:t>
            </a:r>
            <a:r>
              <a:rPr lang="ru-RU" dirty="0"/>
              <a:t> </a:t>
            </a:r>
            <a:r>
              <a:rPr lang="ru-RU" dirty="0" err="1"/>
              <a:t>опитування</a:t>
            </a:r>
            <a:r>
              <a:rPr lang="ru-RU" dirty="0"/>
              <a:t>. </a:t>
            </a:r>
            <a:endParaRPr lang="ru-RU" dirty="0" smtClean="0"/>
          </a:p>
          <a:p>
            <a:r>
              <a:rPr lang="ru-RU" dirty="0" smtClean="0"/>
              <a:t>3.2</a:t>
            </a:r>
            <a:r>
              <a:rPr lang="ru-RU" dirty="0"/>
              <a:t>. </a:t>
            </a:r>
            <a:r>
              <a:rPr lang="ru-RU" dirty="0" err="1"/>
              <a:t>Заліки</a:t>
            </a:r>
            <a:r>
              <a:rPr lang="ru-RU" dirty="0"/>
              <a:t> – </a:t>
            </a:r>
            <a:r>
              <a:rPr lang="ru-RU" dirty="0" err="1"/>
              <a:t>іспити</a:t>
            </a:r>
            <a:r>
              <a:rPr lang="ru-RU" dirty="0"/>
              <a:t>. </a:t>
            </a:r>
            <a:endParaRPr lang="ru-RU" dirty="0" smtClean="0"/>
          </a:p>
          <a:p>
            <a:r>
              <a:rPr lang="ru-RU" dirty="0" smtClean="0"/>
              <a:t>3.3</a:t>
            </a:r>
            <a:r>
              <a:rPr lang="ru-RU" dirty="0"/>
              <a:t>. </a:t>
            </a:r>
            <a:r>
              <a:rPr lang="ru-RU" dirty="0" err="1"/>
              <a:t>Програмоване</a:t>
            </a:r>
            <a:r>
              <a:rPr lang="ru-RU" dirty="0"/>
              <a:t> (</a:t>
            </a:r>
            <a:r>
              <a:rPr lang="ru-RU" dirty="0" err="1"/>
              <a:t>тестове</a:t>
            </a:r>
            <a:r>
              <a:rPr lang="ru-RU" dirty="0"/>
              <a:t>) </a:t>
            </a:r>
            <a:r>
              <a:rPr lang="ru-RU" dirty="0" err="1"/>
              <a:t>опитування</a:t>
            </a:r>
            <a:r>
              <a:rPr lang="ru-RU" dirty="0"/>
              <a:t>.</a:t>
            </a:r>
            <a:endParaRPr lang="uk-UA" dirty="0"/>
          </a:p>
        </p:txBody>
      </p:sp>
    </p:spTree>
    <p:extLst>
      <p:ext uri="{BB962C8B-B14F-4D97-AF65-F5344CB8AC3E}">
        <p14:creationId xmlns:p14="http://schemas.microsoft.com/office/powerpoint/2010/main" val="369207989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solidFill>
            <a:srgbClr val="FF9966"/>
          </a:solidFill>
        </p:spPr>
        <p:txBody>
          <a:bodyPr>
            <a:normAutofit fontScale="90000"/>
          </a:bodyPr>
          <a:lstStyle/>
          <a:p>
            <a:r>
              <a:rPr lang="uk-UA" sz="3200" b="1" dirty="0" smtClean="0"/>
              <a:t/>
            </a:r>
            <a:br>
              <a:rPr lang="uk-UA" sz="3200" b="1" dirty="0" smtClean="0"/>
            </a:br>
            <a:r>
              <a:rPr lang="en-US" sz="3200" b="1" dirty="0" smtClean="0"/>
              <a:t>IV</a:t>
            </a:r>
            <a:r>
              <a:rPr lang="en-US" sz="3200" b="1" dirty="0"/>
              <a:t>. </a:t>
            </a:r>
            <a:r>
              <a:rPr lang="uk-UA" sz="3200" b="1" dirty="0"/>
              <a:t>Методи, пов’язані із зростанням ступеню активності й самостійності у пізнавальній діяльності </a:t>
            </a:r>
            <a:r>
              <a:rPr lang="uk-UA" sz="3200" b="1" dirty="0" smtClean="0"/>
              <a:t>студентів </a:t>
            </a:r>
            <a:r>
              <a:rPr lang="uk-UA" sz="2800" dirty="0"/>
              <a:t>за характером пізнавальної діяльності.</a:t>
            </a:r>
            <a:endParaRPr lang="uk-UA" sz="3200" b="1" dirty="0"/>
          </a:p>
        </p:txBody>
      </p:sp>
      <p:sp>
        <p:nvSpPr>
          <p:cNvPr id="3" name="Объект 2"/>
          <p:cNvSpPr>
            <a:spLocks noGrp="1"/>
          </p:cNvSpPr>
          <p:nvPr>
            <p:ph idx="1"/>
          </p:nvPr>
        </p:nvSpPr>
        <p:spPr>
          <a:solidFill>
            <a:srgbClr val="FF9999"/>
          </a:solidFill>
        </p:spPr>
        <p:txBody>
          <a:bodyPr>
            <a:normAutofit/>
          </a:bodyPr>
          <a:lstStyle/>
          <a:p>
            <a:pPr marL="0" indent="0">
              <a:buNone/>
            </a:pPr>
            <a:endParaRPr lang="uk-UA" dirty="0" smtClean="0"/>
          </a:p>
          <a:p>
            <a:pPr marL="0" indent="0">
              <a:buNone/>
            </a:pPr>
            <a:r>
              <a:rPr lang="uk-UA" dirty="0" smtClean="0"/>
              <a:t> </a:t>
            </a:r>
            <a:r>
              <a:rPr lang="uk-UA" dirty="0"/>
              <a:t>4.1. </a:t>
            </a:r>
            <a:r>
              <a:rPr lang="uk-UA" dirty="0" err="1" smtClean="0"/>
              <a:t>Пояснювально</a:t>
            </a:r>
            <a:r>
              <a:rPr lang="uk-UA" dirty="0" smtClean="0"/>
              <a:t>-ілюстративний </a:t>
            </a:r>
            <a:r>
              <a:rPr lang="uk-UA" dirty="0"/>
              <a:t>метод. </a:t>
            </a:r>
            <a:endParaRPr lang="uk-UA" dirty="0" smtClean="0"/>
          </a:p>
          <a:p>
            <a:pPr marL="0" indent="0">
              <a:buNone/>
            </a:pPr>
            <a:r>
              <a:rPr lang="uk-UA" dirty="0" smtClean="0"/>
              <a:t>4.2</a:t>
            </a:r>
            <a:r>
              <a:rPr lang="uk-UA" dirty="0"/>
              <a:t>. </a:t>
            </a:r>
            <a:r>
              <a:rPr lang="uk-UA" dirty="0" smtClean="0"/>
              <a:t>Репродуктивний метод</a:t>
            </a:r>
            <a:r>
              <a:rPr lang="uk-UA" dirty="0"/>
              <a:t>. </a:t>
            </a:r>
            <a:endParaRPr lang="uk-UA" dirty="0" smtClean="0"/>
          </a:p>
          <a:p>
            <a:pPr marL="0" indent="0">
              <a:buNone/>
            </a:pPr>
            <a:r>
              <a:rPr lang="uk-UA" dirty="0" smtClean="0"/>
              <a:t>4.3</a:t>
            </a:r>
            <a:r>
              <a:rPr lang="uk-UA" dirty="0"/>
              <a:t>. Метод проблемного викладання. </a:t>
            </a:r>
            <a:endParaRPr lang="uk-UA" dirty="0" smtClean="0"/>
          </a:p>
          <a:p>
            <a:pPr marL="0" indent="0">
              <a:buNone/>
            </a:pPr>
            <a:r>
              <a:rPr lang="uk-UA" dirty="0" smtClean="0"/>
              <a:t>4.4</a:t>
            </a:r>
            <a:r>
              <a:rPr lang="uk-UA" dirty="0"/>
              <a:t>. Евристичний (частково-пошуковий) метод. </a:t>
            </a:r>
            <a:endParaRPr lang="uk-UA" dirty="0" smtClean="0"/>
          </a:p>
          <a:p>
            <a:pPr marL="0" indent="0">
              <a:buNone/>
            </a:pPr>
            <a:r>
              <a:rPr lang="uk-UA" dirty="0" smtClean="0"/>
              <a:t>4.5</a:t>
            </a:r>
            <a:r>
              <a:rPr lang="uk-UA" dirty="0"/>
              <a:t>. Дослідницький метод. </a:t>
            </a:r>
          </a:p>
        </p:txBody>
      </p:sp>
    </p:spTree>
    <p:extLst>
      <p:ext uri="{BB962C8B-B14F-4D97-AF65-F5344CB8AC3E}">
        <p14:creationId xmlns:p14="http://schemas.microsoft.com/office/powerpoint/2010/main" val="45675510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solidFill>
            <a:schemeClr val="accent2">
              <a:lumMod val="40000"/>
              <a:lumOff val="60000"/>
            </a:schemeClr>
          </a:solidFill>
        </p:spPr>
        <p:txBody>
          <a:bodyPr>
            <a:normAutofit fontScale="90000"/>
          </a:bodyPr>
          <a:lstStyle/>
          <a:p>
            <a:r>
              <a:rPr lang="ru-RU" sz="3100" b="1" dirty="0"/>
              <a:t>1. </a:t>
            </a:r>
            <a:r>
              <a:rPr lang="ru-RU" sz="3100" b="1" dirty="0" err="1"/>
              <a:t>Пояснювально-ілюстративний</a:t>
            </a:r>
            <a:r>
              <a:rPr lang="ru-RU" sz="3100" b="1" dirty="0"/>
              <a:t> метод (</a:t>
            </a:r>
            <a:r>
              <a:rPr lang="ru-RU" sz="3100" b="1" dirty="0" err="1"/>
              <a:t>чи</a:t>
            </a:r>
            <a:r>
              <a:rPr lang="ru-RU" sz="3100" b="1" dirty="0"/>
              <a:t> </a:t>
            </a:r>
            <a:r>
              <a:rPr lang="ru-RU" sz="3100" b="1" dirty="0" err="1"/>
              <a:t>інформаційно</a:t>
            </a:r>
            <a:r>
              <a:rPr lang="ru-RU" sz="3100" b="1" dirty="0"/>
              <a:t> </a:t>
            </a:r>
            <a:r>
              <a:rPr lang="ru-RU" sz="3100" b="1" dirty="0" err="1"/>
              <a:t>рецептивний</a:t>
            </a:r>
            <a:r>
              <a:rPr lang="ru-RU" dirty="0"/>
              <a:t>) </a:t>
            </a:r>
            <a:endParaRPr lang="uk-UA" dirty="0"/>
          </a:p>
        </p:txBody>
      </p:sp>
      <p:sp>
        <p:nvSpPr>
          <p:cNvPr id="3" name="Объект 2"/>
          <p:cNvSpPr>
            <a:spLocks noGrp="1"/>
          </p:cNvSpPr>
          <p:nvPr>
            <p:ph idx="1"/>
          </p:nvPr>
        </p:nvSpPr>
        <p:spPr>
          <a:solidFill>
            <a:schemeClr val="accent2">
              <a:lumMod val="40000"/>
              <a:lumOff val="60000"/>
            </a:schemeClr>
          </a:solidFill>
        </p:spPr>
        <p:txBody>
          <a:bodyPr>
            <a:normAutofit lnSpcReduction="10000"/>
          </a:bodyPr>
          <a:lstStyle/>
          <a:p>
            <a:r>
              <a:rPr lang="uk-UA" dirty="0"/>
              <a:t>Викладач повідомляє інформацію переважно за допомогою усного викладання (пояснення, розповідь, лекція); друкованого слова (підручник, навчальний посібник); наочних засобів (картини, схеми, кіно- та діафільми, слайди); практичного показу способів діяльності (показ способу складання плану, розв’язання задачі та ін.). </a:t>
            </a:r>
            <a:endParaRPr lang="uk-UA" dirty="0" smtClean="0"/>
          </a:p>
          <a:p>
            <a:pPr marL="0" indent="0">
              <a:buNone/>
            </a:pPr>
            <a:r>
              <a:rPr lang="uk-UA" dirty="0" smtClean="0"/>
              <a:t>(лекції)</a:t>
            </a:r>
            <a:endParaRPr lang="uk-UA" dirty="0"/>
          </a:p>
        </p:txBody>
      </p:sp>
    </p:spTree>
    <p:extLst>
      <p:ext uri="{BB962C8B-B14F-4D97-AF65-F5344CB8AC3E}">
        <p14:creationId xmlns:p14="http://schemas.microsoft.com/office/powerpoint/2010/main" val="38581485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solidFill>
            <a:schemeClr val="accent2">
              <a:lumMod val="40000"/>
              <a:lumOff val="60000"/>
            </a:schemeClr>
          </a:solidFill>
        </p:spPr>
        <p:txBody>
          <a:bodyPr/>
          <a:lstStyle/>
          <a:p>
            <a:r>
              <a:rPr lang="uk-UA" dirty="0" smtClean="0"/>
              <a:t>Репродуктивний метод</a:t>
            </a:r>
            <a:endParaRPr lang="uk-UA" dirty="0"/>
          </a:p>
        </p:txBody>
      </p:sp>
      <p:sp>
        <p:nvSpPr>
          <p:cNvPr id="3" name="Объект 2"/>
          <p:cNvSpPr>
            <a:spLocks noGrp="1"/>
          </p:cNvSpPr>
          <p:nvPr>
            <p:ph idx="1"/>
          </p:nvPr>
        </p:nvSpPr>
        <p:spPr>
          <a:solidFill>
            <a:schemeClr val="accent2">
              <a:lumMod val="40000"/>
              <a:lumOff val="60000"/>
            </a:schemeClr>
          </a:solidFill>
        </p:spPr>
        <p:txBody>
          <a:bodyPr>
            <a:normAutofit fontScale="85000" lnSpcReduction="20000"/>
          </a:bodyPr>
          <a:lstStyle/>
          <a:p>
            <a:r>
              <a:rPr lang="uk-UA" dirty="0"/>
              <a:t>Педагог надає завдання, а студент їх виконує. Отже, головною ознакою репродуктивного методу виступає відтворення й повторення способу діяльності за зразком. Викладач користується усним і друкованим словом, наочністю різних видів, а студенти виконують завдання, маючи готовий зразок. Методи цієї групи збагачують студентів знаннями, уміннями, навичками, формують у них основні розумові операції (аналіз, синтез, порівняння, абстрагування), але не гарантують розвитку творчих здібностей (цієї цілі досягають продуктивними методами). </a:t>
            </a:r>
            <a:r>
              <a:rPr lang="uk-UA" dirty="0" smtClean="0"/>
              <a:t>(семінарські, практичні)</a:t>
            </a:r>
            <a:endParaRPr lang="uk-UA" dirty="0"/>
          </a:p>
        </p:txBody>
      </p:sp>
    </p:spTree>
    <p:extLst>
      <p:ext uri="{BB962C8B-B14F-4D97-AF65-F5344CB8AC3E}">
        <p14:creationId xmlns:p14="http://schemas.microsoft.com/office/powerpoint/2010/main" val="53621478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solidFill>
            <a:schemeClr val="accent2">
              <a:lumMod val="40000"/>
              <a:lumOff val="60000"/>
            </a:schemeClr>
          </a:solidFill>
        </p:spPr>
        <p:txBody>
          <a:bodyPr/>
          <a:lstStyle/>
          <a:p>
            <a:r>
              <a:rPr lang="uk-UA" dirty="0"/>
              <a:t>Проблемний метод</a:t>
            </a:r>
          </a:p>
        </p:txBody>
      </p:sp>
      <p:sp>
        <p:nvSpPr>
          <p:cNvPr id="3" name="Объект 2"/>
          <p:cNvSpPr>
            <a:spLocks noGrp="1"/>
          </p:cNvSpPr>
          <p:nvPr>
            <p:ph idx="1"/>
          </p:nvPr>
        </p:nvSpPr>
        <p:spPr>
          <a:solidFill>
            <a:schemeClr val="accent2">
              <a:lumMod val="40000"/>
              <a:lumOff val="60000"/>
            </a:schemeClr>
          </a:solidFill>
        </p:spPr>
        <p:txBody>
          <a:bodyPr>
            <a:normAutofit fontScale="92500"/>
          </a:bodyPr>
          <a:lstStyle/>
          <a:p>
            <a:r>
              <a:rPr lang="uk-UA" dirty="0"/>
              <a:t>викладач формулює студентам проблему й поступово сам демонструє шляхи її вирішення. При цьому педагог використовує різні джерела і засоби надання інформації; розкриває систему </a:t>
            </a:r>
            <a:r>
              <a:rPr lang="uk-UA" dirty="0" err="1"/>
              <a:t>доведень</a:t>
            </a:r>
            <a:r>
              <a:rPr lang="uk-UA" dirty="0"/>
              <a:t>, порівнює погляди вчених, демонструє власний спосіб розв’язання. Студенти стають свідками і «співучасниками» наукового пошуку</a:t>
            </a:r>
            <a:r>
              <a:rPr lang="uk-UA" dirty="0" smtClean="0"/>
              <a:t>. Або студенти самостійно здійснюють пошук під керівництвом викладача</a:t>
            </a:r>
            <a:endParaRPr lang="uk-UA" dirty="0"/>
          </a:p>
        </p:txBody>
      </p:sp>
    </p:spTree>
    <p:extLst>
      <p:ext uri="{BB962C8B-B14F-4D97-AF65-F5344CB8AC3E}">
        <p14:creationId xmlns:p14="http://schemas.microsoft.com/office/powerpoint/2010/main" val="2913742076"/>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solidFill>
            <a:schemeClr val="accent2">
              <a:lumMod val="40000"/>
              <a:lumOff val="60000"/>
            </a:schemeClr>
          </a:solidFill>
        </p:spPr>
        <p:txBody>
          <a:bodyPr>
            <a:normAutofit fontScale="90000"/>
          </a:bodyPr>
          <a:lstStyle/>
          <a:p>
            <a:r>
              <a:rPr lang="uk-UA" dirty="0"/>
              <a:t>Частково-пошуковий (чи евристичний) метод </a:t>
            </a:r>
          </a:p>
        </p:txBody>
      </p:sp>
      <p:sp>
        <p:nvSpPr>
          <p:cNvPr id="3" name="Объект 2"/>
          <p:cNvSpPr>
            <a:spLocks noGrp="1"/>
          </p:cNvSpPr>
          <p:nvPr>
            <p:ph idx="1"/>
          </p:nvPr>
        </p:nvSpPr>
        <p:spPr>
          <a:solidFill>
            <a:schemeClr val="accent2">
              <a:lumMod val="40000"/>
              <a:lumOff val="60000"/>
            </a:schemeClr>
          </a:solidFill>
        </p:spPr>
        <p:txBody>
          <a:bodyPr>
            <a:normAutofit lnSpcReduction="10000"/>
          </a:bodyPr>
          <a:lstStyle/>
          <a:p>
            <a:r>
              <a:rPr lang="ru-RU" dirty="0" err="1"/>
              <a:t>Викладач</a:t>
            </a:r>
            <a:r>
              <a:rPr lang="ru-RU" dirty="0"/>
              <a:t> </a:t>
            </a:r>
            <a:r>
              <a:rPr lang="ru-RU" dirty="0" err="1"/>
              <a:t>розділяє</a:t>
            </a:r>
            <a:r>
              <a:rPr lang="ru-RU" dirty="0"/>
              <a:t> </a:t>
            </a:r>
            <a:r>
              <a:rPr lang="ru-RU" dirty="0" err="1"/>
              <a:t>навчальну</a:t>
            </a:r>
            <a:r>
              <a:rPr lang="ru-RU" dirty="0"/>
              <a:t> проблему на </a:t>
            </a:r>
            <a:r>
              <a:rPr lang="ru-RU" dirty="0" err="1"/>
              <a:t>окремі</a:t>
            </a:r>
            <a:r>
              <a:rPr lang="ru-RU" dirty="0"/>
              <a:t> </a:t>
            </a:r>
            <a:r>
              <a:rPr lang="ru-RU" dirty="0" err="1"/>
              <a:t>завдання</a:t>
            </a:r>
            <a:r>
              <a:rPr lang="ru-RU" dirty="0"/>
              <a:t>, і </a:t>
            </a:r>
            <a:r>
              <a:rPr lang="ru-RU" dirty="0" err="1"/>
              <a:t>студенти</a:t>
            </a:r>
            <a:r>
              <a:rPr lang="ru-RU" dirty="0"/>
              <a:t> </a:t>
            </a:r>
            <a:r>
              <a:rPr lang="ru-RU" dirty="0" err="1"/>
              <a:t>виконують</a:t>
            </a:r>
            <a:r>
              <a:rPr lang="ru-RU" dirty="0"/>
              <a:t> кроки, </a:t>
            </a:r>
            <a:r>
              <a:rPr lang="ru-RU" dirty="0" err="1"/>
              <a:t>націлені</a:t>
            </a:r>
            <a:r>
              <a:rPr lang="ru-RU" dirty="0"/>
              <a:t> на </a:t>
            </a:r>
            <a:r>
              <a:rPr lang="ru-RU" dirty="0" err="1"/>
              <a:t>пошук</a:t>
            </a:r>
            <a:r>
              <a:rPr lang="ru-RU" dirty="0"/>
              <a:t> </a:t>
            </a:r>
            <a:r>
              <a:rPr lang="ru-RU" dirty="0" err="1"/>
              <a:t>їх</a:t>
            </a:r>
            <a:r>
              <a:rPr lang="ru-RU" dirty="0"/>
              <a:t> </a:t>
            </a:r>
            <a:r>
              <a:rPr lang="ru-RU" dirty="0" err="1"/>
              <a:t>розв’язання</a:t>
            </a:r>
            <a:r>
              <a:rPr lang="ru-RU" dirty="0"/>
              <a:t>. </a:t>
            </a:r>
            <a:r>
              <a:rPr lang="ru-RU" dirty="0" err="1"/>
              <a:t>Рішення</a:t>
            </a:r>
            <a:r>
              <a:rPr lang="ru-RU" dirty="0"/>
              <a:t> кожного </a:t>
            </a:r>
            <a:r>
              <a:rPr lang="ru-RU" dirty="0" err="1"/>
              <a:t>завдання</a:t>
            </a:r>
            <a:r>
              <a:rPr lang="ru-RU" dirty="0"/>
              <a:t> </a:t>
            </a:r>
            <a:r>
              <a:rPr lang="ru-RU" dirty="0" err="1"/>
              <a:t>відбувається</a:t>
            </a:r>
            <a:r>
              <a:rPr lang="ru-RU" dirty="0"/>
              <a:t> </a:t>
            </a:r>
            <a:r>
              <a:rPr lang="ru-RU" dirty="0" err="1"/>
              <a:t>самостійно</a:t>
            </a:r>
            <a:r>
              <a:rPr lang="ru-RU" dirty="0"/>
              <a:t>, </a:t>
            </a:r>
            <a:r>
              <a:rPr lang="ru-RU" dirty="0" err="1"/>
              <a:t>однак</a:t>
            </a:r>
            <a:r>
              <a:rPr lang="ru-RU" dirty="0"/>
              <a:t> </a:t>
            </a:r>
            <a:r>
              <a:rPr lang="ru-RU" dirty="0" err="1"/>
              <a:t>планування</a:t>
            </a:r>
            <a:r>
              <a:rPr lang="ru-RU" dirty="0"/>
              <a:t> </a:t>
            </a:r>
            <a:r>
              <a:rPr lang="ru-RU" dirty="0" err="1"/>
              <a:t>всього</a:t>
            </a:r>
            <a:r>
              <a:rPr lang="ru-RU" dirty="0"/>
              <a:t> </a:t>
            </a:r>
            <a:r>
              <a:rPr lang="ru-RU" dirty="0" err="1"/>
              <a:t>процесу</a:t>
            </a:r>
            <a:r>
              <a:rPr lang="ru-RU" dirty="0"/>
              <a:t> </a:t>
            </a:r>
            <a:r>
              <a:rPr lang="ru-RU" dirty="0" err="1"/>
              <a:t>розв’язання</a:t>
            </a:r>
            <a:r>
              <a:rPr lang="ru-RU" dirty="0"/>
              <a:t> </a:t>
            </a:r>
            <a:r>
              <a:rPr lang="ru-RU" dirty="0" err="1"/>
              <a:t>здійснюється</a:t>
            </a:r>
            <a:r>
              <a:rPr lang="ru-RU" dirty="0"/>
              <a:t> </a:t>
            </a:r>
            <a:r>
              <a:rPr lang="ru-RU" dirty="0" err="1"/>
              <a:t>викладачем</a:t>
            </a:r>
            <a:r>
              <a:rPr lang="ru-RU" dirty="0"/>
              <a:t>. </a:t>
            </a:r>
            <a:r>
              <a:rPr lang="ru-RU" dirty="0" err="1"/>
              <a:t>Слід</a:t>
            </a:r>
            <a:r>
              <a:rPr lang="ru-RU" dirty="0"/>
              <a:t> </a:t>
            </a:r>
            <a:r>
              <a:rPr lang="ru-RU" dirty="0" err="1"/>
              <a:t>зазначити</a:t>
            </a:r>
            <a:r>
              <a:rPr lang="ru-RU" dirty="0"/>
              <a:t>, </a:t>
            </a:r>
            <a:r>
              <a:rPr lang="ru-RU" dirty="0" err="1"/>
              <a:t>що</a:t>
            </a:r>
            <a:r>
              <a:rPr lang="ru-RU" dirty="0"/>
              <a:t> </a:t>
            </a:r>
            <a:r>
              <a:rPr lang="ru-RU" dirty="0" err="1"/>
              <a:t>процес</a:t>
            </a:r>
            <a:r>
              <a:rPr lang="ru-RU" dirty="0"/>
              <a:t> </a:t>
            </a:r>
            <a:r>
              <a:rPr lang="ru-RU" dirty="0" err="1"/>
              <a:t>мислення</a:t>
            </a:r>
            <a:r>
              <a:rPr lang="ru-RU" dirty="0"/>
              <a:t> таким чином </a:t>
            </a:r>
            <a:r>
              <a:rPr lang="ru-RU" dirty="0" err="1"/>
              <a:t>набуває</a:t>
            </a:r>
            <a:r>
              <a:rPr lang="ru-RU" dirty="0"/>
              <a:t> продуктивного характеру. Даний метод </a:t>
            </a:r>
            <a:r>
              <a:rPr lang="ru-RU" dirty="0" err="1"/>
              <a:t>використовується</a:t>
            </a:r>
            <a:r>
              <a:rPr lang="ru-RU" dirty="0"/>
              <a:t> на </a:t>
            </a:r>
            <a:r>
              <a:rPr lang="ru-RU" dirty="0" err="1"/>
              <a:t>практичних</a:t>
            </a:r>
            <a:r>
              <a:rPr lang="ru-RU" dirty="0"/>
              <a:t> </a:t>
            </a:r>
            <a:r>
              <a:rPr lang="ru-RU" dirty="0" err="1"/>
              <a:t>заняттях</a:t>
            </a:r>
            <a:endParaRPr lang="uk-UA" dirty="0"/>
          </a:p>
        </p:txBody>
      </p:sp>
    </p:spTree>
    <p:extLst>
      <p:ext uri="{BB962C8B-B14F-4D97-AF65-F5344CB8AC3E}">
        <p14:creationId xmlns:p14="http://schemas.microsoft.com/office/powerpoint/2010/main" val="2987227767"/>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solidFill>
            <a:schemeClr val="accent2">
              <a:lumMod val="40000"/>
              <a:lumOff val="60000"/>
            </a:schemeClr>
          </a:solidFill>
        </p:spPr>
        <p:txBody>
          <a:bodyPr/>
          <a:lstStyle/>
          <a:p>
            <a:r>
              <a:rPr lang="uk-UA" dirty="0"/>
              <a:t>Дослідницький метод</a:t>
            </a:r>
          </a:p>
        </p:txBody>
      </p:sp>
      <p:sp>
        <p:nvSpPr>
          <p:cNvPr id="3" name="Объект 2"/>
          <p:cNvSpPr>
            <a:spLocks noGrp="1"/>
          </p:cNvSpPr>
          <p:nvPr>
            <p:ph idx="1"/>
          </p:nvPr>
        </p:nvSpPr>
        <p:spPr>
          <a:solidFill>
            <a:schemeClr val="accent2">
              <a:lumMod val="40000"/>
              <a:lumOff val="60000"/>
            </a:schemeClr>
          </a:solidFill>
        </p:spPr>
        <p:txBody>
          <a:bodyPr>
            <a:normAutofit fontScale="85000" lnSpcReduction="20000"/>
          </a:bodyPr>
          <a:lstStyle/>
          <a:p>
            <a:r>
              <a:rPr lang="uk-UA" dirty="0"/>
              <a:t>Після аналізу матеріалу, постановки проблеми чи завдань, стислого усного чи письмового інструктажу, студенти самостійно вивчають літературу, джерела, проводять спостереження і </a:t>
            </a:r>
            <a:r>
              <a:rPr lang="uk-UA" dirty="0" smtClean="0"/>
              <a:t>вимірювання</a:t>
            </a:r>
            <a:r>
              <a:rPr lang="uk-UA" dirty="0"/>
              <a:t>, виконують інші дії пошукового характеру. Ініціатива, самостійність, творчий пошук найбільш повно простежуються у дослідницькій діяльності. Методи навчальної роботи </a:t>
            </a:r>
            <a:r>
              <a:rPr lang="uk-UA" dirty="0" smtClean="0"/>
              <a:t>безпосередньо </a:t>
            </a:r>
            <a:r>
              <a:rPr lang="uk-UA" dirty="0"/>
              <a:t>перетворюються на методи наукового дослідження. Даний метод навчання використовується переважно під час виконання студентами курсових, бакалаврських, дипломних і магістерських робіт. </a:t>
            </a:r>
          </a:p>
        </p:txBody>
      </p:sp>
    </p:spTree>
    <p:extLst>
      <p:ext uri="{BB962C8B-B14F-4D97-AF65-F5344CB8AC3E}">
        <p14:creationId xmlns:p14="http://schemas.microsoft.com/office/powerpoint/2010/main" val="768637088"/>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uk-UA" dirty="0"/>
              <a:t>Активні методи навчання </a:t>
            </a:r>
          </a:p>
        </p:txBody>
      </p:sp>
      <p:sp>
        <p:nvSpPr>
          <p:cNvPr id="3" name="Объект 2"/>
          <p:cNvSpPr>
            <a:spLocks noGrp="1"/>
          </p:cNvSpPr>
          <p:nvPr>
            <p:ph idx="1"/>
          </p:nvPr>
        </p:nvSpPr>
        <p:spPr>
          <a:solidFill>
            <a:srgbClr val="FFCCFF"/>
          </a:solidFill>
        </p:spPr>
        <p:txBody>
          <a:bodyPr/>
          <a:lstStyle/>
          <a:p>
            <a:r>
              <a:rPr lang="uk-UA" dirty="0" smtClean="0"/>
              <a:t>– </a:t>
            </a:r>
            <a:r>
              <a:rPr lang="uk-UA" dirty="0"/>
              <a:t>це методи, які спрямовані на активізацію в процесі навчання самостійної пізнавальної діяльності студентів і завдяки цьому підвищення ефективності навчального процесу. Вони сприяють розвитку самостійного, творчого мислення, розвитку навичок спілкування, формуванню високого рівня професіоналізму. </a:t>
            </a:r>
          </a:p>
        </p:txBody>
      </p:sp>
    </p:spTree>
    <p:extLst>
      <p:ext uri="{BB962C8B-B14F-4D97-AF65-F5344CB8AC3E}">
        <p14:creationId xmlns:p14="http://schemas.microsoft.com/office/powerpoint/2010/main" val="3815723365"/>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uk-UA" dirty="0" smtClean="0"/>
              <a:t>АКТИВНІ МЕТОДИ</a:t>
            </a:r>
            <a:endParaRPr lang="uk-UA" dirty="0"/>
          </a:p>
        </p:txBody>
      </p:sp>
      <p:sp>
        <p:nvSpPr>
          <p:cNvPr id="3" name="Объект 2"/>
          <p:cNvSpPr>
            <a:spLocks noGrp="1"/>
          </p:cNvSpPr>
          <p:nvPr>
            <p:ph idx="1"/>
          </p:nvPr>
        </p:nvSpPr>
        <p:spPr>
          <a:solidFill>
            <a:srgbClr val="FFCCFF"/>
          </a:solidFill>
        </p:spPr>
        <p:txBody>
          <a:bodyPr>
            <a:normAutofit fontScale="85000" lnSpcReduction="10000"/>
          </a:bodyPr>
          <a:lstStyle/>
          <a:p>
            <a:r>
              <a:rPr lang="uk-UA" dirty="0"/>
              <a:t>До активних методів навчання відносять: - </a:t>
            </a:r>
            <a:r>
              <a:rPr lang="uk-UA" b="1" dirty="0" smtClean="0"/>
              <a:t>ДИСКУСІЇ</a:t>
            </a:r>
            <a:r>
              <a:rPr lang="uk-UA" dirty="0" smtClean="0"/>
              <a:t>, </a:t>
            </a:r>
            <a:r>
              <a:rPr lang="uk-UA" dirty="0"/>
              <a:t>які передбачають активне обговорення певного питання, обмін думками, аргументацію своєї точки зору, узгодження різних позицій та формулювання спільних висновків у групі. </a:t>
            </a:r>
            <a:endParaRPr lang="uk-UA" dirty="0" smtClean="0"/>
          </a:p>
          <a:p>
            <a:r>
              <a:rPr lang="uk-UA" dirty="0" smtClean="0"/>
              <a:t> </a:t>
            </a:r>
            <a:r>
              <a:rPr lang="uk-UA" b="1" dirty="0" smtClean="0"/>
              <a:t>ДИСПУТ</a:t>
            </a:r>
            <a:r>
              <a:rPr lang="uk-UA" dirty="0" smtClean="0"/>
              <a:t> </a:t>
            </a:r>
            <a:r>
              <a:rPr lang="uk-UA" dirty="0"/>
              <a:t>– публічна суперечка на наукову або навчальну тему. З приводу даної теми учасники диспуту висловлюють різні думки і судження, розгортається диспут завдяки оцінками, аргументацій, опорі на особистий досвід, яким користуються учасники спору.</a:t>
            </a:r>
          </a:p>
        </p:txBody>
      </p:sp>
    </p:spTree>
    <p:extLst>
      <p:ext uri="{BB962C8B-B14F-4D97-AF65-F5344CB8AC3E}">
        <p14:creationId xmlns:p14="http://schemas.microsoft.com/office/powerpoint/2010/main" val="4195839220"/>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endParaRPr lang="uk-UA"/>
          </a:p>
        </p:txBody>
      </p:sp>
      <p:sp>
        <p:nvSpPr>
          <p:cNvPr id="3" name="Объект 2"/>
          <p:cNvSpPr>
            <a:spLocks noGrp="1"/>
          </p:cNvSpPr>
          <p:nvPr>
            <p:ph idx="1"/>
          </p:nvPr>
        </p:nvSpPr>
        <p:spPr>
          <a:solidFill>
            <a:srgbClr val="FFCCFF"/>
          </a:solidFill>
        </p:spPr>
        <p:txBody>
          <a:bodyPr>
            <a:normAutofit fontScale="92500" lnSpcReduction="20000"/>
          </a:bodyPr>
          <a:lstStyle/>
          <a:p>
            <a:r>
              <a:rPr lang="ru-RU" dirty="0" smtClean="0"/>
              <a:t> «</a:t>
            </a:r>
            <a:r>
              <a:rPr lang="ru-RU" b="1" dirty="0" smtClean="0"/>
              <a:t>МОЗКОВИЙ ШТУРМ</a:t>
            </a:r>
            <a:r>
              <a:rPr lang="ru-RU" dirty="0" smtClean="0"/>
              <a:t>» </a:t>
            </a:r>
            <a:r>
              <a:rPr lang="ru-RU" dirty="0"/>
              <a:t>– </a:t>
            </a:r>
            <a:r>
              <a:rPr lang="uk-UA" dirty="0" smtClean="0"/>
              <a:t>кожна людина може пропонувати будь які ідеї щодо розв’язання певної проблеми. Метод відрізняється високим ступенем інтенсивності, у результаті чого </a:t>
            </a:r>
            <a:r>
              <a:rPr lang="uk-UA" dirty="0" err="1" smtClean="0"/>
              <a:t>формулюються</a:t>
            </a:r>
            <a:r>
              <a:rPr lang="uk-UA" dirty="0" smtClean="0"/>
              <a:t> загальні висновки за темою, виникають оригінальні, творчі, самостійні рішення. - «прес-конференція» – серед студентів розподіляються ролі «експертів» за певною темою, вони проводять заняття і роблять доповідь, а «представники преси» задають свої питання за вислуханими повідомленнями.</a:t>
            </a:r>
            <a:r>
              <a:rPr lang="ru-RU" dirty="0" smtClean="0"/>
              <a:t> </a:t>
            </a:r>
            <a:endParaRPr lang="uk-UA" dirty="0"/>
          </a:p>
        </p:txBody>
      </p:sp>
    </p:spTree>
    <p:extLst>
      <p:ext uri="{BB962C8B-B14F-4D97-AF65-F5344CB8AC3E}">
        <p14:creationId xmlns:p14="http://schemas.microsoft.com/office/powerpoint/2010/main" val="2656727389"/>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endParaRPr lang="uk-UA"/>
          </a:p>
        </p:txBody>
      </p:sp>
      <p:sp>
        <p:nvSpPr>
          <p:cNvPr id="3" name="Объект 2"/>
          <p:cNvSpPr>
            <a:spLocks noGrp="1"/>
          </p:cNvSpPr>
          <p:nvPr>
            <p:ph idx="1"/>
          </p:nvPr>
        </p:nvSpPr>
        <p:spPr>
          <a:solidFill>
            <a:srgbClr val="FFCCFF"/>
          </a:solidFill>
        </p:spPr>
        <p:txBody>
          <a:bodyPr>
            <a:normAutofit fontScale="70000" lnSpcReduction="20000"/>
          </a:bodyPr>
          <a:lstStyle/>
          <a:p>
            <a:r>
              <a:rPr lang="uk-UA" dirty="0" smtClean="0"/>
              <a:t> </a:t>
            </a:r>
            <a:r>
              <a:rPr lang="uk-UA" b="1" dirty="0" smtClean="0"/>
              <a:t>КРУГЛИЙ СТІЛ</a:t>
            </a:r>
            <a:r>
              <a:rPr lang="uk-UA" dirty="0" smtClean="0"/>
              <a:t>  процес комунікації проходить у загальному колі «очі в очі», всі учасники – й студенти й викладач – розташовуються один відносно одного як рівноправні. Відбуваються обговорення, бесіди, дискусії за певними науковими та навчальними темами. В цілому метод призводить до підвищення мотивації, зростання активності, збільшення числа висловлювань, можливості особистого включення кожного студента в обговорення. </a:t>
            </a:r>
          </a:p>
          <a:p>
            <a:r>
              <a:rPr lang="uk-UA" dirty="0" smtClean="0"/>
              <a:t> </a:t>
            </a:r>
            <a:r>
              <a:rPr lang="uk-UA" b="1" dirty="0" smtClean="0"/>
              <a:t>АНАЛІЗ КОНКРЕТНОЇ СИТУАЦІЇ  </a:t>
            </a:r>
            <a:r>
              <a:rPr lang="uk-UA" dirty="0" smtClean="0"/>
              <a:t>(кейс-метод) – виник в Америці в середині минулого століття як метод навчання менеджерів, був спрямований на розвиток уміння приймати ефективні управлінські рішення. Аналіз конкретних ситуацій – полягає у підборі, створенні, написанні викладачем реальних проблемних ситуацій, потім  </a:t>
            </a:r>
            <a:r>
              <a:rPr lang="uk-UA" dirty="0" err="1" smtClean="0"/>
              <a:t>організується</a:t>
            </a:r>
            <a:r>
              <a:rPr lang="uk-UA" dirty="0" smtClean="0"/>
              <a:t> їх аналіз студентами та ухвалення спільного оптимального рішення. </a:t>
            </a:r>
            <a:endParaRPr lang="uk-UA" dirty="0"/>
          </a:p>
        </p:txBody>
      </p:sp>
    </p:spTree>
    <p:extLst>
      <p:ext uri="{BB962C8B-B14F-4D97-AF65-F5344CB8AC3E}">
        <p14:creationId xmlns:p14="http://schemas.microsoft.com/office/powerpoint/2010/main" val="2006491520"/>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endParaRPr lang="uk-UA"/>
          </a:p>
        </p:txBody>
      </p:sp>
      <p:sp>
        <p:nvSpPr>
          <p:cNvPr id="3" name="Объект 2"/>
          <p:cNvSpPr>
            <a:spLocks noGrp="1"/>
          </p:cNvSpPr>
          <p:nvPr>
            <p:ph idx="1"/>
          </p:nvPr>
        </p:nvSpPr>
        <p:spPr>
          <a:solidFill>
            <a:srgbClr val="FFCCFF"/>
          </a:solidFill>
        </p:spPr>
        <p:txBody>
          <a:bodyPr>
            <a:normAutofit fontScale="77500" lnSpcReduction="20000"/>
          </a:bodyPr>
          <a:lstStyle/>
          <a:p>
            <a:r>
              <a:rPr lang="uk-UA" dirty="0" smtClean="0"/>
              <a:t> МЕТОД ПРОЄКТУ </a:t>
            </a:r>
            <a:r>
              <a:rPr lang="uk-UA" dirty="0"/>
              <a:t>– передбачає виконання студентами власних проектів. Проектування - особливий тип інтелектуальної діяльності, відмінною особливістю якої є перспективна орієнтація, практично спрямоване дослідження. Проекти можуть бути індивідуальними, </a:t>
            </a:r>
            <a:r>
              <a:rPr lang="uk-UA" dirty="0" err="1"/>
              <a:t>мікрогруповими</a:t>
            </a:r>
            <a:r>
              <a:rPr lang="uk-UA" dirty="0"/>
              <a:t> та груповими та передбачають здатність студентів планувати свою роботу, використовувати різноманітні джерела інформації, аналізувати, порівнювати факти, аргументувати свою думку, розподіляти роботу у групі та проводити загальні збори й обговорення, готувати звіт проведеного дослідження, презентувати результати своєї роботи перед аудиторією. </a:t>
            </a:r>
          </a:p>
        </p:txBody>
      </p:sp>
    </p:spTree>
    <p:extLst>
      <p:ext uri="{BB962C8B-B14F-4D97-AF65-F5344CB8AC3E}">
        <p14:creationId xmlns:p14="http://schemas.microsoft.com/office/powerpoint/2010/main" val="2886674284"/>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endParaRPr lang="uk-UA"/>
          </a:p>
        </p:txBody>
      </p:sp>
      <p:sp>
        <p:nvSpPr>
          <p:cNvPr id="3" name="Объект 2"/>
          <p:cNvSpPr>
            <a:spLocks noGrp="1"/>
          </p:cNvSpPr>
          <p:nvPr>
            <p:ph idx="1"/>
          </p:nvPr>
        </p:nvSpPr>
        <p:spPr>
          <a:solidFill>
            <a:srgbClr val="FFCCFF"/>
          </a:solidFill>
        </p:spPr>
        <p:txBody>
          <a:bodyPr>
            <a:normAutofit fontScale="92500" lnSpcReduction="20000"/>
          </a:bodyPr>
          <a:lstStyle/>
          <a:p>
            <a:r>
              <a:rPr lang="uk-UA" dirty="0" smtClean="0"/>
              <a:t> РОЛЬОВІ ІГРИ– </a:t>
            </a:r>
            <a:r>
              <a:rPr lang="uk-UA" dirty="0"/>
              <a:t>розігрування певної ситуації, коли студенти діють відповідно до певних, розподілених разом з викладачем ролей. - ділові ігри – передбачають моделювання ситуацій, характерних для реальної професійної діяльності, розігрування проблемної ситуації. </a:t>
            </a:r>
            <a:endParaRPr lang="uk-UA" dirty="0" smtClean="0"/>
          </a:p>
          <a:p>
            <a:r>
              <a:rPr lang="uk-UA" dirty="0" smtClean="0"/>
              <a:t>ДІЛОВІ ІГРИ відрізняються </a:t>
            </a:r>
            <a:r>
              <a:rPr lang="uk-UA" dirty="0"/>
              <a:t>від рольових більшими витратами часу, підготовкою більш складного сценарію, документації, ролей, обсягів роботи. </a:t>
            </a:r>
          </a:p>
        </p:txBody>
      </p:sp>
    </p:spTree>
    <p:extLst>
      <p:ext uri="{BB962C8B-B14F-4D97-AF65-F5344CB8AC3E}">
        <p14:creationId xmlns:p14="http://schemas.microsoft.com/office/powerpoint/2010/main" val="1154550445"/>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uk-UA" dirty="0"/>
              <a:t>Вибір методів навчання </a:t>
            </a:r>
          </a:p>
        </p:txBody>
      </p:sp>
      <p:sp>
        <p:nvSpPr>
          <p:cNvPr id="3" name="Объект 2"/>
          <p:cNvSpPr>
            <a:spLocks noGrp="1"/>
          </p:cNvSpPr>
          <p:nvPr>
            <p:ph idx="1"/>
          </p:nvPr>
        </p:nvSpPr>
        <p:spPr>
          <a:solidFill>
            <a:srgbClr val="FF9999"/>
          </a:solidFill>
        </p:spPr>
        <p:txBody>
          <a:bodyPr/>
          <a:lstStyle/>
          <a:p>
            <a:r>
              <a:rPr lang="uk-UA" dirty="0" smtClean="0"/>
              <a:t>залежить </a:t>
            </a:r>
            <a:r>
              <a:rPr lang="uk-UA" dirty="0"/>
              <a:t>від мети заняття, змісту і форми його організації, специфіки навчальної дисципліни чи певного її розділу, рівня підготовки, мотивації та інших індивідуальних особливостей студентів, педагогічної майстерності викладача. </a:t>
            </a:r>
          </a:p>
        </p:txBody>
      </p:sp>
    </p:spTree>
    <p:extLst>
      <p:ext uri="{BB962C8B-B14F-4D97-AF65-F5344CB8AC3E}">
        <p14:creationId xmlns:p14="http://schemas.microsoft.com/office/powerpoint/2010/main" val="1058766032"/>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uk-UA" dirty="0"/>
              <a:t>Форма організації навчання</a:t>
            </a:r>
          </a:p>
        </p:txBody>
      </p:sp>
      <p:sp>
        <p:nvSpPr>
          <p:cNvPr id="3" name="Объект 2"/>
          <p:cNvSpPr>
            <a:spLocks noGrp="1"/>
          </p:cNvSpPr>
          <p:nvPr>
            <p:ph idx="1"/>
          </p:nvPr>
        </p:nvSpPr>
        <p:spPr>
          <a:solidFill>
            <a:srgbClr val="99FF66"/>
          </a:solidFill>
        </p:spPr>
        <p:txBody>
          <a:bodyPr/>
          <a:lstStyle/>
          <a:p>
            <a:r>
              <a:rPr lang="uk-UA" dirty="0" smtClean="0"/>
              <a:t>зовнішня сторона організації навчального процесу, спрямована на засвоєння студентами знань, умінь та навичок.</a:t>
            </a:r>
            <a:endParaRPr lang="uk-UA" dirty="0"/>
          </a:p>
        </p:txBody>
      </p:sp>
    </p:spTree>
    <p:extLst>
      <p:ext uri="{BB962C8B-B14F-4D97-AF65-F5344CB8AC3E}">
        <p14:creationId xmlns:p14="http://schemas.microsoft.com/office/powerpoint/2010/main" val="3483149542"/>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fontScale="90000"/>
          </a:bodyPr>
          <a:lstStyle/>
          <a:p>
            <a:r>
              <a:rPr lang="uk-UA" dirty="0"/>
              <a:t>Класифікація форм організації навчання: </a:t>
            </a:r>
          </a:p>
        </p:txBody>
      </p:sp>
      <p:sp>
        <p:nvSpPr>
          <p:cNvPr id="3" name="Объект 2"/>
          <p:cNvSpPr>
            <a:spLocks noGrp="1"/>
          </p:cNvSpPr>
          <p:nvPr>
            <p:ph idx="1"/>
          </p:nvPr>
        </p:nvSpPr>
        <p:spPr>
          <a:gradFill flip="none" rotWithShape="1">
            <a:gsLst>
              <a:gs pos="69000">
                <a:srgbClr val="D3DEF1">
                  <a:lumMod val="97000"/>
                </a:srgbClr>
              </a:gs>
              <a:gs pos="0">
                <a:srgbClr val="99FF66"/>
              </a:gs>
              <a:gs pos="50000">
                <a:schemeClr val="accent1">
                  <a:tint val="44500"/>
                  <a:satMod val="160000"/>
                </a:schemeClr>
              </a:gs>
              <a:gs pos="100000">
                <a:schemeClr val="accent1">
                  <a:tint val="23500"/>
                  <a:satMod val="160000"/>
                </a:schemeClr>
              </a:gs>
            </a:gsLst>
            <a:lin ang="5400000" scaled="1"/>
            <a:tileRect/>
          </a:gradFill>
        </p:spPr>
        <p:txBody>
          <a:bodyPr>
            <a:normAutofit fontScale="77500" lnSpcReduction="20000"/>
          </a:bodyPr>
          <a:lstStyle/>
          <a:p>
            <a:r>
              <a:rPr lang="uk-UA" dirty="0"/>
              <a:t>- за </a:t>
            </a:r>
            <a:r>
              <a:rPr lang="uk-UA" i="1" dirty="0"/>
              <a:t>загальною організацією процесу професійної підготовки</a:t>
            </a:r>
            <a:r>
              <a:rPr lang="uk-UA" dirty="0"/>
              <a:t>: очна (денна), заочна, вечірня, дистанційна. </a:t>
            </a:r>
            <a:endParaRPr lang="uk-UA" dirty="0" smtClean="0"/>
          </a:p>
          <a:p>
            <a:r>
              <a:rPr lang="uk-UA" i="1" dirty="0" smtClean="0"/>
              <a:t>- </a:t>
            </a:r>
            <a:r>
              <a:rPr lang="uk-UA" i="1" dirty="0"/>
              <a:t>за організацією процесу навчання</a:t>
            </a:r>
            <a:r>
              <a:rPr lang="uk-UA" dirty="0"/>
              <a:t>: лекційні, практичні, семінарські, лабораторні заняття, самостійна робота студентів, практична робота (виробнича, дипломна та ін. види практики), консультації. </a:t>
            </a:r>
            <a:endParaRPr lang="uk-UA" dirty="0" smtClean="0"/>
          </a:p>
          <a:p>
            <a:r>
              <a:rPr lang="uk-UA" dirty="0" smtClean="0"/>
              <a:t>- </a:t>
            </a:r>
            <a:r>
              <a:rPr lang="uk-UA" i="1" dirty="0"/>
              <a:t>за місцем навчання</a:t>
            </a:r>
            <a:r>
              <a:rPr lang="uk-UA" dirty="0"/>
              <a:t>: аудиторне (лекційні, практичні, семінарські, лабораторні заняття) та </a:t>
            </a:r>
            <a:r>
              <a:rPr lang="uk-UA" dirty="0" err="1"/>
              <a:t>позааудиторне</a:t>
            </a:r>
            <a:r>
              <a:rPr lang="uk-UA" dirty="0"/>
              <a:t> навчання (самостійна робота, екскурсія, участь у наукових гуртках, конференціях, олімпіадах, конкурсах та ін.) </a:t>
            </a:r>
            <a:endParaRPr lang="uk-UA" dirty="0" smtClean="0"/>
          </a:p>
          <a:p>
            <a:r>
              <a:rPr lang="uk-UA" i="1" dirty="0" smtClean="0"/>
              <a:t>- </a:t>
            </a:r>
            <a:r>
              <a:rPr lang="uk-UA" i="1" dirty="0"/>
              <a:t>за кількістю студентів</a:t>
            </a:r>
            <a:r>
              <a:rPr lang="uk-UA" dirty="0"/>
              <a:t>: індивідуальна, парна, </a:t>
            </a:r>
            <a:r>
              <a:rPr lang="uk-UA" dirty="0" err="1"/>
              <a:t>мікрогрупова</a:t>
            </a:r>
            <a:r>
              <a:rPr lang="uk-UA" dirty="0"/>
              <a:t>, групова та колективна робота. </a:t>
            </a:r>
          </a:p>
        </p:txBody>
      </p:sp>
    </p:spTree>
    <p:extLst>
      <p:ext uri="{BB962C8B-B14F-4D97-AF65-F5344CB8AC3E}">
        <p14:creationId xmlns:p14="http://schemas.microsoft.com/office/powerpoint/2010/main" val="999459757"/>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bg>
      <p:bgPr>
        <a:solidFill>
          <a:schemeClr val="accent4">
            <a:lumMod val="40000"/>
            <a:lumOff val="60000"/>
          </a:schemeClr>
        </a:solidFill>
        <a:effectLst/>
      </p:bgPr>
    </p:bg>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fontScale="90000"/>
          </a:bodyPr>
          <a:lstStyle/>
          <a:p>
            <a:r>
              <a:rPr lang="ru-RU" dirty="0"/>
              <a:t>Методика </a:t>
            </a:r>
            <a:r>
              <a:rPr lang="ru-RU" dirty="0" err="1"/>
              <a:t>організації</a:t>
            </a:r>
            <a:r>
              <a:rPr lang="ru-RU" dirty="0"/>
              <a:t> контролю </a:t>
            </a:r>
            <a:r>
              <a:rPr lang="ru-RU" dirty="0" err="1"/>
              <a:t>навчальних</a:t>
            </a:r>
            <a:r>
              <a:rPr lang="ru-RU" dirty="0"/>
              <a:t> </a:t>
            </a:r>
            <a:r>
              <a:rPr lang="ru-RU" dirty="0" err="1"/>
              <a:t>успіхів</a:t>
            </a:r>
            <a:r>
              <a:rPr lang="ru-RU" dirty="0"/>
              <a:t> </a:t>
            </a:r>
            <a:r>
              <a:rPr lang="ru-RU" dirty="0" err="1"/>
              <a:t>студентів</a:t>
            </a:r>
            <a:r>
              <a:rPr lang="ru-RU" dirty="0"/>
              <a:t> </a:t>
            </a:r>
            <a:endParaRPr lang="uk-UA" dirty="0"/>
          </a:p>
        </p:txBody>
      </p:sp>
      <p:sp>
        <p:nvSpPr>
          <p:cNvPr id="3" name="Объект 2"/>
          <p:cNvSpPr>
            <a:spLocks noGrp="1"/>
          </p:cNvSpPr>
          <p:nvPr>
            <p:ph idx="1"/>
          </p:nvPr>
        </p:nvSpPr>
        <p:spPr/>
        <p:txBody>
          <a:bodyPr>
            <a:normAutofit lnSpcReduction="10000"/>
          </a:bodyPr>
          <a:lstStyle/>
          <a:p>
            <a:r>
              <a:rPr lang="uk-UA" dirty="0"/>
              <a:t>Критерії оцінки – це ті параметри, відповідно до яких педагог оцінює характер і результати навчально-пізнавальної діяльності студентів (А.І. </a:t>
            </a:r>
            <a:r>
              <a:rPr lang="uk-UA" dirty="0" err="1"/>
              <a:t>Кузьмінський</a:t>
            </a:r>
            <a:r>
              <a:rPr lang="uk-UA" dirty="0"/>
              <a:t>). Ними можуть виступати швидкість виконання певних дій, глибина й повнота набутих знань, легкість розуміння питання й відповіді на нього. Іншими словами, це величини, що визначають якість навчальної діяльності.</a:t>
            </a:r>
          </a:p>
        </p:txBody>
      </p:sp>
    </p:spTree>
    <p:extLst>
      <p:ext uri="{BB962C8B-B14F-4D97-AF65-F5344CB8AC3E}">
        <p14:creationId xmlns:p14="http://schemas.microsoft.com/office/powerpoint/2010/main" val="1218400429"/>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bg>
      <p:bgPr>
        <a:solidFill>
          <a:schemeClr val="accent4">
            <a:lumMod val="40000"/>
            <a:lumOff val="60000"/>
          </a:schemeClr>
        </a:solidFill>
        <a:effectLst/>
      </p:bgPr>
    </p:bg>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endParaRPr lang="uk-UA"/>
          </a:p>
        </p:txBody>
      </p:sp>
      <p:sp>
        <p:nvSpPr>
          <p:cNvPr id="3" name="Объект 2"/>
          <p:cNvSpPr>
            <a:spLocks noGrp="1"/>
          </p:cNvSpPr>
          <p:nvPr>
            <p:ph idx="1"/>
          </p:nvPr>
        </p:nvSpPr>
        <p:spPr/>
        <p:txBody>
          <a:bodyPr/>
          <a:lstStyle/>
          <a:p>
            <a:r>
              <a:rPr lang="uk-UA" dirty="0"/>
              <a:t>Норми оцінки – це кількісні та якісні показники, на які спирається викладач для визначення оцінки результатів діяльності студента. Вони визначають, що і на якому рівні потрібно знати студентові в процесі вивчення дисципліни та по його закінченні. </a:t>
            </a:r>
          </a:p>
        </p:txBody>
      </p:sp>
    </p:spTree>
    <p:extLst>
      <p:ext uri="{BB962C8B-B14F-4D97-AF65-F5344CB8AC3E}">
        <p14:creationId xmlns:p14="http://schemas.microsoft.com/office/powerpoint/2010/main" val="444023397"/>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bg>
      <p:bgPr>
        <a:solidFill>
          <a:schemeClr val="accent4">
            <a:lumMod val="40000"/>
            <a:lumOff val="60000"/>
          </a:schemeClr>
        </a:solidFill>
        <a:effectLst/>
      </p:bgPr>
    </p:bg>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endParaRPr lang="uk-UA"/>
          </a:p>
        </p:txBody>
      </p:sp>
      <p:sp>
        <p:nvSpPr>
          <p:cNvPr id="3" name="Объект 2"/>
          <p:cNvSpPr>
            <a:spLocks noGrp="1"/>
          </p:cNvSpPr>
          <p:nvPr>
            <p:ph idx="1"/>
          </p:nvPr>
        </p:nvSpPr>
        <p:spPr/>
        <p:txBody>
          <a:bodyPr/>
          <a:lstStyle/>
          <a:p>
            <a:r>
              <a:rPr lang="uk-UA" dirty="0"/>
              <a:t>Оцінкою відображає рівень засвоєння та розуміння змісту навчальної дисципліни, рівень отриманих необхідних знань, умінь, </a:t>
            </a:r>
            <a:r>
              <a:rPr lang="uk-UA" dirty="0" smtClean="0"/>
              <a:t>навичок</a:t>
            </a:r>
            <a:r>
              <a:rPr lang="uk-UA" dirty="0"/>
              <a:t>, якостей відповідно до вимог, що визначаються нормативними документами та, зокрема, програмами навчальних дисциплін. </a:t>
            </a:r>
          </a:p>
        </p:txBody>
      </p:sp>
    </p:spTree>
    <p:extLst>
      <p:ext uri="{BB962C8B-B14F-4D97-AF65-F5344CB8AC3E}">
        <p14:creationId xmlns:p14="http://schemas.microsoft.com/office/powerpoint/2010/main" val="759715539"/>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bg>
      <p:bgPr>
        <a:solidFill>
          <a:schemeClr val="accent4">
            <a:lumMod val="40000"/>
            <a:lumOff val="60000"/>
          </a:schemeClr>
        </a:solidFill>
        <a:effectLst/>
      </p:bgPr>
    </p:bg>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uk-UA" dirty="0"/>
              <a:t>Форми педагогічного контролю </a:t>
            </a:r>
          </a:p>
        </p:txBody>
      </p:sp>
      <p:sp>
        <p:nvSpPr>
          <p:cNvPr id="3" name="Объект 2"/>
          <p:cNvSpPr>
            <a:spLocks noGrp="1"/>
          </p:cNvSpPr>
          <p:nvPr>
            <p:ph idx="1"/>
          </p:nvPr>
        </p:nvSpPr>
        <p:spPr/>
        <p:txBody>
          <a:bodyPr>
            <a:normAutofit/>
          </a:bodyPr>
          <a:lstStyle/>
          <a:p>
            <a:r>
              <a:rPr lang="uk-UA" dirty="0" smtClean="0"/>
              <a:t>– </a:t>
            </a:r>
            <a:r>
              <a:rPr lang="uk-UA" dirty="0"/>
              <a:t>це зовнішня сторона оцінювання результатів навчальної діяльності. Формами педагогічного контролю виступають заліки, іспити, усне опитування, письмові контрольні роботи, реферати, курсові, лабораторні контрольні роботи, проектні роботи тощо. </a:t>
            </a:r>
            <a:r>
              <a:rPr lang="uk-UA" b="1" dirty="0"/>
              <a:t>Методи педагогічного контролю – це спосіб оцінювання результатів навчальної діяльності</a:t>
            </a:r>
            <a:r>
              <a:rPr lang="uk-UA" dirty="0"/>
              <a:t>. </a:t>
            </a:r>
          </a:p>
        </p:txBody>
      </p:sp>
    </p:spTree>
    <p:extLst>
      <p:ext uri="{BB962C8B-B14F-4D97-AF65-F5344CB8AC3E}">
        <p14:creationId xmlns:p14="http://schemas.microsoft.com/office/powerpoint/2010/main" val="1757682638"/>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bg>
      <p:bgPr>
        <a:solidFill>
          <a:schemeClr val="accent4">
            <a:lumMod val="40000"/>
            <a:lumOff val="60000"/>
          </a:schemeClr>
        </a:solidFill>
        <a:effectLst/>
      </p:bgPr>
    </p:bg>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dirty="0" err="1"/>
              <a:t>Види</a:t>
            </a:r>
            <a:r>
              <a:rPr lang="ru-RU" dirty="0"/>
              <a:t> </a:t>
            </a:r>
            <a:r>
              <a:rPr lang="ru-RU" dirty="0" err="1"/>
              <a:t>педагогічного</a:t>
            </a:r>
            <a:r>
              <a:rPr lang="ru-RU" dirty="0"/>
              <a:t> контролю</a:t>
            </a:r>
            <a:endParaRPr lang="uk-UA" dirty="0"/>
          </a:p>
        </p:txBody>
      </p:sp>
      <p:sp>
        <p:nvSpPr>
          <p:cNvPr id="3" name="Объект 2"/>
          <p:cNvSpPr>
            <a:spLocks noGrp="1"/>
          </p:cNvSpPr>
          <p:nvPr>
            <p:ph idx="1"/>
          </p:nvPr>
        </p:nvSpPr>
        <p:spPr/>
        <p:txBody>
          <a:bodyPr>
            <a:normAutofit fontScale="85000" lnSpcReduction="10000"/>
          </a:bodyPr>
          <a:lstStyle/>
          <a:p>
            <a:r>
              <a:rPr lang="ru-RU" b="1" dirty="0" err="1" smtClean="0"/>
              <a:t>Діагностичний</a:t>
            </a:r>
            <a:r>
              <a:rPr lang="ru-RU" b="1" dirty="0" smtClean="0"/>
              <a:t> </a:t>
            </a:r>
            <a:r>
              <a:rPr lang="ru-RU" dirty="0"/>
              <a:t>(</a:t>
            </a:r>
            <a:r>
              <a:rPr lang="ru-RU" dirty="0" err="1"/>
              <a:t>попередній</a:t>
            </a:r>
            <a:r>
              <a:rPr lang="ru-RU" dirty="0"/>
              <a:t>) контроль </a:t>
            </a:r>
            <a:r>
              <a:rPr lang="ru-RU" dirty="0" err="1"/>
              <a:t>має</a:t>
            </a:r>
            <a:r>
              <a:rPr lang="ru-RU" dirty="0"/>
              <a:t> бути </a:t>
            </a:r>
            <a:r>
              <a:rPr lang="ru-RU" dirty="0" err="1"/>
              <a:t>спрямований</a:t>
            </a:r>
            <a:r>
              <a:rPr lang="ru-RU" dirty="0"/>
              <a:t> на </a:t>
            </a:r>
            <a:r>
              <a:rPr lang="ru-RU" dirty="0" err="1"/>
              <a:t>визначення</a:t>
            </a:r>
            <a:r>
              <a:rPr lang="ru-RU" dirty="0"/>
              <a:t> початкового </a:t>
            </a:r>
            <a:r>
              <a:rPr lang="ru-RU" dirty="0" err="1"/>
              <a:t>рівня</a:t>
            </a:r>
            <a:r>
              <a:rPr lang="ru-RU" dirty="0"/>
              <a:t> </a:t>
            </a:r>
            <a:r>
              <a:rPr lang="ru-RU" dirty="0" err="1"/>
              <a:t>знань</a:t>
            </a:r>
            <a:r>
              <a:rPr lang="ru-RU" dirty="0"/>
              <a:t>, </a:t>
            </a:r>
            <a:r>
              <a:rPr lang="ru-RU" dirty="0" err="1"/>
              <a:t>умінь</a:t>
            </a:r>
            <a:r>
              <a:rPr lang="ru-RU" dirty="0"/>
              <a:t> та </a:t>
            </a:r>
            <a:r>
              <a:rPr lang="ru-RU" dirty="0" err="1"/>
              <a:t>навичок</a:t>
            </a:r>
            <a:r>
              <a:rPr lang="ru-RU" dirty="0"/>
              <a:t> </a:t>
            </a:r>
            <a:r>
              <a:rPr lang="ru-RU" dirty="0" err="1"/>
              <a:t>студентів</a:t>
            </a:r>
            <a:r>
              <a:rPr lang="ru-RU" dirty="0"/>
              <a:t> з </a:t>
            </a:r>
            <a:r>
              <a:rPr lang="ru-RU" dirty="0" err="1"/>
              <a:t>певної</a:t>
            </a:r>
            <a:r>
              <a:rPr lang="ru-RU" dirty="0"/>
              <a:t> проблематики. Проводиться </a:t>
            </a:r>
            <a:r>
              <a:rPr lang="ru-RU" dirty="0" err="1"/>
              <a:t>напередодні</a:t>
            </a:r>
            <a:r>
              <a:rPr lang="ru-RU" dirty="0"/>
              <a:t> </a:t>
            </a:r>
            <a:r>
              <a:rPr lang="ru-RU" dirty="0" err="1"/>
              <a:t>вивчення</a:t>
            </a:r>
            <a:r>
              <a:rPr lang="ru-RU" dirty="0"/>
              <a:t> </a:t>
            </a:r>
            <a:r>
              <a:rPr lang="ru-RU" dirty="0" err="1"/>
              <a:t>дисципліни</a:t>
            </a:r>
            <a:r>
              <a:rPr lang="ru-RU" dirty="0"/>
              <a:t>, модуля, теми, </a:t>
            </a:r>
            <a:r>
              <a:rPr lang="ru-RU" dirty="0" err="1"/>
              <a:t>засвоєння</a:t>
            </a:r>
            <a:r>
              <a:rPr lang="ru-RU" dirty="0"/>
              <a:t> </a:t>
            </a:r>
            <a:r>
              <a:rPr lang="ru-RU" dirty="0" err="1"/>
              <a:t>яких</a:t>
            </a:r>
            <a:r>
              <a:rPr lang="ru-RU" dirty="0"/>
              <a:t> </a:t>
            </a:r>
            <a:r>
              <a:rPr lang="ru-RU" dirty="0" err="1"/>
              <a:t>має</a:t>
            </a:r>
            <a:r>
              <a:rPr lang="ru-RU" dirty="0"/>
              <a:t> </a:t>
            </a:r>
            <a:r>
              <a:rPr lang="ru-RU" dirty="0" err="1"/>
              <a:t>ґрунтуватися</a:t>
            </a:r>
            <a:r>
              <a:rPr lang="ru-RU" dirty="0"/>
              <a:t> на </a:t>
            </a:r>
            <a:r>
              <a:rPr lang="ru-RU" dirty="0" err="1"/>
              <a:t>раніше</a:t>
            </a:r>
            <a:r>
              <a:rPr lang="ru-RU" dirty="0"/>
              <a:t> </a:t>
            </a:r>
            <a:r>
              <a:rPr lang="ru-RU" dirty="0" err="1"/>
              <a:t>вивченому</a:t>
            </a:r>
            <a:r>
              <a:rPr lang="ru-RU" dirty="0"/>
              <a:t> </a:t>
            </a:r>
            <a:r>
              <a:rPr lang="ru-RU" dirty="0" err="1"/>
              <a:t>матеріалі</a:t>
            </a:r>
            <a:r>
              <a:rPr lang="ru-RU" dirty="0"/>
              <a:t>. </a:t>
            </a:r>
            <a:r>
              <a:rPr lang="ru-RU" b="1" dirty="0" err="1"/>
              <a:t>Поточний</a:t>
            </a:r>
            <a:r>
              <a:rPr lang="ru-RU" b="1" dirty="0"/>
              <a:t> контроль </a:t>
            </a:r>
            <a:r>
              <a:rPr lang="ru-RU" dirty="0" err="1"/>
              <a:t>передбачає</a:t>
            </a:r>
            <a:r>
              <a:rPr lang="ru-RU" dirty="0"/>
              <a:t> </a:t>
            </a:r>
            <a:r>
              <a:rPr lang="ru-RU" dirty="0" err="1"/>
              <a:t>перевірку</a:t>
            </a:r>
            <a:r>
              <a:rPr lang="ru-RU" dirty="0"/>
              <a:t> </a:t>
            </a:r>
            <a:r>
              <a:rPr lang="ru-RU" dirty="0" err="1"/>
              <a:t>якості</a:t>
            </a:r>
            <a:r>
              <a:rPr lang="ru-RU" dirty="0"/>
              <a:t> </a:t>
            </a:r>
            <a:r>
              <a:rPr lang="ru-RU" dirty="0" err="1"/>
              <a:t>засвоєння</a:t>
            </a:r>
            <a:r>
              <a:rPr lang="ru-RU" dirty="0"/>
              <a:t> </a:t>
            </a:r>
            <a:r>
              <a:rPr lang="ru-RU" dirty="0" err="1"/>
              <a:t>знань</a:t>
            </a:r>
            <a:r>
              <a:rPr lang="ru-RU" dirty="0"/>
              <a:t> у </a:t>
            </a:r>
            <a:r>
              <a:rPr lang="ru-RU" dirty="0" err="1"/>
              <a:t>процесі</a:t>
            </a:r>
            <a:r>
              <a:rPr lang="ru-RU" dirty="0"/>
              <a:t> </a:t>
            </a:r>
            <a:r>
              <a:rPr lang="ru-RU" dirty="0" err="1"/>
              <a:t>вивчення</a:t>
            </a:r>
            <a:r>
              <a:rPr lang="ru-RU" dirty="0"/>
              <a:t> </a:t>
            </a:r>
            <a:r>
              <a:rPr lang="ru-RU" dirty="0" err="1"/>
              <a:t>конкретних</a:t>
            </a:r>
            <a:r>
              <a:rPr lang="ru-RU" dirty="0"/>
              <a:t> тем. </a:t>
            </a:r>
            <a:r>
              <a:rPr lang="ru-RU" b="1" dirty="0" err="1"/>
              <a:t>Тематичний</a:t>
            </a:r>
            <a:r>
              <a:rPr lang="ru-RU" b="1" dirty="0"/>
              <a:t> контроль </a:t>
            </a:r>
            <a:r>
              <a:rPr lang="ru-RU" dirty="0" err="1"/>
              <a:t>пов’язаний</a:t>
            </a:r>
            <a:r>
              <a:rPr lang="ru-RU" dirty="0"/>
              <a:t> з </a:t>
            </a:r>
            <a:r>
              <a:rPr lang="ru-RU" dirty="0" err="1"/>
              <a:t>перевіркою</a:t>
            </a:r>
            <a:r>
              <a:rPr lang="ru-RU" dirty="0"/>
              <a:t> </a:t>
            </a:r>
            <a:r>
              <a:rPr lang="ru-RU" dirty="0" err="1"/>
              <a:t>рівня</a:t>
            </a:r>
            <a:r>
              <a:rPr lang="ru-RU" dirty="0"/>
              <a:t> </a:t>
            </a:r>
            <a:r>
              <a:rPr lang="ru-RU" dirty="0" err="1"/>
              <a:t>знань</a:t>
            </a:r>
            <a:r>
              <a:rPr lang="ru-RU" dirty="0"/>
              <a:t>, </a:t>
            </a:r>
            <a:r>
              <a:rPr lang="ru-RU" dirty="0" err="1"/>
              <a:t>умінь</a:t>
            </a:r>
            <a:r>
              <a:rPr lang="ru-RU" dirty="0"/>
              <a:t> та </a:t>
            </a:r>
            <a:r>
              <a:rPr lang="ru-RU" dirty="0" err="1"/>
              <a:t>навичок</a:t>
            </a:r>
            <a:r>
              <a:rPr lang="ru-RU" dirty="0"/>
              <a:t> в </a:t>
            </a:r>
            <a:r>
              <a:rPr lang="ru-RU" dirty="0" err="1"/>
              <a:t>обсязі</a:t>
            </a:r>
            <a:r>
              <a:rPr lang="ru-RU" dirty="0"/>
              <a:t> </a:t>
            </a:r>
            <a:r>
              <a:rPr lang="ru-RU" dirty="0" err="1"/>
              <a:t>розділу</a:t>
            </a:r>
            <a:r>
              <a:rPr lang="ru-RU" dirty="0"/>
              <a:t> </a:t>
            </a:r>
            <a:r>
              <a:rPr lang="ru-RU" dirty="0" err="1"/>
              <a:t>чи</a:t>
            </a:r>
            <a:r>
              <a:rPr lang="ru-RU" dirty="0"/>
              <a:t> теми </a:t>
            </a:r>
            <a:r>
              <a:rPr lang="ru-RU" dirty="0" err="1"/>
              <a:t>конкретної</a:t>
            </a:r>
            <a:r>
              <a:rPr lang="ru-RU" dirty="0"/>
              <a:t> </a:t>
            </a:r>
            <a:r>
              <a:rPr lang="ru-RU" dirty="0" err="1"/>
              <a:t>навчальної</a:t>
            </a:r>
            <a:r>
              <a:rPr lang="ru-RU" dirty="0"/>
              <a:t> </a:t>
            </a:r>
            <a:r>
              <a:rPr lang="ru-RU" dirty="0" err="1"/>
              <a:t>дисципліни</a:t>
            </a:r>
            <a:r>
              <a:rPr lang="ru-RU" dirty="0"/>
              <a:t>.</a:t>
            </a:r>
            <a:endParaRPr lang="uk-UA" dirty="0"/>
          </a:p>
        </p:txBody>
      </p:sp>
    </p:spTree>
    <p:extLst>
      <p:ext uri="{BB962C8B-B14F-4D97-AF65-F5344CB8AC3E}">
        <p14:creationId xmlns:p14="http://schemas.microsoft.com/office/powerpoint/2010/main" val="2354504896"/>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bg>
      <p:bgPr>
        <a:solidFill>
          <a:schemeClr val="accent4">
            <a:lumMod val="40000"/>
            <a:lumOff val="60000"/>
          </a:schemeClr>
        </a:solidFill>
        <a:effectLst/>
      </p:bgPr>
    </p:bg>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fontScale="90000"/>
          </a:bodyPr>
          <a:lstStyle/>
          <a:p>
            <a:r>
              <a:rPr lang="uk-UA" dirty="0" smtClean="0"/>
              <a:t>ВИДИ ПЕДАГОГІЧНОГО КОНТРОЛЮ</a:t>
            </a:r>
            <a:endParaRPr lang="uk-UA" dirty="0"/>
          </a:p>
        </p:txBody>
      </p:sp>
      <p:sp>
        <p:nvSpPr>
          <p:cNvPr id="3" name="Объект 2"/>
          <p:cNvSpPr>
            <a:spLocks noGrp="1"/>
          </p:cNvSpPr>
          <p:nvPr>
            <p:ph idx="1"/>
          </p:nvPr>
        </p:nvSpPr>
        <p:spPr/>
        <p:txBody>
          <a:bodyPr>
            <a:normAutofit fontScale="92500" lnSpcReduction="20000"/>
          </a:bodyPr>
          <a:lstStyle/>
          <a:p>
            <a:r>
              <a:rPr lang="ru-RU" b="1" dirty="0" err="1"/>
              <a:t>Модульний</a:t>
            </a:r>
            <a:r>
              <a:rPr lang="ru-RU" b="1" dirty="0"/>
              <a:t> контроль </a:t>
            </a:r>
            <a:r>
              <a:rPr lang="ru-RU" dirty="0" err="1"/>
              <a:t>пов’язаний</a:t>
            </a:r>
            <a:r>
              <a:rPr lang="ru-RU" dirty="0"/>
              <a:t> з </a:t>
            </a:r>
            <a:r>
              <a:rPr lang="ru-RU" dirty="0" err="1"/>
              <a:t>перевіркою</a:t>
            </a:r>
            <a:r>
              <a:rPr lang="ru-RU" dirty="0"/>
              <a:t> </a:t>
            </a:r>
            <a:r>
              <a:rPr lang="ru-RU" dirty="0" err="1"/>
              <a:t>рівня</a:t>
            </a:r>
            <a:r>
              <a:rPr lang="ru-RU" dirty="0"/>
              <a:t> </a:t>
            </a:r>
            <a:r>
              <a:rPr lang="ru-RU" dirty="0" err="1"/>
              <a:t>знань</a:t>
            </a:r>
            <a:r>
              <a:rPr lang="ru-RU" dirty="0"/>
              <a:t>, </a:t>
            </a:r>
            <a:r>
              <a:rPr lang="ru-RU" dirty="0" err="1"/>
              <a:t>умінь</a:t>
            </a:r>
            <a:r>
              <a:rPr lang="ru-RU" dirty="0"/>
              <a:t> та </a:t>
            </a:r>
            <a:r>
              <a:rPr lang="ru-RU" dirty="0" err="1"/>
              <a:t>навичок</a:t>
            </a:r>
            <a:r>
              <a:rPr lang="ru-RU" dirty="0"/>
              <a:t> за </a:t>
            </a:r>
            <a:r>
              <a:rPr lang="ru-RU" dirty="0" err="1"/>
              <a:t>певним</a:t>
            </a:r>
            <a:r>
              <a:rPr lang="ru-RU" dirty="0"/>
              <a:t> модулем. </a:t>
            </a:r>
            <a:r>
              <a:rPr lang="ru-RU" b="1" dirty="0" err="1"/>
              <a:t>Періодичний</a:t>
            </a:r>
            <a:r>
              <a:rPr lang="ru-RU" b="1" dirty="0"/>
              <a:t> контроль </a:t>
            </a:r>
            <a:r>
              <a:rPr lang="ru-RU" dirty="0" err="1"/>
              <a:t>передбачає</a:t>
            </a:r>
            <a:r>
              <a:rPr lang="ru-RU" dirty="0"/>
              <a:t> за мету </a:t>
            </a:r>
            <a:r>
              <a:rPr lang="ru-RU" dirty="0" err="1"/>
              <a:t>встановити</a:t>
            </a:r>
            <a:r>
              <a:rPr lang="ru-RU" dirty="0"/>
              <a:t>, </a:t>
            </a:r>
            <a:r>
              <a:rPr lang="ru-RU" dirty="0" err="1"/>
              <a:t>яким</a:t>
            </a:r>
            <a:r>
              <a:rPr lang="ru-RU" dirty="0"/>
              <a:t> </a:t>
            </a:r>
            <a:r>
              <a:rPr lang="ru-RU" dirty="0" err="1"/>
              <a:t>обсягом</a:t>
            </a:r>
            <a:r>
              <a:rPr lang="ru-RU" dirty="0"/>
              <a:t> </a:t>
            </a:r>
            <a:r>
              <a:rPr lang="ru-RU" dirty="0" err="1"/>
              <a:t>знань</a:t>
            </a:r>
            <a:r>
              <a:rPr lang="ru-RU" dirty="0"/>
              <a:t> </a:t>
            </a:r>
            <a:r>
              <a:rPr lang="ru-RU" dirty="0" err="1"/>
              <a:t>студенти</a:t>
            </a:r>
            <a:r>
              <a:rPr lang="ru-RU" dirty="0"/>
              <a:t> </a:t>
            </a:r>
            <a:r>
              <a:rPr lang="ru-RU" dirty="0" err="1"/>
              <a:t>володіють</a:t>
            </a:r>
            <a:r>
              <a:rPr lang="ru-RU" dirty="0"/>
              <a:t> з тих </a:t>
            </a:r>
            <a:r>
              <a:rPr lang="ru-RU" dirty="0" err="1"/>
              <a:t>або</a:t>
            </a:r>
            <a:r>
              <a:rPr lang="ru-RU" dirty="0"/>
              <a:t> тих проблем </a:t>
            </a:r>
            <a:r>
              <a:rPr lang="ru-RU" dirty="0" err="1"/>
              <a:t>стосовно</a:t>
            </a:r>
            <a:r>
              <a:rPr lang="ru-RU" dirty="0"/>
              <a:t> </a:t>
            </a:r>
            <a:r>
              <a:rPr lang="ru-RU" dirty="0" err="1"/>
              <a:t>вимог</a:t>
            </a:r>
            <a:r>
              <a:rPr lang="ru-RU" dirty="0"/>
              <a:t> </a:t>
            </a:r>
            <a:r>
              <a:rPr lang="ru-RU" dirty="0" err="1"/>
              <a:t>програми</a:t>
            </a:r>
            <a:r>
              <a:rPr lang="ru-RU" dirty="0"/>
              <a:t>. </a:t>
            </a:r>
            <a:r>
              <a:rPr lang="ru-RU" b="1" dirty="0" err="1"/>
              <a:t>Підсумковий</a:t>
            </a:r>
            <a:r>
              <a:rPr lang="ru-RU" b="1" dirty="0"/>
              <a:t> контроль</a:t>
            </a:r>
            <a:r>
              <a:rPr lang="ru-RU" dirty="0"/>
              <a:t> </a:t>
            </a:r>
            <a:r>
              <a:rPr lang="ru-RU" dirty="0" err="1"/>
              <a:t>має</a:t>
            </a:r>
            <a:r>
              <a:rPr lang="ru-RU" dirty="0"/>
              <a:t> </a:t>
            </a:r>
            <a:r>
              <a:rPr lang="ru-RU" dirty="0" err="1"/>
              <a:t>своїм</a:t>
            </a:r>
            <a:r>
              <a:rPr lang="ru-RU" dirty="0"/>
              <a:t> </a:t>
            </a:r>
            <a:r>
              <a:rPr lang="ru-RU" dirty="0" err="1"/>
              <a:t>завданням</a:t>
            </a:r>
            <a:r>
              <a:rPr lang="ru-RU" dirty="0"/>
              <a:t> </a:t>
            </a:r>
            <a:r>
              <a:rPr lang="ru-RU" dirty="0" err="1"/>
              <a:t>з’ясувати</a:t>
            </a:r>
            <a:r>
              <a:rPr lang="ru-RU" dirty="0"/>
              <a:t> </a:t>
            </a:r>
            <a:r>
              <a:rPr lang="ru-RU" dirty="0" err="1"/>
              <a:t>рівень</a:t>
            </a:r>
            <a:r>
              <a:rPr lang="ru-RU" dirty="0"/>
              <a:t> </a:t>
            </a:r>
            <a:r>
              <a:rPr lang="ru-RU" dirty="0" err="1"/>
              <a:t>засвоєння</a:t>
            </a:r>
            <a:r>
              <a:rPr lang="ru-RU" dirty="0"/>
              <a:t> студентами </a:t>
            </a:r>
            <a:r>
              <a:rPr lang="ru-RU" dirty="0" err="1"/>
              <a:t>навчального</a:t>
            </a:r>
            <a:r>
              <a:rPr lang="ru-RU" dirty="0"/>
              <a:t> </a:t>
            </a:r>
            <a:r>
              <a:rPr lang="ru-RU" dirty="0" err="1"/>
              <a:t>матеріалу</a:t>
            </a:r>
            <a:r>
              <a:rPr lang="ru-RU" dirty="0"/>
              <a:t> в </a:t>
            </a:r>
            <a:r>
              <a:rPr lang="ru-RU" dirty="0" err="1"/>
              <a:t>кінці</a:t>
            </a:r>
            <a:r>
              <a:rPr lang="ru-RU" dirty="0"/>
              <a:t> семестру </a:t>
            </a:r>
            <a:r>
              <a:rPr lang="ru-RU" dirty="0" err="1"/>
              <a:t>або</a:t>
            </a:r>
            <a:r>
              <a:rPr lang="ru-RU" dirty="0"/>
              <a:t> </a:t>
            </a:r>
            <a:r>
              <a:rPr lang="ru-RU" dirty="0" err="1"/>
              <a:t>після</a:t>
            </a:r>
            <a:r>
              <a:rPr lang="ru-RU" dirty="0"/>
              <a:t> </a:t>
            </a:r>
            <a:r>
              <a:rPr lang="ru-RU" dirty="0" err="1"/>
              <a:t>завершення</a:t>
            </a:r>
            <a:r>
              <a:rPr lang="ru-RU" dirty="0"/>
              <a:t> </a:t>
            </a:r>
            <a:r>
              <a:rPr lang="ru-RU" dirty="0" err="1"/>
              <a:t>вивчення</a:t>
            </a:r>
            <a:r>
              <a:rPr lang="ru-RU" dirty="0"/>
              <a:t> </a:t>
            </a:r>
            <a:r>
              <a:rPr lang="ru-RU" dirty="0" err="1"/>
              <a:t>дисципліни</a:t>
            </a:r>
            <a:r>
              <a:rPr lang="ru-RU" dirty="0"/>
              <a:t>. </a:t>
            </a:r>
            <a:r>
              <a:rPr lang="ru-RU" dirty="0" err="1"/>
              <a:t>Він</a:t>
            </a:r>
            <a:r>
              <a:rPr lang="ru-RU" dirty="0"/>
              <a:t> проводиться, як правило, у </a:t>
            </a:r>
            <a:r>
              <a:rPr lang="ru-RU" dirty="0" err="1"/>
              <a:t>формі</a:t>
            </a:r>
            <a:r>
              <a:rPr lang="ru-RU" dirty="0"/>
              <a:t> </a:t>
            </a:r>
            <a:r>
              <a:rPr lang="ru-RU" dirty="0" err="1"/>
              <a:t>заліків</a:t>
            </a:r>
            <a:r>
              <a:rPr lang="ru-RU" dirty="0"/>
              <a:t>, </a:t>
            </a:r>
            <a:r>
              <a:rPr lang="ru-RU" dirty="0" err="1"/>
              <a:t>екзаменів</a:t>
            </a:r>
            <a:r>
              <a:rPr lang="ru-RU" dirty="0"/>
              <a:t>. </a:t>
            </a:r>
            <a:endParaRPr lang="uk-UA" dirty="0"/>
          </a:p>
        </p:txBody>
      </p:sp>
    </p:spTree>
    <p:extLst>
      <p:ext uri="{BB962C8B-B14F-4D97-AF65-F5344CB8AC3E}">
        <p14:creationId xmlns:p14="http://schemas.microsoft.com/office/powerpoint/2010/main" val="317896466"/>
      </p:ext>
    </p:extLst>
  </p:cSld>
  <p:clrMapOvr>
    <a:masterClrMapping/>
  </p:clrMapOvr>
</p:sld>
</file>

<file path=ppt/theme/theme1.xml><?xml version="1.0" encoding="utf-8"?>
<a:theme xmlns:a="http://schemas.openxmlformats.org/drawingml/2006/main" name="Тема Office">
  <a:themeElements>
    <a:clrScheme name="Стандартная">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Стандартная">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Стандартная">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215</TotalTime>
  <Words>1873</Words>
  <Application>Microsoft Office PowerPoint</Application>
  <PresentationFormat>Экран (4:3)</PresentationFormat>
  <Paragraphs>84</Paragraphs>
  <Slides>33</Slides>
  <Notes>0</Notes>
  <HiddenSlides>0</HiddenSlides>
  <MMClips>0</MMClips>
  <ScaleCrop>false</ScaleCrop>
  <HeadingPairs>
    <vt:vector size="4" baseType="variant">
      <vt:variant>
        <vt:lpstr>Тема</vt:lpstr>
      </vt:variant>
      <vt:variant>
        <vt:i4>1</vt:i4>
      </vt:variant>
      <vt:variant>
        <vt:lpstr>Заголовки слайдов</vt:lpstr>
      </vt:variant>
      <vt:variant>
        <vt:i4>33</vt:i4>
      </vt:variant>
    </vt:vector>
  </HeadingPairs>
  <TitlesOfParts>
    <vt:vector size="34" baseType="lpstr">
      <vt:lpstr>Тема Office</vt:lpstr>
      <vt:lpstr>МЕТОДИ НАВЧАННЯ</vt:lpstr>
      <vt:lpstr>Презентация PowerPoint</vt:lpstr>
      <vt:lpstr>Метод </vt:lpstr>
      <vt:lpstr>        Методи навчання характеризуються   трьома провідними ознаками:  Цілі навчання.   Спосіб засвоєння змісту освіти.  Характер взаємодії викладача і студентів.   </vt:lpstr>
      <vt:lpstr>Класифікація методів навчання  </vt:lpstr>
      <vt:lpstr>1.1 Словесні методи</vt:lpstr>
      <vt:lpstr>1.1 СЛОВЕСНІ МЕТОДИ</vt:lpstr>
      <vt:lpstr>1.1 СЛОВЕСНІ МЕТОДИ</vt:lpstr>
      <vt:lpstr>1.2 Наочні методи</vt:lpstr>
      <vt:lpstr>1.3 ПРАКТИЧНІ МЕТОДИ</vt:lpstr>
      <vt:lpstr>II. Методи стимулювання і мотивації навчання</vt:lpstr>
      <vt:lpstr>III. Методи контролю і самоконтролю у навчанні </vt:lpstr>
      <vt:lpstr> IV. Методи, пов’язані із зростанням ступеню активності й самостійності у пізнавальній діяльності студентів за характером пізнавальної діяльності.</vt:lpstr>
      <vt:lpstr>1. Пояснювально-ілюстративний метод (чи інформаційно рецептивний) </vt:lpstr>
      <vt:lpstr>Репродуктивний метод</vt:lpstr>
      <vt:lpstr>Проблемний метод</vt:lpstr>
      <vt:lpstr>Частково-пошуковий (чи евристичний) метод </vt:lpstr>
      <vt:lpstr>Дослідницький метод</vt:lpstr>
      <vt:lpstr>Активні методи навчання </vt:lpstr>
      <vt:lpstr>АКТИВНІ МЕТОДИ</vt:lpstr>
      <vt:lpstr>Презентация PowerPoint</vt:lpstr>
      <vt:lpstr>Презентация PowerPoint</vt:lpstr>
      <vt:lpstr>Презентация PowerPoint</vt:lpstr>
      <vt:lpstr>Презентация PowerPoint</vt:lpstr>
      <vt:lpstr>Вибір методів навчання </vt:lpstr>
      <vt:lpstr>Форма організації навчання</vt:lpstr>
      <vt:lpstr>Класифікація форм організації навчання: </vt:lpstr>
      <vt:lpstr>Методика організації контролю навчальних успіхів студентів </vt:lpstr>
      <vt:lpstr>Презентация PowerPoint</vt:lpstr>
      <vt:lpstr>Презентация PowerPoint</vt:lpstr>
      <vt:lpstr>Форми педагогічного контролю </vt:lpstr>
      <vt:lpstr>Види педагогічного контролю</vt:lpstr>
      <vt:lpstr>ВИДИ ПЕДАГОГІЧНОГО КОНТРОЛЮ</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МЕТОДИ НАВЧАННЯ</dc:title>
  <dc:creator>RENOVATED</dc:creator>
  <cp:lastModifiedBy>RENOVATED</cp:lastModifiedBy>
  <cp:revision>12</cp:revision>
  <dcterms:created xsi:type="dcterms:W3CDTF">2026-02-11T17:00:51Z</dcterms:created>
  <dcterms:modified xsi:type="dcterms:W3CDTF">2026-09-02T09:38:58Z</dcterms:modified>
</cp:coreProperties>
</file>