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47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Робота </a:t>
            </a:r>
            <a:r>
              <a:rPr lang="ru-RU" dirty="0" err="1"/>
              <a:t>викладача</a:t>
            </a:r>
            <a:r>
              <a:rPr lang="ru-RU" dirty="0"/>
              <a:t> з </a:t>
            </a:r>
            <a:r>
              <a:rPr lang="ru-RU" dirty="0" err="1"/>
              <a:t>аудиторією</a:t>
            </a:r>
            <a:r>
              <a:rPr lang="ru-RU" dirty="0"/>
              <a:t> </a:t>
            </a:r>
            <a:r>
              <a:rPr lang="ru-RU" dirty="0" smtClean="0"/>
              <a:t>—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96182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5301208"/>
            <a:ext cx="6512511" cy="1294080"/>
          </a:xfrm>
        </p:spPr>
        <p:txBody>
          <a:bodyPr/>
          <a:lstStyle/>
          <a:p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r>
              <a:rPr lang="ru-RU" sz="3600" dirty="0" err="1"/>
              <a:t>це</a:t>
            </a:r>
            <a:r>
              <a:rPr lang="ru-RU" sz="3600" dirty="0"/>
              <a:t> </a:t>
            </a:r>
            <a:r>
              <a:rPr lang="ru-RU" sz="3600" dirty="0" err="1"/>
              <a:t>комплексний</a:t>
            </a:r>
            <a:r>
              <a:rPr lang="ru-RU" sz="3600" dirty="0"/>
              <a:t> </a:t>
            </a:r>
            <a:r>
              <a:rPr lang="ru-RU" sz="3600" dirty="0" err="1"/>
              <a:t>процес</a:t>
            </a:r>
            <a:r>
              <a:rPr lang="ru-RU" sz="3600" dirty="0"/>
              <a:t>, </a:t>
            </a:r>
            <a:r>
              <a:rPr lang="ru-RU" sz="3600" dirty="0" err="1"/>
              <a:t>який</a:t>
            </a:r>
            <a:r>
              <a:rPr lang="ru-RU" sz="3600" dirty="0"/>
              <a:t> </a:t>
            </a:r>
            <a:r>
              <a:rPr lang="ru-RU" sz="3600" dirty="0" err="1"/>
              <a:t>виходить</a:t>
            </a:r>
            <a:r>
              <a:rPr lang="ru-RU" sz="3600" dirty="0"/>
              <a:t> за </a:t>
            </a:r>
            <a:r>
              <a:rPr lang="ru-RU" sz="3600" dirty="0" err="1" smtClean="0"/>
              <a:t>межі</a:t>
            </a:r>
            <a:r>
              <a:rPr lang="ru-RU" sz="3600" dirty="0" smtClean="0"/>
              <a:t> </a:t>
            </a:r>
            <a:r>
              <a:rPr lang="ru-RU" sz="3600" dirty="0" err="1" smtClean="0"/>
              <a:t>традиційного</a:t>
            </a:r>
            <a:r>
              <a:rPr lang="ru-RU" sz="3600" dirty="0" smtClean="0"/>
              <a:t> </a:t>
            </a:r>
            <a:r>
              <a:rPr lang="ru-RU" sz="3600" dirty="0" err="1" smtClean="0"/>
              <a:t>викладання</a:t>
            </a:r>
            <a:r>
              <a:rPr lang="ru-RU" sz="3600" dirty="0" smtClean="0"/>
              <a:t> </a:t>
            </a:r>
            <a:r>
              <a:rPr lang="ru-RU" sz="3600" dirty="0" err="1" smtClean="0"/>
              <a:t>змісту</a:t>
            </a:r>
            <a:r>
              <a:rPr lang="ru-RU" sz="3600" dirty="0" smtClean="0"/>
              <a:t>, </a:t>
            </a:r>
            <a:r>
              <a:rPr lang="ru-RU" sz="3600" dirty="0" err="1" smtClean="0"/>
              <a:t>охоплює</a:t>
            </a:r>
            <a:r>
              <a:rPr lang="ru-RU" sz="3600" dirty="0" smtClean="0"/>
              <a:t> </a:t>
            </a:r>
            <a:r>
              <a:rPr lang="ru-RU" sz="3600" dirty="0" err="1" smtClean="0"/>
              <a:t>взаємодію</a:t>
            </a:r>
            <a:r>
              <a:rPr lang="ru-RU" sz="3600" dirty="0" smtClean="0"/>
              <a:t>, </a:t>
            </a:r>
            <a:r>
              <a:rPr lang="ru-RU" sz="3600" dirty="0" err="1" smtClean="0"/>
              <a:t>управління</a:t>
            </a:r>
            <a:r>
              <a:rPr lang="ru-RU" sz="3600" dirty="0" smtClean="0"/>
              <a:t> </a:t>
            </a:r>
            <a:r>
              <a:rPr lang="ru-RU" sz="3600" dirty="0" err="1" smtClean="0"/>
              <a:t>увагою</a:t>
            </a:r>
            <a:r>
              <a:rPr lang="ru-RU" sz="3600" dirty="0" smtClean="0"/>
              <a:t> та </a:t>
            </a:r>
            <a:r>
              <a:rPr lang="ru-RU" sz="3600" dirty="0" err="1" smtClean="0"/>
              <a:t>створення</a:t>
            </a:r>
            <a:r>
              <a:rPr lang="ru-RU" sz="3600" dirty="0" smtClean="0"/>
              <a:t> </a:t>
            </a:r>
            <a:r>
              <a:rPr lang="ru-RU" sz="3600" dirty="0" err="1" smtClean="0"/>
              <a:t>ефективного</a:t>
            </a:r>
            <a:r>
              <a:rPr lang="ru-RU" sz="3600" dirty="0" smtClean="0"/>
              <a:t> </a:t>
            </a:r>
            <a:r>
              <a:rPr lang="ru-RU" sz="3600" dirty="0" err="1" smtClean="0"/>
              <a:t>освітнього</a:t>
            </a:r>
            <a:r>
              <a:rPr lang="ru-RU" sz="3600" dirty="0" smtClean="0"/>
              <a:t> </a:t>
            </a:r>
            <a:r>
              <a:rPr lang="ru-RU" sz="3600" dirty="0" err="1" smtClean="0"/>
              <a:t>середовища</a:t>
            </a:r>
            <a:r>
              <a:rPr lang="ru-RU" sz="3600" dirty="0" smtClean="0"/>
              <a:t> </a:t>
            </a:r>
            <a:endParaRPr lang="uk-UA" sz="3600" dirty="0"/>
          </a:p>
        </p:txBody>
      </p:sp>
      <p:cxnSp>
        <p:nvCxnSpPr>
          <p:cNvPr id="6" name="Соединительная линия уступом 5"/>
          <p:cNvCxnSpPr/>
          <p:nvPr/>
        </p:nvCxnSpPr>
        <p:spPr>
          <a:xfrm>
            <a:off x="4427984" y="5589240"/>
            <a:ext cx="3096344" cy="745232"/>
          </a:xfrm>
          <a:prstGeom prst="bentConnector3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5286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/>
              <a:t>Ключові аспекти роботи з аудиторією: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10000"/>
          </a:bodyPr>
          <a:lstStyle/>
          <a:p>
            <a:r>
              <a:rPr lang="uk-UA" b="1" dirty="0" smtClean="0"/>
              <a:t>Управління </a:t>
            </a:r>
            <a:r>
              <a:rPr lang="uk-UA" b="1" dirty="0"/>
              <a:t>увагою та концентрацією:</a:t>
            </a:r>
            <a:r>
              <a:rPr lang="uk-UA" dirty="0"/>
              <a:t> Важливим аспектом успіху є вміння викладача сконцентрувати увагу слухачів на інформаційному матеріалі.</a:t>
            </a:r>
          </a:p>
          <a:p>
            <a:r>
              <a:rPr lang="uk-UA" b="1" dirty="0"/>
              <a:t>Взаємодія та контакт:</a:t>
            </a:r>
            <a:r>
              <a:rPr lang="uk-UA" dirty="0"/>
              <a:t> Бездоганне володіння матеріалом разом із чудовим контактом з аудиторією є «родзинкою» роботи педагога. Це включає не лише професійні навички, а й психологічну підготовку.</a:t>
            </a:r>
          </a:p>
          <a:p>
            <a:r>
              <a:rPr lang="uk-UA" b="1" dirty="0"/>
              <a:t>Підготовка та відкритість:</a:t>
            </a:r>
            <a:r>
              <a:rPr lang="uk-UA" dirty="0"/>
              <a:t> Очікується відкритість і бажання викладати, ділитися знаннями та взаємодіяти з аудиторією (наприклад, підлітків).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458162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dirty="0" smtClean="0"/>
              <a:t>Вимоги до ефективної взаємодії </a:t>
            </a:r>
            <a:endParaRPr lang="uk-UA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uk-UA" b="1" dirty="0"/>
              <a:t>Методи роботи:</a:t>
            </a:r>
            <a:r>
              <a:rPr lang="uk-UA" dirty="0"/>
              <a:t> Викладачі використовують спеціальні методи роботи з аудиторією для кращого засвоєння матеріалу.</a:t>
            </a:r>
          </a:p>
          <a:p>
            <a:r>
              <a:rPr lang="uk-UA" b="1" dirty="0"/>
              <a:t>Спрощення складного:</a:t>
            </a:r>
            <a:r>
              <a:rPr lang="uk-UA" dirty="0"/>
              <a:t> Важливою навичкою є вміння пояснювати складні концепції просто, передаючи знання через радість та </a:t>
            </a:r>
            <a:r>
              <a:rPr lang="uk-UA" dirty="0" err="1"/>
              <a:t>залученість</a:t>
            </a:r>
            <a:r>
              <a:rPr lang="uk-UA" dirty="0"/>
              <a:t>, а не через страх помилки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960543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sz="3600" dirty="0" smtClean="0"/>
              <a:t>Особливості взаємодії</a:t>
            </a:r>
            <a:endParaRPr lang="uk-UA" sz="36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uk-UA" dirty="0"/>
              <a:t>Створення взаємодії викладача з аудиторією — це процес переходу від монологу до діалогу, що базується на партнерстві, активному залученні та психологічному контакті. Ефективна взаємодія підвищує мотивацію, увагу та засвоєння матеріалу</a:t>
            </a:r>
          </a:p>
        </p:txBody>
      </p:sp>
    </p:spTree>
    <p:extLst>
      <p:ext uri="{BB962C8B-B14F-4D97-AF65-F5344CB8AC3E}">
        <p14:creationId xmlns:p14="http://schemas.microsoft.com/office/powerpoint/2010/main" val="71261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/>
              <a:t>Основні етапи та методи створення взаємодії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uk-UA" dirty="0"/>
          </a:p>
          <a:p>
            <a:r>
              <a:rPr lang="uk-UA" b="1" dirty="0"/>
              <a:t>1. Етап підготовки та першого контакту ("Комунікативна атака")</a:t>
            </a:r>
          </a:p>
          <a:p>
            <a:r>
              <a:rPr lang="uk-UA" b="1" dirty="0"/>
              <a:t>Моделювання аудиторії:</a:t>
            </a:r>
            <a:r>
              <a:rPr lang="uk-UA" dirty="0"/>
              <a:t> Перед заняттям варто вивчити соціально-психологічні особливості слухачів, щоб підібрати відповідний тон і приклади.</a:t>
            </a:r>
          </a:p>
          <a:p>
            <a:r>
              <a:rPr lang="uk-UA" b="1" dirty="0"/>
              <a:t>Установчий контакт:</a:t>
            </a:r>
            <a:r>
              <a:rPr lang="uk-UA" dirty="0"/>
              <a:t> Взаємодія починається не з теорії, а з погляду, посмішки, доброзичливого ставлення та впевненої самопрезентації.</a:t>
            </a:r>
          </a:p>
          <a:p>
            <a:r>
              <a:rPr lang="uk-UA" b="1" dirty="0"/>
              <a:t>Встановлення правил:</a:t>
            </a:r>
            <a:r>
              <a:rPr lang="uk-UA" dirty="0"/>
              <a:t> Озвучення формату роботи (можливість перебивати, ставити запитання, користуватися </a:t>
            </a:r>
            <a:r>
              <a:rPr lang="uk-UA" dirty="0" err="1"/>
              <a:t>гаджетами</a:t>
            </a:r>
            <a:r>
              <a:rPr lang="uk-UA" dirty="0"/>
              <a:t>).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51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/>
              <a:t>2. Методи залучення аудиторії під час заняття</a:t>
            </a:r>
            <a:br>
              <a:rPr lang="uk-UA" b="1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7500" lnSpcReduction="20000"/>
          </a:bodyPr>
          <a:lstStyle/>
          <a:p>
            <a:r>
              <a:rPr lang="uk-UA" b="1" dirty="0" smtClean="0"/>
              <a:t>Питання-відповіді</a:t>
            </a:r>
            <a:r>
              <a:rPr lang="uk-UA" b="1" dirty="0"/>
              <a:t>:</a:t>
            </a:r>
            <a:r>
              <a:rPr lang="uk-UA" dirty="0"/>
              <a:t> Використання відкритих запитань ("Як ви думаєте?", "Чому...?"), що спонукають до роздумів, а не просто відповіді "так/ні".</a:t>
            </a:r>
          </a:p>
          <a:p>
            <a:r>
              <a:rPr lang="uk-UA" b="1" dirty="0"/>
              <a:t>Інтерактивні опитування:</a:t>
            </a:r>
            <a:r>
              <a:rPr lang="uk-UA" dirty="0"/>
              <a:t> Застосування мобільних додатків (</a:t>
            </a:r>
            <a:r>
              <a:rPr lang="en-US" dirty="0" err="1"/>
              <a:t>Mentimeter</a:t>
            </a:r>
            <a:r>
              <a:rPr lang="en-US" dirty="0"/>
              <a:t>, Poll Everywhere, </a:t>
            </a:r>
            <a:r>
              <a:rPr lang="en-US" dirty="0" err="1"/>
              <a:t>Kahoot</a:t>
            </a:r>
            <a:r>
              <a:rPr lang="en-US" dirty="0"/>
              <a:t>!) </a:t>
            </a:r>
            <a:r>
              <a:rPr lang="uk-UA" dirty="0"/>
              <a:t>для миттєвого зворотного зв'язку.</a:t>
            </a:r>
          </a:p>
          <a:p>
            <a:r>
              <a:rPr lang="uk-UA" b="1" dirty="0"/>
              <a:t>Дискусії та дебати:</a:t>
            </a:r>
            <a:r>
              <a:rPr lang="uk-UA" dirty="0"/>
              <a:t> Обговорення суперечливих фактів або ситуацій, що дозволяє аудиторії висловити власну думку.</a:t>
            </a:r>
          </a:p>
          <a:p>
            <a:r>
              <a:rPr lang="uk-UA" b="1" dirty="0"/>
              <a:t>Робота в малих групах (парах, трійках):</a:t>
            </a:r>
            <a:r>
              <a:rPr lang="uk-UA" dirty="0"/>
              <a:t> Поділ аудиторії для вирішення кейсів або виконання завдань, що стимулює продуктивну співпрацю.</a:t>
            </a:r>
          </a:p>
          <a:p>
            <a:r>
              <a:rPr lang="uk-UA" b="1" dirty="0"/>
              <a:t>Метод «гарячого стільця»:</a:t>
            </a:r>
            <a:r>
              <a:rPr lang="uk-UA" dirty="0"/>
              <a:t> Запрошення студента до висловлення думки або відповіді перед аудиторією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4732294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/>
              <a:t>3. Техніки підтримання інтересу</a:t>
            </a:r>
            <a:br>
              <a:rPr lang="uk-UA" b="1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uk-UA" b="1" dirty="0" err="1" smtClean="0"/>
              <a:t>Сторителінг</a:t>
            </a:r>
            <a:r>
              <a:rPr lang="uk-UA" b="1" dirty="0"/>
              <a:t>:</a:t>
            </a:r>
            <a:r>
              <a:rPr lang="uk-UA" dirty="0"/>
              <a:t> Використання життєвих історій, кейсів, прикладів із практики, що пов'язані з темою.</a:t>
            </a:r>
          </a:p>
          <a:p>
            <a:r>
              <a:rPr lang="uk-UA" b="1" dirty="0"/>
              <a:t>Візуалізація та мультимедіа:</a:t>
            </a:r>
            <a:r>
              <a:rPr lang="uk-UA" dirty="0"/>
              <a:t> Використання інтерактивних презентацій, відео, схем для кращого сприйняття інформації.</a:t>
            </a:r>
          </a:p>
          <a:p>
            <a:r>
              <a:rPr lang="uk-UA" b="1" dirty="0"/>
              <a:t>Зміна видів діяльності:</a:t>
            </a:r>
            <a:r>
              <a:rPr lang="uk-UA" dirty="0"/>
              <a:t> Чергування лекційного матеріалу з практичними вправами, опитуваннями або дискусіями (кожні 15-20 хвилин).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189214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/>
              <a:t>4. Управління зворотним зв'язком</a:t>
            </a:r>
            <a:br>
              <a:rPr lang="uk-UA" b="1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uk-UA" b="1" dirty="0" smtClean="0"/>
              <a:t>Активне </a:t>
            </a:r>
            <a:r>
              <a:rPr lang="uk-UA" b="1" dirty="0"/>
              <a:t>слухання:</a:t>
            </a:r>
            <a:r>
              <a:rPr lang="uk-UA" dirty="0"/>
              <a:t> Викладач має демонструвати зацікавленість у відповідях, підтримувати візуальний контакт та реагувати на реакції (кивання, нерозуміння).</a:t>
            </a:r>
          </a:p>
          <a:p>
            <a:r>
              <a:rPr lang="uk-UA" b="1" dirty="0"/>
              <a:t>Аналіз ситуації:</a:t>
            </a:r>
            <a:r>
              <a:rPr lang="uk-UA" dirty="0"/>
              <a:t> Швидке реагування на зміну настрою аудиторії (втома, активність) та адаптація поведінки відповідно до цього.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682370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b="1" dirty="0"/>
              <a:t>Ключові фактори успіху:</a:t>
            </a:r>
            <a:r>
              <a:rPr lang="uk-UA" dirty="0"/>
              <a:t/>
            </a:r>
            <a:br>
              <a:rPr lang="uk-UA" dirty="0"/>
            </a:b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uk-UA" b="1" dirty="0" smtClean="0"/>
              <a:t>Доброзичливість </a:t>
            </a:r>
            <a:r>
              <a:rPr lang="uk-UA" b="1" dirty="0"/>
              <a:t>та повага:</a:t>
            </a:r>
            <a:r>
              <a:rPr lang="uk-UA" dirty="0"/>
              <a:t> Партнерська позиція ("викладач-студент" як колеги).</a:t>
            </a:r>
          </a:p>
          <a:p>
            <a:r>
              <a:rPr lang="uk-UA" b="1" dirty="0"/>
              <a:t>Емоційність мовлення:</a:t>
            </a:r>
            <a:r>
              <a:rPr lang="uk-UA" dirty="0"/>
              <a:t> Варіювання темпу, гучності та інтонації </a:t>
            </a:r>
            <a:r>
              <a:rPr lang="uk-UA" dirty="0" smtClean="0"/>
              <a:t>голосу</a:t>
            </a:r>
          </a:p>
          <a:p>
            <a:r>
              <a:rPr lang="uk-UA" b="1" dirty="0" smtClean="0"/>
              <a:t>Індивідуальний підхід</a:t>
            </a:r>
            <a:endParaRPr lang="uk-UA" b="1" dirty="0"/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27897430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64</TotalTime>
  <Words>134</Words>
  <Application>Microsoft Office PowerPoint</Application>
  <PresentationFormat>Экран (4:3)</PresentationFormat>
  <Paragraphs>34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Воздушный поток</vt:lpstr>
      <vt:lpstr>Робота викладача з аудиторією —</vt:lpstr>
      <vt:lpstr>Презентация PowerPoint</vt:lpstr>
      <vt:lpstr>Ключові аспекти роботи з аудиторією: </vt:lpstr>
      <vt:lpstr>Вимоги до ефективної взаємодії </vt:lpstr>
      <vt:lpstr>Особливості взаємодії</vt:lpstr>
      <vt:lpstr>Основні етапи та методи створення взаємодії</vt:lpstr>
      <vt:lpstr>2. Методи залучення аудиторії під час заняття </vt:lpstr>
      <vt:lpstr>3. Техніки підтримання інтересу </vt:lpstr>
      <vt:lpstr>4. Управління зворотним зв'язком </vt:lpstr>
      <vt:lpstr>Ключові фактори успіху: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RENOVATED</dc:creator>
  <cp:lastModifiedBy>RENOVATED</cp:lastModifiedBy>
  <cp:revision>5</cp:revision>
  <dcterms:created xsi:type="dcterms:W3CDTF">2026-03-29T07:47:10Z</dcterms:created>
  <dcterms:modified xsi:type="dcterms:W3CDTF">2026-08-29T16:25:24Z</dcterms:modified>
</cp:coreProperties>
</file>