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74" r:id="rId3"/>
    <p:sldId id="283" r:id="rId4"/>
    <p:sldId id="279" r:id="rId5"/>
    <p:sldId id="270" r:id="rId6"/>
    <p:sldId id="268" r:id="rId7"/>
    <p:sldId id="273" r:id="rId8"/>
    <p:sldId id="285" r:id="rId9"/>
    <p:sldId id="271" r:id="rId10"/>
    <p:sldId id="280" r:id="rId11"/>
    <p:sldId id="281" r:id="rId12"/>
    <p:sldId id="282" r:id="rId13"/>
    <p:sldId id="293" r:id="rId14"/>
    <p:sldId id="275" r:id="rId15"/>
    <p:sldId id="276" r:id="rId16"/>
    <p:sldId id="277" r:id="rId17"/>
    <p:sldId id="272" r:id="rId18"/>
    <p:sldId id="267"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EB75"/>
    <a:srgbClr val="A7EDEA"/>
    <a:srgbClr val="C5E0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snapToGrid="0">
      <p:cViewPr>
        <p:scale>
          <a:sx n="76" d="100"/>
          <a:sy n="76" d="100"/>
        </p:scale>
        <p:origin x="-7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7D3C6F-3EDC-46FE-847E-755FA29D4E64}"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uk-UA"/>
        </a:p>
      </dgm:t>
    </dgm:pt>
    <dgm:pt modelId="{981D4FB6-1300-48DB-A307-4F52F8627AE5}">
      <dgm:prSet phldrT="[Текст]"/>
      <dgm:spPr/>
      <dgm:t>
        <a:bodyPr/>
        <a:lstStyle/>
        <a:p>
          <a:r>
            <a:rPr lang="uk-UA" dirty="0" smtClean="0"/>
            <a:t>ДІЯЛЬНІСТЬ СТУДЕНТА</a:t>
          </a:r>
          <a:endParaRPr lang="uk-UA" dirty="0"/>
        </a:p>
      </dgm:t>
    </dgm:pt>
    <dgm:pt modelId="{C7D651A9-62BF-46C2-91ED-32A2BC827288}" type="parTrans" cxnId="{C1FEB3B7-6097-496E-8684-55868B645324}">
      <dgm:prSet/>
      <dgm:spPr/>
      <dgm:t>
        <a:bodyPr/>
        <a:lstStyle/>
        <a:p>
          <a:endParaRPr lang="uk-UA"/>
        </a:p>
      </dgm:t>
    </dgm:pt>
    <dgm:pt modelId="{19294C0B-9EED-4688-B96E-4B5DEF637D85}" type="sibTrans" cxnId="{C1FEB3B7-6097-496E-8684-55868B645324}">
      <dgm:prSet/>
      <dgm:spPr/>
      <dgm:t>
        <a:bodyPr/>
        <a:lstStyle/>
        <a:p>
          <a:endParaRPr lang="uk-UA"/>
        </a:p>
      </dgm:t>
    </dgm:pt>
    <dgm:pt modelId="{2885F439-E657-4988-B808-C6AFDE9E5420}">
      <dgm:prSet phldrT="[Текст]"/>
      <dgm:spPr/>
      <dgm:t>
        <a:bodyPr/>
        <a:lstStyle/>
        <a:p>
          <a:r>
            <a:rPr lang="uk-UA" dirty="0" smtClean="0"/>
            <a:t>МОТИВИ, ОЧИКУВАННЯ, ТРУДНОЩІ</a:t>
          </a:r>
          <a:endParaRPr lang="uk-UA" dirty="0"/>
        </a:p>
      </dgm:t>
    </dgm:pt>
    <dgm:pt modelId="{C8829B3F-964B-4BD9-AD83-373A5A792909}" type="parTrans" cxnId="{32CED291-8AAB-41B0-B74A-E08859466202}">
      <dgm:prSet/>
      <dgm:spPr/>
      <dgm:t>
        <a:bodyPr/>
        <a:lstStyle/>
        <a:p>
          <a:endParaRPr lang="uk-UA"/>
        </a:p>
      </dgm:t>
    </dgm:pt>
    <dgm:pt modelId="{6B9CF106-5C07-4DE1-9EE4-A8487798DED0}" type="sibTrans" cxnId="{32CED291-8AAB-41B0-B74A-E08859466202}">
      <dgm:prSet/>
      <dgm:spPr/>
      <dgm:t>
        <a:bodyPr/>
        <a:lstStyle/>
        <a:p>
          <a:endParaRPr lang="uk-UA"/>
        </a:p>
      </dgm:t>
    </dgm:pt>
    <dgm:pt modelId="{D8F6410F-50DB-4335-8F88-7342ECEA59F6}">
      <dgm:prSet phldrT="[Текст]"/>
      <dgm:spPr/>
      <dgm:t>
        <a:bodyPr/>
        <a:lstStyle/>
        <a:p>
          <a:r>
            <a:rPr lang="uk-UA" dirty="0" smtClean="0"/>
            <a:t>ДІЯЛЬНІСТЬ ВИКЛАДАЧА</a:t>
          </a:r>
          <a:endParaRPr lang="uk-UA" dirty="0"/>
        </a:p>
      </dgm:t>
    </dgm:pt>
    <dgm:pt modelId="{3D347DDE-0189-4499-B347-47438AED5041}" type="parTrans" cxnId="{7EEB00A1-1776-4A3D-AE47-0F012391BA3E}">
      <dgm:prSet/>
      <dgm:spPr/>
      <dgm:t>
        <a:bodyPr/>
        <a:lstStyle/>
        <a:p>
          <a:endParaRPr lang="uk-UA"/>
        </a:p>
      </dgm:t>
    </dgm:pt>
    <dgm:pt modelId="{BD9D78B6-9999-4AAA-A388-925B1C5E5364}" type="sibTrans" cxnId="{7EEB00A1-1776-4A3D-AE47-0F012391BA3E}">
      <dgm:prSet/>
      <dgm:spPr/>
      <dgm:t>
        <a:bodyPr/>
        <a:lstStyle/>
        <a:p>
          <a:endParaRPr lang="uk-UA"/>
        </a:p>
      </dgm:t>
    </dgm:pt>
    <dgm:pt modelId="{ABC37B97-8477-4CC5-B154-5645A3F12FEE}">
      <dgm:prSet phldrT="[Текст]"/>
      <dgm:spPr/>
      <dgm:t>
        <a:bodyPr/>
        <a:lstStyle/>
        <a:p>
          <a:r>
            <a:rPr lang="uk-UA" dirty="0" smtClean="0"/>
            <a:t>КОМПЕТЕНТНІСТЬ</a:t>
          </a:r>
          <a:endParaRPr lang="uk-UA" dirty="0"/>
        </a:p>
      </dgm:t>
    </dgm:pt>
    <dgm:pt modelId="{9F025344-E7D9-4ADD-96F1-4612DE829409}" type="parTrans" cxnId="{DD6CB005-5CC6-4A71-849C-1E7FACEABFFA}">
      <dgm:prSet/>
      <dgm:spPr/>
      <dgm:t>
        <a:bodyPr/>
        <a:lstStyle/>
        <a:p>
          <a:endParaRPr lang="uk-UA"/>
        </a:p>
      </dgm:t>
    </dgm:pt>
    <dgm:pt modelId="{DEADFE20-9395-4F9B-9CC4-087B5A46D80D}" type="sibTrans" cxnId="{DD6CB005-5CC6-4A71-849C-1E7FACEABFFA}">
      <dgm:prSet/>
      <dgm:spPr/>
      <dgm:t>
        <a:bodyPr/>
        <a:lstStyle/>
        <a:p>
          <a:endParaRPr lang="uk-UA"/>
        </a:p>
      </dgm:t>
    </dgm:pt>
    <dgm:pt modelId="{BEB6CA93-7BFA-455D-955F-81825BB9CB85}">
      <dgm:prSet phldrT="[Текст]"/>
      <dgm:spPr/>
      <dgm:t>
        <a:bodyPr/>
        <a:lstStyle/>
        <a:p>
          <a:r>
            <a:rPr lang="uk-UA" dirty="0" smtClean="0"/>
            <a:t>УМОВИ НАВЧАННЯ</a:t>
          </a:r>
          <a:endParaRPr lang="uk-UA" dirty="0"/>
        </a:p>
      </dgm:t>
    </dgm:pt>
    <dgm:pt modelId="{7596A0F8-4A18-487B-9AA3-186CB1E9E838}" type="parTrans" cxnId="{0FC2157A-7AE1-4E9E-A381-E220CD8F5279}">
      <dgm:prSet/>
      <dgm:spPr/>
      <dgm:t>
        <a:bodyPr/>
        <a:lstStyle/>
        <a:p>
          <a:endParaRPr lang="uk-UA"/>
        </a:p>
      </dgm:t>
    </dgm:pt>
    <dgm:pt modelId="{FB28F9E2-F9DF-4C5F-8313-3E646BE9268D}" type="sibTrans" cxnId="{0FC2157A-7AE1-4E9E-A381-E220CD8F5279}">
      <dgm:prSet/>
      <dgm:spPr/>
      <dgm:t>
        <a:bodyPr/>
        <a:lstStyle/>
        <a:p>
          <a:endParaRPr lang="uk-UA"/>
        </a:p>
      </dgm:t>
    </dgm:pt>
    <dgm:pt modelId="{ECB40CC0-7EF8-425A-A922-C5D0E6559B32}">
      <dgm:prSet phldrT="[Текст]"/>
      <dgm:spPr/>
      <dgm:t>
        <a:bodyPr/>
        <a:lstStyle/>
        <a:p>
          <a:r>
            <a:rPr lang="uk-UA" dirty="0" smtClean="0"/>
            <a:t>СПРИЯТЛИВІ-НЕСПРИЯТЛИВІ</a:t>
          </a:r>
          <a:endParaRPr lang="uk-UA" dirty="0"/>
        </a:p>
      </dgm:t>
    </dgm:pt>
    <dgm:pt modelId="{8256C98E-B271-4D8F-9B0D-52172C60439F}" type="parTrans" cxnId="{5F03AE80-7F0B-48FE-B411-DAE6D68B1CE1}">
      <dgm:prSet/>
      <dgm:spPr/>
      <dgm:t>
        <a:bodyPr/>
        <a:lstStyle/>
        <a:p>
          <a:endParaRPr lang="uk-UA"/>
        </a:p>
      </dgm:t>
    </dgm:pt>
    <dgm:pt modelId="{BA2C3E6D-C80B-4E68-8974-B0065824F839}" type="sibTrans" cxnId="{5F03AE80-7F0B-48FE-B411-DAE6D68B1CE1}">
      <dgm:prSet/>
      <dgm:spPr/>
      <dgm:t>
        <a:bodyPr/>
        <a:lstStyle/>
        <a:p>
          <a:endParaRPr lang="uk-UA"/>
        </a:p>
      </dgm:t>
    </dgm:pt>
    <dgm:pt modelId="{81ADC7AD-082A-4909-98BF-4F508E4C12F2}" type="pres">
      <dgm:prSet presAssocID="{BA7D3C6F-3EDC-46FE-847E-755FA29D4E64}" presName="composite" presStyleCnt="0">
        <dgm:presLayoutVars>
          <dgm:chMax val="5"/>
          <dgm:dir/>
          <dgm:animLvl val="ctr"/>
          <dgm:resizeHandles val="exact"/>
        </dgm:presLayoutVars>
      </dgm:prSet>
      <dgm:spPr/>
      <dgm:t>
        <a:bodyPr/>
        <a:lstStyle/>
        <a:p>
          <a:endParaRPr lang="uk-UA"/>
        </a:p>
      </dgm:t>
    </dgm:pt>
    <dgm:pt modelId="{F62358C4-759C-4B0B-84F6-5083E653DAF2}" type="pres">
      <dgm:prSet presAssocID="{BA7D3C6F-3EDC-46FE-847E-755FA29D4E64}" presName="cycle" presStyleCnt="0"/>
      <dgm:spPr/>
    </dgm:pt>
    <dgm:pt modelId="{94F9FE27-A284-4CC2-A0BA-588EAF060FD9}" type="pres">
      <dgm:prSet presAssocID="{BA7D3C6F-3EDC-46FE-847E-755FA29D4E64}" presName="centerShape" presStyleCnt="0"/>
      <dgm:spPr/>
    </dgm:pt>
    <dgm:pt modelId="{324BBC74-DD2D-456A-B408-29CA149594CB}" type="pres">
      <dgm:prSet presAssocID="{BA7D3C6F-3EDC-46FE-847E-755FA29D4E64}" presName="connSite" presStyleLbl="node1" presStyleIdx="0" presStyleCnt="4"/>
      <dgm:spPr/>
    </dgm:pt>
    <dgm:pt modelId="{4354B81C-EEB2-4D0D-80AE-3E2CA9A2AB47}" type="pres">
      <dgm:prSet presAssocID="{BA7D3C6F-3EDC-46FE-847E-755FA29D4E64}" presName="visible" presStyleLbl="node1" presStyleIdx="0" presStyleCnt="4" custScaleY="115839" custLinFactNeighborX="-16987" custLinFactNeighborY="6606"/>
      <dgm:spPr/>
    </dgm:pt>
    <dgm:pt modelId="{58E0831A-BD14-47A1-A06A-D1753EE55257}" type="pres">
      <dgm:prSet presAssocID="{C7D651A9-62BF-46C2-91ED-32A2BC827288}" presName="Name25" presStyleLbl="parChTrans1D1" presStyleIdx="0" presStyleCnt="3"/>
      <dgm:spPr/>
      <dgm:t>
        <a:bodyPr/>
        <a:lstStyle/>
        <a:p>
          <a:endParaRPr lang="uk-UA"/>
        </a:p>
      </dgm:t>
    </dgm:pt>
    <dgm:pt modelId="{91A16485-842C-46DA-BA6C-C2DA19C6F9E1}" type="pres">
      <dgm:prSet presAssocID="{981D4FB6-1300-48DB-A307-4F52F8627AE5}" presName="node" presStyleCnt="0"/>
      <dgm:spPr/>
    </dgm:pt>
    <dgm:pt modelId="{334FB9BD-6A9F-4E1F-B42E-884677C9FC6E}" type="pres">
      <dgm:prSet presAssocID="{981D4FB6-1300-48DB-A307-4F52F8627AE5}" presName="parentNode" presStyleLbl="node1" presStyleIdx="1" presStyleCnt="4" custScaleY="67090">
        <dgm:presLayoutVars>
          <dgm:chMax val="1"/>
          <dgm:bulletEnabled val="1"/>
        </dgm:presLayoutVars>
      </dgm:prSet>
      <dgm:spPr/>
      <dgm:t>
        <a:bodyPr/>
        <a:lstStyle/>
        <a:p>
          <a:endParaRPr lang="uk-UA"/>
        </a:p>
      </dgm:t>
    </dgm:pt>
    <dgm:pt modelId="{1D108B41-0E82-4FA8-8C1A-07A73B1EFA5B}" type="pres">
      <dgm:prSet presAssocID="{981D4FB6-1300-48DB-A307-4F52F8627AE5}" presName="childNode" presStyleLbl="revTx" presStyleIdx="0" presStyleCnt="3">
        <dgm:presLayoutVars>
          <dgm:bulletEnabled val="1"/>
        </dgm:presLayoutVars>
      </dgm:prSet>
      <dgm:spPr/>
      <dgm:t>
        <a:bodyPr/>
        <a:lstStyle/>
        <a:p>
          <a:endParaRPr lang="uk-UA"/>
        </a:p>
      </dgm:t>
    </dgm:pt>
    <dgm:pt modelId="{06DF0B21-02F3-47E0-A40B-13FCF66A80AD}" type="pres">
      <dgm:prSet presAssocID="{3D347DDE-0189-4499-B347-47438AED5041}" presName="Name25" presStyleLbl="parChTrans1D1" presStyleIdx="1" presStyleCnt="3"/>
      <dgm:spPr/>
      <dgm:t>
        <a:bodyPr/>
        <a:lstStyle/>
        <a:p>
          <a:endParaRPr lang="uk-UA"/>
        </a:p>
      </dgm:t>
    </dgm:pt>
    <dgm:pt modelId="{9B27770B-B672-43EF-8832-4FA0D4576B73}" type="pres">
      <dgm:prSet presAssocID="{D8F6410F-50DB-4335-8F88-7342ECEA59F6}" presName="node" presStyleCnt="0"/>
      <dgm:spPr/>
    </dgm:pt>
    <dgm:pt modelId="{1219B38F-B348-4FD0-BFCF-27705C9E187F}" type="pres">
      <dgm:prSet presAssocID="{D8F6410F-50DB-4335-8F88-7342ECEA59F6}" presName="parentNode" presStyleLbl="node1" presStyleIdx="2" presStyleCnt="4" custScaleY="65866">
        <dgm:presLayoutVars>
          <dgm:chMax val="1"/>
          <dgm:bulletEnabled val="1"/>
        </dgm:presLayoutVars>
      </dgm:prSet>
      <dgm:spPr/>
      <dgm:t>
        <a:bodyPr/>
        <a:lstStyle/>
        <a:p>
          <a:endParaRPr lang="uk-UA"/>
        </a:p>
      </dgm:t>
    </dgm:pt>
    <dgm:pt modelId="{96521800-42DF-43ED-B5EC-0006F168A9EF}" type="pres">
      <dgm:prSet presAssocID="{D8F6410F-50DB-4335-8F88-7342ECEA59F6}" presName="childNode" presStyleLbl="revTx" presStyleIdx="1" presStyleCnt="3">
        <dgm:presLayoutVars>
          <dgm:bulletEnabled val="1"/>
        </dgm:presLayoutVars>
      </dgm:prSet>
      <dgm:spPr/>
      <dgm:t>
        <a:bodyPr/>
        <a:lstStyle/>
        <a:p>
          <a:endParaRPr lang="uk-UA"/>
        </a:p>
      </dgm:t>
    </dgm:pt>
    <dgm:pt modelId="{9D504F6E-7B37-4F41-8A0B-286C477EF051}" type="pres">
      <dgm:prSet presAssocID="{7596A0F8-4A18-487B-9AA3-186CB1E9E838}" presName="Name25" presStyleLbl="parChTrans1D1" presStyleIdx="2" presStyleCnt="3"/>
      <dgm:spPr/>
      <dgm:t>
        <a:bodyPr/>
        <a:lstStyle/>
        <a:p>
          <a:endParaRPr lang="uk-UA"/>
        </a:p>
      </dgm:t>
    </dgm:pt>
    <dgm:pt modelId="{48473342-DFF1-47D3-AA06-93ABC6B6C868}" type="pres">
      <dgm:prSet presAssocID="{BEB6CA93-7BFA-455D-955F-81825BB9CB85}" presName="node" presStyleCnt="0"/>
      <dgm:spPr/>
    </dgm:pt>
    <dgm:pt modelId="{CACC339E-8DC6-429F-999B-FFF11FBC93AD}" type="pres">
      <dgm:prSet presAssocID="{BEB6CA93-7BFA-455D-955F-81825BB9CB85}" presName="parentNode" presStyleLbl="node1" presStyleIdx="3" presStyleCnt="4" custScaleY="73282">
        <dgm:presLayoutVars>
          <dgm:chMax val="1"/>
          <dgm:bulletEnabled val="1"/>
        </dgm:presLayoutVars>
      </dgm:prSet>
      <dgm:spPr/>
      <dgm:t>
        <a:bodyPr/>
        <a:lstStyle/>
        <a:p>
          <a:endParaRPr lang="uk-UA"/>
        </a:p>
      </dgm:t>
    </dgm:pt>
    <dgm:pt modelId="{23CAB951-DE2E-4AA7-B803-5E88391499C0}" type="pres">
      <dgm:prSet presAssocID="{BEB6CA93-7BFA-455D-955F-81825BB9CB85}" presName="childNode" presStyleLbl="revTx" presStyleIdx="2" presStyleCnt="3">
        <dgm:presLayoutVars>
          <dgm:bulletEnabled val="1"/>
        </dgm:presLayoutVars>
      </dgm:prSet>
      <dgm:spPr/>
      <dgm:t>
        <a:bodyPr/>
        <a:lstStyle/>
        <a:p>
          <a:endParaRPr lang="uk-UA"/>
        </a:p>
      </dgm:t>
    </dgm:pt>
  </dgm:ptLst>
  <dgm:cxnLst>
    <dgm:cxn modelId="{0FC2157A-7AE1-4E9E-A381-E220CD8F5279}" srcId="{BA7D3C6F-3EDC-46FE-847E-755FA29D4E64}" destId="{BEB6CA93-7BFA-455D-955F-81825BB9CB85}" srcOrd="2" destOrd="0" parTransId="{7596A0F8-4A18-487B-9AA3-186CB1E9E838}" sibTransId="{FB28F9E2-F9DF-4C5F-8313-3E646BE9268D}"/>
    <dgm:cxn modelId="{7EEB00A1-1776-4A3D-AE47-0F012391BA3E}" srcId="{BA7D3C6F-3EDC-46FE-847E-755FA29D4E64}" destId="{D8F6410F-50DB-4335-8F88-7342ECEA59F6}" srcOrd="1" destOrd="0" parTransId="{3D347DDE-0189-4499-B347-47438AED5041}" sibTransId="{BD9D78B6-9999-4AAA-A388-925B1C5E5364}"/>
    <dgm:cxn modelId="{8AE4197D-7222-447B-BC39-B8143F3FD065}" type="presOf" srcId="{BA7D3C6F-3EDC-46FE-847E-755FA29D4E64}" destId="{81ADC7AD-082A-4909-98BF-4F508E4C12F2}" srcOrd="0" destOrd="0" presId="urn:microsoft.com/office/officeart/2005/8/layout/radial2"/>
    <dgm:cxn modelId="{21665582-A14E-4412-98CA-A1004F827B41}" type="presOf" srcId="{ECB40CC0-7EF8-425A-A922-C5D0E6559B32}" destId="{23CAB951-DE2E-4AA7-B803-5E88391499C0}" srcOrd="0" destOrd="0" presId="urn:microsoft.com/office/officeart/2005/8/layout/radial2"/>
    <dgm:cxn modelId="{32CED291-8AAB-41B0-B74A-E08859466202}" srcId="{981D4FB6-1300-48DB-A307-4F52F8627AE5}" destId="{2885F439-E657-4988-B808-C6AFDE9E5420}" srcOrd="0" destOrd="0" parTransId="{C8829B3F-964B-4BD9-AD83-373A5A792909}" sibTransId="{6B9CF106-5C07-4DE1-9EE4-A8487798DED0}"/>
    <dgm:cxn modelId="{5F03AE80-7F0B-48FE-B411-DAE6D68B1CE1}" srcId="{BEB6CA93-7BFA-455D-955F-81825BB9CB85}" destId="{ECB40CC0-7EF8-425A-A922-C5D0E6559B32}" srcOrd="0" destOrd="0" parTransId="{8256C98E-B271-4D8F-9B0D-52172C60439F}" sibTransId="{BA2C3E6D-C80B-4E68-8974-B0065824F839}"/>
    <dgm:cxn modelId="{96B3CE3A-0A60-402E-9001-4253F7FF1DE8}" type="presOf" srcId="{981D4FB6-1300-48DB-A307-4F52F8627AE5}" destId="{334FB9BD-6A9F-4E1F-B42E-884677C9FC6E}" srcOrd="0" destOrd="0" presId="urn:microsoft.com/office/officeart/2005/8/layout/radial2"/>
    <dgm:cxn modelId="{CDDDE3CC-6436-4945-BE47-A58DF44E8030}" type="presOf" srcId="{D8F6410F-50DB-4335-8F88-7342ECEA59F6}" destId="{1219B38F-B348-4FD0-BFCF-27705C9E187F}" srcOrd="0" destOrd="0" presId="urn:microsoft.com/office/officeart/2005/8/layout/radial2"/>
    <dgm:cxn modelId="{C1FEB3B7-6097-496E-8684-55868B645324}" srcId="{BA7D3C6F-3EDC-46FE-847E-755FA29D4E64}" destId="{981D4FB6-1300-48DB-A307-4F52F8627AE5}" srcOrd="0" destOrd="0" parTransId="{C7D651A9-62BF-46C2-91ED-32A2BC827288}" sibTransId="{19294C0B-9EED-4688-B96E-4B5DEF637D85}"/>
    <dgm:cxn modelId="{7EF09347-E493-4BFA-B218-52501BBD720B}" type="presOf" srcId="{C7D651A9-62BF-46C2-91ED-32A2BC827288}" destId="{58E0831A-BD14-47A1-A06A-D1753EE55257}" srcOrd="0" destOrd="0" presId="urn:microsoft.com/office/officeart/2005/8/layout/radial2"/>
    <dgm:cxn modelId="{30EFE505-8F25-4967-9708-D2B14DB1FE7B}" type="presOf" srcId="{ABC37B97-8477-4CC5-B154-5645A3F12FEE}" destId="{96521800-42DF-43ED-B5EC-0006F168A9EF}" srcOrd="0" destOrd="0" presId="urn:microsoft.com/office/officeart/2005/8/layout/radial2"/>
    <dgm:cxn modelId="{7152C96D-F6B3-4EE6-9101-6C29D025CE31}" type="presOf" srcId="{2885F439-E657-4988-B808-C6AFDE9E5420}" destId="{1D108B41-0E82-4FA8-8C1A-07A73B1EFA5B}" srcOrd="0" destOrd="0" presId="urn:microsoft.com/office/officeart/2005/8/layout/radial2"/>
    <dgm:cxn modelId="{DD6CB005-5CC6-4A71-849C-1E7FACEABFFA}" srcId="{D8F6410F-50DB-4335-8F88-7342ECEA59F6}" destId="{ABC37B97-8477-4CC5-B154-5645A3F12FEE}" srcOrd="0" destOrd="0" parTransId="{9F025344-E7D9-4ADD-96F1-4612DE829409}" sibTransId="{DEADFE20-9395-4F9B-9CC4-087B5A46D80D}"/>
    <dgm:cxn modelId="{61A5123D-8D96-4450-95D1-B2612AFDB77F}" type="presOf" srcId="{BEB6CA93-7BFA-455D-955F-81825BB9CB85}" destId="{CACC339E-8DC6-429F-999B-FFF11FBC93AD}" srcOrd="0" destOrd="0" presId="urn:microsoft.com/office/officeart/2005/8/layout/radial2"/>
    <dgm:cxn modelId="{4BC8D1AC-1BCB-47B1-A76A-720D3D8CBB66}" type="presOf" srcId="{3D347DDE-0189-4499-B347-47438AED5041}" destId="{06DF0B21-02F3-47E0-A40B-13FCF66A80AD}" srcOrd="0" destOrd="0" presId="urn:microsoft.com/office/officeart/2005/8/layout/radial2"/>
    <dgm:cxn modelId="{2F69661C-74F4-4665-9E77-66BA360F36E8}" type="presOf" srcId="{7596A0F8-4A18-487B-9AA3-186CB1E9E838}" destId="{9D504F6E-7B37-4F41-8A0B-286C477EF051}" srcOrd="0" destOrd="0" presId="urn:microsoft.com/office/officeart/2005/8/layout/radial2"/>
    <dgm:cxn modelId="{BEE746C9-C368-4474-BFC8-75DE3287D1A2}" type="presParOf" srcId="{81ADC7AD-082A-4909-98BF-4F508E4C12F2}" destId="{F62358C4-759C-4B0B-84F6-5083E653DAF2}" srcOrd="0" destOrd="0" presId="urn:microsoft.com/office/officeart/2005/8/layout/radial2"/>
    <dgm:cxn modelId="{6432E58C-6810-454D-9523-0FB9D513A770}" type="presParOf" srcId="{F62358C4-759C-4B0B-84F6-5083E653DAF2}" destId="{94F9FE27-A284-4CC2-A0BA-588EAF060FD9}" srcOrd="0" destOrd="0" presId="urn:microsoft.com/office/officeart/2005/8/layout/radial2"/>
    <dgm:cxn modelId="{78CB5CFF-C9A1-4DF4-ADC8-186F28A082D9}" type="presParOf" srcId="{94F9FE27-A284-4CC2-A0BA-588EAF060FD9}" destId="{324BBC74-DD2D-456A-B408-29CA149594CB}" srcOrd="0" destOrd="0" presId="urn:microsoft.com/office/officeart/2005/8/layout/radial2"/>
    <dgm:cxn modelId="{2D7ED87F-FE7A-4362-935C-F057AA57058C}" type="presParOf" srcId="{94F9FE27-A284-4CC2-A0BA-588EAF060FD9}" destId="{4354B81C-EEB2-4D0D-80AE-3E2CA9A2AB47}" srcOrd="1" destOrd="0" presId="urn:microsoft.com/office/officeart/2005/8/layout/radial2"/>
    <dgm:cxn modelId="{E69B4C1D-0475-478C-840D-D79C61165A6B}" type="presParOf" srcId="{F62358C4-759C-4B0B-84F6-5083E653DAF2}" destId="{58E0831A-BD14-47A1-A06A-D1753EE55257}" srcOrd="1" destOrd="0" presId="urn:microsoft.com/office/officeart/2005/8/layout/radial2"/>
    <dgm:cxn modelId="{A066EC6A-1751-46C3-8E79-D06D3943EA4A}" type="presParOf" srcId="{F62358C4-759C-4B0B-84F6-5083E653DAF2}" destId="{91A16485-842C-46DA-BA6C-C2DA19C6F9E1}" srcOrd="2" destOrd="0" presId="urn:microsoft.com/office/officeart/2005/8/layout/radial2"/>
    <dgm:cxn modelId="{E138AFD8-C280-4C6C-AC77-723A413D95B5}" type="presParOf" srcId="{91A16485-842C-46DA-BA6C-C2DA19C6F9E1}" destId="{334FB9BD-6A9F-4E1F-B42E-884677C9FC6E}" srcOrd="0" destOrd="0" presId="urn:microsoft.com/office/officeart/2005/8/layout/radial2"/>
    <dgm:cxn modelId="{FAA35223-18AD-4D7D-9E37-35F93D6ACAFD}" type="presParOf" srcId="{91A16485-842C-46DA-BA6C-C2DA19C6F9E1}" destId="{1D108B41-0E82-4FA8-8C1A-07A73B1EFA5B}" srcOrd="1" destOrd="0" presId="urn:microsoft.com/office/officeart/2005/8/layout/radial2"/>
    <dgm:cxn modelId="{B0AF01DB-0730-4F1A-9EAB-63C127E7712E}" type="presParOf" srcId="{F62358C4-759C-4B0B-84F6-5083E653DAF2}" destId="{06DF0B21-02F3-47E0-A40B-13FCF66A80AD}" srcOrd="3" destOrd="0" presId="urn:microsoft.com/office/officeart/2005/8/layout/radial2"/>
    <dgm:cxn modelId="{667AE09F-29A0-44EC-9709-3CC2A69FC966}" type="presParOf" srcId="{F62358C4-759C-4B0B-84F6-5083E653DAF2}" destId="{9B27770B-B672-43EF-8832-4FA0D4576B73}" srcOrd="4" destOrd="0" presId="urn:microsoft.com/office/officeart/2005/8/layout/radial2"/>
    <dgm:cxn modelId="{40449404-9783-409A-BA5B-ED6A4A7590EB}" type="presParOf" srcId="{9B27770B-B672-43EF-8832-4FA0D4576B73}" destId="{1219B38F-B348-4FD0-BFCF-27705C9E187F}" srcOrd="0" destOrd="0" presId="urn:microsoft.com/office/officeart/2005/8/layout/radial2"/>
    <dgm:cxn modelId="{23333320-1495-4EE7-8205-2044E2D14E4A}" type="presParOf" srcId="{9B27770B-B672-43EF-8832-4FA0D4576B73}" destId="{96521800-42DF-43ED-B5EC-0006F168A9EF}" srcOrd="1" destOrd="0" presId="urn:microsoft.com/office/officeart/2005/8/layout/radial2"/>
    <dgm:cxn modelId="{D4490A22-252F-4772-9924-C0641CEB8DEC}" type="presParOf" srcId="{F62358C4-759C-4B0B-84F6-5083E653DAF2}" destId="{9D504F6E-7B37-4F41-8A0B-286C477EF051}" srcOrd="5" destOrd="0" presId="urn:microsoft.com/office/officeart/2005/8/layout/radial2"/>
    <dgm:cxn modelId="{B7714533-8C5C-4B50-86D5-03CBF45E1512}" type="presParOf" srcId="{F62358C4-759C-4B0B-84F6-5083E653DAF2}" destId="{48473342-DFF1-47D3-AA06-93ABC6B6C868}" srcOrd="6" destOrd="0" presId="urn:microsoft.com/office/officeart/2005/8/layout/radial2"/>
    <dgm:cxn modelId="{DB5AC7AD-9393-41D8-B746-14D8CCDF9307}" type="presParOf" srcId="{48473342-DFF1-47D3-AA06-93ABC6B6C868}" destId="{CACC339E-8DC6-429F-999B-FFF11FBC93AD}" srcOrd="0" destOrd="0" presId="urn:microsoft.com/office/officeart/2005/8/layout/radial2"/>
    <dgm:cxn modelId="{07281880-4070-44B6-8E0C-AD84ED04ADE2}" type="presParOf" srcId="{48473342-DFF1-47D3-AA06-93ABC6B6C868}" destId="{23CAB951-DE2E-4AA7-B803-5E88391499C0}"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04F6E-7B37-4F41-8A0B-286C477EF051}">
      <dsp:nvSpPr>
        <dsp:cNvPr id="0" name=""/>
        <dsp:cNvSpPr/>
      </dsp:nvSpPr>
      <dsp:spPr>
        <a:xfrm rot="2562756">
          <a:off x="3724571" y="3896302"/>
          <a:ext cx="956754" cy="45439"/>
        </a:xfrm>
        <a:custGeom>
          <a:avLst/>
          <a:gdLst/>
          <a:ahLst/>
          <a:cxnLst/>
          <a:rect l="0" t="0" r="0" b="0"/>
          <a:pathLst>
            <a:path>
              <a:moveTo>
                <a:pt x="0" y="22719"/>
              </a:moveTo>
              <a:lnTo>
                <a:pt x="956754" y="2271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DF0B21-02F3-47E0-A40B-13FCF66A80AD}">
      <dsp:nvSpPr>
        <dsp:cNvPr id="0" name=""/>
        <dsp:cNvSpPr/>
      </dsp:nvSpPr>
      <dsp:spPr>
        <a:xfrm>
          <a:off x="3851453" y="2714081"/>
          <a:ext cx="927946" cy="45439"/>
        </a:xfrm>
        <a:custGeom>
          <a:avLst/>
          <a:gdLst/>
          <a:ahLst/>
          <a:cxnLst/>
          <a:rect l="0" t="0" r="0" b="0"/>
          <a:pathLst>
            <a:path>
              <a:moveTo>
                <a:pt x="0" y="22719"/>
              </a:moveTo>
              <a:lnTo>
                <a:pt x="927946" y="2271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E0831A-BD14-47A1-A06A-D1753EE55257}">
      <dsp:nvSpPr>
        <dsp:cNvPr id="0" name=""/>
        <dsp:cNvSpPr/>
      </dsp:nvSpPr>
      <dsp:spPr>
        <a:xfrm rot="19037244">
          <a:off x="3719706" y="1519418"/>
          <a:ext cx="993438" cy="45439"/>
        </a:xfrm>
        <a:custGeom>
          <a:avLst/>
          <a:gdLst/>
          <a:ahLst/>
          <a:cxnLst/>
          <a:rect l="0" t="0" r="0" b="0"/>
          <a:pathLst>
            <a:path>
              <a:moveTo>
                <a:pt x="0" y="22719"/>
              </a:moveTo>
              <a:lnTo>
                <a:pt x="993438" y="2271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54B81C-EEB2-4D0D-80AE-3E2CA9A2AB47}">
      <dsp:nvSpPr>
        <dsp:cNvPr id="0" name=""/>
        <dsp:cNvSpPr/>
      </dsp:nvSpPr>
      <dsp:spPr>
        <a:xfrm>
          <a:off x="1144134" y="1374646"/>
          <a:ext cx="2654572" cy="30750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4FB9BD-6A9F-4E1F-B42E-884677C9FC6E}">
      <dsp:nvSpPr>
        <dsp:cNvPr id="0" name=""/>
        <dsp:cNvSpPr/>
      </dsp:nvSpPr>
      <dsp:spPr>
        <a:xfrm>
          <a:off x="4253199" y="238708"/>
          <a:ext cx="1592743" cy="10685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uk-UA" sz="1600" kern="1200" dirty="0" smtClean="0"/>
            <a:t>ДІЯЛЬНІСТЬ СТУДЕНТА</a:t>
          </a:r>
          <a:endParaRPr lang="uk-UA" sz="1600" kern="1200" dirty="0"/>
        </a:p>
      </dsp:txBody>
      <dsp:txXfrm>
        <a:off x="4486451" y="395197"/>
        <a:ext cx="1126239" cy="755593"/>
      </dsp:txXfrm>
    </dsp:sp>
    <dsp:sp modelId="{1D108B41-0E82-4FA8-8C1A-07A73B1EFA5B}">
      <dsp:nvSpPr>
        <dsp:cNvPr id="0" name=""/>
        <dsp:cNvSpPr/>
      </dsp:nvSpPr>
      <dsp:spPr>
        <a:xfrm>
          <a:off x="6005217" y="238708"/>
          <a:ext cx="2389115" cy="1068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uk-UA" sz="2200" kern="1200" dirty="0" smtClean="0"/>
            <a:t>МОТИВИ, ОЧИКУВАННЯ, ТРУДНОЩІ</a:t>
          </a:r>
          <a:endParaRPr lang="uk-UA" sz="2200" kern="1200" dirty="0"/>
        </a:p>
      </dsp:txBody>
      <dsp:txXfrm>
        <a:off x="6005217" y="238708"/>
        <a:ext cx="2389115" cy="1068571"/>
      </dsp:txXfrm>
    </dsp:sp>
    <dsp:sp modelId="{1219B38F-B348-4FD0-BFCF-27705C9E187F}">
      <dsp:nvSpPr>
        <dsp:cNvPr id="0" name=""/>
        <dsp:cNvSpPr/>
      </dsp:nvSpPr>
      <dsp:spPr>
        <a:xfrm>
          <a:off x="4779399" y="2212262"/>
          <a:ext cx="1592743" cy="10490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uk-UA" sz="1600" kern="1200" dirty="0" smtClean="0"/>
            <a:t>ДІЯЛЬНІСТЬ ВИКЛАДАЧА</a:t>
          </a:r>
          <a:endParaRPr lang="uk-UA" sz="1600" kern="1200" dirty="0"/>
        </a:p>
      </dsp:txBody>
      <dsp:txXfrm>
        <a:off x="5012651" y="2365896"/>
        <a:ext cx="1126239" cy="741808"/>
      </dsp:txXfrm>
    </dsp:sp>
    <dsp:sp modelId="{96521800-42DF-43ED-B5EC-0006F168A9EF}">
      <dsp:nvSpPr>
        <dsp:cNvPr id="0" name=""/>
        <dsp:cNvSpPr/>
      </dsp:nvSpPr>
      <dsp:spPr>
        <a:xfrm>
          <a:off x="6531417" y="2212262"/>
          <a:ext cx="2389115" cy="1049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uk-UA" sz="2200" kern="1200" dirty="0" smtClean="0"/>
            <a:t>КОМПЕТЕНТНІСТЬ</a:t>
          </a:r>
          <a:endParaRPr lang="uk-UA" sz="2200" kern="1200" dirty="0"/>
        </a:p>
      </dsp:txBody>
      <dsp:txXfrm>
        <a:off x="6531417" y="2212262"/>
        <a:ext cx="2389115" cy="1049076"/>
      </dsp:txXfrm>
    </dsp:sp>
    <dsp:sp modelId="{CACC339E-8DC6-429F-999B-FFF11FBC93AD}">
      <dsp:nvSpPr>
        <dsp:cNvPr id="0" name=""/>
        <dsp:cNvSpPr/>
      </dsp:nvSpPr>
      <dsp:spPr>
        <a:xfrm>
          <a:off x="4253199" y="4117010"/>
          <a:ext cx="1592743" cy="116719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uk-UA" sz="1600" kern="1200" dirty="0" smtClean="0"/>
            <a:t>УМОВИ НАВЧАННЯ</a:t>
          </a:r>
          <a:endParaRPr lang="uk-UA" sz="1600" kern="1200" dirty="0"/>
        </a:p>
      </dsp:txBody>
      <dsp:txXfrm>
        <a:off x="4486451" y="4287942"/>
        <a:ext cx="1126239" cy="825330"/>
      </dsp:txXfrm>
    </dsp:sp>
    <dsp:sp modelId="{23CAB951-DE2E-4AA7-B803-5E88391499C0}">
      <dsp:nvSpPr>
        <dsp:cNvPr id="0" name=""/>
        <dsp:cNvSpPr/>
      </dsp:nvSpPr>
      <dsp:spPr>
        <a:xfrm>
          <a:off x="6005217" y="4117010"/>
          <a:ext cx="2389115" cy="1167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uk-UA" sz="2200" kern="1200" dirty="0" smtClean="0"/>
            <a:t>СПРИЯТЛИВІ-НЕСПРИЯТЛИВІ</a:t>
          </a:r>
          <a:endParaRPr lang="uk-UA" sz="2200" kern="1200" dirty="0"/>
        </a:p>
      </dsp:txBody>
      <dsp:txXfrm>
        <a:off x="6005217" y="4117010"/>
        <a:ext cx="2389115" cy="1167194"/>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2232088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2033390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2844366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1047396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2073544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653392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3870364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49966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2309526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3333675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6F1DB81-43AB-4033-BA62-5A20D8F94047}" type="datetimeFigureOut">
              <a:rPr lang="ru-RU" smtClean="0"/>
              <a:t>29.08.2026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EA63F565-58B6-4BCA-A69C-2058E7F53B2D}" type="slidenum">
              <a:rPr lang="ru-RU" smtClean="0"/>
              <a:t>‹#›</a:t>
            </a:fld>
            <a:endParaRPr lang="ru-RU" dirty="0"/>
          </a:p>
        </p:txBody>
      </p:sp>
    </p:spTree>
    <p:extLst>
      <p:ext uri="{BB962C8B-B14F-4D97-AF65-F5344CB8AC3E}">
        <p14:creationId xmlns:p14="http://schemas.microsoft.com/office/powerpoint/2010/main" val="815505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BEB75"/>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F1DB81-43AB-4033-BA62-5A20D8F94047}" type="datetimeFigureOut">
              <a:rPr lang="ru-RU" smtClean="0"/>
              <a:t>29.08.2026</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3F565-58B6-4BCA-A69C-2058E7F53B2D}" type="slidenum">
              <a:rPr lang="ru-RU" smtClean="0"/>
              <a:t>‹#›</a:t>
            </a:fld>
            <a:endParaRPr lang="ru-RU" dirty="0"/>
          </a:p>
        </p:txBody>
      </p:sp>
    </p:spTree>
    <p:extLst>
      <p:ext uri="{BB962C8B-B14F-4D97-AF65-F5344CB8AC3E}">
        <p14:creationId xmlns:p14="http://schemas.microsoft.com/office/powerpoint/2010/main" val="579372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285048"/>
          </a:xfrm>
        </p:spPr>
        <p:txBody>
          <a:bodyPr>
            <a:normAutofit fontScale="90000"/>
          </a:bodyPr>
          <a:lstStyle/>
          <a:p>
            <a:pPr algn="ctr"/>
            <a:r>
              <a:rPr lang="uk-UA" sz="6700" b="1" dirty="0" smtClean="0"/>
              <a:t/>
            </a:r>
            <a:br>
              <a:rPr lang="uk-UA" sz="6700" b="1" dirty="0" smtClean="0"/>
            </a:br>
            <a:r>
              <a:rPr lang="uk-UA" sz="6700" b="1" dirty="0" smtClean="0"/>
              <a:t/>
            </a:r>
            <a:br>
              <a:rPr lang="uk-UA" sz="6700" b="1" dirty="0" smtClean="0"/>
            </a:br>
            <a:r>
              <a:rPr lang="uk-UA" sz="6000" i="1" dirty="0" smtClean="0"/>
              <a:t>«</a:t>
            </a:r>
            <a:r>
              <a:rPr lang="uk-UA" sz="6000" b="1" i="1" dirty="0" smtClean="0"/>
              <a:t>ПЕДАГОГІКА ВИЩОЇ ШКОЛИ»</a:t>
            </a:r>
            <a:r>
              <a:rPr lang="ru-RU" sz="6000" b="1" dirty="0"/>
              <a:t/>
            </a:r>
            <a:br>
              <a:rPr lang="ru-RU" sz="6000" b="1" dirty="0"/>
            </a:br>
            <a:r>
              <a:rPr lang="uk-UA" altLang="ru-RU" sz="6000" dirty="0"/>
              <a:t/>
            </a:r>
            <a:br>
              <a:rPr lang="uk-UA" altLang="ru-RU" sz="6000" dirty="0"/>
            </a:br>
            <a:r>
              <a:rPr lang="uk-UA" altLang="ru-RU" sz="6000" dirty="0"/>
              <a:t/>
            </a:r>
            <a:br>
              <a:rPr lang="uk-UA" altLang="ru-RU" sz="6000" dirty="0"/>
            </a:br>
            <a:r>
              <a:rPr lang="uk-UA" altLang="ru-RU" sz="2700" b="1" dirty="0"/>
              <a:t>Лекція №1</a:t>
            </a:r>
            <a:r>
              <a:rPr lang="uk-UA" altLang="ru-RU" sz="2700" dirty="0"/>
              <a:t/>
            </a:r>
            <a:br>
              <a:rPr lang="uk-UA" altLang="ru-RU" sz="2700" dirty="0"/>
            </a:br>
            <a:r>
              <a:rPr lang="uk-UA" altLang="ru-RU" sz="2700" dirty="0"/>
              <a:t/>
            </a:r>
            <a:br>
              <a:rPr lang="uk-UA" altLang="ru-RU" sz="2700" dirty="0"/>
            </a:br>
            <a:r>
              <a:rPr lang="uk-UA" altLang="ru-RU" sz="2700" dirty="0"/>
              <a:t/>
            </a:r>
            <a:br>
              <a:rPr lang="uk-UA" altLang="ru-RU" sz="2700" dirty="0"/>
            </a:br>
            <a:r>
              <a:rPr lang="uk-UA" altLang="ru-RU" sz="2700" dirty="0"/>
              <a:t/>
            </a:r>
            <a:br>
              <a:rPr lang="uk-UA" altLang="ru-RU" sz="2700" dirty="0"/>
            </a:br>
            <a:r>
              <a:rPr lang="uk-UA" altLang="ru-RU" sz="2700" b="1" dirty="0" err="1"/>
              <a:t>Охріменко</a:t>
            </a:r>
            <a:r>
              <a:rPr lang="uk-UA" altLang="ru-RU" sz="2700" b="1" dirty="0"/>
              <a:t> Зорина Володимирівна</a:t>
            </a:r>
            <a:r>
              <a:rPr lang="uk-UA" altLang="ru-RU" sz="1600" b="1" dirty="0"/>
              <a:t/>
            </a:r>
            <a:br>
              <a:rPr lang="uk-UA" altLang="ru-RU" sz="1600" b="1" dirty="0"/>
            </a:br>
            <a:r>
              <a:rPr lang="uk-UA" altLang="ru-RU" sz="3100" b="1" dirty="0" smtClean="0"/>
              <a:t/>
            </a:r>
            <a:br>
              <a:rPr lang="uk-UA" altLang="ru-RU" sz="3100" b="1" dirty="0" smtClean="0"/>
            </a:br>
            <a:r>
              <a:rPr lang="uk-UA" sz="5400" b="1" dirty="0" smtClean="0"/>
              <a:t/>
            </a:r>
            <a:br>
              <a:rPr lang="uk-UA" sz="5400" b="1" dirty="0" smtClean="0"/>
            </a:br>
            <a:endParaRPr lang="ru-RU" sz="5400" dirty="0"/>
          </a:p>
        </p:txBody>
      </p:sp>
    </p:spTree>
    <p:extLst>
      <p:ext uri="{BB962C8B-B14F-4D97-AF65-F5344CB8AC3E}">
        <p14:creationId xmlns:p14="http://schemas.microsoft.com/office/powerpoint/2010/main" val="3301037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ПЕДАГОГІКА ВИЩОЇ ШКОЛИ</a:t>
            </a:r>
            <a:br>
              <a:rPr lang="uk-UA" dirty="0" smtClean="0"/>
            </a:br>
            <a:r>
              <a:rPr lang="uk-UA" dirty="0"/>
              <a:t/>
            </a:r>
            <a:br>
              <a:rPr lang="uk-UA" dirty="0"/>
            </a:br>
            <a:r>
              <a:rPr lang="uk-UA" dirty="0" smtClean="0"/>
              <a:t/>
            </a:r>
            <a:br>
              <a:rPr lang="uk-UA" dirty="0" smtClean="0"/>
            </a:br>
            <a:r>
              <a:rPr lang="uk-UA" dirty="0"/>
              <a:t>Педагогіка вищої школи є однією з галузей педагогіки, науки про виховання, навчання і освіту молоді і дорослих. </a:t>
            </a:r>
            <a:br>
              <a:rPr lang="uk-UA" dirty="0"/>
            </a:br>
            <a:r>
              <a:rPr lang="uk-UA" dirty="0"/>
              <a:t>Н</a:t>
            </a:r>
            <a:r>
              <a:rPr lang="uk-UA" dirty="0" smtClean="0"/>
              <a:t>аука </a:t>
            </a:r>
            <a:r>
              <a:rPr lang="uk-UA" dirty="0"/>
              <a:t>про </a:t>
            </a:r>
            <a:r>
              <a:rPr lang="uk-UA" dirty="0" smtClean="0"/>
              <a:t>закономірності </a:t>
            </a:r>
            <a:r>
              <a:rPr lang="uk-UA" dirty="0"/>
              <a:t>навчання і виховання студентів, їх наукову і професійну </a:t>
            </a:r>
            <a:r>
              <a:rPr lang="uk-UA" dirty="0" smtClean="0"/>
              <a:t>підготовку</a:t>
            </a:r>
            <a:r>
              <a:rPr lang="uk-UA" dirty="0"/>
              <a:t>; </a:t>
            </a:r>
            <a:br>
              <a:rPr lang="uk-UA" dirty="0"/>
            </a:br>
            <a:endParaRPr lang="uk-UA" dirty="0"/>
          </a:p>
        </p:txBody>
      </p:sp>
    </p:spTree>
    <p:extLst>
      <p:ext uri="{BB962C8B-B14F-4D97-AF65-F5344CB8AC3E}">
        <p14:creationId xmlns:p14="http://schemas.microsoft.com/office/powerpoint/2010/main" val="1114132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Спрямованість ПВЩ</a:t>
            </a:r>
            <a:br>
              <a:rPr lang="uk-UA" dirty="0" smtClean="0"/>
            </a:br>
            <a:r>
              <a:rPr lang="uk-UA" dirty="0"/>
              <a:t/>
            </a:r>
            <a:br>
              <a:rPr lang="uk-UA" dirty="0"/>
            </a:br>
            <a:r>
              <a:rPr lang="ru-RU" dirty="0"/>
              <a:t>1. </a:t>
            </a:r>
            <a:r>
              <a:rPr lang="ru-RU" dirty="0" err="1"/>
              <a:t>Перехід</a:t>
            </a:r>
            <a:r>
              <a:rPr lang="ru-RU" dirty="0"/>
              <a:t> </a:t>
            </a:r>
            <a:r>
              <a:rPr lang="ru-RU" dirty="0" err="1"/>
              <a:t>від</a:t>
            </a:r>
            <a:r>
              <a:rPr lang="ru-RU" dirty="0"/>
              <a:t> «</a:t>
            </a:r>
            <a:r>
              <a:rPr lang="ru-RU" dirty="0" err="1"/>
              <a:t>трансляції</a:t>
            </a:r>
            <a:r>
              <a:rPr lang="ru-RU" dirty="0"/>
              <a:t> </a:t>
            </a:r>
            <a:r>
              <a:rPr lang="ru-RU" dirty="0" err="1"/>
              <a:t>знань</a:t>
            </a:r>
            <a:r>
              <a:rPr lang="ru-RU" dirty="0"/>
              <a:t>» до «</a:t>
            </a:r>
            <a:r>
              <a:rPr lang="ru-RU" dirty="0" err="1"/>
              <a:t>розвитку</a:t>
            </a:r>
            <a:r>
              <a:rPr lang="ru-RU" dirty="0"/>
              <a:t> компетентностей</a:t>
            </a:r>
            <a:r>
              <a:rPr lang="ru-RU" dirty="0" smtClean="0"/>
              <a:t>»</a:t>
            </a:r>
            <a:br>
              <a:rPr lang="ru-RU" dirty="0" smtClean="0"/>
            </a:br>
            <a:r>
              <a:rPr lang="ru-RU" dirty="0" smtClean="0"/>
              <a:t>2.</a:t>
            </a:r>
            <a:r>
              <a:rPr lang="uk-UA" dirty="0"/>
              <a:t> Володіння сучасними освітніми </a:t>
            </a:r>
            <a:r>
              <a:rPr lang="uk-UA" dirty="0" smtClean="0"/>
              <a:t>технологіями</a:t>
            </a:r>
            <a:br>
              <a:rPr lang="uk-UA" dirty="0" smtClean="0"/>
            </a:br>
            <a:r>
              <a:rPr lang="uk-UA" dirty="0" smtClean="0"/>
              <a:t>3. </a:t>
            </a:r>
            <a:r>
              <a:rPr lang="uk-UA" dirty="0" smtClean="0"/>
              <a:t>Зміст (</a:t>
            </a:r>
            <a:r>
              <a:rPr lang="uk-UA" dirty="0" smtClean="0"/>
              <a:t>психологічні особливості, мотивація, </a:t>
            </a:r>
            <a:r>
              <a:rPr lang="uk-UA" dirty="0" smtClean="0"/>
              <a:t>партнерство)</a:t>
            </a:r>
            <a:r>
              <a:rPr lang="uk-UA" dirty="0" smtClean="0"/>
              <a:t/>
            </a:r>
            <a:br>
              <a:rPr lang="uk-UA" dirty="0" smtClean="0"/>
            </a:br>
            <a:r>
              <a:rPr lang="uk-UA" dirty="0"/>
              <a:t>4</a:t>
            </a:r>
            <a:r>
              <a:rPr lang="uk-UA" dirty="0" smtClean="0"/>
              <a:t>. </a:t>
            </a:r>
            <a:r>
              <a:rPr lang="uk-UA" dirty="0" err="1"/>
              <a:t>П</a:t>
            </a:r>
            <a:r>
              <a:rPr lang="uk-UA" dirty="0" err="1" smtClean="0"/>
              <a:t>роєктування</a:t>
            </a:r>
            <a:r>
              <a:rPr lang="uk-UA" dirty="0" smtClean="0"/>
              <a:t> курсу</a:t>
            </a:r>
            <a:br>
              <a:rPr lang="uk-UA" dirty="0" smtClean="0"/>
            </a:br>
            <a:endParaRPr lang="uk-UA" dirty="0"/>
          </a:p>
        </p:txBody>
      </p:sp>
    </p:spTree>
    <p:extLst>
      <p:ext uri="{BB962C8B-B14F-4D97-AF65-F5344CB8AC3E}">
        <p14:creationId xmlns:p14="http://schemas.microsoft.com/office/powerpoint/2010/main" val="3279395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a:t/>
            </a:r>
            <a:br>
              <a:rPr lang="ru-RU" dirty="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err="1" smtClean="0"/>
              <a:t>Педагогіка</a:t>
            </a:r>
            <a:r>
              <a:rPr lang="ru-RU" dirty="0" smtClean="0"/>
              <a:t> </a:t>
            </a:r>
            <a:r>
              <a:rPr lang="ru-RU" dirty="0" err="1"/>
              <a:t>вищої</a:t>
            </a:r>
            <a:r>
              <a:rPr lang="ru-RU" dirty="0"/>
              <a:t> </a:t>
            </a:r>
            <a:r>
              <a:rPr lang="ru-RU" dirty="0" err="1"/>
              <a:t>школи</a:t>
            </a:r>
            <a:r>
              <a:rPr lang="ru-RU" dirty="0"/>
              <a:t> є теоретичною і прикладною </a:t>
            </a:r>
            <a:r>
              <a:rPr lang="ru-RU" dirty="0" smtClean="0"/>
              <a:t>наукою</a:t>
            </a:r>
            <a:br>
              <a:rPr lang="ru-RU" dirty="0" smtClean="0"/>
            </a:br>
            <a:r>
              <a:rPr lang="ru-RU" dirty="0"/>
              <a:t/>
            </a:r>
            <a:br>
              <a:rPr lang="ru-RU" dirty="0"/>
            </a:br>
            <a:r>
              <a:rPr lang="uk-UA" sz="3600" dirty="0" smtClean="0"/>
              <a:t>Як </a:t>
            </a:r>
            <a:r>
              <a:rPr lang="uk-UA" sz="3600" dirty="0"/>
              <a:t>теоретична наука вона відображає причинно-наслідкові відношення і зв‘язки у вихованні, навчанні і науковій підготовці майбутніх </a:t>
            </a:r>
            <a:r>
              <a:rPr lang="uk-UA" sz="3600" dirty="0" smtClean="0"/>
              <a:t>спеціалістів.</a:t>
            </a:r>
            <a:br>
              <a:rPr lang="uk-UA" sz="3600" dirty="0" smtClean="0"/>
            </a:br>
            <a:r>
              <a:rPr lang="uk-UA" sz="3600" dirty="0" smtClean="0"/>
              <a:t> </a:t>
            </a:r>
            <a:br>
              <a:rPr lang="uk-UA" sz="3600" dirty="0" smtClean="0"/>
            </a:br>
            <a:r>
              <a:rPr lang="uk-UA" sz="3200" dirty="0"/>
              <a:t>Як практична наука педагогіка вищої школи вказує на </a:t>
            </a:r>
            <a:r>
              <a:rPr lang="uk-UA" sz="3200" dirty="0" smtClean="0"/>
              <a:t>застосування </a:t>
            </a:r>
            <a:r>
              <a:rPr lang="uk-UA" sz="3200" dirty="0"/>
              <a:t>теоретичних положень, шляхів реалізації законів </a:t>
            </a:r>
            <a:r>
              <a:rPr lang="uk-UA" sz="3200"/>
              <a:t>і </a:t>
            </a:r>
            <a:r>
              <a:rPr lang="uk-UA" sz="3200" smtClean="0"/>
              <a:t>закономірностей</a:t>
            </a:r>
            <a:r>
              <a:rPr lang="uk-UA" sz="3200" dirty="0"/>
              <a:t>, принципів у практичній діяльності педагогічних працівників. </a:t>
            </a:r>
            <a:r>
              <a:rPr lang="ru-RU" sz="3600" dirty="0"/>
              <a:t/>
            </a:r>
            <a:br>
              <a:rPr lang="ru-RU" sz="3600" dirty="0"/>
            </a:br>
            <a:r>
              <a:rPr lang="ru-RU" dirty="0" smtClean="0"/>
              <a:t/>
            </a:r>
            <a:br>
              <a:rPr lang="ru-RU" dirty="0" smtClean="0"/>
            </a:br>
            <a:endParaRPr lang="uk-UA" dirty="0"/>
          </a:p>
        </p:txBody>
      </p:sp>
    </p:spTree>
    <p:extLst>
      <p:ext uri="{BB962C8B-B14F-4D97-AF65-F5344CB8AC3E}">
        <p14:creationId xmlns:p14="http://schemas.microsoft.com/office/powerpoint/2010/main" val="2091163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marL="571500" lvl="0" indent="-571500">
              <a:buFont typeface="Wingdings" panose="05000000000000000000" pitchFamily="2" charset="2"/>
              <a:buChar char="q"/>
            </a:pP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smtClean="0"/>
              <a:t/>
            </a:r>
            <a:br>
              <a:rPr lang="uk-UA" dirty="0" smtClean="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smtClean="0"/>
              <a:t/>
            </a:r>
            <a:br>
              <a:rPr lang="uk-UA" dirty="0" smtClean="0"/>
            </a:br>
            <a:r>
              <a:rPr lang="uk-UA" dirty="0"/>
              <a:t/>
            </a:r>
            <a:br>
              <a:rPr lang="uk-UA" dirty="0"/>
            </a:br>
            <a:r>
              <a:rPr lang="uk-UA" dirty="0" smtClean="0"/>
              <a:t/>
            </a:r>
            <a:br>
              <a:rPr lang="uk-UA" dirty="0" smtClean="0"/>
            </a:br>
            <a:r>
              <a:rPr lang="uk-UA" dirty="0" smtClean="0"/>
              <a:t/>
            </a:r>
            <a:br>
              <a:rPr lang="uk-UA" dirty="0" smtClean="0"/>
            </a:br>
            <a:r>
              <a:rPr lang="uk-UA" sz="5300" b="1" dirty="0" smtClean="0"/>
              <a:t>МЕТА:</a:t>
            </a:r>
            <a:r>
              <a:rPr lang="uk-UA" sz="3100" b="1" dirty="0"/>
              <a:t/>
            </a:r>
            <a:br>
              <a:rPr lang="uk-UA" sz="3100" b="1" dirty="0"/>
            </a:br>
            <a:r>
              <a:rPr lang="uk-UA" sz="3100" b="1" dirty="0" smtClean="0"/>
              <a:t/>
            </a:r>
            <a:br>
              <a:rPr lang="uk-UA" sz="3100" b="1" dirty="0" smtClean="0"/>
            </a:br>
            <a:r>
              <a:rPr lang="ru-RU" dirty="0" err="1" smtClean="0"/>
              <a:t>оволодіння</a:t>
            </a:r>
            <a:r>
              <a:rPr lang="ru-RU" dirty="0" smtClean="0"/>
              <a:t> </a:t>
            </a:r>
            <a:r>
              <a:rPr lang="ru-RU" dirty="0" err="1"/>
              <a:t>дидактичними</a:t>
            </a:r>
            <a:r>
              <a:rPr lang="ru-RU" dirty="0"/>
              <a:t> основами </a:t>
            </a:r>
            <a:r>
              <a:rPr lang="ru-RU" dirty="0" err="1"/>
              <a:t>сучасної</a:t>
            </a:r>
            <a:r>
              <a:rPr lang="ru-RU" dirty="0"/>
              <a:t> </a:t>
            </a:r>
            <a:r>
              <a:rPr lang="ru-RU" dirty="0" err="1"/>
              <a:t>педагогічної</a:t>
            </a:r>
            <a:r>
              <a:rPr lang="ru-RU" dirty="0"/>
              <a:t> науки, </a:t>
            </a:r>
            <a:r>
              <a:rPr lang="ru-RU" dirty="0" err="1"/>
              <a:t>розвиток</a:t>
            </a:r>
            <a:r>
              <a:rPr lang="ru-RU" dirty="0"/>
              <a:t> </a:t>
            </a:r>
            <a:r>
              <a:rPr lang="ru-RU" dirty="0" err="1"/>
              <a:t>професійного</a:t>
            </a:r>
            <a:r>
              <a:rPr lang="ru-RU" dirty="0"/>
              <a:t> </a:t>
            </a:r>
            <a:r>
              <a:rPr lang="ru-RU" dirty="0" err="1"/>
              <a:t>мислення</a:t>
            </a:r>
            <a:r>
              <a:rPr lang="ru-RU" dirty="0"/>
              <a:t>, </a:t>
            </a:r>
            <a:r>
              <a:rPr lang="ru-RU" dirty="0" err="1"/>
              <a:t>оволодіння</a:t>
            </a:r>
            <a:r>
              <a:rPr lang="ru-RU" dirty="0"/>
              <a:t> </a:t>
            </a:r>
            <a:r>
              <a:rPr lang="ru-RU" dirty="0" err="1"/>
              <a:t>професійними</a:t>
            </a:r>
            <a:r>
              <a:rPr lang="ru-RU" dirty="0"/>
              <a:t> </a:t>
            </a:r>
            <a:r>
              <a:rPr lang="ru-RU" dirty="0" err="1"/>
              <a:t>вміннями</a:t>
            </a:r>
            <a:r>
              <a:rPr lang="ru-RU" dirty="0"/>
              <a:t> та </a:t>
            </a:r>
            <a:r>
              <a:rPr lang="ru-RU" dirty="0" err="1"/>
              <a:t>навичками</a:t>
            </a:r>
            <a:r>
              <a:rPr lang="ru-RU" dirty="0"/>
              <a:t> </a:t>
            </a:r>
            <a:r>
              <a:rPr lang="ru-RU" dirty="0" err="1"/>
              <a:t>необхідними</a:t>
            </a:r>
            <a:r>
              <a:rPr lang="ru-RU" dirty="0"/>
              <a:t> для </a:t>
            </a:r>
            <a:r>
              <a:rPr lang="ru-RU" dirty="0" err="1"/>
              <a:t>ефективної</a:t>
            </a:r>
            <a:r>
              <a:rPr lang="ru-RU" dirty="0"/>
              <a:t> </a:t>
            </a:r>
            <a:r>
              <a:rPr lang="ru-RU" dirty="0" err="1"/>
              <a:t>роботи</a:t>
            </a:r>
            <a:r>
              <a:rPr lang="ru-RU" dirty="0"/>
              <a:t> у закладах </a:t>
            </a:r>
            <a:r>
              <a:rPr lang="ru-RU" dirty="0" err="1"/>
              <a:t>вищої</a:t>
            </a:r>
            <a:r>
              <a:rPr lang="ru-RU" dirty="0"/>
              <a:t> </a:t>
            </a:r>
            <a:r>
              <a:rPr lang="ru-RU" dirty="0" err="1" smtClean="0"/>
              <a:t>освіти</a:t>
            </a:r>
            <a:r>
              <a:rPr lang="uk-UA" dirty="0"/>
              <a:t/>
            </a:r>
            <a:br>
              <a:rPr lang="uk-UA" dirty="0"/>
            </a:br>
            <a:r>
              <a:rPr lang="uk-UA" dirty="0" smtClean="0"/>
              <a:t/>
            </a:r>
            <a:br>
              <a:rPr lang="uk-UA" dirty="0" smtClean="0"/>
            </a:br>
            <a:r>
              <a:rPr lang="uk-UA" sz="3100" dirty="0" smtClean="0"/>
              <a:t/>
            </a:r>
            <a:br>
              <a:rPr lang="uk-UA" sz="3100" dirty="0" smtClean="0"/>
            </a:br>
            <a:r>
              <a:rPr lang="uk-UA" sz="3100" dirty="0" smtClean="0"/>
              <a:t/>
            </a:r>
            <a:br>
              <a:rPr lang="uk-UA" sz="3100" dirty="0" smtClean="0"/>
            </a:br>
            <a:r>
              <a:rPr lang="uk-UA" sz="3100" dirty="0"/>
              <a:t/>
            </a:r>
            <a:br>
              <a:rPr lang="uk-UA" sz="3100" dirty="0"/>
            </a:br>
            <a:r>
              <a:rPr lang="uk-UA" sz="2400" dirty="0"/>
              <a:t/>
            </a:r>
            <a:br>
              <a:rPr lang="uk-UA" sz="2400" dirty="0"/>
            </a:br>
            <a:r>
              <a:rPr lang="uk-UA" sz="2800" dirty="0"/>
              <a:t/>
            </a:r>
            <a:br>
              <a:rPr lang="uk-UA" sz="2800" dirty="0"/>
            </a:br>
            <a:r>
              <a:rPr lang="uk-UA" sz="3200" dirty="0"/>
              <a:t/>
            </a:r>
            <a:br>
              <a:rPr lang="uk-UA" sz="3200" dirty="0"/>
            </a:br>
            <a:r>
              <a:rPr lang="uk-UA" sz="3600" dirty="0">
                <a:latin typeface="Times New Roman" panose="02020603050405020304" pitchFamily="18" charset="0"/>
                <a:cs typeface="Times New Roman" panose="02020603050405020304" pitchFamily="18" charset="0"/>
              </a:rPr>
              <a:t/>
            </a:r>
            <a:br>
              <a:rPr lang="uk-UA" sz="3600" dirty="0">
                <a:latin typeface="Times New Roman" panose="02020603050405020304" pitchFamily="18" charset="0"/>
                <a:cs typeface="Times New Roman" panose="02020603050405020304" pitchFamily="18" charset="0"/>
              </a:rPr>
            </a:br>
            <a:r>
              <a:rPr lang="uk-UA" sz="3600" dirty="0"/>
              <a:t/>
            </a:r>
            <a:br>
              <a:rPr lang="uk-UA" sz="3600" dirty="0"/>
            </a:br>
            <a:r>
              <a:rPr lang="uk-UA" dirty="0" smtClean="0"/>
              <a:t/>
            </a:r>
            <a:br>
              <a:rPr lang="uk-UA" dirty="0" smtClean="0"/>
            </a:br>
            <a:endParaRPr lang="uk-UA" dirty="0"/>
          </a:p>
        </p:txBody>
      </p:sp>
    </p:spTree>
    <p:extLst>
      <p:ext uri="{BB962C8B-B14F-4D97-AF65-F5344CB8AC3E}">
        <p14:creationId xmlns:p14="http://schemas.microsoft.com/office/powerpoint/2010/main" val="2619711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Історія становлення ПВШ</a:t>
            </a:r>
            <a:endParaRPr lang="uk-UA"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5441" y="1490597"/>
            <a:ext cx="9144000" cy="4686366"/>
          </a:xfrm>
        </p:spPr>
      </p:pic>
    </p:spTree>
    <p:extLst>
      <p:ext uri="{BB962C8B-B14F-4D97-AF65-F5344CB8AC3E}">
        <p14:creationId xmlns:p14="http://schemas.microsoft.com/office/powerpoint/2010/main" val="182704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dirty="0" smtClean="0"/>
              <a:t/>
            </a:r>
            <a:br>
              <a:rPr lang="uk-UA" dirty="0" smtClean="0"/>
            </a:br>
            <a:r>
              <a:rPr lang="uk-UA" dirty="0"/>
              <a:t/>
            </a:r>
            <a:br>
              <a:rPr lang="uk-UA" dirty="0"/>
            </a:br>
            <a:r>
              <a:rPr lang="uk-UA" dirty="0" smtClean="0"/>
              <a:t/>
            </a:r>
            <a:br>
              <a:rPr lang="uk-UA" dirty="0" smtClean="0"/>
            </a:br>
            <a:r>
              <a:rPr lang="uk-UA" dirty="0" smtClean="0"/>
              <a:t/>
            </a:r>
            <a:br>
              <a:rPr lang="uk-UA" dirty="0" smtClean="0"/>
            </a:br>
            <a:r>
              <a:rPr lang="uk-UA" dirty="0" smtClean="0"/>
              <a:t/>
            </a:r>
            <a:br>
              <a:rPr lang="uk-UA" dirty="0" smtClean="0"/>
            </a:br>
            <a:r>
              <a:rPr lang="uk-UA" b="1" dirty="0" smtClean="0"/>
              <a:t>ОБ'ЄКТ </a:t>
            </a:r>
            <a:r>
              <a:rPr lang="uk-UA" b="1" dirty="0" smtClean="0"/>
              <a:t>ДОСЛІДЖЕННЯ</a:t>
            </a:r>
            <a:r>
              <a:rPr lang="uk-UA" dirty="0" smtClean="0"/>
              <a:t/>
            </a:r>
            <a:br>
              <a:rPr lang="uk-UA" dirty="0" smtClean="0"/>
            </a:br>
            <a:r>
              <a:rPr lang="uk-UA" dirty="0"/>
              <a:t/>
            </a:r>
            <a:br>
              <a:rPr lang="uk-UA" dirty="0"/>
            </a:br>
            <a:r>
              <a:rPr lang="uk-UA" sz="4900" i="1" dirty="0" smtClean="0"/>
              <a:t>Об’єктом </a:t>
            </a:r>
            <a:r>
              <a:rPr lang="uk-UA" sz="4900" dirty="0"/>
              <a:t>дослідження педагогіки вищої школи </a:t>
            </a:r>
            <a:r>
              <a:rPr lang="uk-UA" sz="4900" dirty="0" smtClean="0"/>
              <a:t>є</a:t>
            </a:r>
            <a:r>
              <a:rPr lang="ru-RU" sz="4900" dirty="0" smtClean="0"/>
              <a:t> </a:t>
            </a:r>
            <a:r>
              <a:rPr lang="ru-RU" sz="4900" dirty="0"/>
              <a:t>система </a:t>
            </a:r>
            <a:r>
              <a:rPr lang="uk-UA" sz="4900" dirty="0" smtClean="0"/>
              <a:t>вищої освіти  і педагогічні процеси в ній. </a:t>
            </a:r>
            <a:endParaRPr lang="uk-UA" sz="4900" dirty="0"/>
          </a:p>
        </p:txBody>
      </p:sp>
    </p:spTree>
    <p:extLst>
      <p:ext uri="{BB962C8B-B14F-4D97-AF65-F5344CB8AC3E}">
        <p14:creationId xmlns:p14="http://schemas.microsoft.com/office/powerpoint/2010/main" val="2668732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b="1" dirty="0" smtClean="0"/>
              <a:t>Предмет </a:t>
            </a:r>
            <a:r>
              <a:rPr lang="ru-RU" b="1" dirty="0" err="1"/>
              <a:t>педагогіки</a:t>
            </a:r>
            <a:r>
              <a:rPr lang="ru-RU" b="1" dirty="0"/>
              <a:t> </a:t>
            </a:r>
            <a:r>
              <a:rPr lang="ru-RU" b="1" dirty="0" err="1"/>
              <a:t>вищої</a:t>
            </a:r>
            <a:r>
              <a:rPr lang="ru-RU" b="1" dirty="0"/>
              <a:t> </a:t>
            </a:r>
            <a:r>
              <a:rPr lang="ru-RU" b="1" dirty="0" err="1"/>
              <a:t>школи</a:t>
            </a:r>
            <a:r>
              <a:rPr lang="ru-RU" b="1" dirty="0"/>
              <a:t/>
            </a:r>
            <a:br>
              <a:rPr lang="ru-RU" b="1" dirty="0"/>
            </a:br>
            <a:r>
              <a:rPr lang="ru-RU" dirty="0"/>
              <a:t/>
            </a:r>
            <a:br>
              <a:rPr lang="ru-RU" dirty="0"/>
            </a:br>
            <a:r>
              <a:rPr lang="ru-RU" dirty="0" smtClean="0"/>
              <a:t>-</a:t>
            </a:r>
            <a:r>
              <a:rPr lang="uk-UA" sz="3100" dirty="0" smtClean="0"/>
              <a:t>процес вищої освіти і самоосвіти</a:t>
            </a:r>
            <a:br>
              <a:rPr lang="uk-UA" sz="3100" dirty="0" smtClean="0"/>
            </a:br>
            <a:r>
              <a:rPr lang="uk-UA" sz="3100" dirty="0" smtClean="0"/>
              <a:t>- навчання у ВНЗ; </a:t>
            </a:r>
            <a:br>
              <a:rPr lang="uk-UA" sz="3100" dirty="0" smtClean="0"/>
            </a:br>
            <a:r>
              <a:rPr lang="uk-UA" sz="3100" dirty="0" smtClean="0"/>
              <a:t>- форми, методи і педагогічні технології у ВНЗ; </a:t>
            </a:r>
            <a:br>
              <a:rPr lang="uk-UA" sz="3100" dirty="0" smtClean="0"/>
            </a:br>
            <a:r>
              <a:rPr lang="uk-UA" sz="3100" dirty="0" smtClean="0"/>
              <a:t>- виховання і самовиховання студентів; </a:t>
            </a:r>
            <a:br>
              <a:rPr lang="uk-UA" sz="3100" dirty="0" smtClean="0"/>
            </a:br>
            <a:r>
              <a:rPr lang="uk-UA" sz="3100" dirty="0" smtClean="0"/>
              <a:t>- педагогічні аспекти неперервної самостійної роботи студентів під час навчання у ВНЗ та після його закінчення</a:t>
            </a:r>
            <a:endParaRPr lang="uk-UA" sz="3100" dirty="0"/>
          </a:p>
        </p:txBody>
      </p:sp>
    </p:spTree>
    <p:extLst>
      <p:ext uri="{BB962C8B-B14F-4D97-AF65-F5344CB8AC3E}">
        <p14:creationId xmlns:p14="http://schemas.microsoft.com/office/powerpoint/2010/main" val="1521032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
            </a:r>
            <a:br>
              <a:rPr lang="uk-UA" b="1" dirty="0" smtClean="0"/>
            </a:br>
            <a:r>
              <a:rPr lang="uk-UA" b="1" dirty="0" smtClean="0"/>
              <a:t/>
            </a:r>
            <a:br>
              <a:rPr lang="uk-UA" b="1" dirty="0" smtClean="0"/>
            </a:br>
            <a:r>
              <a:rPr lang="uk-UA" b="1" dirty="0" smtClean="0"/>
              <a:t>ОСНОВНІ КАТЕГОРІЇ</a:t>
            </a:r>
            <a:br>
              <a:rPr lang="uk-UA" b="1" dirty="0" smtClean="0"/>
            </a:br>
            <a:r>
              <a:rPr lang="uk-UA" b="1" dirty="0"/>
              <a:t/>
            </a:r>
            <a:br>
              <a:rPr lang="uk-UA" b="1" dirty="0"/>
            </a:br>
            <a:r>
              <a:rPr lang="uk-UA" sz="3100" b="1" dirty="0">
                <a:latin typeface="Arial Narrow" panose="020B0606020202030204" pitchFamily="34" charset="0"/>
              </a:rPr>
              <a:t>Вища освіта </a:t>
            </a:r>
            <a:r>
              <a:rPr lang="uk-UA" sz="3100" dirty="0">
                <a:latin typeface="Arial Narrow" panose="020B0606020202030204" pitchFamily="34" charset="0"/>
              </a:rPr>
              <a:t>– це рівень освіти, який здобувається особою у вищому навчальному закладі в результаті послідовного, системного та цілеспрямованого процесу засвоєння змісту навчання, який ґрунтується на повній загальній середній освіті й завершується здобуттям певної кваліфікації за підсумками державної атестації (закон України про ВО) </a:t>
            </a:r>
            <a:r>
              <a:rPr lang="uk-UA" sz="3100" b="1" dirty="0">
                <a:latin typeface="Arial Narrow" panose="020B0606020202030204" pitchFamily="34" charset="0"/>
              </a:rPr>
              <a:t/>
            </a:r>
            <a:br>
              <a:rPr lang="uk-UA" sz="3100" b="1" dirty="0">
                <a:latin typeface="Arial Narrow" panose="020B0606020202030204" pitchFamily="34" charset="0"/>
              </a:rPr>
            </a:br>
            <a:r>
              <a:rPr lang="uk-UA" sz="3100" b="1" dirty="0">
                <a:latin typeface="Arial Narrow" panose="020B0606020202030204" pitchFamily="34" charset="0"/>
              </a:rPr>
              <a:t>Професійна освіт</a:t>
            </a:r>
            <a:r>
              <a:rPr lang="uk-UA" sz="3100" dirty="0">
                <a:latin typeface="Arial Narrow" panose="020B0606020202030204" pitchFamily="34" charset="0"/>
              </a:rPr>
              <a:t>а – процес і результат засвоєння студентами системи знань, умінь і навичок, цінностей, особистісних якостей та здібностей, що зумовлюють їх підготовку до майбутньої професійної діяльності. </a:t>
            </a:r>
            <a:r>
              <a:rPr lang="uk-UA" sz="3100" b="1" dirty="0" smtClean="0">
                <a:latin typeface="Arial Narrow" panose="020B0606020202030204" pitchFamily="34" charset="0"/>
              </a:rPr>
              <a:t/>
            </a:r>
            <a:br>
              <a:rPr lang="uk-UA" sz="3100" b="1" dirty="0" smtClean="0">
                <a:latin typeface="Arial Narrow" panose="020B0606020202030204" pitchFamily="34" charset="0"/>
              </a:rPr>
            </a:br>
            <a:endParaRPr lang="uk-UA" sz="3100" b="1" dirty="0">
              <a:latin typeface="Arial Narrow" panose="020B0606020202030204" pitchFamily="34" charset="0"/>
            </a:endParaRPr>
          </a:p>
        </p:txBody>
      </p:sp>
    </p:spTree>
    <p:extLst>
      <p:ext uri="{BB962C8B-B14F-4D97-AF65-F5344CB8AC3E}">
        <p14:creationId xmlns:p14="http://schemas.microsoft.com/office/powerpoint/2010/main" val="4089465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Основні категорії</a:t>
            </a:r>
            <a:br>
              <a:rPr lang="uk-UA" b="1" dirty="0" smtClean="0"/>
            </a:br>
            <a:r>
              <a:rPr lang="uk-UA" b="1" dirty="0"/>
              <a:t/>
            </a:r>
            <a:br>
              <a:rPr lang="uk-UA" b="1" dirty="0"/>
            </a:br>
            <a:r>
              <a:rPr lang="uk-UA" b="1" dirty="0" smtClean="0"/>
              <a:t/>
            </a:r>
            <a:br>
              <a:rPr lang="uk-UA" b="1" dirty="0" smtClean="0"/>
            </a:br>
            <a:r>
              <a:rPr lang="uk-UA" sz="3100" b="1" dirty="0">
                <a:latin typeface="Arial Narrow" panose="020B0606020202030204" pitchFamily="34" charset="0"/>
              </a:rPr>
              <a:t>Педагогічний процес </a:t>
            </a:r>
            <a:r>
              <a:rPr lang="uk-UA" sz="3100" dirty="0">
                <a:latin typeface="Arial Narrow" panose="020B0606020202030204" pitchFamily="34" charset="0"/>
              </a:rPr>
              <a:t>– взаємодія викладачів і студентів з метою виконання поставлених завдань вищої освіти. </a:t>
            </a:r>
            <a:r>
              <a:rPr lang="uk-UA" sz="3100" dirty="0" smtClean="0">
                <a:latin typeface="Arial Narrow" panose="020B0606020202030204" pitchFamily="34" charset="0"/>
              </a:rPr>
              <a:t/>
            </a:r>
            <a:br>
              <a:rPr lang="uk-UA" sz="3100" dirty="0" smtClean="0">
                <a:latin typeface="Arial Narrow" panose="020B0606020202030204" pitchFamily="34" charset="0"/>
              </a:rPr>
            </a:br>
            <a:r>
              <a:rPr lang="uk-UA" sz="3100" b="1" dirty="0" smtClean="0">
                <a:latin typeface="Arial Narrow" panose="020B0606020202030204" pitchFamily="34" charset="0"/>
              </a:rPr>
              <a:t>Навчальний </a:t>
            </a:r>
            <a:r>
              <a:rPr lang="uk-UA" sz="3100" b="1" dirty="0">
                <a:latin typeface="Arial Narrow" panose="020B0606020202030204" pitchFamily="34" charset="0"/>
              </a:rPr>
              <a:t>процес </a:t>
            </a:r>
            <a:r>
              <a:rPr lang="uk-UA" sz="3100" dirty="0">
                <a:latin typeface="Arial Narrow" panose="020B0606020202030204" pitchFamily="34" charset="0"/>
              </a:rPr>
              <a:t>– співробітництво викладачів і студентів з метою засвоєння певної системи знань, умінь, навичок та розвитку якостей і здібностей. </a:t>
            </a:r>
            <a:r>
              <a:rPr lang="uk-UA" sz="3100" b="1" dirty="0">
                <a:latin typeface="Arial Narrow" panose="020B0606020202030204" pitchFamily="34" charset="0"/>
              </a:rPr>
              <a:t/>
            </a:r>
            <a:br>
              <a:rPr lang="uk-UA" sz="3100" b="1" dirty="0">
                <a:latin typeface="Arial Narrow" panose="020B0606020202030204" pitchFamily="34" charset="0"/>
              </a:rPr>
            </a:br>
            <a:r>
              <a:rPr lang="uk-UA" sz="3100" b="1" i="1" dirty="0" smtClean="0">
                <a:latin typeface="Arial Narrow" panose="020B0606020202030204" pitchFamily="34" charset="0"/>
              </a:rPr>
              <a:t>Педагогічне дослідження </a:t>
            </a:r>
            <a:r>
              <a:rPr lang="uk-UA" sz="3100" dirty="0" smtClean="0">
                <a:latin typeface="Arial Narrow" panose="020B0606020202030204" pitchFamily="34" charset="0"/>
              </a:rPr>
              <a:t>– цілеспрямований пошук шляхів удосконалення педагогічного процесу з використанням наукового апарату</a:t>
            </a:r>
            <a:r>
              <a:rPr lang="uk-UA" b="1" dirty="0">
                <a:latin typeface="Arial Narrow" panose="020B0606020202030204" pitchFamily="34" charset="0"/>
              </a:rPr>
              <a:t/>
            </a:r>
            <a:br>
              <a:rPr lang="uk-UA" b="1" dirty="0">
                <a:latin typeface="Arial Narrow" panose="020B0606020202030204" pitchFamily="34" charset="0"/>
              </a:rPr>
            </a:br>
            <a:endParaRPr lang="uk-UA" b="1" dirty="0"/>
          </a:p>
        </p:txBody>
      </p:sp>
    </p:spTree>
    <p:extLst>
      <p:ext uri="{BB962C8B-B14F-4D97-AF65-F5344CB8AC3E}">
        <p14:creationId xmlns:p14="http://schemas.microsoft.com/office/powerpoint/2010/main" val="1606052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a:t/>
            </a:r>
            <a:br>
              <a:rPr lang="uk-UA" b="1" dirty="0"/>
            </a:br>
            <a:r>
              <a:rPr lang="uk-UA" b="1" dirty="0" smtClean="0"/>
              <a:t>Основні категорії</a:t>
            </a:r>
            <a:br>
              <a:rPr lang="uk-UA" b="1" dirty="0" smtClean="0"/>
            </a:br>
            <a:r>
              <a:rPr lang="uk-UA" b="1" dirty="0"/>
              <a:t/>
            </a:r>
            <a:br>
              <a:rPr lang="uk-UA" b="1" dirty="0"/>
            </a:br>
            <a:r>
              <a:rPr lang="uk-UA" sz="3100" b="1" dirty="0">
                <a:latin typeface="Arial Narrow" panose="020B0606020202030204" pitchFamily="34" charset="0"/>
              </a:rPr>
              <a:t>Розвиток</a:t>
            </a:r>
            <a:r>
              <a:rPr lang="uk-UA" sz="3100" dirty="0">
                <a:latin typeface="Arial Narrow" panose="020B0606020202030204" pitchFamily="34" charset="0"/>
              </a:rPr>
              <a:t> – процес якісних змін в особистості, зумовлений удосконаленням духовних, психічних, фізичних та соціальних можливостей людини з метою самореалізації на основі внутрішньо закладених здібностей та задатків. </a:t>
            </a:r>
            <a:r>
              <a:rPr lang="uk-UA" sz="3100" b="1" dirty="0">
                <a:latin typeface="Arial Narrow" panose="020B0606020202030204" pitchFamily="34" charset="0"/>
              </a:rPr>
              <a:t>Компетентність</a:t>
            </a:r>
            <a:r>
              <a:rPr lang="uk-UA" sz="3100" dirty="0">
                <a:latin typeface="Arial Narrow" panose="020B0606020202030204" pitchFamily="34" charset="0"/>
              </a:rPr>
              <a:t> – динамічна комбінація знань, вмінь і практичних навичок, способів мислення, професійних, світоглядних і громадянських якостей, морально-етичних цінностей, яка визначає здатність особи успішно здійснювати професійну та подальшу навчальну діяльність і є результатом навчання на певному рівні вищої освіти (закон України про ВО)</a:t>
            </a:r>
            <a:r>
              <a:rPr lang="uk-UA" sz="3100" b="1" dirty="0" smtClean="0">
                <a:latin typeface="Arial Narrow" panose="020B0606020202030204" pitchFamily="34" charset="0"/>
              </a:rPr>
              <a:t/>
            </a:r>
            <a:br>
              <a:rPr lang="uk-UA" sz="3100" b="1" dirty="0" smtClean="0">
                <a:latin typeface="Arial Narrow" panose="020B0606020202030204" pitchFamily="34" charset="0"/>
              </a:rPr>
            </a:br>
            <a:r>
              <a:rPr lang="uk-UA" sz="3100" b="1" dirty="0">
                <a:latin typeface="Arial Narrow" panose="020B0606020202030204" pitchFamily="34" charset="0"/>
              </a:rPr>
              <a:t/>
            </a:r>
            <a:br>
              <a:rPr lang="uk-UA" sz="3100" b="1" dirty="0">
                <a:latin typeface="Arial Narrow" panose="020B0606020202030204" pitchFamily="34" charset="0"/>
              </a:rPr>
            </a:br>
            <a:r>
              <a:rPr lang="uk-UA" b="1" dirty="0" smtClean="0"/>
              <a:t/>
            </a:r>
            <a:br>
              <a:rPr lang="uk-UA" b="1" dirty="0" smtClean="0"/>
            </a:br>
            <a:r>
              <a:rPr lang="uk-UA" b="1" dirty="0"/>
              <a:t/>
            </a:r>
            <a:br>
              <a:rPr lang="uk-UA" b="1" dirty="0"/>
            </a:br>
            <a:endParaRPr lang="uk-UA" dirty="0"/>
          </a:p>
        </p:txBody>
      </p:sp>
    </p:spTree>
    <p:extLst>
      <p:ext uri="{BB962C8B-B14F-4D97-AF65-F5344CB8AC3E}">
        <p14:creationId xmlns:p14="http://schemas.microsoft.com/office/powerpoint/2010/main" val="1909452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
            </a:r>
            <a:br>
              <a:rPr lang="uk-UA" b="1" dirty="0" smtClean="0"/>
            </a:br>
            <a:r>
              <a:rPr lang="uk-UA" b="1" dirty="0"/>
              <a:t/>
            </a:r>
            <a:br>
              <a:rPr lang="uk-UA" b="1" dirty="0"/>
            </a:br>
            <a:r>
              <a:rPr lang="uk-UA" b="1" dirty="0" smtClean="0"/>
              <a:t/>
            </a:r>
            <a:br>
              <a:rPr lang="uk-UA" b="1" dirty="0" smtClean="0"/>
            </a:br>
            <a:r>
              <a:rPr lang="uk-UA" b="1" dirty="0"/>
              <a:t/>
            </a:r>
            <a:br>
              <a:rPr lang="uk-UA" b="1" dirty="0"/>
            </a:br>
            <a:r>
              <a:rPr lang="uk-UA" b="1" dirty="0" smtClean="0"/>
              <a:t/>
            </a:r>
            <a:br>
              <a:rPr lang="uk-UA" b="1" dirty="0" smtClean="0"/>
            </a:br>
            <a:r>
              <a:rPr lang="uk-UA" b="1" dirty="0" smtClean="0"/>
              <a:t/>
            </a:r>
            <a:br>
              <a:rPr lang="uk-UA" b="1" dirty="0" smtClean="0"/>
            </a:br>
            <a:r>
              <a:rPr lang="uk-UA" b="1" dirty="0" smtClean="0"/>
              <a:t>Основні категорії</a:t>
            </a:r>
            <a:br>
              <a:rPr lang="uk-UA" b="1" dirty="0" smtClean="0"/>
            </a:br>
            <a:r>
              <a:rPr lang="uk-UA" b="1" dirty="0" smtClean="0"/>
              <a:t/>
            </a:r>
            <a:br>
              <a:rPr lang="uk-UA" b="1" dirty="0" smtClean="0"/>
            </a:br>
            <a:r>
              <a:rPr lang="uk-UA" b="1" dirty="0"/>
              <a:t/>
            </a:r>
            <a:br>
              <a:rPr lang="uk-UA" b="1" dirty="0"/>
            </a:br>
            <a:r>
              <a:rPr lang="ru-RU" sz="3100" b="1" dirty="0" err="1" smtClean="0">
                <a:latin typeface="Arial Narrow" panose="020B0606020202030204" pitchFamily="34" charset="0"/>
              </a:rPr>
              <a:t>Навчання</a:t>
            </a:r>
            <a:r>
              <a:rPr lang="ru-RU" sz="3100" b="1" dirty="0" smtClean="0">
                <a:latin typeface="Arial Narrow" panose="020B0606020202030204" pitchFamily="34" charset="0"/>
              </a:rPr>
              <a:t> </a:t>
            </a:r>
            <a:r>
              <a:rPr lang="ru-RU" sz="3100" dirty="0">
                <a:latin typeface="Arial Narrow" panose="020B0606020202030204" pitchFamily="34" charset="0"/>
              </a:rPr>
              <a:t>– </a:t>
            </a:r>
            <a:r>
              <a:rPr lang="ru-RU" sz="3100" dirty="0" err="1">
                <a:latin typeface="Arial Narrow" panose="020B0606020202030204" pitchFamily="34" charset="0"/>
              </a:rPr>
              <a:t>цілеспрямована</a:t>
            </a:r>
            <a:r>
              <a:rPr lang="ru-RU" sz="3100" dirty="0">
                <a:latin typeface="Arial Narrow" panose="020B0606020202030204" pitchFamily="34" charset="0"/>
              </a:rPr>
              <a:t> </a:t>
            </a:r>
            <a:r>
              <a:rPr lang="ru-RU" sz="3100" dirty="0" err="1">
                <a:latin typeface="Arial Narrow" panose="020B0606020202030204" pitchFamily="34" charset="0"/>
              </a:rPr>
              <a:t>взаємодія</a:t>
            </a:r>
            <a:r>
              <a:rPr lang="ru-RU" sz="3100" dirty="0">
                <a:latin typeface="Arial Narrow" panose="020B0606020202030204" pitchFamily="34" charset="0"/>
              </a:rPr>
              <a:t> </a:t>
            </a:r>
            <a:r>
              <a:rPr lang="ru-RU" sz="3100" dirty="0" err="1">
                <a:latin typeface="Arial Narrow" panose="020B0606020202030204" pitchFamily="34" charset="0"/>
              </a:rPr>
              <a:t>викладачів</a:t>
            </a:r>
            <a:r>
              <a:rPr lang="ru-RU" sz="3100" dirty="0">
                <a:latin typeface="Arial Narrow" panose="020B0606020202030204" pitchFamily="34" charset="0"/>
              </a:rPr>
              <a:t> й </a:t>
            </a:r>
            <a:r>
              <a:rPr lang="ru-RU" sz="3100" dirty="0" err="1">
                <a:latin typeface="Arial Narrow" panose="020B0606020202030204" pitchFamily="34" charset="0"/>
              </a:rPr>
              <a:t>студентів</a:t>
            </a:r>
            <a:r>
              <a:rPr lang="ru-RU" sz="3100" dirty="0">
                <a:latin typeface="Arial Narrow" panose="020B0606020202030204" pitchFamily="34" charset="0"/>
              </a:rPr>
              <a:t>, у </a:t>
            </a:r>
            <a:r>
              <a:rPr lang="ru-RU" sz="3100" dirty="0" err="1">
                <a:latin typeface="Arial Narrow" panose="020B0606020202030204" pitchFamily="34" charset="0"/>
              </a:rPr>
              <a:t>процесі</a:t>
            </a:r>
            <a:r>
              <a:rPr lang="ru-RU" sz="3100" dirty="0">
                <a:latin typeface="Arial Narrow" panose="020B0606020202030204" pitchFamily="34" charset="0"/>
              </a:rPr>
              <a:t> </a:t>
            </a:r>
            <a:r>
              <a:rPr lang="ru-RU" sz="3100" dirty="0" err="1">
                <a:latin typeface="Arial Narrow" panose="020B0606020202030204" pitchFamily="34" charset="0"/>
              </a:rPr>
              <a:t>якої</a:t>
            </a:r>
            <a:r>
              <a:rPr lang="ru-RU" sz="3100" dirty="0">
                <a:latin typeface="Arial Narrow" panose="020B0606020202030204" pitchFamily="34" charset="0"/>
              </a:rPr>
              <a:t> </a:t>
            </a:r>
            <a:r>
              <a:rPr lang="ru-RU" sz="3100" dirty="0" err="1">
                <a:latin typeface="Arial Narrow" panose="020B0606020202030204" pitchFamily="34" charset="0"/>
              </a:rPr>
              <a:t>відбувається</a:t>
            </a:r>
            <a:r>
              <a:rPr lang="ru-RU" sz="3100" dirty="0">
                <a:latin typeface="Arial Narrow" panose="020B0606020202030204" pitchFamily="34" charset="0"/>
              </a:rPr>
              <a:t> </a:t>
            </a:r>
            <a:r>
              <a:rPr lang="ru-RU" sz="3100" dirty="0" err="1">
                <a:latin typeface="Arial Narrow" panose="020B0606020202030204" pitchFamily="34" charset="0"/>
              </a:rPr>
              <a:t>формування</a:t>
            </a:r>
            <a:r>
              <a:rPr lang="ru-RU" sz="3100" dirty="0">
                <a:latin typeface="Arial Narrow" panose="020B0606020202030204" pitchFamily="34" charset="0"/>
              </a:rPr>
              <a:t> </a:t>
            </a:r>
            <a:r>
              <a:rPr lang="ru-RU" sz="3100" dirty="0" err="1">
                <a:latin typeface="Arial Narrow" panose="020B0606020202030204" pitchFamily="34" charset="0"/>
              </a:rPr>
              <a:t>загальних</a:t>
            </a:r>
            <a:r>
              <a:rPr lang="ru-RU" sz="3100" dirty="0">
                <a:latin typeface="Arial Narrow" panose="020B0606020202030204" pitchFamily="34" charset="0"/>
              </a:rPr>
              <a:t> та </a:t>
            </a:r>
            <a:r>
              <a:rPr lang="ru-RU" sz="3100" dirty="0" err="1">
                <a:latin typeface="Arial Narrow" panose="020B0606020202030204" pitchFamily="34" charset="0"/>
              </a:rPr>
              <a:t>професійних</a:t>
            </a:r>
            <a:r>
              <a:rPr lang="ru-RU" sz="3100" dirty="0">
                <a:latin typeface="Arial Narrow" panose="020B0606020202030204" pitchFamily="34" charset="0"/>
              </a:rPr>
              <a:t> компетентностей </a:t>
            </a:r>
            <a:r>
              <a:rPr lang="ru-RU" sz="3100" b="1" dirty="0" err="1">
                <a:latin typeface="Arial Narrow" panose="020B0606020202030204" pitchFamily="34" charset="0"/>
              </a:rPr>
              <a:t>Викладання</a:t>
            </a:r>
            <a:r>
              <a:rPr lang="ru-RU" sz="3100" dirty="0">
                <a:latin typeface="Arial Narrow" panose="020B0606020202030204" pitchFamily="34" charset="0"/>
              </a:rPr>
              <a:t> – </a:t>
            </a:r>
            <a:r>
              <a:rPr lang="ru-RU" sz="3100" dirty="0" err="1">
                <a:latin typeface="Arial Narrow" panose="020B0606020202030204" pitchFamily="34" charset="0"/>
              </a:rPr>
              <a:t>діяльність</a:t>
            </a:r>
            <a:r>
              <a:rPr lang="ru-RU" sz="3100" dirty="0">
                <a:latin typeface="Arial Narrow" panose="020B0606020202030204" pitchFamily="34" charset="0"/>
              </a:rPr>
              <a:t> </a:t>
            </a:r>
            <a:r>
              <a:rPr lang="ru-RU" sz="3100" dirty="0" err="1">
                <a:latin typeface="Arial Narrow" panose="020B0606020202030204" pitchFamily="34" charset="0"/>
              </a:rPr>
              <a:t>викладача</a:t>
            </a:r>
            <a:r>
              <a:rPr lang="ru-RU" sz="3100" dirty="0">
                <a:latin typeface="Arial Narrow" panose="020B0606020202030204" pitchFamily="34" charset="0"/>
              </a:rPr>
              <a:t> у </a:t>
            </a:r>
            <a:r>
              <a:rPr lang="ru-RU" sz="3100" dirty="0" err="1">
                <a:latin typeface="Arial Narrow" panose="020B0606020202030204" pitchFamily="34" charset="0"/>
              </a:rPr>
              <a:t>процесі</a:t>
            </a:r>
            <a:r>
              <a:rPr lang="ru-RU" sz="3100" dirty="0">
                <a:latin typeface="Arial Narrow" panose="020B0606020202030204" pitchFamily="34" charset="0"/>
              </a:rPr>
              <a:t> </a:t>
            </a:r>
            <a:r>
              <a:rPr lang="ru-RU" sz="3100" dirty="0" err="1">
                <a:latin typeface="Arial Narrow" panose="020B0606020202030204" pitchFamily="34" charset="0"/>
              </a:rPr>
              <a:t>навчання</a:t>
            </a:r>
            <a:r>
              <a:rPr lang="ru-RU" sz="3100" dirty="0">
                <a:latin typeface="Arial Narrow" panose="020B0606020202030204" pitchFamily="34" charset="0"/>
              </a:rPr>
              <a:t>, </a:t>
            </a:r>
            <a:r>
              <a:rPr lang="ru-RU" sz="3100" dirty="0" err="1">
                <a:latin typeface="Arial Narrow" panose="020B0606020202030204" pitchFamily="34" charset="0"/>
              </a:rPr>
              <a:t>що</a:t>
            </a:r>
            <a:r>
              <a:rPr lang="ru-RU" sz="3100" dirty="0">
                <a:latin typeface="Arial Narrow" panose="020B0606020202030204" pitchFamily="34" charset="0"/>
              </a:rPr>
              <a:t> </a:t>
            </a:r>
            <a:r>
              <a:rPr lang="ru-RU" sz="3100" dirty="0" err="1">
                <a:latin typeface="Arial Narrow" panose="020B0606020202030204" pitchFamily="34" charset="0"/>
              </a:rPr>
              <a:t>спрямована</a:t>
            </a:r>
            <a:r>
              <a:rPr lang="ru-RU" sz="3100" dirty="0">
                <a:latin typeface="Arial Narrow" panose="020B0606020202030204" pitchFamily="34" charset="0"/>
              </a:rPr>
              <a:t> на компетентностей. </a:t>
            </a:r>
            <a:r>
              <a:rPr lang="ru-RU" sz="3100" dirty="0" err="1">
                <a:latin typeface="Arial Narrow" panose="020B0606020202030204" pitchFamily="34" charset="0"/>
              </a:rPr>
              <a:t>формування</a:t>
            </a:r>
            <a:r>
              <a:rPr lang="ru-RU" sz="3100" dirty="0">
                <a:latin typeface="Arial Narrow" panose="020B0606020202030204" pitchFamily="34" charset="0"/>
              </a:rPr>
              <a:t> </a:t>
            </a:r>
            <a:r>
              <a:rPr lang="ru-RU" sz="3100" dirty="0" err="1">
                <a:latin typeface="Arial Narrow" panose="020B0606020202030204" pitchFamily="34" charset="0"/>
              </a:rPr>
              <a:t>загальних</a:t>
            </a:r>
            <a:r>
              <a:rPr lang="ru-RU" sz="3100" dirty="0">
                <a:latin typeface="Arial Narrow" panose="020B0606020202030204" pitchFamily="34" charset="0"/>
              </a:rPr>
              <a:t> та </a:t>
            </a:r>
            <a:r>
              <a:rPr lang="ru-RU" sz="3100" dirty="0" err="1">
                <a:latin typeface="Arial Narrow" panose="020B0606020202030204" pitchFamily="34" charset="0"/>
              </a:rPr>
              <a:t>професійних</a:t>
            </a:r>
            <a:r>
              <a:rPr lang="ru-RU" sz="3100" dirty="0">
                <a:latin typeface="Arial Narrow" panose="020B0606020202030204" pitchFamily="34" charset="0"/>
              </a:rPr>
              <a:t> </a:t>
            </a:r>
            <a:r>
              <a:rPr lang="ru-RU" sz="3100" dirty="0" smtClean="0">
                <a:latin typeface="Arial Narrow" panose="020B0606020202030204" pitchFamily="34" charset="0"/>
              </a:rPr>
              <a:t/>
            </a:r>
            <a:br>
              <a:rPr lang="ru-RU" sz="3100" dirty="0" smtClean="0">
                <a:latin typeface="Arial Narrow" panose="020B0606020202030204" pitchFamily="34" charset="0"/>
              </a:rPr>
            </a:br>
            <a:r>
              <a:rPr lang="ru-RU" sz="3100" b="1" dirty="0" err="1" smtClean="0">
                <a:latin typeface="Arial Narrow" panose="020B0606020202030204" pitchFamily="34" charset="0"/>
              </a:rPr>
              <a:t>Учіння</a:t>
            </a:r>
            <a:r>
              <a:rPr lang="ru-RU" sz="3100" b="1" dirty="0" smtClean="0">
                <a:latin typeface="Arial Narrow" panose="020B0606020202030204" pitchFamily="34" charset="0"/>
              </a:rPr>
              <a:t> </a:t>
            </a:r>
            <a:r>
              <a:rPr lang="ru-RU" sz="3100" dirty="0">
                <a:latin typeface="Arial Narrow" panose="020B0606020202030204" pitchFamily="34" charset="0"/>
              </a:rPr>
              <a:t>– </a:t>
            </a:r>
            <a:r>
              <a:rPr lang="ru-RU" sz="3100" dirty="0" err="1">
                <a:latin typeface="Arial Narrow" panose="020B0606020202030204" pitchFamily="34" charset="0"/>
              </a:rPr>
              <a:t>діяльність</a:t>
            </a:r>
            <a:r>
              <a:rPr lang="ru-RU" sz="3100" dirty="0">
                <a:latin typeface="Arial Narrow" panose="020B0606020202030204" pitchFamily="34" charset="0"/>
              </a:rPr>
              <a:t> студента у </a:t>
            </a:r>
            <a:r>
              <a:rPr lang="ru-RU" sz="3100" dirty="0" err="1">
                <a:latin typeface="Arial Narrow" panose="020B0606020202030204" pitchFamily="34" charset="0"/>
              </a:rPr>
              <a:t>процесі</a:t>
            </a:r>
            <a:r>
              <a:rPr lang="ru-RU" sz="3100" dirty="0">
                <a:latin typeface="Arial Narrow" panose="020B0606020202030204" pitchFamily="34" charset="0"/>
              </a:rPr>
              <a:t> </a:t>
            </a:r>
            <a:r>
              <a:rPr lang="ru-RU" sz="3100" dirty="0" err="1">
                <a:latin typeface="Arial Narrow" panose="020B0606020202030204" pitchFamily="34" charset="0"/>
              </a:rPr>
              <a:t>навчання</a:t>
            </a:r>
            <a:r>
              <a:rPr lang="ru-RU" sz="3100" dirty="0">
                <a:latin typeface="Arial Narrow" panose="020B0606020202030204" pitchFamily="34" charset="0"/>
              </a:rPr>
              <a:t>, </a:t>
            </a:r>
            <a:r>
              <a:rPr lang="ru-RU" sz="3100" dirty="0" err="1">
                <a:latin typeface="Arial Narrow" panose="020B0606020202030204" pitchFamily="34" charset="0"/>
              </a:rPr>
              <a:t>що</a:t>
            </a:r>
            <a:r>
              <a:rPr lang="ru-RU" sz="3100" dirty="0">
                <a:latin typeface="Arial Narrow" panose="020B0606020202030204" pitchFamily="34" charset="0"/>
              </a:rPr>
              <a:t> </a:t>
            </a:r>
            <a:r>
              <a:rPr lang="ru-RU" sz="3100" dirty="0" err="1">
                <a:latin typeface="Arial Narrow" panose="020B0606020202030204" pitchFamily="34" charset="0"/>
              </a:rPr>
              <a:t>спрямована</a:t>
            </a:r>
            <a:r>
              <a:rPr lang="ru-RU" sz="3100" dirty="0">
                <a:latin typeface="Arial Narrow" panose="020B0606020202030204" pitchFamily="34" charset="0"/>
              </a:rPr>
              <a:t> на </a:t>
            </a:r>
            <a:r>
              <a:rPr lang="ru-RU" sz="3100" dirty="0" err="1">
                <a:latin typeface="Arial Narrow" panose="020B0606020202030204" pitchFamily="34" charset="0"/>
              </a:rPr>
              <a:t>формування</a:t>
            </a:r>
            <a:r>
              <a:rPr lang="ru-RU" sz="3100" dirty="0">
                <a:latin typeface="Arial Narrow" panose="020B0606020202030204" pitchFamily="34" charset="0"/>
              </a:rPr>
              <a:t> </a:t>
            </a:r>
            <a:r>
              <a:rPr lang="ru-RU" sz="3100" dirty="0" err="1">
                <a:latin typeface="Arial Narrow" panose="020B0606020202030204" pitchFamily="34" charset="0"/>
              </a:rPr>
              <a:t>загальних</a:t>
            </a:r>
            <a:r>
              <a:rPr lang="ru-RU" sz="3100" dirty="0">
                <a:latin typeface="Arial Narrow" panose="020B0606020202030204" pitchFamily="34" charset="0"/>
              </a:rPr>
              <a:t> та </a:t>
            </a:r>
            <a:r>
              <a:rPr lang="ru-RU" sz="3100" dirty="0" err="1">
                <a:latin typeface="Arial Narrow" panose="020B0606020202030204" pitchFamily="34" charset="0"/>
              </a:rPr>
              <a:t>професійних</a:t>
            </a:r>
            <a:r>
              <a:rPr lang="ru-RU" sz="3100" dirty="0">
                <a:latin typeface="Arial Narrow" panose="020B0606020202030204" pitchFamily="34" charset="0"/>
              </a:rPr>
              <a:t> компетентностей. </a:t>
            </a:r>
            <a:endParaRPr lang="uk-UA" sz="3100" dirty="0">
              <a:latin typeface="Arial Narrow" panose="020B0606020202030204" pitchFamily="34" charset="0"/>
            </a:endParaRPr>
          </a:p>
        </p:txBody>
      </p:sp>
    </p:spTree>
    <p:extLst>
      <p:ext uri="{BB962C8B-B14F-4D97-AF65-F5344CB8AC3E}">
        <p14:creationId xmlns:p14="http://schemas.microsoft.com/office/powerpoint/2010/main" val="2514446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2800" dirty="0" smtClean="0"/>
              <a:t/>
            </a:r>
            <a:br>
              <a:rPr lang="uk-UA" sz="2800" dirty="0" smtClean="0"/>
            </a:br>
            <a:r>
              <a:rPr lang="uk-UA" sz="2800" dirty="0"/>
              <a:t/>
            </a:r>
            <a:br>
              <a:rPr lang="uk-UA" sz="2800" dirty="0"/>
            </a:br>
            <a:r>
              <a:rPr lang="uk-UA" sz="2800" dirty="0" smtClean="0"/>
              <a:t/>
            </a:r>
            <a:br>
              <a:rPr lang="uk-UA" sz="2800" dirty="0" smtClean="0"/>
            </a:br>
            <a:r>
              <a:rPr lang="uk-UA" sz="2800" dirty="0"/>
              <a:t/>
            </a:r>
            <a:br>
              <a:rPr lang="uk-UA" sz="2800" dirty="0"/>
            </a:br>
            <a:r>
              <a:rPr lang="uk-UA" sz="2800" dirty="0" smtClean="0"/>
              <a:t/>
            </a:r>
            <a:br>
              <a:rPr lang="uk-UA" sz="2800" dirty="0" smtClean="0"/>
            </a:br>
            <a:r>
              <a:rPr lang="uk-UA" sz="2800" dirty="0"/>
              <a:t/>
            </a:r>
            <a:br>
              <a:rPr lang="uk-UA" sz="2800" dirty="0"/>
            </a:br>
            <a:r>
              <a:rPr lang="uk-UA" sz="2800" dirty="0" smtClean="0"/>
              <a:t/>
            </a:r>
            <a:br>
              <a:rPr lang="uk-UA" sz="2800" dirty="0" smtClean="0"/>
            </a:br>
            <a:r>
              <a:rPr lang="uk-UA" sz="2800" dirty="0"/>
              <a:t/>
            </a:r>
            <a:br>
              <a:rPr lang="uk-UA" sz="2800" dirty="0"/>
            </a:br>
            <a:r>
              <a:rPr lang="uk-UA" sz="2800" dirty="0"/>
              <a:t/>
            </a:r>
            <a:br>
              <a:rPr lang="uk-UA" sz="2800" dirty="0"/>
            </a:br>
            <a:r>
              <a:rPr lang="uk-UA" sz="3600" b="1" dirty="0" smtClean="0"/>
              <a:t>Процесуальні </a:t>
            </a:r>
            <a:r>
              <a:rPr lang="uk-UA" sz="3600" b="1" dirty="0"/>
              <a:t>категорії</a:t>
            </a:r>
            <a:r>
              <a:rPr lang="uk-UA" sz="3600" dirty="0"/>
              <a:t>: </a:t>
            </a:r>
            <a:r>
              <a:rPr lang="uk-UA" sz="3600" dirty="0" smtClean="0"/>
              <a:t/>
            </a:r>
            <a:br>
              <a:rPr lang="uk-UA" sz="3600" dirty="0" smtClean="0"/>
            </a:br>
            <a:r>
              <a:rPr lang="uk-UA" sz="2800" dirty="0"/>
              <a:t/>
            </a:r>
            <a:br>
              <a:rPr lang="uk-UA" sz="2800" dirty="0"/>
            </a:br>
            <a:r>
              <a:rPr lang="uk-UA" sz="2800" dirty="0" smtClean="0"/>
              <a:t/>
            </a:r>
            <a:br>
              <a:rPr lang="uk-UA" sz="2800" dirty="0" smtClean="0"/>
            </a:br>
            <a:r>
              <a:rPr lang="uk-UA" sz="2800" b="1" i="1" dirty="0" smtClean="0"/>
              <a:t>Виховання</a:t>
            </a:r>
            <a:r>
              <a:rPr lang="uk-UA" sz="2800" dirty="0" smtClean="0"/>
              <a:t> </a:t>
            </a:r>
            <a:r>
              <a:rPr lang="uk-UA" sz="2800" dirty="0"/>
              <a:t>– це </a:t>
            </a:r>
            <a:r>
              <a:rPr lang="uk-UA" sz="2800" dirty="0" smtClean="0"/>
              <a:t>формуванням навчально-професійних потреб</a:t>
            </a:r>
            <a:r>
              <a:rPr lang="uk-UA" sz="2800" dirty="0"/>
              <a:t>, інтересів, </a:t>
            </a:r>
            <a:r>
              <a:rPr lang="uk-UA" sz="2800" dirty="0" smtClean="0"/>
              <a:t>мотивів, </a:t>
            </a:r>
            <a:r>
              <a:rPr lang="uk-UA" sz="2800" dirty="0" err="1" smtClean="0"/>
              <a:t>професійно</a:t>
            </a:r>
            <a:r>
              <a:rPr lang="uk-UA" sz="2800" dirty="0" smtClean="0"/>
              <a:t>-ціннісних орієнтацій тощо. </a:t>
            </a:r>
            <a:br>
              <a:rPr lang="uk-UA" sz="2800" dirty="0" smtClean="0"/>
            </a:br>
            <a:r>
              <a:rPr lang="uk-UA" sz="2800" b="1" i="1" dirty="0" smtClean="0"/>
              <a:t>Навчання</a:t>
            </a:r>
            <a:r>
              <a:rPr lang="uk-UA" sz="2800" dirty="0" smtClean="0"/>
              <a:t> </a:t>
            </a:r>
            <a:r>
              <a:rPr lang="uk-UA" sz="2800" dirty="0"/>
              <a:t>– це процес засвоєння студентами інформації у вигляді знань, умінь та навичок, а також професійних </a:t>
            </a:r>
            <a:r>
              <a:rPr lang="uk-UA" sz="2800" dirty="0" smtClean="0"/>
              <a:t>компетенцій. </a:t>
            </a:r>
            <a:br>
              <a:rPr lang="uk-UA" sz="2800" dirty="0" smtClean="0"/>
            </a:br>
            <a:r>
              <a:rPr lang="uk-UA" sz="2800" b="1" i="1" dirty="0" smtClean="0"/>
              <a:t>Освіта</a:t>
            </a:r>
            <a:r>
              <a:rPr lang="uk-UA" sz="2800" dirty="0" smtClean="0"/>
              <a:t> </a:t>
            </a:r>
            <a:r>
              <a:rPr lang="uk-UA" sz="2800" dirty="0"/>
              <a:t>як процес – система набування знань, навичок, умінь, способів мислення і діяльності. Освіта як результат – рівень освіченості, ступінь оволодіння глибиною, широтою і змістом знань, навичок і вмінь </a:t>
            </a:r>
          </a:p>
        </p:txBody>
      </p:sp>
    </p:spTree>
    <p:extLst>
      <p:ext uri="{BB962C8B-B14F-4D97-AF65-F5344CB8AC3E}">
        <p14:creationId xmlns:p14="http://schemas.microsoft.com/office/powerpoint/2010/main" val="2683061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ПЕДАГОГІЧНА СИСТЕМА</a:t>
            </a:r>
            <a:br>
              <a:rPr lang="uk-UA" dirty="0" smtClean="0"/>
            </a:br>
            <a:r>
              <a:rPr lang="uk-UA" dirty="0"/>
              <a:t/>
            </a:r>
            <a:br>
              <a:rPr lang="uk-UA" dirty="0"/>
            </a:br>
            <a:r>
              <a:rPr lang="uk-UA" sz="2700" dirty="0" smtClean="0"/>
              <a:t>У сучасному </a:t>
            </a:r>
            <a:r>
              <a:rPr lang="uk-UA" sz="2700" dirty="0"/>
              <a:t>суспільстві виховання здійснюється, головним чином, </a:t>
            </a:r>
            <a:r>
              <a:rPr lang="uk-UA" sz="2700" dirty="0" smtClean="0"/>
              <a:t>через спеціальні </a:t>
            </a:r>
            <a:r>
              <a:rPr lang="uk-UA" sz="2700" dirty="0"/>
              <a:t>педагогічні системи. Вони є стрижневим і дуже складним об’єктом дослідження науки педагогіки. Системою прийнято називати </a:t>
            </a:r>
            <a:r>
              <a:rPr lang="uk-UA" sz="2700" dirty="0" smtClean="0"/>
              <a:t>функціональну </a:t>
            </a:r>
            <a:r>
              <a:rPr lang="uk-UA" sz="2700" dirty="0"/>
              <a:t>структуру, діяльність якої підпорядкована певній меті. Фахівці, які включені до спільного виду діяльності, теж утворюють систему, в якій ця діяльність здійснюється. Отже, навчальні заклади і включені в спеціальну навчально-виховну діяльність спеціалісти утворюють </a:t>
            </a:r>
            <a:r>
              <a:rPr lang="uk-UA" sz="2700" dirty="0" smtClean="0"/>
              <a:t>педагогічну </a:t>
            </a:r>
            <a:r>
              <a:rPr lang="uk-UA" sz="2700" dirty="0"/>
              <a:t>систему. Вся сукупність навчально-виховних і культурно освітніх навчальних закладів складає систему освіти, котра вміщує великі педагогічні системи: систему вищої освіти, систему середньої спеціальної освіти, систему загальної середньої освіти та ін.. Ці великі педагогічні системи окреслені Законом України “Про освіту” (стаття 43). Структура педагогічної системи вищої освіти (ВПС) включає низку се </a:t>
            </a:r>
            <a:r>
              <a:rPr lang="uk-UA" sz="2700" dirty="0" err="1" smtClean="0"/>
              <a:t>резнніх</a:t>
            </a:r>
            <a:r>
              <a:rPr lang="uk-UA" sz="2700" dirty="0" smtClean="0"/>
              <a:t> </a:t>
            </a:r>
            <a:r>
              <a:rPr lang="uk-UA" sz="2700" dirty="0"/>
              <a:t>педагогічних систем (це окремі вузи) і малих педагогічних </a:t>
            </a:r>
            <a:r>
              <a:rPr lang="uk-UA" sz="2700" dirty="0" smtClean="0"/>
              <a:t>систем </a:t>
            </a:r>
            <a:r>
              <a:rPr lang="uk-UA" sz="2700" dirty="0"/>
              <a:t>(МПС) - окремі факультети, курси, групи. </a:t>
            </a:r>
          </a:p>
        </p:txBody>
      </p:sp>
    </p:spTree>
    <p:extLst>
      <p:ext uri="{BB962C8B-B14F-4D97-AF65-F5344CB8AC3E}">
        <p14:creationId xmlns:p14="http://schemas.microsoft.com/office/powerpoint/2010/main" val="1776436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smtClean="0"/>
              <a:t/>
            </a:r>
            <a:br>
              <a:rPr lang="uk-UA" dirty="0" smtClean="0"/>
            </a:br>
            <a:r>
              <a:rPr lang="uk-UA" dirty="0" smtClean="0"/>
              <a:t>Педагогічні </a:t>
            </a:r>
            <a:r>
              <a:rPr lang="uk-UA" dirty="0"/>
              <a:t>системи </a:t>
            </a:r>
            <a:r>
              <a:rPr lang="uk-UA" dirty="0" smtClean="0"/>
              <a:t/>
            </a:r>
            <a:br>
              <a:rPr lang="uk-UA" dirty="0" smtClean="0"/>
            </a:br>
            <a:r>
              <a:rPr lang="uk-UA" dirty="0"/>
              <a:t/>
            </a:r>
            <a:br>
              <a:rPr lang="uk-UA" dirty="0"/>
            </a:br>
            <a:r>
              <a:rPr lang="uk-UA" dirty="0" smtClean="0"/>
              <a:t/>
            </a:r>
            <a:br>
              <a:rPr lang="uk-UA" dirty="0" smtClean="0"/>
            </a:br>
            <a:r>
              <a:rPr lang="uk-UA" dirty="0" smtClean="0"/>
              <a:t>різняться </a:t>
            </a:r>
            <a:r>
              <a:rPr lang="uk-UA" dirty="0"/>
              <a:t>між собою за педагогічною метою, змістом навчання, </a:t>
            </a:r>
            <a:r>
              <a:rPr lang="uk-UA" dirty="0" smtClean="0"/>
              <a:t>контингентом </a:t>
            </a:r>
            <a:r>
              <a:rPr lang="uk-UA" dirty="0"/>
              <a:t>вихованців, кваліфікацією педагогів, формами, способами </a:t>
            </a:r>
            <a:r>
              <a:rPr lang="uk-UA" dirty="0" smtClean="0"/>
              <a:t>керівництва </a:t>
            </a:r>
            <a:r>
              <a:rPr lang="uk-UA" dirty="0"/>
              <a:t>процесами діяльності вихованців, результатами. Проте всі </a:t>
            </a:r>
            <a:r>
              <a:rPr lang="uk-UA" dirty="0" smtClean="0"/>
              <a:t>системи </a:t>
            </a:r>
            <a:r>
              <a:rPr lang="uk-UA" dirty="0"/>
              <a:t>реалізують єдину мету, яка визначена державою, суспільством. </a:t>
            </a:r>
          </a:p>
        </p:txBody>
      </p:sp>
    </p:spTree>
    <p:extLst>
      <p:ext uri="{BB962C8B-B14F-4D97-AF65-F5344CB8AC3E}">
        <p14:creationId xmlns:p14="http://schemas.microsoft.com/office/powerpoint/2010/main" val="2747424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Принципи сучасної освіти</a:t>
            </a:r>
            <a:br>
              <a:rPr lang="uk-UA" dirty="0" smtClean="0"/>
            </a:br>
            <a:r>
              <a:rPr lang="uk-UA" dirty="0">
                <a:solidFill>
                  <a:srgbClr val="FF0000"/>
                </a:solidFill>
              </a:rPr>
              <a:t/>
            </a:r>
            <a:br>
              <a:rPr lang="uk-UA" dirty="0">
                <a:solidFill>
                  <a:srgbClr val="FF0000"/>
                </a:solidFill>
              </a:rPr>
            </a:br>
            <a:r>
              <a:rPr lang="uk-UA" sz="3100" dirty="0"/>
              <a:t>Отже, освітня діяльність сучасності має ґрунтуватися на таких основних принципах: </a:t>
            </a:r>
            <a:r>
              <a:rPr lang="uk-UA" sz="3100" dirty="0" smtClean="0"/>
              <a:t/>
            </a:r>
            <a:br>
              <a:rPr lang="uk-UA" sz="3100" dirty="0" smtClean="0"/>
            </a:br>
            <a:r>
              <a:rPr lang="uk-UA" sz="3100" dirty="0" smtClean="0"/>
              <a:t>- </a:t>
            </a:r>
            <a:r>
              <a:rPr lang="uk-UA" sz="3100" dirty="0"/>
              <a:t>відповідність освіти потребам соціально-економічного розвитку суспільства; </a:t>
            </a:r>
            <a:r>
              <a:rPr lang="uk-UA" sz="3100" dirty="0" smtClean="0"/>
              <a:t/>
            </a:r>
            <a:br>
              <a:rPr lang="uk-UA" sz="3100" dirty="0" smtClean="0"/>
            </a:br>
            <a:r>
              <a:rPr lang="uk-UA" sz="3100" dirty="0" smtClean="0"/>
              <a:t>- </a:t>
            </a:r>
            <a:r>
              <a:rPr lang="uk-UA" sz="3100" dirty="0"/>
              <a:t>забезпечення інтелектуального розвитку особистості, оволодіння нею ефективними методами самостійної пізнавальної діяльності; </a:t>
            </a:r>
            <a:r>
              <a:rPr lang="uk-UA" sz="3100" dirty="0" smtClean="0"/>
              <a:t/>
            </a:r>
            <a:br>
              <a:rPr lang="uk-UA" sz="3100" dirty="0" smtClean="0"/>
            </a:br>
            <a:r>
              <a:rPr lang="uk-UA" sz="3100" dirty="0" smtClean="0"/>
              <a:t>- </a:t>
            </a:r>
            <a:r>
              <a:rPr lang="uk-UA" sz="3100" dirty="0"/>
              <a:t>формування у молодих поколінь високих </a:t>
            </a:r>
            <a:r>
              <a:rPr lang="uk-UA" sz="3100" dirty="0" smtClean="0"/>
              <a:t>морально</a:t>
            </a:r>
            <a:br>
              <a:rPr lang="uk-UA" sz="3100" dirty="0" smtClean="0"/>
            </a:br>
            <a:r>
              <a:rPr lang="uk-UA" sz="3100" dirty="0" smtClean="0"/>
              <a:t>- </a:t>
            </a:r>
            <a:r>
              <a:rPr lang="uk-UA" sz="3100" dirty="0"/>
              <a:t>духовних якостей на засадах загальнолюдських і національних цінностей; </a:t>
            </a:r>
            <a:r>
              <a:rPr lang="uk-UA" sz="3100" dirty="0" smtClean="0"/>
              <a:t/>
            </a:r>
            <a:br>
              <a:rPr lang="uk-UA" sz="3100" dirty="0" smtClean="0"/>
            </a:br>
            <a:r>
              <a:rPr lang="uk-UA" sz="3100" dirty="0" smtClean="0"/>
              <a:t>- </a:t>
            </a:r>
            <a:r>
              <a:rPr lang="uk-UA" sz="3100" dirty="0"/>
              <a:t>розвиток високої екологічної культури відповідальності за збереження довкілля </a:t>
            </a:r>
          </a:p>
        </p:txBody>
      </p:sp>
    </p:spTree>
    <p:extLst>
      <p:ext uri="{BB962C8B-B14F-4D97-AF65-F5344CB8AC3E}">
        <p14:creationId xmlns:p14="http://schemas.microsoft.com/office/powerpoint/2010/main" val="166285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
            </a:r>
            <a:br>
              <a:rPr lang="uk-UA" dirty="0" smtClean="0"/>
            </a:br>
            <a:r>
              <a:rPr lang="uk-UA" dirty="0" smtClean="0"/>
              <a:t/>
            </a:r>
            <a:br>
              <a:rPr lang="uk-UA" dirty="0" smtClean="0"/>
            </a:br>
            <a:r>
              <a:rPr lang="uk-UA" dirty="0"/>
              <a:t/>
            </a:r>
            <a:br>
              <a:rPr lang="uk-UA" dirty="0"/>
            </a:br>
            <a:r>
              <a:rPr lang="uk-UA" dirty="0" smtClean="0"/>
              <a:t/>
            </a:r>
            <a:br>
              <a:rPr lang="uk-UA" dirty="0" smtClean="0"/>
            </a:br>
            <a:r>
              <a:rPr lang="uk-UA" dirty="0" smtClean="0"/>
              <a:t/>
            </a:r>
            <a:br>
              <a:rPr lang="uk-UA" dirty="0" smtClean="0"/>
            </a:br>
            <a:r>
              <a:rPr lang="uk-UA" dirty="0"/>
              <a:t/>
            </a:r>
            <a:br>
              <a:rPr lang="uk-UA" dirty="0"/>
            </a:br>
            <a:r>
              <a:rPr lang="uk-UA" dirty="0" smtClean="0"/>
              <a:t/>
            </a:r>
            <a:br>
              <a:rPr lang="uk-UA" dirty="0" smtClean="0"/>
            </a:br>
            <a:r>
              <a:rPr lang="uk-UA" sz="6000" b="1" dirty="0" smtClean="0"/>
              <a:t>ЗАВДАННЯ ВИЩОЇ ШКОЛИ</a:t>
            </a:r>
            <a:r>
              <a:rPr lang="uk-UA" dirty="0" smtClean="0"/>
              <a:t/>
            </a:r>
            <a:br>
              <a:rPr lang="uk-UA" dirty="0" smtClean="0"/>
            </a:br>
            <a:r>
              <a:rPr lang="uk-UA" dirty="0" smtClean="0"/>
              <a:t/>
            </a:r>
            <a:br>
              <a:rPr lang="uk-UA" dirty="0" smtClean="0"/>
            </a:br>
            <a:r>
              <a:rPr lang="uk-UA" sz="2700" dirty="0" smtClean="0"/>
              <a:t>поглибити</a:t>
            </a:r>
            <a:r>
              <a:rPr lang="uk-UA" sz="2700" dirty="0"/>
              <a:t>, розширити, інтегрувати знань із педагогіки та психології вищої школи, педагогічної майстерності, освітніх технологій</a:t>
            </a:r>
            <a:r>
              <a:rPr lang="uk-UA" sz="2700" dirty="0" smtClean="0"/>
              <a:t>;</a:t>
            </a:r>
            <a:br>
              <a:rPr lang="uk-UA" sz="2700" dirty="0" smtClean="0"/>
            </a:br>
            <a:r>
              <a:rPr lang="uk-UA" sz="2700" dirty="0" smtClean="0"/>
              <a:t> </a:t>
            </a:r>
            <a:br>
              <a:rPr lang="uk-UA" sz="2700" dirty="0" smtClean="0"/>
            </a:br>
            <a:r>
              <a:rPr lang="ru-RU" sz="2700" dirty="0"/>
              <a:t>практично </a:t>
            </a:r>
            <a:r>
              <a:rPr lang="ru-RU" sz="2700" dirty="0" err="1"/>
              <a:t>опанувати</a:t>
            </a:r>
            <a:r>
              <a:rPr lang="ru-RU" sz="2700" dirty="0"/>
              <a:t> </a:t>
            </a:r>
            <a:r>
              <a:rPr lang="ru-RU" sz="2700" dirty="0" err="1"/>
              <a:t>різними</a:t>
            </a:r>
            <a:r>
              <a:rPr lang="ru-RU" sz="2700" dirty="0"/>
              <a:t> формами </a:t>
            </a:r>
            <a:r>
              <a:rPr lang="ru-RU" sz="2700" dirty="0" err="1"/>
              <a:t>організації</a:t>
            </a:r>
            <a:r>
              <a:rPr lang="ru-RU" sz="2700" dirty="0"/>
              <a:t> </a:t>
            </a:r>
            <a:r>
              <a:rPr lang="ru-RU" sz="2700" dirty="0" err="1"/>
              <a:t>навчального</a:t>
            </a:r>
            <a:r>
              <a:rPr lang="ru-RU" sz="2700" dirty="0"/>
              <a:t> й </a:t>
            </a:r>
            <a:r>
              <a:rPr lang="ru-RU" sz="2700" dirty="0" err="1"/>
              <a:t>виховного</a:t>
            </a:r>
            <a:r>
              <a:rPr lang="ru-RU" sz="2700" dirty="0"/>
              <a:t> </a:t>
            </a:r>
            <a:r>
              <a:rPr lang="ru-RU" sz="2700" dirty="0" err="1"/>
              <a:t>процесів</a:t>
            </a:r>
            <a:r>
              <a:rPr lang="ru-RU" sz="2700" dirty="0"/>
              <a:t> у закладах </a:t>
            </a:r>
            <a:r>
              <a:rPr lang="ru-RU" sz="2700" dirty="0" err="1"/>
              <a:t>вищої</a:t>
            </a:r>
            <a:r>
              <a:rPr lang="ru-RU" sz="2700" dirty="0"/>
              <a:t> </a:t>
            </a:r>
            <a:r>
              <a:rPr lang="ru-RU" sz="2700" dirty="0" err="1"/>
              <a:t>освіти</a:t>
            </a:r>
            <a:r>
              <a:rPr lang="ru-RU" sz="2700" dirty="0"/>
              <a:t>; </a:t>
            </a:r>
            <a:r>
              <a:rPr lang="ru-RU" sz="2700" dirty="0" smtClean="0"/>
              <a:t/>
            </a:r>
            <a:br>
              <a:rPr lang="ru-RU" sz="2700" dirty="0" smtClean="0"/>
            </a:br>
            <a:r>
              <a:rPr lang="ru-RU" sz="2700" dirty="0"/>
              <a:t/>
            </a:r>
            <a:br>
              <a:rPr lang="ru-RU" sz="2700" dirty="0"/>
            </a:br>
            <a:r>
              <a:rPr lang="ru-RU" sz="2700" dirty="0" err="1"/>
              <a:t>виховання</a:t>
            </a:r>
            <a:r>
              <a:rPr lang="ru-RU" sz="2700" dirty="0"/>
              <a:t> у </a:t>
            </a:r>
            <a:r>
              <a:rPr lang="ru-RU" sz="2700" dirty="0" err="1"/>
              <a:t>магістрантів</a:t>
            </a:r>
            <a:r>
              <a:rPr lang="ru-RU" sz="2700" dirty="0"/>
              <a:t> </a:t>
            </a:r>
            <a:r>
              <a:rPr lang="ru-RU" sz="2700" dirty="0" err="1"/>
              <a:t>особистісних</a:t>
            </a:r>
            <a:r>
              <a:rPr lang="ru-RU" sz="2700" dirty="0"/>
              <a:t> </a:t>
            </a:r>
            <a:r>
              <a:rPr lang="ru-RU" sz="2700" dirty="0" err="1"/>
              <a:t>якостей</a:t>
            </a:r>
            <a:r>
              <a:rPr lang="ru-RU" sz="2700" dirty="0"/>
              <a:t> </a:t>
            </a:r>
            <a:r>
              <a:rPr lang="ru-RU" sz="2700" dirty="0" err="1"/>
              <a:t>майбутнього</a:t>
            </a:r>
            <a:r>
              <a:rPr lang="ru-RU" sz="2700" dirty="0"/>
              <a:t> педагога, </a:t>
            </a:r>
            <a:r>
              <a:rPr lang="ru-RU" sz="2700" dirty="0" err="1"/>
              <a:t>відповідального</a:t>
            </a:r>
            <a:r>
              <a:rPr lang="ru-RU" sz="2700" dirty="0"/>
              <a:t> </a:t>
            </a:r>
            <a:r>
              <a:rPr lang="ru-RU" sz="2700" dirty="0" err="1"/>
              <a:t>ставлення</a:t>
            </a:r>
            <a:r>
              <a:rPr lang="ru-RU" sz="2700" dirty="0"/>
              <a:t> до </a:t>
            </a:r>
            <a:r>
              <a:rPr lang="ru-RU" sz="2700" dirty="0" err="1"/>
              <a:t>виконання</a:t>
            </a:r>
            <a:r>
              <a:rPr lang="ru-RU" sz="2700" dirty="0"/>
              <a:t> </a:t>
            </a:r>
            <a:r>
              <a:rPr lang="ru-RU" sz="2700" dirty="0" err="1"/>
              <a:t>ролі</a:t>
            </a:r>
            <a:r>
              <a:rPr lang="ru-RU" sz="2700" dirty="0"/>
              <a:t> </a:t>
            </a:r>
            <a:r>
              <a:rPr lang="ru-RU" sz="2700" dirty="0" err="1"/>
              <a:t>викладача</a:t>
            </a:r>
            <a:r>
              <a:rPr lang="ru-RU" sz="2700" dirty="0"/>
              <a:t>, </a:t>
            </a:r>
            <a:r>
              <a:rPr lang="ru-RU" sz="2700" dirty="0" err="1"/>
              <a:t>прагнення</a:t>
            </a:r>
            <a:r>
              <a:rPr lang="ru-RU" sz="2700" dirty="0"/>
              <a:t> </a:t>
            </a:r>
            <a:r>
              <a:rPr lang="ru-RU" sz="2700" dirty="0" err="1"/>
              <a:t>постійно</a:t>
            </a:r>
            <a:r>
              <a:rPr lang="ru-RU" sz="2700" dirty="0"/>
              <a:t> </a:t>
            </a:r>
            <a:r>
              <a:rPr lang="ru-RU" sz="2700" dirty="0" err="1"/>
              <a:t>займатись</a:t>
            </a:r>
            <a:r>
              <a:rPr lang="ru-RU" sz="2700" dirty="0"/>
              <a:t> </a:t>
            </a:r>
            <a:r>
              <a:rPr lang="ru-RU" sz="2700" dirty="0" err="1"/>
              <a:t>самонавчанням</a:t>
            </a:r>
            <a:r>
              <a:rPr lang="ru-RU" sz="2700" dirty="0"/>
              <a:t>, </a:t>
            </a:r>
            <a:r>
              <a:rPr lang="ru-RU" sz="2700" dirty="0" err="1"/>
              <a:t>саморозвитком</a:t>
            </a:r>
            <a:r>
              <a:rPr lang="ru-RU" sz="2700" dirty="0"/>
              <a:t>, </a:t>
            </a:r>
            <a:r>
              <a:rPr lang="ru-RU" sz="2700" dirty="0" err="1"/>
              <a:t>самовдосконаленням</a:t>
            </a:r>
            <a:r>
              <a:rPr lang="ru-RU" sz="2700" dirty="0"/>
              <a:t>. </a:t>
            </a:r>
            <a:r>
              <a:rPr lang="uk-UA" sz="2700" dirty="0" smtClean="0"/>
              <a:t/>
            </a:r>
            <a:br>
              <a:rPr lang="uk-UA" sz="2700" dirty="0" smtClean="0"/>
            </a:br>
            <a:endParaRPr lang="uk-UA" sz="2700" dirty="0"/>
          </a:p>
        </p:txBody>
      </p:sp>
    </p:spTree>
    <p:extLst>
      <p:ext uri="{BB962C8B-B14F-4D97-AF65-F5344CB8AC3E}">
        <p14:creationId xmlns:p14="http://schemas.microsoft.com/office/powerpoint/2010/main" val="29966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11353800" y="318977"/>
            <a:ext cx="193158" cy="213287"/>
          </a:xfrm>
        </p:spPr>
        <p:txBody>
          <a:bodyPr>
            <a:normAutofit fontScale="90000"/>
          </a:bodyPr>
          <a:lstStyle/>
          <a:p>
            <a:endParaRPr lang="uk-UA"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192238788"/>
              </p:ext>
            </p:extLst>
          </p:nvPr>
        </p:nvGraphicFramePr>
        <p:xfrm>
          <a:off x="738188" y="692150"/>
          <a:ext cx="10515600" cy="5522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570567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2243</TotalTime>
  <Words>16</Words>
  <Application>Microsoft Office PowerPoint</Application>
  <PresentationFormat>Произвольный</PresentationFormat>
  <Paragraphs>23</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  «ПЕДАГОГІКА ВИЩОЇ ШКОЛИ»   Лекція №1    Охріменко Зорина Володимирівна   </vt:lpstr>
      <vt:lpstr>        ПЕДАГОГІКА ВИЩОЇ ШКОЛИ   Педагогіка вищої школи є однією з галузей педагогіки, науки про виховання, навчання і освіту молоді і дорослих.  Наука про закономірності навчання і виховання студентів, їх наукову і професійну підготовку;  </vt:lpstr>
      <vt:lpstr>        Спрямованість ПВЩ  1. Перехід від «трансляції знань» до «розвитку компетентностей» 2. Володіння сучасними освітніми технологіями 3. Зміст (психологічні особливості, мотивація, партнерство) 4. Проєктування курсу </vt:lpstr>
      <vt:lpstr>         Педагогіка вищої школи є теоретичною і прикладною наукою  Як теоретична наука вона відображає причинно-наслідкові відношення і зв‘язки у вихованні, навчанні і науковій підготовці майбутніх спеціалістів.   Як практична наука педагогіка вищої школи вказує на застосування теоретичних положень, шляхів реалізації законів і закономірностей, принципів у практичній діяльності педагогічних працівників.   </vt:lpstr>
      <vt:lpstr>               МЕТА:  оволодіння дидактичними основами сучасної педагогічної науки, розвиток професійного мислення, оволодіння професійними вміннями та навичками необхідними для ефективної роботи у закладах вищої освіти           </vt:lpstr>
      <vt:lpstr>Історія становлення ПВШ</vt:lpstr>
      <vt:lpstr>     ОБ'ЄКТ ДОСЛІДЖЕННЯ  Об’єктом дослідження педагогіки вищої школи є система вищої освіти  і педагогічні процеси в ній. </vt:lpstr>
      <vt:lpstr>       Предмет педагогіки вищої школи  -процес вищої освіти і самоосвіти - навчання у ВНЗ;  - форми, методи і педагогічні технології у ВНЗ;  - виховання і самовиховання студентів;  - педагогічні аспекти неперервної самостійної роботи студентів під час навчання у ВНЗ та після його закінчення</vt:lpstr>
      <vt:lpstr>        ОСНОВНІ КАТЕГОРІЇ  Вища освіта – це рівень освіти, який здобувається особою у вищому навчальному закладі в результаті послідовного, системного та цілеспрямованого процесу засвоєння змісту навчання, який ґрунтується на повній загальній середній освіті й завершується здобуттям певної кваліфікації за підсумками державної атестації (закон України про ВО)  Професійна освіта – процес і результат засвоєння студентами системи знань, умінь і навичок, цінностей, особистісних якостей та здібностей, що зумовлюють їх підготовку до майбутньої професійної діяльності.  </vt:lpstr>
      <vt:lpstr>        Основні категорії   Педагогічний процес – взаємодія викладачів і студентів з метою виконання поставлених завдань вищої освіти.  Навчальний процес – співробітництво викладачів і студентів з метою засвоєння певної системи знань, умінь, навичок та розвитку якостей і здібностей.  Педагогічне дослідження – цілеспрямований пошук шляхів удосконалення педагогічного процесу з використанням наукового апарату </vt:lpstr>
      <vt:lpstr>           Основні категорії  Розвиток – процес якісних змін в особистості, зумовлений удосконаленням духовних, психічних, фізичних та соціальних можливостей людини з метою самореалізації на основі внутрішньо закладених здібностей та задатків. Компетентність – динамічна комбінація знань, вмінь і практичних навичок, способів мислення, професійних, світоглядних і громадянських якостей, морально-етичних цінностей, яка визначає здатність особи успішно здійснювати професійну та подальшу навчальну діяльність і є результатом навчання на певному рівні вищої освіти (закон України про ВО)    </vt:lpstr>
      <vt:lpstr>      Основні категорії   Навчання – цілеспрямована взаємодія викладачів й студентів, у процесі якої відбувається формування загальних та професійних компетентностей Викладання – діяльність викладача у процесі навчання, що спрямована на компетентностей. формування загальних та професійних  Учіння – діяльність студента у процесі навчання, що спрямована на формування загальних та професійних компетентностей. </vt:lpstr>
      <vt:lpstr>         Процесуальні категорії:    Виховання – це формуванням навчально-професійних потреб, інтересів, мотивів, професійно-ціннісних орієнтацій тощо.  Навчання – це процес засвоєння студентами інформації у вигляді знань, умінь та навичок, а також професійних компетенцій.  Освіта як процес – система набування знань, навичок, умінь, способів мислення і діяльності. Освіта як результат – рівень освіченості, ступінь оволодіння глибиною, широтою і змістом знань, навичок і вмінь </vt:lpstr>
      <vt:lpstr>          ПЕДАГОГІЧНА СИСТЕМА  У сучасному суспільстві виховання здійснюється, головним чином, через спеціальні педагогічні системи. Вони є стрижневим і дуже складним об’єктом дослідження науки педагогіки. Системою прийнято називати функціональну структуру, діяльність якої підпорядкована певній меті. Фахівці, які включені до спільного виду діяльності, теж утворюють систему, в якій ця діяльність здійснюється. Отже, навчальні заклади і включені в спеціальну навчально-виховну діяльність спеціалісти утворюють педагогічну систему. Вся сукупність навчально-виховних і культурно освітніх навчальних закладів складає систему освіти, котра вміщує великі педагогічні системи: систему вищої освіти, систему середньої спеціальної освіти, систему загальної середньої освіти та ін.. Ці великі педагогічні системи окреслені Законом України “Про освіту” (стаття 43). Структура педагогічної системи вищої освіти (ВПС) включає низку се резнніх педагогічних систем (це окремі вузи) і малих педагогічних систем (МПС) - окремі факультети, курси, групи. </vt:lpstr>
      <vt:lpstr>        Педагогічні системи    різняться між собою за педагогічною метою, змістом навчання, контингентом вихованців, кваліфікацією педагогів, формами, способами керівництва процесами діяльності вихованців, результатами. Проте всі системи реалізують єдину мету, яка визначена державою, суспільством. </vt:lpstr>
      <vt:lpstr>        Принципи сучасної освіти  Отже, освітня діяльність сучасності має ґрунтуватися на таких основних принципах:  - відповідність освіти потребам соціально-економічного розвитку суспільства;  - забезпечення інтелектуального розвитку особистості, оволодіння нею ефективними методами самостійної пізнавальної діяльності;  - формування у молодих поколінь високих морально - духовних якостей на засадах загальнолюдських і національних цінностей;  - розвиток високої екологічної культури відповідальності за збереження довкілля </vt:lpstr>
      <vt:lpstr>       ЗАВДАННЯ ВИЩОЇ ШКОЛИ  поглибити, розширити, інтегрувати знань із педагогіки та психології вищої школи, педагогічної майстерності, освітніх технологій;   практично опанувати різними формами організації навчального й виховного процесів у закладах вищої освіти;   виховання у магістрантів особистісних якостей майбутнього педагога, відповідального ставлення до виконання ролі викладача, прагнення постійно займатись самонавчанням, саморозвитком, самовдосконаленням.  </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hp</dc:creator>
  <cp:lastModifiedBy>RENOVATED</cp:lastModifiedBy>
  <cp:revision>86</cp:revision>
  <dcterms:created xsi:type="dcterms:W3CDTF">2020-10-11T19:20:14Z</dcterms:created>
  <dcterms:modified xsi:type="dcterms:W3CDTF">2026-08-29T15:57:53Z</dcterms:modified>
</cp:coreProperties>
</file>