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78" r:id="rId4"/>
    <p:sldId id="280" r:id="rId5"/>
    <p:sldId id="257" r:id="rId6"/>
    <p:sldId id="279" r:id="rId7"/>
    <p:sldId id="264" r:id="rId8"/>
    <p:sldId id="265" r:id="rId9"/>
    <p:sldId id="266" r:id="rId10"/>
    <p:sldId id="267" r:id="rId11"/>
    <p:sldId id="268" r:id="rId12"/>
    <p:sldId id="269" r:id="rId13"/>
    <p:sldId id="289" r:id="rId14"/>
    <p:sldId id="290" r:id="rId15"/>
    <p:sldId id="291" r:id="rId16"/>
    <p:sldId id="292" r:id="rId17"/>
    <p:sldId id="293" r:id="rId18"/>
    <p:sldId id="294" r:id="rId19"/>
    <p:sldId id="288" r:id="rId20"/>
    <p:sldId id="286" r:id="rId21"/>
    <p:sldId id="287" r:id="rId22"/>
    <p:sldId id="277" r:id="rId23"/>
    <p:sldId id="283" r:id="rId24"/>
    <p:sldId id="285" r:id="rId25"/>
    <p:sldId id="284" r:id="rId26"/>
    <p:sldId id="282" r:id="rId27"/>
    <p:sldId id="296" r:id="rId28"/>
    <p:sldId id="297" r:id="rId29"/>
    <p:sldId id="298" r:id="rId30"/>
    <p:sldId id="301" r:id="rId31"/>
    <p:sldId id="300" r:id="rId32"/>
    <p:sldId id="309" r:id="rId33"/>
    <p:sldId id="302"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99"/>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29.08.2026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29.08.2026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29.08.2026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29.08.2026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29.08.2026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29.08.2026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29.08.2026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29.08.2026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29.08.2026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29.08.2026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29.08.2026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29.08.2026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548681"/>
            <a:ext cx="7772400" cy="1152127"/>
          </a:xfrm>
          <a:solidFill>
            <a:srgbClr val="92D050"/>
          </a:solidFill>
        </p:spPr>
        <p:txBody>
          <a:bodyPr/>
          <a:lstStyle/>
          <a:p>
            <a:r>
              <a:rPr lang="uk-UA" dirty="0" smtClean="0"/>
              <a:t>Основні категорії ПВЩ</a:t>
            </a:r>
            <a:endParaRPr lang="uk-UA" dirty="0"/>
          </a:p>
        </p:txBody>
      </p:sp>
      <p:sp>
        <p:nvSpPr>
          <p:cNvPr id="3" name="Подзаголовок 2"/>
          <p:cNvSpPr>
            <a:spLocks noGrp="1"/>
          </p:cNvSpPr>
          <p:nvPr>
            <p:ph type="subTitle" idx="1"/>
          </p:nvPr>
        </p:nvSpPr>
        <p:spPr>
          <a:xfrm>
            <a:off x="827584" y="1988840"/>
            <a:ext cx="7488832" cy="4032448"/>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p:spPr>
        <p:txBody>
          <a:bodyPr>
            <a:normAutofit fontScale="92500" lnSpcReduction="10000"/>
          </a:bodyPr>
          <a:lstStyle/>
          <a:p>
            <a:pPr algn="just"/>
            <a:r>
              <a:rPr lang="uk-UA" dirty="0" smtClean="0">
                <a:solidFill>
                  <a:schemeClr val="tx1"/>
                </a:solidFill>
              </a:rPr>
              <a:t>Навчання</a:t>
            </a:r>
          </a:p>
          <a:p>
            <a:pPr algn="just"/>
            <a:r>
              <a:rPr lang="uk-UA" dirty="0" smtClean="0">
                <a:solidFill>
                  <a:schemeClr val="tx1"/>
                </a:solidFill>
              </a:rPr>
              <a:t>Виховання</a:t>
            </a:r>
          </a:p>
          <a:p>
            <a:pPr algn="just"/>
            <a:r>
              <a:rPr lang="uk-UA" dirty="0" smtClean="0">
                <a:solidFill>
                  <a:schemeClr val="tx1"/>
                </a:solidFill>
              </a:rPr>
              <a:t>Освіта</a:t>
            </a:r>
          </a:p>
          <a:p>
            <a:pPr algn="just"/>
            <a:r>
              <a:rPr lang="uk-UA" dirty="0" smtClean="0">
                <a:solidFill>
                  <a:schemeClr val="tx1"/>
                </a:solidFill>
              </a:rPr>
              <a:t>Розвиток</a:t>
            </a:r>
          </a:p>
          <a:p>
            <a:pPr algn="just"/>
            <a:r>
              <a:rPr lang="uk-UA" dirty="0" smtClean="0">
                <a:solidFill>
                  <a:schemeClr val="tx1"/>
                </a:solidFill>
              </a:rPr>
              <a:t>Формування</a:t>
            </a:r>
          </a:p>
          <a:p>
            <a:pPr algn="just"/>
            <a:r>
              <a:rPr lang="uk-UA" dirty="0" smtClean="0">
                <a:solidFill>
                  <a:schemeClr val="tx1"/>
                </a:solidFill>
              </a:rPr>
              <a:t>Педагогічний процес</a:t>
            </a:r>
          </a:p>
          <a:p>
            <a:pPr algn="just"/>
            <a:endParaRPr lang="uk-UA" dirty="0" smtClean="0">
              <a:solidFill>
                <a:schemeClr val="tx1"/>
              </a:solidFill>
            </a:endParaRPr>
          </a:p>
          <a:p>
            <a:pPr algn="just"/>
            <a:r>
              <a:rPr lang="uk-UA" dirty="0" smtClean="0">
                <a:solidFill>
                  <a:schemeClr val="tx1"/>
                </a:solidFill>
              </a:rPr>
              <a:t> </a:t>
            </a:r>
            <a:endParaRPr lang="uk-UA" dirty="0">
              <a:solidFill>
                <a:schemeClr val="tx1"/>
              </a:solidFill>
            </a:endParaRPr>
          </a:p>
        </p:txBody>
      </p:sp>
    </p:spTree>
    <p:extLst>
      <p:ext uri="{BB962C8B-B14F-4D97-AF65-F5344CB8AC3E}">
        <p14:creationId xmlns:p14="http://schemas.microsoft.com/office/powerpoint/2010/main" val="3040182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2">
              <a:lumMod val="60000"/>
              <a:lumOff val="40000"/>
            </a:schemeClr>
          </a:solidFill>
        </p:spPr>
        <p:txBody>
          <a:bodyPr>
            <a:normAutofit fontScale="90000"/>
          </a:bodyPr>
          <a:lstStyle/>
          <a:p>
            <a:r>
              <a:rPr lang="uk-UA" dirty="0" smtClean="0"/>
              <a:t>ЗВ’ЯЗОК ПЕДАГОГІКИ І МЕТОДИКИ</a:t>
            </a:r>
            <a:endParaRPr lang="uk-UA" dirty="0"/>
          </a:p>
        </p:txBody>
      </p:sp>
      <p:sp>
        <p:nvSpPr>
          <p:cNvPr id="3" name="Объект 2"/>
          <p:cNvSpPr>
            <a:spLocks noGrp="1"/>
          </p:cNvSpPr>
          <p:nvPr>
            <p:ph idx="1"/>
          </p:nvPr>
        </p:nvSpPr>
        <p:spPr>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2700000" scaled="1"/>
            <a:tileRect/>
          </a:gradFill>
        </p:spPr>
        <p:txBody>
          <a:bodyPr>
            <a:normAutofit/>
          </a:bodyPr>
          <a:lstStyle/>
          <a:p>
            <a:pPr marL="0" indent="0">
              <a:buNone/>
            </a:pPr>
            <a:r>
              <a:rPr lang="ru-RU" sz="4800" dirty="0" err="1"/>
              <a:t>Педагогіка</a:t>
            </a:r>
            <a:r>
              <a:rPr lang="ru-RU" sz="4800" dirty="0"/>
              <a:t> </a:t>
            </a:r>
            <a:r>
              <a:rPr lang="ru-RU" sz="4800" dirty="0" err="1"/>
              <a:t>визначає</a:t>
            </a:r>
            <a:r>
              <a:rPr lang="ru-RU" sz="4800" dirty="0"/>
              <a:t> </a:t>
            </a:r>
            <a:r>
              <a:rPr lang="ru-RU" sz="4800" dirty="0" err="1"/>
              <a:t>загальні</a:t>
            </a:r>
            <a:r>
              <a:rPr lang="ru-RU" sz="4800" dirty="0"/>
              <a:t> </a:t>
            </a:r>
            <a:r>
              <a:rPr lang="ru-RU" sz="4800" dirty="0" err="1"/>
              <a:t>закономірності</a:t>
            </a:r>
            <a:r>
              <a:rPr lang="ru-RU" sz="4800" dirty="0"/>
              <a:t> </a:t>
            </a:r>
            <a:r>
              <a:rPr lang="ru-RU" sz="4800" dirty="0" err="1"/>
              <a:t>навчання</a:t>
            </a:r>
            <a:r>
              <a:rPr lang="ru-RU" sz="4800" dirty="0"/>
              <a:t> і </a:t>
            </a:r>
            <a:r>
              <a:rPr lang="ru-RU" sz="4800" dirty="0" err="1"/>
              <a:t>виховання</a:t>
            </a:r>
            <a:r>
              <a:rPr lang="ru-RU" sz="4800" dirty="0"/>
              <a:t>, а методика – </a:t>
            </a:r>
            <a:r>
              <a:rPr lang="ru-RU" sz="4800" dirty="0" err="1"/>
              <a:t>інтерпретує</a:t>
            </a:r>
            <a:r>
              <a:rPr lang="ru-RU" sz="4800" dirty="0"/>
              <a:t> </a:t>
            </a:r>
            <a:r>
              <a:rPr lang="ru-RU" sz="4800" dirty="0" err="1"/>
              <a:t>їх</a:t>
            </a:r>
            <a:r>
              <a:rPr lang="ru-RU" sz="4800" dirty="0"/>
              <a:t> </a:t>
            </a:r>
            <a:r>
              <a:rPr lang="ru-RU" sz="4800" dirty="0" err="1"/>
              <a:t>стосовно</a:t>
            </a:r>
            <a:r>
              <a:rPr lang="ru-RU" sz="4800" dirty="0"/>
              <a:t> </a:t>
            </a:r>
            <a:r>
              <a:rPr lang="ru-RU" sz="4800" dirty="0" err="1"/>
              <a:t>свого</a:t>
            </a:r>
            <a:r>
              <a:rPr lang="ru-RU" sz="4800" dirty="0"/>
              <a:t> </a:t>
            </a:r>
            <a:r>
              <a:rPr lang="ru-RU" sz="4800" dirty="0" err="1"/>
              <a:t>учбового</a:t>
            </a:r>
            <a:r>
              <a:rPr lang="ru-RU" sz="4800" dirty="0"/>
              <a:t> предмету.</a:t>
            </a:r>
            <a:endParaRPr lang="uk-UA" sz="4800" dirty="0"/>
          </a:p>
        </p:txBody>
      </p:sp>
    </p:spTree>
    <p:extLst>
      <p:ext uri="{BB962C8B-B14F-4D97-AF65-F5344CB8AC3E}">
        <p14:creationId xmlns:p14="http://schemas.microsoft.com/office/powerpoint/2010/main" val="1502591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Ключові поняття</a:t>
            </a:r>
            <a:endParaRPr lang="uk-UA"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5195" y="1762994"/>
            <a:ext cx="7261964" cy="4351338"/>
          </a:xfrm>
        </p:spPr>
      </p:pic>
      <p:pic>
        <p:nvPicPr>
          <p:cNvPr id="5" name="Объект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495" y="1915394"/>
            <a:ext cx="7261964" cy="4351338"/>
          </a:xfrm>
          <a:prstGeom prst="rect">
            <a:avLst/>
          </a:prstGeom>
        </p:spPr>
      </p:pic>
    </p:spTree>
    <p:extLst>
      <p:ext uri="{BB962C8B-B14F-4D97-AF65-F5344CB8AC3E}">
        <p14:creationId xmlns:p14="http://schemas.microsoft.com/office/powerpoint/2010/main" val="867725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lstStyle/>
          <a:p>
            <a:r>
              <a:rPr lang="uk-UA" dirty="0" smtClean="0"/>
              <a:t>НАВЧАННЯ</a:t>
            </a:r>
            <a:endParaRPr lang="uk-UA" dirty="0"/>
          </a:p>
        </p:txBody>
      </p:sp>
      <p:sp>
        <p:nvSpPr>
          <p:cNvPr id="3" name="Объект 2"/>
          <p:cNvSpPr>
            <a:spLocks noGrp="1"/>
          </p:cNvSpPr>
          <p:nvPr>
            <p:ph idx="1"/>
          </p:nvPr>
        </p:nvSpPr>
        <p: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p:spPr>
        <p:txBody>
          <a:bodyPr>
            <a:normAutofit fontScale="92500" lnSpcReduction="20000"/>
          </a:bodyPr>
          <a:lstStyle/>
          <a:p>
            <a:r>
              <a:rPr lang="uk-UA" b="1" i="1" dirty="0"/>
              <a:t>НАВЧАННЯ - </a:t>
            </a:r>
            <a:r>
              <a:rPr lang="uk-UA" b="1" dirty="0"/>
              <a:t>це доцільно організована, </a:t>
            </a:r>
            <a:r>
              <a:rPr lang="uk-UA" b="1" dirty="0" err="1"/>
              <a:t>методично</a:t>
            </a:r>
            <a:r>
              <a:rPr lang="uk-UA" b="1" dirty="0"/>
              <a:t> правильно побудована й змістовно насичена цілеспрямована діяльність суб´єктів та об´єктів педагогічного процесу, спрямована насамперед на свідоме, міцне й глибоке опанування системи професійних знань, навичок і вмінь, виховання, розвиток і формування певної сукупності морально-психічних, професійних і громадянських якостей, необхідних у процесі </a:t>
            </a:r>
            <a:r>
              <a:rPr lang="uk-UA" b="1" dirty="0" err="1" smtClean="0"/>
              <a:t>життєдіяльності</a:t>
            </a:r>
            <a:r>
              <a:rPr lang="uk-UA" dirty="0" err="1" smtClean="0"/>
              <a:t>є</a:t>
            </a:r>
            <a:endParaRPr lang="uk-UA" dirty="0" smtClean="0"/>
          </a:p>
          <a:p>
            <a:pPr marL="0" indent="0">
              <a:buNone/>
            </a:pPr>
            <a:endParaRPr lang="uk-UA" dirty="0"/>
          </a:p>
        </p:txBody>
      </p:sp>
    </p:spTree>
    <p:extLst>
      <p:ext uri="{BB962C8B-B14F-4D97-AF65-F5344CB8AC3E}">
        <p14:creationId xmlns:p14="http://schemas.microsoft.com/office/powerpoint/2010/main" val="1153666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lstStyle/>
          <a:p>
            <a:r>
              <a:rPr lang="uk-UA" dirty="0" smtClean="0"/>
              <a:t>НАВЧАННЯ в ЗВО</a:t>
            </a:r>
            <a:endParaRPr lang="uk-UA" dirty="0"/>
          </a:p>
        </p:txBody>
      </p:sp>
      <p:sp>
        <p:nvSpPr>
          <p:cNvPr id="3" name="Объект 2"/>
          <p:cNvSpPr>
            <a:spLocks noGrp="1"/>
          </p:cNvSpPr>
          <p:nvPr>
            <p:ph idx="1"/>
          </p:nvPr>
        </p:nvSpPr>
        <p:spPr>
          <a:solidFill>
            <a:schemeClr val="accent3">
              <a:lumMod val="40000"/>
              <a:lumOff val="60000"/>
            </a:schemeClr>
          </a:solidFill>
        </p:spPr>
        <p:txBody>
          <a:bodyPr/>
          <a:lstStyle/>
          <a:p>
            <a:r>
              <a:rPr lang="ru-RU" dirty="0" err="1" smtClean="0"/>
              <a:t>Організований</a:t>
            </a:r>
            <a:r>
              <a:rPr lang="ru-RU" dirty="0" smtClean="0"/>
              <a:t> </a:t>
            </a:r>
            <a:r>
              <a:rPr lang="ru-RU" dirty="0" err="1"/>
              <a:t>п</a:t>
            </a:r>
            <a:r>
              <a:rPr lang="ru-RU" dirty="0" err="1" smtClean="0"/>
              <a:t>роцес</a:t>
            </a:r>
            <a:r>
              <a:rPr lang="ru-RU" dirty="0" smtClean="0"/>
              <a:t> </a:t>
            </a:r>
            <a:r>
              <a:rPr lang="ru-RU" dirty="0" err="1"/>
              <a:t>взаємодії</a:t>
            </a:r>
            <a:r>
              <a:rPr lang="ru-RU" dirty="0"/>
              <a:t> </a:t>
            </a:r>
            <a:r>
              <a:rPr lang="ru-RU" dirty="0" err="1"/>
              <a:t>викладача</a:t>
            </a:r>
            <a:r>
              <a:rPr lang="ru-RU" dirty="0"/>
              <a:t> та студента, </a:t>
            </a:r>
            <a:r>
              <a:rPr lang="ru-RU" dirty="0" err="1"/>
              <a:t>спрямований</a:t>
            </a:r>
            <a:r>
              <a:rPr lang="ru-RU" dirty="0"/>
              <a:t> на </a:t>
            </a:r>
            <a:r>
              <a:rPr lang="ru-RU" dirty="0" err="1"/>
              <a:t>здобуття</a:t>
            </a:r>
            <a:r>
              <a:rPr lang="ru-RU" dirty="0"/>
              <a:t> </a:t>
            </a:r>
            <a:r>
              <a:rPr lang="ru-RU" dirty="0" err="1"/>
              <a:t>знань</a:t>
            </a:r>
            <a:r>
              <a:rPr lang="ru-RU" dirty="0"/>
              <a:t>, </a:t>
            </a:r>
            <a:r>
              <a:rPr lang="ru-RU" dirty="0" err="1"/>
              <a:t>умінь</a:t>
            </a:r>
            <a:r>
              <a:rPr lang="ru-RU" dirty="0"/>
              <a:t>, </a:t>
            </a:r>
            <a:r>
              <a:rPr lang="ru-RU" dirty="0" err="1"/>
              <a:t>навичок</a:t>
            </a:r>
            <a:r>
              <a:rPr lang="ru-RU" dirty="0" smtClean="0"/>
              <a:t>.</a:t>
            </a:r>
          </a:p>
          <a:p>
            <a:r>
              <a:rPr lang="uk-UA" dirty="0" smtClean="0"/>
              <a:t>Процес навчання включає обробку інформації, збереження </a:t>
            </a:r>
            <a:r>
              <a:rPr lang="ru-RU" dirty="0" err="1" smtClean="0"/>
              <a:t>її</a:t>
            </a:r>
            <a:r>
              <a:rPr lang="ru-RU" dirty="0" smtClean="0"/>
              <a:t> </a:t>
            </a:r>
            <a:r>
              <a:rPr lang="ru-RU" dirty="0"/>
              <a:t>в </a:t>
            </a:r>
            <a:r>
              <a:rPr lang="ru-RU" dirty="0" err="1" smtClean="0"/>
              <a:t>пам'яті</a:t>
            </a:r>
            <a:r>
              <a:rPr lang="ru-RU" dirty="0" smtClean="0"/>
              <a:t> та </a:t>
            </a:r>
            <a:r>
              <a:rPr lang="ru-RU" dirty="0" err="1"/>
              <a:t>здатність</a:t>
            </a:r>
            <a:r>
              <a:rPr lang="ru-RU" dirty="0"/>
              <a:t> </a:t>
            </a:r>
            <a:r>
              <a:rPr lang="ru-RU" dirty="0" err="1"/>
              <a:t>переносити</a:t>
            </a:r>
            <a:r>
              <a:rPr lang="ru-RU" dirty="0"/>
              <a:t> </a:t>
            </a:r>
            <a:r>
              <a:rPr lang="ru-RU" dirty="0" err="1"/>
              <a:t>знання</a:t>
            </a:r>
            <a:r>
              <a:rPr lang="ru-RU" dirty="0"/>
              <a:t> та </a:t>
            </a:r>
            <a:r>
              <a:rPr lang="ru-RU" dirty="0" err="1"/>
              <a:t>навички</a:t>
            </a:r>
            <a:r>
              <a:rPr lang="ru-RU" dirty="0"/>
              <a:t> в </a:t>
            </a:r>
            <a:r>
              <a:rPr lang="ru-RU" dirty="0" err="1"/>
              <a:t>життєві</a:t>
            </a:r>
            <a:r>
              <a:rPr lang="ru-RU" dirty="0"/>
              <a:t> </a:t>
            </a:r>
            <a:r>
              <a:rPr lang="ru-RU" dirty="0" err="1"/>
              <a:t>ситуації</a:t>
            </a:r>
            <a:r>
              <a:rPr lang="ru-RU" dirty="0"/>
              <a:t>.</a:t>
            </a:r>
            <a:endParaRPr lang="uk-UA" dirty="0"/>
          </a:p>
        </p:txBody>
      </p:sp>
    </p:spTree>
    <p:extLst>
      <p:ext uri="{BB962C8B-B14F-4D97-AF65-F5344CB8AC3E}">
        <p14:creationId xmlns:p14="http://schemas.microsoft.com/office/powerpoint/2010/main" val="761217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noAutofit/>
          </a:bodyPr>
          <a:lstStyle/>
          <a:p>
            <a:r>
              <a:rPr lang="uk-UA" sz="3600" dirty="0"/>
              <a:t>Основними </a:t>
            </a:r>
            <a:r>
              <a:rPr lang="uk-UA" sz="3600" i="1" dirty="0"/>
              <a:t>завданнями</a:t>
            </a:r>
            <a:r>
              <a:rPr lang="uk-UA" sz="3600" dirty="0"/>
              <a:t> дидактики є пошук відповідей на наступні питання</a:t>
            </a:r>
          </a:p>
        </p:txBody>
      </p:sp>
      <p:sp>
        <p:nvSpPr>
          <p:cNvPr id="3" name="Объект 2"/>
          <p:cNvSpPr>
            <a:spLocks noGrp="1"/>
          </p:cNvSpPr>
          <p:nvPr>
            <p:ph idx="1"/>
          </p:nvPr>
        </p:nvSpPr>
        <p: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txBody>
          <a:bodyPr>
            <a:normAutofit fontScale="92500" lnSpcReduction="10000"/>
          </a:bodyPr>
          <a:lstStyle/>
          <a:p>
            <a:r>
              <a:rPr lang="uk-UA" i="1" dirty="0"/>
              <a:t>Для чого навчати</a:t>
            </a:r>
            <a:r>
              <a:rPr lang="uk-UA" dirty="0"/>
              <a:t>? - Цілі освіти, пов'язані з мотиваційно-ціннісними орієнтаціями суб'єктів навчальної діяльності.</a:t>
            </a:r>
          </a:p>
          <a:p>
            <a:r>
              <a:rPr lang="uk-UA" i="1" dirty="0"/>
              <a:t>Чому навчати</a:t>
            </a:r>
            <a:r>
              <a:rPr lang="uk-UA" dirty="0"/>
              <a:t>? - Визначення змісту освіти, розробка освітніх стандартів, навчальних програм і методичного супроводу навчального процесу.</a:t>
            </a:r>
          </a:p>
          <a:p>
            <a:r>
              <a:rPr lang="uk-UA" i="1" dirty="0"/>
              <a:t>Як навчати</a:t>
            </a:r>
            <a:r>
              <a:rPr lang="uk-UA" dirty="0"/>
              <a:t>? - Відбір дидактичних принципів, методів і форм навчання, що сприяють ефективній педагогічній діяльності.</a:t>
            </a:r>
          </a:p>
          <a:p>
            <a:endParaRPr lang="uk-UA" dirty="0"/>
          </a:p>
        </p:txBody>
      </p:sp>
    </p:spTree>
    <p:extLst>
      <p:ext uri="{BB962C8B-B14F-4D97-AF65-F5344CB8AC3E}">
        <p14:creationId xmlns:p14="http://schemas.microsoft.com/office/powerpoint/2010/main" val="2446510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lstStyle/>
          <a:p>
            <a:r>
              <a:rPr lang="uk-UA" dirty="0" smtClean="0"/>
              <a:t>ТЕОРІЇ НАВЧАННЯ</a:t>
            </a:r>
            <a:endParaRPr lang="uk-UA" dirty="0"/>
          </a:p>
        </p:txBody>
      </p:sp>
      <p:sp>
        <p:nvSpPr>
          <p:cNvPr id="3" name="Объект 2"/>
          <p:cNvSpPr>
            <a:spLocks noGrp="1"/>
          </p:cNvSpPr>
          <p:nvPr>
            <p:ph idx="1"/>
          </p:nvPr>
        </p:nvSpPr>
        <p:spPr>
          <a:solidFill>
            <a:schemeClr val="accent3">
              <a:lumMod val="40000"/>
              <a:lumOff val="60000"/>
            </a:schemeClr>
          </a:solidFill>
        </p:spPr>
        <p:txBody>
          <a:bodyPr>
            <a:normAutofit/>
          </a:bodyPr>
          <a:lstStyle/>
          <a:p>
            <a:pPr marL="0" indent="0">
              <a:buNone/>
            </a:pPr>
            <a:r>
              <a:rPr lang="uk-UA" sz="2400" dirty="0" smtClean="0"/>
              <a:t>Теорії навчання пояснюють механізм засвоєння знань і відповідно до поглядів науковців окреслюють методи навчання. </a:t>
            </a:r>
          </a:p>
          <a:p>
            <a:pPr marL="0" indent="0">
              <a:buNone/>
            </a:pPr>
            <a:r>
              <a:rPr lang="uk-UA" sz="2400" dirty="0" smtClean="0"/>
              <a:t>ТЕОРІЯ КОГНІТИВНОГО НАВЧАННЯ ПІАЖЕ. </a:t>
            </a:r>
          </a:p>
          <a:p>
            <a:r>
              <a:rPr lang="uk-UA" sz="2400" dirty="0" smtClean="0"/>
              <a:t>Навчання передбачає активну обробку інформації. Теорія  </a:t>
            </a:r>
            <a:r>
              <a:rPr lang="ru-RU" sz="2400" dirty="0" err="1"/>
              <a:t>підкреслює</a:t>
            </a:r>
            <a:r>
              <a:rPr lang="ru-RU" sz="2400" dirty="0"/>
              <a:t> роль </a:t>
            </a:r>
            <a:r>
              <a:rPr lang="ru-RU" sz="2400" dirty="0" err="1"/>
              <a:t>розумових</a:t>
            </a:r>
            <a:r>
              <a:rPr lang="ru-RU" sz="2400" dirty="0"/>
              <a:t> </a:t>
            </a:r>
            <a:r>
              <a:rPr lang="ru-RU" sz="2400" dirty="0" err="1"/>
              <a:t>процесів</a:t>
            </a:r>
            <a:r>
              <a:rPr lang="ru-RU" sz="2400" dirty="0"/>
              <a:t> у </a:t>
            </a:r>
            <a:r>
              <a:rPr lang="ru-RU" sz="2400" dirty="0" err="1"/>
              <a:t>навчанні</a:t>
            </a:r>
            <a:r>
              <a:rPr lang="ru-RU" sz="2400" dirty="0"/>
              <a:t>.</a:t>
            </a:r>
            <a:r>
              <a:rPr lang="uk-UA" sz="2400" dirty="0" smtClean="0"/>
              <a:t> Велика роль надається інтелекту, пізнавальним процесам.</a:t>
            </a:r>
          </a:p>
          <a:p>
            <a:r>
              <a:rPr lang="uk-UA" sz="2400" dirty="0" smtClean="0"/>
              <a:t>Способи застосування: дискусії, встановлення в'язків, рефлексія, </a:t>
            </a:r>
            <a:r>
              <a:rPr lang="uk-UA" sz="2400" dirty="0" err="1" smtClean="0"/>
              <a:t>досліджуюче</a:t>
            </a:r>
            <a:r>
              <a:rPr lang="uk-UA" sz="2400" dirty="0" smtClean="0"/>
              <a:t> навчання</a:t>
            </a:r>
          </a:p>
          <a:p>
            <a:r>
              <a:rPr lang="ru-RU" sz="2400" dirty="0"/>
              <a:t>схем, </a:t>
            </a:r>
            <a:r>
              <a:rPr lang="ru-RU" sz="2400" dirty="0" err="1"/>
              <a:t>ментальних</a:t>
            </a:r>
            <a:r>
              <a:rPr lang="ru-RU" sz="2400" dirty="0"/>
              <a:t> карт, </a:t>
            </a:r>
            <a:r>
              <a:rPr lang="ru-RU" sz="2400" dirty="0" err="1"/>
              <a:t>аналогій</a:t>
            </a:r>
            <a:r>
              <a:rPr lang="ru-RU" sz="2400" dirty="0"/>
              <a:t> та </a:t>
            </a:r>
            <a:r>
              <a:rPr lang="ru-RU" sz="2400" dirty="0" err="1"/>
              <a:t>структурування</a:t>
            </a:r>
            <a:r>
              <a:rPr lang="ru-RU" sz="2400" dirty="0"/>
              <a:t> тексту для </a:t>
            </a:r>
            <a:r>
              <a:rPr lang="ru-RU" sz="2400" dirty="0" err="1"/>
              <a:t>кращого</a:t>
            </a:r>
            <a:r>
              <a:rPr lang="ru-RU" sz="2400" dirty="0"/>
              <a:t> </a:t>
            </a:r>
            <a:r>
              <a:rPr lang="ru-RU" sz="2400" dirty="0" err="1"/>
              <a:t>засвоєння</a:t>
            </a:r>
            <a:r>
              <a:rPr lang="ru-RU" sz="2400" dirty="0"/>
              <a:t>.</a:t>
            </a:r>
            <a:r>
              <a:rPr lang="uk-UA" sz="2400" dirty="0" smtClean="0"/>
              <a:t> </a:t>
            </a:r>
            <a:endParaRPr lang="uk-UA" sz="2400" dirty="0"/>
          </a:p>
        </p:txBody>
      </p:sp>
    </p:spTree>
    <p:extLst>
      <p:ext uri="{BB962C8B-B14F-4D97-AF65-F5344CB8AC3E}">
        <p14:creationId xmlns:p14="http://schemas.microsoft.com/office/powerpoint/2010/main" val="1607431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Біхевіоризм (Поведінковий підхід)</a:t>
            </a:r>
          </a:p>
        </p:txBody>
      </p:sp>
      <p:sp>
        <p:nvSpPr>
          <p:cNvPr id="3" name="Объект 2"/>
          <p:cNvSpPr>
            <a:spLocks noGrp="1"/>
          </p:cNvSpPr>
          <p:nvPr>
            <p:ph idx="1"/>
          </p:nvPr>
        </p:nvSpPr>
        <p:spPr>
          <a:solidFill>
            <a:schemeClr val="accent4">
              <a:lumMod val="40000"/>
              <a:lumOff val="60000"/>
            </a:schemeClr>
          </a:solidFill>
        </p:spPr>
        <p:txBody>
          <a:bodyPr>
            <a:normAutofit/>
          </a:bodyPr>
          <a:lstStyle/>
          <a:p>
            <a:pPr marL="0" indent="0">
              <a:buNone/>
            </a:pPr>
            <a:r>
              <a:rPr lang="uk-UA" sz="2800" dirty="0"/>
              <a:t>Згідно з цією теорією, навчання відбувається через процес обумовлення, який передбачає зв’язок між </a:t>
            </a:r>
            <a:r>
              <a:rPr lang="uk-UA" sz="2800" i="1" dirty="0"/>
              <a:t>стимулом</a:t>
            </a:r>
            <a:r>
              <a:rPr lang="uk-UA" sz="2800" dirty="0"/>
              <a:t> і </a:t>
            </a:r>
            <a:r>
              <a:rPr lang="uk-UA" sz="2800" i="1" dirty="0"/>
              <a:t>реакцією</a:t>
            </a:r>
            <a:r>
              <a:rPr lang="uk-UA" sz="2800" dirty="0" smtClean="0"/>
              <a:t>.</a:t>
            </a:r>
          </a:p>
          <a:p>
            <a:pPr marL="0" indent="0" algn="ctr">
              <a:buNone/>
            </a:pPr>
            <a:r>
              <a:rPr lang="uk-UA" sz="2800" dirty="0" smtClean="0"/>
              <a:t>Застосування в освіті</a:t>
            </a:r>
          </a:p>
          <a:p>
            <a:pPr>
              <a:buFont typeface="Wingdings" panose="05000000000000000000" pitchFamily="2" charset="2"/>
              <a:buChar char="q"/>
            </a:pPr>
            <a:r>
              <a:rPr lang="uk-UA" sz="2800" dirty="0" smtClean="0"/>
              <a:t>Позитивне підкріплення</a:t>
            </a:r>
          </a:p>
          <a:p>
            <a:pPr>
              <a:buFont typeface="Wingdings" panose="05000000000000000000" pitchFamily="2" charset="2"/>
              <a:buChar char="q"/>
            </a:pPr>
            <a:r>
              <a:rPr lang="uk-UA" sz="2800" dirty="0" smtClean="0"/>
              <a:t>Негативне підкріплення</a:t>
            </a:r>
          </a:p>
          <a:p>
            <a:pPr>
              <a:buFont typeface="Wingdings" panose="05000000000000000000" pitchFamily="2" charset="2"/>
              <a:buChar char="q"/>
            </a:pPr>
            <a:r>
              <a:rPr lang="uk-UA" sz="2800" dirty="0" smtClean="0"/>
              <a:t>Покарання</a:t>
            </a:r>
          </a:p>
          <a:p>
            <a:pPr>
              <a:buFont typeface="Wingdings" panose="05000000000000000000" pitchFamily="2" charset="2"/>
              <a:buChar char="q"/>
            </a:pPr>
            <a:r>
              <a:rPr lang="uk-UA" sz="2800" dirty="0" smtClean="0"/>
              <a:t>моделювання</a:t>
            </a:r>
          </a:p>
        </p:txBody>
      </p:sp>
    </p:spTree>
    <p:extLst>
      <p:ext uri="{BB962C8B-B14F-4D97-AF65-F5344CB8AC3E}">
        <p14:creationId xmlns:p14="http://schemas.microsoft.com/office/powerpoint/2010/main" val="3619164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Конструктивізм</a:t>
            </a:r>
            <a:r>
              <a:rPr lang="uk-UA" dirty="0"/>
              <a:t>(Діяльнісний підхід)</a:t>
            </a:r>
          </a:p>
        </p:txBody>
      </p:sp>
      <p:sp>
        <p:nvSpPr>
          <p:cNvPr id="3" name="Объект 2"/>
          <p:cNvSpPr>
            <a:spLocks noGrp="1"/>
          </p:cNvSpPr>
          <p:nvPr>
            <p:ph idx="1"/>
          </p:nvPr>
        </p:nvSpPr>
        <p:spPr>
          <a:solidFill>
            <a:schemeClr val="accent5">
              <a:lumMod val="40000"/>
              <a:lumOff val="60000"/>
            </a:schemeClr>
          </a:solidFill>
        </p:spPr>
        <p:txBody>
          <a:bodyPr>
            <a:normAutofit lnSpcReduction="10000"/>
          </a:bodyPr>
          <a:lstStyle/>
          <a:p>
            <a:pPr marL="0" indent="0">
              <a:buNone/>
            </a:pPr>
            <a:r>
              <a:rPr lang="ru-RU" dirty="0"/>
              <a:t>роль активного </a:t>
            </a:r>
            <a:r>
              <a:rPr lang="ru-RU" dirty="0" err="1"/>
              <a:t>конструювання</a:t>
            </a:r>
            <a:r>
              <a:rPr lang="ru-RU" dirty="0"/>
              <a:t> </a:t>
            </a:r>
            <a:r>
              <a:rPr lang="ru-RU" dirty="0" err="1"/>
              <a:t>знань</a:t>
            </a:r>
            <a:r>
              <a:rPr lang="ru-RU" dirty="0"/>
              <a:t> </a:t>
            </a:r>
            <a:r>
              <a:rPr lang="ru-RU" dirty="0" err="1" smtClean="0"/>
              <a:t>учнем</a:t>
            </a:r>
            <a:endParaRPr lang="ru-RU" dirty="0" smtClean="0"/>
          </a:p>
          <a:p>
            <a:pPr marL="0" indent="0">
              <a:buNone/>
            </a:pPr>
            <a:r>
              <a:rPr lang="ru-RU" dirty="0" err="1" smtClean="0"/>
              <a:t>Домінуюча</a:t>
            </a:r>
            <a:r>
              <a:rPr lang="ru-RU" dirty="0" smtClean="0"/>
              <a:t> роль </a:t>
            </a:r>
            <a:r>
              <a:rPr lang="ru-RU" dirty="0" err="1" smtClean="0"/>
              <a:t>надається</a:t>
            </a:r>
            <a:r>
              <a:rPr lang="ru-RU" dirty="0" smtClean="0"/>
              <a:t> </a:t>
            </a:r>
            <a:r>
              <a:rPr lang="ru-RU" dirty="0" err="1" smtClean="0"/>
              <a:t>досвіду</a:t>
            </a:r>
            <a:r>
              <a:rPr lang="ru-RU" dirty="0" smtClean="0"/>
              <a:t> та </a:t>
            </a:r>
            <a:r>
              <a:rPr lang="ru-RU" dirty="0" err="1" smtClean="0"/>
              <a:t>взаємодії</a:t>
            </a:r>
            <a:r>
              <a:rPr lang="ru-RU" dirty="0" smtClean="0"/>
              <a:t> </a:t>
            </a:r>
            <a:r>
              <a:rPr lang="ru-RU" dirty="0"/>
              <a:t>з </a:t>
            </a:r>
            <a:r>
              <a:rPr lang="ru-RU" dirty="0" err="1"/>
              <a:t>навколишнім</a:t>
            </a:r>
            <a:r>
              <a:rPr lang="ru-RU" dirty="0"/>
              <a:t> </a:t>
            </a:r>
            <a:r>
              <a:rPr lang="ru-RU" dirty="0" err="1" smtClean="0"/>
              <a:t>середовищем</a:t>
            </a:r>
            <a:endParaRPr lang="ru-RU" dirty="0" smtClean="0"/>
          </a:p>
          <a:p>
            <a:pPr marL="0" indent="0" algn="ctr">
              <a:buNone/>
            </a:pPr>
            <a:r>
              <a:rPr lang="uk-UA" dirty="0"/>
              <a:t>Застосування в </a:t>
            </a:r>
            <a:r>
              <a:rPr lang="uk-UA" dirty="0" smtClean="0"/>
              <a:t>освіті</a:t>
            </a:r>
          </a:p>
          <a:p>
            <a:pPr>
              <a:buFont typeface="Wingdings" panose="05000000000000000000" pitchFamily="2" charset="2"/>
              <a:buChar char="q"/>
            </a:pPr>
            <a:r>
              <a:rPr lang="uk-UA" dirty="0"/>
              <a:t> </a:t>
            </a:r>
            <a:r>
              <a:rPr lang="uk-UA" dirty="0" err="1" smtClean="0"/>
              <a:t>проєктне</a:t>
            </a:r>
            <a:r>
              <a:rPr lang="uk-UA" dirty="0" smtClean="0"/>
              <a:t> навчання</a:t>
            </a:r>
          </a:p>
          <a:p>
            <a:pPr>
              <a:buFont typeface="Wingdings" panose="05000000000000000000" pitchFamily="2" charset="2"/>
              <a:buChar char="q"/>
            </a:pPr>
            <a:r>
              <a:rPr lang="uk-UA" dirty="0"/>
              <a:t> </a:t>
            </a:r>
            <a:r>
              <a:rPr lang="uk-UA" dirty="0" err="1" smtClean="0"/>
              <a:t>сппільне</a:t>
            </a:r>
            <a:r>
              <a:rPr lang="uk-UA" dirty="0" smtClean="0"/>
              <a:t> навчання</a:t>
            </a:r>
          </a:p>
          <a:p>
            <a:pPr>
              <a:buFont typeface="Wingdings" panose="05000000000000000000" pitchFamily="2" charset="2"/>
              <a:buChar char="q"/>
            </a:pPr>
            <a:r>
              <a:rPr lang="uk-UA" dirty="0"/>
              <a:t>н</a:t>
            </a:r>
            <a:r>
              <a:rPr lang="uk-UA" dirty="0" smtClean="0"/>
              <a:t>авчання на основі запитів</a:t>
            </a:r>
          </a:p>
          <a:p>
            <a:pPr>
              <a:buFont typeface="Wingdings" panose="05000000000000000000" pitchFamily="2" charset="2"/>
              <a:buChar char="q"/>
            </a:pPr>
            <a:r>
              <a:rPr lang="uk-UA" dirty="0"/>
              <a:t>п</a:t>
            </a:r>
            <a:r>
              <a:rPr lang="uk-UA" dirty="0" smtClean="0"/>
              <a:t>роблемне навчання</a:t>
            </a:r>
          </a:p>
          <a:p>
            <a:pPr>
              <a:buFont typeface="Wingdings" panose="05000000000000000000" pitchFamily="2" charset="2"/>
              <a:buChar char="q"/>
            </a:pPr>
            <a:endParaRPr lang="uk-UA" dirty="0"/>
          </a:p>
          <a:p>
            <a:pPr marL="0" indent="0" algn="ctr">
              <a:buNone/>
            </a:pPr>
            <a:endParaRPr lang="uk-UA" dirty="0"/>
          </a:p>
        </p:txBody>
      </p:sp>
    </p:spTree>
    <p:extLst>
      <p:ext uri="{BB962C8B-B14F-4D97-AF65-F5344CB8AC3E}">
        <p14:creationId xmlns:p14="http://schemas.microsoft.com/office/powerpoint/2010/main" val="453424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a:t>Гуманістична теорія навчання</a:t>
            </a:r>
            <a:endParaRPr lang="uk-UA" dirty="0"/>
          </a:p>
        </p:txBody>
      </p:sp>
      <p:sp>
        <p:nvSpPr>
          <p:cNvPr id="3" name="Объект 2"/>
          <p:cNvSpPr>
            <a:spLocks noGrp="1"/>
          </p:cNvSpPr>
          <p:nvPr>
            <p:ph idx="1"/>
          </p:nvPr>
        </p:nvSpPr>
        <p:spPr>
          <a:solidFill>
            <a:schemeClr val="accent6">
              <a:lumMod val="20000"/>
              <a:lumOff val="80000"/>
            </a:schemeClr>
          </a:solidFill>
        </p:spPr>
        <p:txBody>
          <a:bodyPr>
            <a:normAutofit/>
          </a:bodyPr>
          <a:lstStyle/>
          <a:p>
            <a:pPr marL="0" indent="0">
              <a:buNone/>
            </a:pPr>
            <a:r>
              <a:rPr lang="uk-UA" sz="2400" dirty="0"/>
              <a:t>Гуманістична теорія навчання (гуманізм) – це теорія, яка підкреслює роль особистісного зростання та розвитку в навчанні. Згідно з цією теорією, навчання відбувається, коли люди мотивовані переслідувати власні інтереси та цілі, і коли їм надається свобода досліджувати та виражати себе</a:t>
            </a:r>
            <a:r>
              <a:rPr lang="uk-UA" sz="2400" dirty="0" smtClean="0"/>
              <a:t>.</a:t>
            </a:r>
            <a:r>
              <a:rPr lang="ru-RU" sz="2400" dirty="0"/>
              <a:t> Людина </a:t>
            </a:r>
            <a:r>
              <a:rPr lang="ru-RU" sz="2400" dirty="0" err="1"/>
              <a:t>має</a:t>
            </a:r>
            <a:r>
              <a:rPr lang="ru-RU" sz="2400" dirty="0"/>
              <a:t> </a:t>
            </a:r>
            <a:r>
              <a:rPr lang="ru-RU" sz="2400" dirty="0" err="1"/>
              <a:t>природну</a:t>
            </a:r>
            <a:r>
              <a:rPr lang="ru-RU" sz="2400" dirty="0"/>
              <a:t> потребу в </a:t>
            </a:r>
            <a:r>
              <a:rPr lang="ru-RU" sz="2400" dirty="0" err="1"/>
              <a:t>навчанні</a:t>
            </a:r>
            <a:r>
              <a:rPr lang="ru-RU" sz="2400" dirty="0"/>
              <a:t>, </a:t>
            </a:r>
            <a:r>
              <a:rPr lang="ru-RU" sz="2400" dirty="0" err="1"/>
              <a:t>якщо</a:t>
            </a:r>
            <a:r>
              <a:rPr lang="ru-RU" sz="2400" dirty="0"/>
              <a:t> вона </a:t>
            </a:r>
            <a:r>
              <a:rPr lang="ru-RU" sz="2400" dirty="0" err="1"/>
              <a:t>почувається</a:t>
            </a:r>
            <a:r>
              <a:rPr lang="ru-RU" sz="2400" dirty="0"/>
              <a:t> в </a:t>
            </a:r>
            <a:r>
              <a:rPr lang="ru-RU" sz="2400" dirty="0" err="1"/>
              <a:t>безпеці</a:t>
            </a:r>
            <a:r>
              <a:rPr lang="ru-RU" sz="2400" dirty="0"/>
              <a:t> та </a:t>
            </a:r>
            <a:r>
              <a:rPr lang="ru-RU" sz="2400" dirty="0" err="1"/>
              <a:t>відчуває</a:t>
            </a:r>
            <a:r>
              <a:rPr lang="ru-RU" sz="2400" dirty="0"/>
              <a:t> </a:t>
            </a:r>
            <a:r>
              <a:rPr lang="ru-RU" sz="2400" dirty="0" err="1"/>
              <a:t>повагу</a:t>
            </a:r>
            <a:endParaRPr lang="uk-UA" sz="2400" dirty="0" smtClean="0"/>
          </a:p>
          <a:p>
            <a:pPr marL="0" indent="0" algn="ctr">
              <a:buNone/>
            </a:pPr>
            <a:r>
              <a:rPr lang="uk-UA" sz="2400" dirty="0"/>
              <a:t>Застосування в </a:t>
            </a:r>
            <a:r>
              <a:rPr lang="uk-UA" sz="2400" dirty="0" smtClean="0"/>
              <a:t>освіті</a:t>
            </a:r>
          </a:p>
          <a:p>
            <a:pPr>
              <a:buFont typeface="Wingdings" panose="05000000000000000000" pitchFamily="2" charset="2"/>
              <a:buChar char="q"/>
            </a:pPr>
            <a:r>
              <a:rPr lang="uk-UA" sz="2400" dirty="0" smtClean="0"/>
              <a:t>Підтримка</a:t>
            </a:r>
          </a:p>
          <a:p>
            <a:pPr>
              <a:buFont typeface="Wingdings" panose="05000000000000000000" pitchFamily="2" charset="2"/>
              <a:buChar char="q"/>
            </a:pPr>
            <a:r>
              <a:rPr lang="uk-UA" sz="2400" dirty="0" smtClean="0"/>
              <a:t>Свобода вибору</a:t>
            </a:r>
          </a:p>
          <a:p>
            <a:pPr>
              <a:buFont typeface="Wingdings" panose="05000000000000000000" pitchFamily="2" charset="2"/>
              <a:buChar char="q"/>
            </a:pPr>
            <a:endParaRPr lang="uk-UA" sz="2400" dirty="0" smtClean="0"/>
          </a:p>
          <a:p>
            <a:pPr marL="0" indent="0">
              <a:buNone/>
            </a:pPr>
            <a:endParaRPr lang="uk-UA" sz="2400" dirty="0"/>
          </a:p>
          <a:p>
            <a:pPr marL="0" indent="0" algn="ctr">
              <a:buNone/>
            </a:pPr>
            <a:endParaRPr lang="uk-UA" sz="2400" dirty="0"/>
          </a:p>
        </p:txBody>
      </p:sp>
    </p:spTree>
    <p:extLst>
      <p:ext uri="{BB962C8B-B14F-4D97-AF65-F5344CB8AC3E}">
        <p14:creationId xmlns:p14="http://schemas.microsoft.com/office/powerpoint/2010/main" val="2801417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err="1"/>
              <a:t>Коннективізм</a:t>
            </a:r>
            <a:r>
              <a:rPr lang="uk-UA" dirty="0"/>
              <a:t> (Цифровий підхід)</a:t>
            </a:r>
          </a:p>
        </p:txBody>
      </p:sp>
      <p:sp>
        <p:nvSpPr>
          <p:cNvPr id="3" name="Объект 2"/>
          <p:cNvSpPr>
            <a:spLocks noGrp="1"/>
          </p:cNvSpPr>
          <p:nvPr>
            <p:ph idx="1"/>
          </p:nvPr>
        </p:nvSpPr>
        <p:spPr>
          <a:solidFill>
            <a:schemeClr val="accent1">
              <a:lumMod val="40000"/>
              <a:lumOff val="60000"/>
            </a:schemeClr>
          </a:solidFill>
        </p:spPr>
        <p:txBody>
          <a:bodyPr/>
          <a:lstStyle/>
          <a:p>
            <a:pPr marL="0" indent="0">
              <a:buNone/>
            </a:pPr>
            <a:r>
              <a:rPr lang="ru-RU" dirty="0" err="1"/>
              <a:t>навчання</a:t>
            </a:r>
            <a:r>
              <a:rPr lang="ru-RU" dirty="0"/>
              <a:t> — </a:t>
            </a:r>
            <a:r>
              <a:rPr lang="ru-RU" dirty="0" err="1"/>
              <a:t>це</a:t>
            </a:r>
            <a:r>
              <a:rPr lang="ru-RU" dirty="0"/>
              <a:t> не </a:t>
            </a:r>
            <a:r>
              <a:rPr lang="ru-RU" dirty="0" err="1"/>
              <a:t>лише</a:t>
            </a:r>
            <a:r>
              <a:rPr lang="ru-RU" dirty="0"/>
              <a:t> </a:t>
            </a:r>
            <a:r>
              <a:rPr lang="ru-RU" dirty="0" err="1"/>
              <a:t>отримання</a:t>
            </a:r>
            <a:r>
              <a:rPr lang="ru-RU" dirty="0"/>
              <a:t> </a:t>
            </a:r>
            <a:r>
              <a:rPr lang="ru-RU" dirty="0" err="1"/>
              <a:t>інформації</a:t>
            </a:r>
            <a:r>
              <a:rPr lang="ru-RU" dirty="0"/>
              <a:t>, а й </a:t>
            </a:r>
            <a:r>
              <a:rPr lang="ru-RU" dirty="0" err="1"/>
              <a:t>створення</a:t>
            </a:r>
            <a:r>
              <a:rPr lang="ru-RU" dirty="0"/>
              <a:t> та </a:t>
            </a:r>
            <a:r>
              <a:rPr lang="ru-RU" dirty="0" err="1"/>
              <a:t>обмін</a:t>
            </a:r>
            <a:r>
              <a:rPr lang="ru-RU" dirty="0"/>
              <a:t> </a:t>
            </a:r>
            <a:r>
              <a:rPr lang="ru-RU" dirty="0" err="1"/>
              <a:t>знаннями</a:t>
            </a:r>
            <a:r>
              <a:rPr lang="ru-RU" dirty="0"/>
              <a:t> через </a:t>
            </a:r>
            <a:r>
              <a:rPr lang="ru-RU" dirty="0" err="1"/>
              <a:t>мережі</a:t>
            </a:r>
            <a:r>
              <a:rPr lang="ru-RU" dirty="0"/>
              <a:t> та </a:t>
            </a:r>
            <a:r>
              <a:rPr lang="ru-RU" dirty="0" err="1"/>
              <a:t>зв’язки</a:t>
            </a:r>
            <a:r>
              <a:rPr lang="ru-RU" dirty="0"/>
              <a:t>.</a:t>
            </a:r>
            <a:endParaRPr lang="uk-UA" dirty="0"/>
          </a:p>
        </p:txBody>
      </p:sp>
    </p:spTree>
    <p:extLst>
      <p:ext uri="{BB962C8B-B14F-4D97-AF65-F5344CB8AC3E}">
        <p14:creationId xmlns:p14="http://schemas.microsoft.com/office/powerpoint/2010/main" val="1257841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Теорії </a:t>
            </a:r>
            <a:r>
              <a:rPr lang="uk-UA" dirty="0" smtClean="0"/>
              <a:t>навчання (перевірені на практиці)</a:t>
            </a:r>
            <a:endParaRPr lang="uk-UA" dirty="0"/>
          </a:p>
        </p:txBody>
      </p:sp>
      <p:sp>
        <p:nvSpPr>
          <p:cNvPr id="3" name="Объект 2"/>
          <p:cNvSpPr>
            <a:spLocks noGrp="1"/>
          </p:cNvSpPr>
          <p:nvPr>
            <p:ph idx="1"/>
          </p:nvPr>
        </p:nvSpPr>
        <p: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p:spPr>
        <p:txBody>
          <a:bodyPr/>
          <a:lstStyle/>
          <a:p>
            <a:r>
              <a:rPr lang="uk-UA" dirty="0"/>
              <a:t>асоціативно-рефлекторна</a:t>
            </a:r>
          </a:p>
          <a:p>
            <a:r>
              <a:rPr lang="uk-UA" dirty="0"/>
              <a:t>поетапного формування розумових дій і понять</a:t>
            </a:r>
          </a:p>
          <a:p>
            <a:r>
              <a:rPr lang="uk-UA" dirty="0"/>
              <a:t>проблемно-діяльнісна</a:t>
            </a:r>
          </a:p>
          <a:p>
            <a:r>
              <a:rPr lang="uk-UA" dirty="0"/>
              <a:t>змістовного узагальнення В. В. Давидова — Д. </a:t>
            </a:r>
            <a:r>
              <a:rPr lang="uk-UA" dirty="0" smtClean="0"/>
              <a:t>Б</a:t>
            </a:r>
            <a:r>
              <a:rPr lang="uk-UA" dirty="0"/>
              <a:t> </a:t>
            </a:r>
            <a:r>
              <a:rPr lang="uk-UA" dirty="0" smtClean="0"/>
              <a:t>Ельконіна (</a:t>
            </a:r>
            <a:r>
              <a:rPr lang="uk-UA" dirty="0" err="1" smtClean="0"/>
              <a:t>розвиткове</a:t>
            </a:r>
            <a:r>
              <a:rPr lang="uk-UA" dirty="0" smtClean="0"/>
              <a:t> </a:t>
            </a:r>
            <a:r>
              <a:rPr lang="uk-UA" dirty="0"/>
              <a:t>навчання);</a:t>
            </a:r>
          </a:p>
          <a:p>
            <a:r>
              <a:rPr lang="uk-UA" dirty="0"/>
              <a:t>програмованого навчання та ін.</a:t>
            </a:r>
          </a:p>
          <a:p>
            <a:endParaRPr lang="uk-UA" dirty="0"/>
          </a:p>
        </p:txBody>
      </p:sp>
    </p:spTree>
    <p:extLst>
      <p:ext uri="{BB962C8B-B14F-4D97-AF65-F5344CB8AC3E}">
        <p14:creationId xmlns:p14="http://schemas.microsoft.com/office/powerpoint/2010/main" val="995772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5">
              <a:lumMod val="60000"/>
              <a:lumOff val="40000"/>
            </a:schemeClr>
          </a:solidFill>
        </p:spPr>
        <p:txBody>
          <a:bodyPr>
            <a:normAutofit fontScale="90000"/>
          </a:bodyPr>
          <a:lstStyle/>
          <a:p>
            <a:r>
              <a:rPr lang="uk-UA" b="1" dirty="0"/>
              <a:t>Асоціативно-рефлекторна теорія навчання</a:t>
            </a:r>
            <a:endParaRPr lang="uk-UA" dirty="0"/>
          </a:p>
        </p:txBody>
      </p:sp>
      <p:sp>
        <p:nvSpPr>
          <p:cNvPr id="3" name="Объект 2"/>
          <p:cNvSpPr>
            <a:spLocks noGrp="1"/>
          </p:cNvSpPr>
          <p:nvPr>
            <p:ph idx="1"/>
          </p:nvPr>
        </p:nvSpPr>
        <p:spPr>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3500000" scaled="1"/>
            <a:tileRect/>
          </a:gradFill>
        </p:spPr>
        <p:txBody>
          <a:bodyPr>
            <a:normAutofit fontScale="92500" lnSpcReduction="20000"/>
          </a:bodyPr>
          <a:lstStyle/>
          <a:p>
            <a:r>
              <a:rPr lang="uk-UA" dirty="0"/>
              <a:t>Відповідно до цієї теорії сформульовані дидактичні принципи, розроблено переважна більшість методів навчання. В основі асоціативно — рефлекторної теорії навчання лежать виявлені І. М. </a:t>
            </a:r>
            <a:r>
              <a:rPr lang="uk-UA" dirty="0" err="1"/>
              <a:t>Сеченовим</a:t>
            </a:r>
            <a:r>
              <a:rPr lang="uk-UA" dirty="0"/>
              <a:t> і Павловим закономірності умовно—рефлекторної діяльності головного мозку людини. Згідно з їх вченням, у мозку людини йде постійний процес утворення умовно—рефлекторних </a:t>
            </a:r>
            <a:r>
              <a:rPr lang="uk-UA" dirty="0" err="1"/>
              <a:t>зв'язків</a:t>
            </a:r>
            <a:r>
              <a:rPr lang="uk-UA" dirty="0"/>
              <a:t> — асоціацій. Від того, які асоціації будуть стійкими і закріпляться в свідомості, залежить індивідуальність кожної особистості.</a:t>
            </a:r>
          </a:p>
        </p:txBody>
      </p:sp>
    </p:spTree>
    <p:extLst>
      <p:ext uri="{BB962C8B-B14F-4D97-AF65-F5344CB8AC3E}">
        <p14:creationId xmlns:p14="http://schemas.microsoft.com/office/powerpoint/2010/main" val="2594623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5">
              <a:lumMod val="60000"/>
              <a:lumOff val="40000"/>
            </a:schemeClr>
          </a:solidFill>
        </p:spPr>
        <p:txBody>
          <a:bodyPr>
            <a:normAutofit fontScale="90000"/>
          </a:bodyPr>
          <a:lstStyle/>
          <a:p>
            <a:r>
              <a:rPr lang="uk-UA" b="1" dirty="0"/>
              <a:t>Асоціативно-рефлекторна теорія навчання</a:t>
            </a:r>
            <a:endParaRPr lang="uk-UA" dirty="0"/>
          </a:p>
        </p:txBody>
      </p:sp>
      <p:sp>
        <p:nvSpPr>
          <p:cNvPr id="3" name="Объект 2"/>
          <p:cNvSpPr>
            <a:spLocks noGrp="1"/>
          </p:cNvSpPr>
          <p:nvPr>
            <p:ph idx="1"/>
          </p:nvPr>
        </p:nvSpPr>
        <p:spPr>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3500000" scaled="1"/>
            <a:tileRect/>
          </a:gradFill>
        </p:spPr>
        <p:txBody>
          <a:bodyPr>
            <a:normAutofit fontScale="85000" lnSpcReduction="20000"/>
          </a:bodyPr>
          <a:lstStyle/>
          <a:p>
            <a:pPr>
              <a:buFont typeface="Wingdings" panose="05000000000000000000" pitchFamily="2" charset="2"/>
              <a:buChar char="q"/>
            </a:pPr>
            <a:r>
              <a:rPr lang="uk-UA" dirty="0"/>
              <a:t>Оволодіння навчальним матеріалом починається з його сприйняття. Для поліпшення сприйняття навчальної інформації важливо залучити органи </a:t>
            </a:r>
            <a:r>
              <a:rPr lang="uk-UA" dirty="0" smtClean="0"/>
              <a:t>чуття: слухові; зорові; рухові </a:t>
            </a:r>
            <a:r>
              <a:rPr lang="uk-UA" dirty="0"/>
              <a:t>та </a:t>
            </a:r>
            <a:r>
              <a:rPr lang="uk-UA" dirty="0" smtClean="0"/>
              <a:t>ін.</a:t>
            </a:r>
            <a:endParaRPr lang="uk-UA" dirty="0"/>
          </a:p>
          <a:p>
            <a:pPr>
              <a:buFont typeface="Wingdings" panose="05000000000000000000" pitchFamily="2" charset="2"/>
              <a:buChar char="q"/>
            </a:pPr>
            <a:r>
              <a:rPr lang="uk-UA" dirty="0"/>
              <a:t>Якщо навчальний матеріал містить велику кількість блоків, то для його сприйняття краще застосовувати спеціальні прийоми:</a:t>
            </a:r>
          </a:p>
          <a:p>
            <a:r>
              <a:rPr lang="uk-UA" dirty="0"/>
              <a:t>виділяти головне;</a:t>
            </a:r>
          </a:p>
          <a:p>
            <a:r>
              <a:rPr lang="uk-UA" dirty="0"/>
              <a:t>застосовувати підкреслення;</a:t>
            </a:r>
          </a:p>
          <a:p>
            <a:r>
              <a:rPr lang="uk-UA" dirty="0"/>
              <a:t>використовувати колір;</a:t>
            </a:r>
          </a:p>
          <a:p>
            <a:r>
              <a:rPr lang="uk-UA" dirty="0"/>
              <a:t>пропонувати звернути особливу увагу і т. д.</a:t>
            </a:r>
          </a:p>
          <a:p>
            <a:endParaRPr lang="uk-UA" dirty="0"/>
          </a:p>
        </p:txBody>
      </p:sp>
    </p:spTree>
    <p:extLst>
      <p:ext uri="{BB962C8B-B14F-4D97-AF65-F5344CB8AC3E}">
        <p14:creationId xmlns:p14="http://schemas.microsoft.com/office/powerpoint/2010/main" val="3896178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5">
              <a:lumMod val="60000"/>
              <a:lumOff val="40000"/>
            </a:schemeClr>
          </a:solidFill>
        </p:spPr>
        <p:txBody>
          <a:bodyPr>
            <a:normAutofit fontScale="90000"/>
          </a:bodyPr>
          <a:lstStyle/>
          <a:p>
            <a:r>
              <a:rPr lang="uk-UA" b="1" dirty="0"/>
              <a:t>Асоціативно-рефлекторна теорія навчання</a:t>
            </a:r>
            <a:endParaRPr lang="uk-UA" dirty="0"/>
          </a:p>
        </p:txBody>
      </p:sp>
      <p:sp>
        <p:nvSpPr>
          <p:cNvPr id="3" name="Объект 2"/>
          <p:cNvSpPr>
            <a:spLocks noGrp="1"/>
          </p:cNvSpPr>
          <p:nvPr>
            <p:ph idx="1"/>
          </p:nvPr>
        </p:nvSpPr>
        <p:spPr>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3500000" scaled="1"/>
            <a:tileRect/>
          </a:gradFill>
        </p:spPr>
        <p:txBody>
          <a:bodyPr>
            <a:normAutofit/>
          </a:bodyPr>
          <a:lstStyle/>
          <a:p>
            <a:pPr>
              <a:buFont typeface="Wingdings" panose="05000000000000000000" pitchFamily="2" charset="2"/>
              <a:buChar char="q"/>
            </a:pPr>
            <a:r>
              <a:rPr lang="uk-UA" dirty="0"/>
              <a:t>Для активізації процесу осмислення навчального матеріалу важливо, щоб він був:</a:t>
            </a:r>
          </a:p>
          <a:p>
            <a:r>
              <a:rPr lang="uk-UA" dirty="0"/>
              <a:t>доступним;</a:t>
            </a:r>
          </a:p>
          <a:p>
            <a:r>
              <a:rPr lang="uk-UA" dirty="0" err="1"/>
              <a:t>логічно</a:t>
            </a:r>
            <a:r>
              <a:rPr lang="uk-UA" dirty="0"/>
              <a:t> взаємопов'язаним;</a:t>
            </a:r>
          </a:p>
          <a:p>
            <a:r>
              <a:rPr lang="uk-UA" dirty="0"/>
              <a:t>правильно зрозумілим;</a:t>
            </a:r>
          </a:p>
          <a:p>
            <a:r>
              <a:rPr lang="uk-UA" dirty="0"/>
              <a:t>актуалізованим.</a:t>
            </a:r>
          </a:p>
          <a:p>
            <a:endParaRPr lang="uk-UA" dirty="0"/>
          </a:p>
        </p:txBody>
      </p:sp>
    </p:spTree>
    <p:extLst>
      <p:ext uri="{BB962C8B-B14F-4D97-AF65-F5344CB8AC3E}">
        <p14:creationId xmlns:p14="http://schemas.microsoft.com/office/powerpoint/2010/main" val="2292572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5">
              <a:lumMod val="60000"/>
              <a:lumOff val="40000"/>
            </a:schemeClr>
          </a:solidFill>
        </p:spPr>
        <p:txBody>
          <a:bodyPr>
            <a:normAutofit fontScale="90000"/>
          </a:bodyPr>
          <a:lstStyle/>
          <a:p>
            <a:r>
              <a:rPr lang="uk-UA" b="1" dirty="0"/>
              <a:t>Асоціативно-рефлекторна теорія навчання</a:t>
            </a:r>
            <a:endParaRPr lang="uk-UA" dirty="0"/>
          </a:p>
        </p:txBody>
      </p:sp>
      <p:sp>
        <p:nvSpPr>
          <p:cNvPr id="3" name="Объект 2"/>
          <p:cNvSpPr>
            <a:spLocks noGrp="1"/>
          </p:cNvSpPr>
          <p:nvPr>
            <p:ph idx="1"/>
          </p:nvPr>
        </p:nvSpPr>
        <p:spPr>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3500000" scaled="1"/>
            <a:tileRect/>
          </a:gradFill>
        </p:spPr>
        <p:txBody>
          <a:bodyPr>
            <a:normAutofit fontScale="77500" lnSpcReduction="20000"/>
          </a:bodyPr>
          <a:lstStyle/>
          <a:p>
            <a:pPr>
              <a:buFont typeface="Wingdings" panose="05000000000000000000" pitchFamily="2" charset="2"/>
              <a:buChar char="q"/>
            </a:pPr>
            <a:r>
              <a:rPr lang="uk-UA" dirty="0"/>
              <a:t>У процесі навчання важливо забезпечити не тільки сприйняття і осмислення навчального матеріалу, але і його закріплення в пам'яті. Для цього можуть бути застосовані такі підходи:</a:t>
            </a:r>
          </a:p>
          <a:p>
            <a:r>
              <a:rPr lang="uk-UA" dirty="0"/>
              <a:t>структурування змісту матеріалу, виділення у ньому опорних елементів, встановлення </a:t>
            </a:r>
            <a:r>
              <a:rPr lang="uk-UA" dirty="0" err="1"/>
              <a:t>зв'язків</a:t>
            </a:r>
            <a:r>
              <a:rPr lang="uk-UA" dirty="0"/>
              <a:t> між ними, повторення їх шляхом систематизації;</a:t>
            </a:r>
          </a:p>
          <a:p>
            <a:r>
              <a:rPr lang="uk-UA" dirty="0"/>
              <a:t>розповідь, пояснення;</a:t>
            </a:r>
          </a:p>
          <a:p>
            <a:r>
              <a:rPr lang="uk-UA" dirty="0"/>
              <a:t>показ засвоєного товаришеві;</a:t>
            </a:r>
          </a:p>
          <a:p>
            <a:r>
              <a:rPr lang="uk-UA" dirty="0"/>
              <a:t>застосування отриманих знань у практичній діяльності.</a:t>
            </a:r>
          </a:p>
          <a:p>
            <a:r>
              <a:rPr lang="uk-UA" dirty="0"/>
              <a:t>Основою процесу оволодіння знаннями є їх застосування на практиці. Сенс та правильність ідеї визначається при її застосуванні.</a:t>
            </a:r>
          </a:p>
          <a:p>
            <a:endParaRPr lang="uk-UA" dirty="0"/>
          </a:p>
        </p:txBody>
      </p:sp>
    </p:spTree>
    <p:extLst>
      <p:ext uri="{BB962C8B-B14F-4D97-AF65-F5344CB8AC3E}">
        <p14:creationId xmlns:p14="http://schemas.microsoft.com/office/powerpoint/2010/main" val="1031135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4">
              <a:lumMod val="60000"/>
              <a:lumOff val="40000"/>
            </a:schemeClr>
          </a:solidFill>
        </p:spPr>
        <p:txBody>
          <a:bodyPr>
            <a:normAutofit fontScale="90000"/>
          </a:bodyPr>
          <a:lstStyle/>
          <a:p>
            <a:r>
              <a:rPr lang="ru-RU" b="1" dirty="0" smtClean="0"/>
              <a:t/>
            </a:r>
            <a:br>
              <a:rPr lang="ru-RU" b="1" dirty="0" smtClean="0"/>
            </a:br>
            <a:r>
              <a:rPr lang="ru-RU" b="1" dirty="0" err="1" smtClean="0"/>
              <a:t>Теорія</a:t>
            </a:r>
            <a:r>
              <a:rPr lang="ru-RU" b="1" dirty="0" smtClean="0"/>
              <a:t> </a:t>
            </a:r>
            <a:r>
              <a:rPr lang="ru-RU" b="1" dirty="0" err="1"/>
              <a:t>поетапного</a:t>
            </a:r>
            <a:r>
              <a:rPr lang="ru-RU" b="1" dirty="0"/>
              <a:t> </a:t>
            </a:r>
            <a:r>
              <a:rPr lang="ru-RU" b="1" dirty="0" err="1"/>
              <a:t>формування</a:t>
            </a:r>
            <a:r>
              <a:rPr lang="ru-RU" b="1" dirty="0"/>
              <a:t> </a:t>
            </a:r>
            <a:r>
              <a:rPr lang="ru-RU" b="1" dirty="0" err="1"/>
              <a:t>розумових</a:t>
            </a:r>
            <a:r>
              <a:rPr lang="ru-RU" b="1" dirty="0"/>
              <a:t> </a:t>
            </a:r>
            <a:r>
              <a:rPr lang="ru-RU" b="1" dirty="0" err="1"/>
              <a:t>дій</a:t>
            </a:r>
            <a:r>
              <a:rPr lang="ru-RU" b="1" dirty="0"/>
              <a:t> і понять</a:t>
            </a:r>
            <a:r>
              <a:rPr lang="uk-UA" dirty="0"/>
              <a:t/>
            </a:r>
            <a:br>
              <a:rPr lang="uk-UA" dirty="0"/>
            </a:br>
            <a:endParaRPr lang="uk-UA" dirty="0"/>
          </a:p>
        </p:txBody>
      </p:sp>
      <p:sp>
        <p:nvSpPr>
          <p:cNvPr id="3" name="Объект 2"/>
          <p:cNvSpPr>
            <a:spLocks noGrp="1"/>
          </p:cNvSpPr>
          <p:nvPr>
            <p:ph idx="1"/>
          </p:nvPr>
        </p:nvSpPr>
        <p:spP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13500000" scaled="1"/>
            <a:tileRect/>
          </a:gradFill>
        </p:spPr>
        <p:txBody>
          <a:bodyPr>
            <a:normAutofit fontScale="77500" lnSpcReduction="20000"/>
          </a:bodyPr>
          <a:lstStyle/>
          <a:p>
            <a:r>
              <a:rPr lang="uk-UA" dirty="0"/>
              <a:t>У процесі навчання принципово нових знань, практичних </a:t>
            </a:r>
            <a:r>
              <a:rPr lang="uk-UA" dirty="0" err="1"/>
              <a:t>навичкок</a:t>
            </a:r>
            <a:r>
              <a:rPr lang="uk-UA" dirty="0"/>
              <a:t> теорія поетапного формування розумових дій виділяє кілька етапів:</a:t>
            </a:r>
          </a:p>
          <a:p>
            <a:r>
              <a:rPr lang="uk-UA" dirty="0"/>
              <a:t>мотиваційний;</a:t>
            </a:r>
          </a:p>
          <a:p>
            <a:r>
              <a:rPr lang="uk-UA" dirty="0"/>
              <a:t>попереднє ознайомлення з дією;</a:t>
            </a:r>
          </a:p>
          <a:p>
            <a:r>
              <a:rPr lang="uk-UA" dirty="0"/>
              <a:t>виконання матеріалізованої дії відповідно до навчальних завдань у зовнішній матеріальній, розгорнутій формі.</a:t>
            </a:r>
          </a:p>
          <a:p>
            <a:r>
              <a:rPr lang="uk-UA" dirty="0"/>
              <a:t>зовнішня мова (учні проговорюють вголос дію, ту операцію, яку в даний момент освоюють).</a:t>
            </a:r>
          </a:p>
          <a:p>
            <a:r>
              <a:rPr lang="uk-UA" dirty="0"/>
              <a:t>беззвучне усне мовлення (учні проговорюють про себе дію, ту операцію, яку в даний момент освоюють).</a:t>
            </a:r>
          </a:p>
          <a:p>
            <a:r>
              <a:rPr lang="uk-UA" dirty="0"/>
              <a:t>автоматичне виконання </a:t>
            </a:r>
            <a:r>
              <a:rPr lang="uk-UA" dirty="0" err="1"/>
              <a:t>відпрацьовуваних</a:t>
            </a:r>
            <a:r>
              <a:rPr lang="uk-UA" dirty="0"/>
              <a:t> дій.</a:t>
            </a:r>
          </a:p>
          <a:p>
            <a:endParaRPr lang="uk-UA" dirty="0"/>
          </a:p>
        </p:txBody>
      </p:sp>
    </p:spTree>
    <p:extLst>
      <p:ext uri="{BB962C8B-B14F-4D97-AF65-F5344CB8AC3E}">
        <p14:creationId xmlns:p14="http://schemas.microsoft.com/office/powerpoint/2010/main" val="3843516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lumMod val="40000"/>
              <a:lumOff val="60000"/>
            </a:schemeClr>
          </a:solidFill>
        </p:spPr>
        <p:txBody>
          <a:bodyPr>
            <a:normAutofit fontScale="90000"/>
          </a:bodyPr>
          <a:lstStyle/>
          <a:p>
            <a:r>
              <a:rPr lang="uk-UA" b="1" dirty="0"/>
              <a:t>Теорія проблемно-діяльнісного навчання</a:t>
            </a:r>
            <a:endParaRPr lang="uk-UA" dirty="0"/>
          </a:p>
        </p:txBody>
      </p:sp>
      <p:sp>
        <p:nvSpPr>
          <p:cNvPr id="3" name="Объект 2"/>
          <p:cNvSpPr>
            <a:spLocks noGrp="1"/>
          </p:cNvSpPr>
          <p:nvPr>
            <p:ph idx="1"/>
          </p:nvPr>
        </p:nvSpPr>
        <p:spPr>
          <a:solidFill>
            <a:schemeClr val="accent6">
              <a:lumMod val="20000"/>
              <a:lumOff val="80000"/>
            </a:schemeClr>
          </a:solidFill>
        </p:spPr>
        <p:txBody>
          <a:bodyPr>
            <a:normAutofit fontScale="47500" lnSpcReduction="20000"/>
          </a:bodyPr>
          <a:lstStyle/>
          <a:p>
            <a:r>
              <a:rPr lang="uk-UA" dirty="0"/>
              <a:t>Сутність проблемно-діяльнісної теорії навчання полягає в тому, що в процесі навчальних занять створюються спеціальні умови, в яких учень, спираючись на набуті знання, самостійно виявляє і осмислює навчальну проблему, подумки і практично діє в цілях пошуку і обґрунтування найбільш оптимальних варіантів її вирішення.</a:t>
            </a:r>
          </a:p>
          <a:p>
            <a:r>
              <a:rPr lang="uk-UA" dirty="0"/>
              <a:t>Можна виділити кілька етапів пізнавальної навчальної діяльності учнів:</a:t>
            </a:r>
          </a:p>
          <a:p>
            <a:r>
              <a:rPr lang="uk-UA" dirty="0"/>
              <a:t>сприйняття і осмислення учнями створеної вчителем проблемної ситуації. Учні знайомляться із ситуацією, аналізують її, виділяють основні протиріччя і усвідомлюють сутність своїх труднощів.</a:t>
            </a:r>
          </a:p>
          <a:p>
            <a:r>
              <a:rPr lang="uk-UA" dirty="0"/>
              <a:t>учні створюють і обґрунтовують модель своїх можливих дій з вирішення проблемної ситуації. Пробують вирішити виниклу проблему на основі наявних у них знань, а коли це не вдається, вони шляхом здогадки, логічних міркувань або в ході самостійного пошуку нових знань у підручниках, навчальних посібниках вибудовують уявну модель своїх дій щодо її вирішення.</a:t>
            </a:r>
          </a:p>
          <a:p>
            <a:r>
              <a:rPr lang="uk-UA" dirty="0"/>
              <a:t>індивідуальні дії відповідно до створеної моделі. Під час практичних дій </a:t>
            </a:r>
            <a:r>
              <a:rPr lang="uk-UA" dirty="0" err="1"/>
              <a:t>уточнюється</a:t>
            </a:r>
            <a:r>
              <a:rPr lang="uk-UA" dirty="0"/>
              <a:t> і коректується прийняте рішення.</a:t>
            </a:r>
          </a:p>
          <a:p>
            <a:r>
              <a:rPr lang="uk-UA" dirty="0"/>
              <a:t>аналіз проведеної дії і перевірка правильності вирішення проблеми.</a:t>
            </a:r>
          </a:p>
          <a:p>
            <a:r>
              <a:rPr lang="uk-UA" dirty="0"/>
              <a:t>аналіз мислення в ході проведеної дії. Аналіз того, як учень мислив в ході практичної дії, сприяє розвитку його інтелектуальних здібностей, виходу за межі традиційних рішень, відмови від шаблонів і стереотипів в розумовій діяльності.</a:t>
            </a:r>
          </a:p>
          <a:p>
            <a:endParaRPr lang="uk-UA" dirty="0"/>
          </a:p>
        </p:txBody>
      </p:sp>
    </p:spTree>
    <p:extLst>
      <p:ext uri="{BB962C8B-B14F-4D97-AF65-F5344CB8AC3E}">
        <p14:creationId xmlns:p14="http://schemas.microsoft.com/office/powerpoint/2010/main" val="1255393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ЗАКОНОМІРНОСТІ НАВЧАННЯ</a:t>
            </a:r>
            <a:endParaRPr lang="uk-UA" dirty="0"/>
          </a:p>
        </p:txBody>
      </p:sp>
      <p:sp>
        <p:nvSpPr>
          <p:cNvPr id="3" name="Объект 2"/>
          <p:cNvSpPr>
            <a:spLocks noGrp="1"/>
          </p:cNvSpPr>
          <p:nvPr>
            <p:ph idx="1"/>
          </p:nvPr>
        </p:nvSpPr>
        <p:spPr>
          <a:solidFill>
            <a:srgbClr val="92D050"/>
          </a:solidFill>
        </p:spPr>
        <p:txBody>
          <a:bodyPr/>
          <a:lstStyle/>
          <a:p>
            <a:r>
              <a:rPr lang="uk-UA" dirty="0"/>
              <a:t>це об'єктивні, стійкі та істотні зв'язки між його елементами (метою, змістом, методами, діяльністю вчителя та учня), що забезпечують ефективність навчання. Вони визначають залежність якості освіти від соціальних потреб, активності учнів, форм організації та взаємодії викладача з учнем, об'єднуючи зовнішні (соціальні) та внутрішні (дидактичні) чинники. </a:t>
            </a:r>
          </a:p>
        </p:txBody>
      </p:sp>
    </p:spTree>
    <p:extLst>
      <p:ext uri="{BB962C8B-B14F-4D97-AF65-F5344CB8AC3E}">
        <p14:creationId xmlns:p14="http://schemas.microsoft.com/office/powerpoint/2010/main" val="2101206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ЗАКОНОМІРНОСТІ НАВЧАННЯ</a:t>
            </a:r>
            <a:endParaRPr lang="uk-UA" dirty="0"/>
          </a:p>
        </p:txBody>
      </p:sp>
      <p:sp>
        <p:nvSpPr>
          <p:cNvPr id="3" name="Объект 2"/>
          <p:cNvSpPr>
            <a:spLocks noGrp="1"/>
          </p:cNvSpPr>
          <p:nvPr>
            <p:ph idx="1"/>
          </p:nvPr>
        </p:nvSpPr>
        <p:spPr>
          <a:solidFill>
            <a:srgbClr val="92D050"/>
          </a:solidFill>
        </p:spPr>
        <p:txBody>
          <a:bodyPr>
            <a:normAutofit fontScale="77500" lnSpcReduction="20000"/>
          </a:bodyPr>
          <a:lstStyle/>
          <a:p>
            <a:r>
              <a:rPr lang="uk-UA" b="1" dirty="0"/>
              <a:t>Соціальна зумовленість:</a:t>
            </a:r>
            <a:r>
              <a:rPr lang="uk-UA" dirty="0"/>
              <a:t> Зміст, мета та методи навчання залежать від суспільних потреб, рівня культури, науки та економіки.</a:t>
            </a:r>
          </a:p>
          <a:p>
            <a:r>
              <a:rPr lang="uk-UA" b="1" dirty="0"/>
              <a:t>Єдність викладання та учіння:</a:t>
            </a:r>
            <a:r>
              <a:rPr lang="uk-UA" dirty="0"/>
              <a:t> Навчання ефективне лише за умови взаємодії вчителя (керівництво) та активної пізнавальної діяльності учня (учіння).</a:t>
            </a:r>
          </a:p>
          <a:p>
            <a:r>
              <a:rPr lang="uk-UA" b="1" dirty="0"/>
              <a:t>Залежність від активності учнів:</a:t>
            </a:r>
            <a:r>
              <a:rPr lang="uk-UA" dirty="0"/>
              <a:t> Якість засвоєння знань прямо пропорційна активності, самостійності та вмотивованості учнів у навчально-пізнавальній діяльності.</a:t>
            </a:r>
          </a:p>
          <a:p>
            <a:r>
              <a:rPr lang="uk-UA" b="1" dirty="0"/>
              <a:t>Розвивальний та виховний характер:</a:t>
            </a:r>
            <a:r>
              <a:rPr lang="uk-UA" dirty="0"/>
              <a:t> Навчання не лише передає знання, а й забезпечує розвиток особистості (інтелекту, волі, почуттів) та її виховання.</a:t>
            </a:r>
          </a:p>
          <a:p>
            <a:endParaRPr lang="uk-UA" dirty="0"/>
          </a:p>
        </p:txBody>
      </p:sp>
    </p:spTree>
    <p:extLst>
      <p:ext uri="{BB962C8B-B14F-4D97-AF65-F5344CB8AC3E}">
        <p14:creationId xmlns:p14="http://schemas.microsoft.com/office/powerpoint/2010/main" val="1797200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ЗАКОНОМІРНОСТІ НАВЧАННЯ</a:t>
            </a:r>
            <a:endParaRPr lang="uk-UA" dirty="0"/>
          </a:p>
        </p:txBody>
      </p:sp>
      <p:sp>
        <p:nvSpPr>
          <p:cNvPr id="3" name="Объект 2"/>
          <p:cNvSpPr>
            <a:spLocks noGrp="1"/>
          </p:cNvSpPr>
          <p:nvPr>
            <p:ph idx="1"/>
          </p:nvPr>
        </p:nvSpPr>
        <p:spPr>
          <a:solidFill>
            <a:srgbClr val="92D050"/>
          </a:solidFill>
        </p:spPr>
        <p:txBody>
          <a:bodyPr>
            <a:normAutofit fontScale="85000" lnSpcReduction="10000"/>
          </a:bodyPr>
          <a:lstStyle/>
          <a:p>
            <a:r>
              <a:rPr lang="uk-UA" b="1" dirty="0" smtClean="0"/>
              <a:t>Залежність </a:t>
            </a:r>
            <a:r>
              <a:rPr lang="uk-UA" b="1" dirty="0"/>
              <a:t>від умов:</a:t>
            </a:r>
            <a:r>
              <a:rPr lang="uk-UA" dirty="0"/>
              <a:t> Результативність залежить від матеріально-технічної бази, психологічного клімату та організації навчального процесу (наприклад, роль уроку як основної форми).</a:t>
            </a:r>
          </a:p>
          <a:p>
            <a:r>
              <a:rPr lang="uk-UA" b="1" dirty="0"/>
              <a:t>Залежність від змісту та методів:</a:t>
            </a:r>
            <a:r>
              <a:rPr lang="uk-UA" dirty="0"/>
              <a:t> Ефективність навчання підвищується при використанні методів, що відповідають цілям, віковим особливостям та змісту матеріалу.</a:t>
            </a:r>
          </a:p>
          <a:p>
            <a:r>
              <a:rPr lang="uk-UA" b="1" dirty="0"/>
              <a:t>Гносеологічна закономірність:</a:t>
            </a:r>
            <a:r>
              <a:rPr lang="uk-UA" dirty="0"/>
              <a:t> Успішність навчання залежить від відповідності методів навчально-пізнавальної діяльності учнів характеру пізнання. </a:t>
            </a:r>
          </a:p>
          <a:p>
            <a:endParaRPr lang="uk-UA" dirty="0"/>
          </a:p>
        </p:txBody>
      </p:sp>
    </p:spTree>
    <p:extLst>
      <p:ext uri="{BB962C8B-B14F-4D97-AF65-F5344CB8AC3E}">
        <p14:creationId xmlns:p14="http://schemas.microsoft.com/office/powerpoint/2010/main" val="844550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normAutofit fontScale="90000"/>
          </a:bodyPr>
          <a:lstStyle/>
          <a:p>
            <a:r>
              <a:rPr lang="ru-RU" dirty="0" smtClean="0"/>
              <a:t/>
            </a:r>
            <a:br>
              <a:rPr lang="ru-RU" dirty="0" smtClean="0"/>
            </a:br>
            <a:r>
              <a:rPr lang="ru-RU" dirty="0"/>
              <a:t/>
            </a:r>
            <a:br>
              <a:rPr lang="ru-RU" dirty="0"/>
            </a:br>
            <a:r>
              <a:rPr lang="uk-UA" dirty="0"/>
              <a:t>принципи навчання</a:t>
            </a:r>
            <a:r>
              <a:rPr lang="ru-RU" dirty="0" smtClean="0"/>
              <a:t/>
            </a:r>
            <a:br>
              <a:rPr lang="ru-RU" dirty="0" smtClean="0"/>
            </a:br>
            <a:r>
              <a:rPr lang="ru-RU" dirty="0"/>
              <a:t/>
            </a:r>
            <a:br>
              <a:rPr lang="ru-RU" dirty="0"/>
            </a:br>
            <a:endParaRPr lang="uk-UA" dirty="0"/>
          </a:p>
        </p:txBody>
      </p:sp>
      <p:sp>
        <p:nvSpPr>
          <p:cNvPr id="3" name="Объект 2"/>
          <p:cNvSpPr>
            <a:spLocks noGrp="1"/>
          </p:cNvSpPr>
          <p:nvPr>
            <p:ph idx="1"/>
          </p:nvPr>
        </p:nvSpPr>
        <p: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p:spPr>
        <p:txBody>
          <a:bodyPr>
            <a:normAutofit lnSpcReduction="10000"/>
          </a:bodyPr>
          <a:lstStyle/>
          <a:p>
            <a:r>
              <a:rPr lang="uk-UA" dirty="0"/>
              <a:t>Принципи навчання завжди відбивають залежності між об’єктивними </a:t>
            </a:r>
            <a:r>
              <a:rPr lang="uk-UA" i="1" dirty="0"/>
              <a:t>закономірностями</a:t>
            </a:r>
            <a:r>
              <a:rPr lang="uk-UA" dirty="0"/>
              <a:t> навчального процесу й цілями, які </a:t>
            </a:r>
            <a:r>
              <a:rPr lang="uk-UA" dirty="0" err="1"/>
              <a:t>наслідуються</a:t>
            </a:r>
            <a:r>
              <a:rPr lang="uk-UA" dirty="0"/>
              <a:t> навчанням. Інакше кажучи, це методичне вираження пізнаних законів і закономірностей, знання про цілі, сутності, зміст, структуру навчання, виражені у формі, яка дозволяє використовувати їх в якості регулятивних норм педагогічної практики.</a:t>
            </a:r>
          </a:p>
        </p:txBody>
      </p:sp>
    </p:spTree>
    <p:extLst>
      <p:ext uri="{BB962C8B-B14F-4D97-AF65-F5344CB8AC3E}">
        <p14:creationId xmlns:p14="http://schemas.microsoft.com/office/powerpoint/2010/main" val="1901646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lstStyle/>
          <a:p>
            <a:r>
              <a:rPr lang="uk-UA" dirty="0" smtClean="0"/>
              <a:t>Принципи навчання</a:t>
            </a:r>
            <a:endParaRPr lang="uk-UA" dirty="0"/>
          </a:p>
        </p:txBody>
      </p:sp>
      <p:sp>
        <p:nvSpPr>
          <p:cNvPr id="3" name="Объект 2"/>
          <p:cNvSpPr>
            <a:spLocks noGrp="1"/>
          </p:cNvSpPr>
          <p:nvPr>
            <p:ph idx="1"/>
          </p:nvPr>
        </p:nvSpPr>
        <p: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p:spPr>
        <p:txBody>
          <a:bodyPr/>
          <a:lstStyle/>
          <a:p>
            <a:r>
              <a:rPr lang="uk-UA" dirty="0"/>
              <a:t>У сучасній дидактиці принципи навчання розглядаються як рекомендації, що спрямовують педагогічну діяльність і навчальний процес в цілому, як способи досягнення педагогічних цілей з урахуванням закономірностей навчального процесу. Отже, дидактика допомагає викладачу знайти відповіді на питання: для чого навчати, як навчати, що вивчати?</a:t>
            </a:r>
          </a:p>
        </p:txBody>
      </p:sp>
    </p:spTree>
    <p:extLst>
      <p:ext uri="{BB962C8B-B14F-4D97-AF65-F5344CB8AC3E}">
        <p14:creationId xmlns:p14="http://schemas.microsoft.com/office/powerpoint/2010/main" val="205895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lstStyle/>
          <a:p>
            <a:r>
              <a:rPr lang="uk-UA" dirty="0" smtClean="0"/>
              <a:t>ТРАДИЦІЙНІ ПРИНЦИПИ</a:t>
            </a:r>
            <a:endParaRPr lang="uk-UA" dirty="0"/>
          </a:p>
        </p:txBody>
      </p:sp>
      <p:sp>
        <p:nvSpPr>
          <p:cNvPr id="3" name="Объект 2"/>
          <p:cNvSpPr>
            <a:spLocks noGrp="1"/>
          </p:cNvSpPr>
          <p:nvPr>
            <p:ph idx="1"/>
          </p:nvPr>
        </p:nvSpPr>
        <p: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p:spPr>
        <p:txBody>
          <a:bodyPr/>
          <a:lstStyle/>
          <a:p>
            <a:r>
              <a:rPr lang="uk-UA" dirty="0"/>
              <a:t>1. Науковість. 2. Зв'язок теорії з практикою, практичного досвіду з наукою. 3. Системність і послідовність у підготовці спеціалістів. 4. Свідомість, активність і самостійність студентів у навчанні. 5. Поєднання абстрактності мислення з наочністю у викладанні. 6. Доступність наукових знань. 7. Міцність засвоєння знань.</a:t>
            </a:r>
          </a:p>
        </p:txBody>
      </p:sp>
    </p:spTree>
    <p:extLst>
      <p:ext uri="{BB962C8B-B14F-4D97-AF65-F5344CB8AC3E}">
        <p14:creationId xmlns:p14="http://schemas.microsoft.com/office/powerpoint/2010/main" val="1041901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92D050"/>
          </a:solidFill>
        </p:spPr>
        <p:txBody>
          <a:bodyPr/>
          <a:lstStyle/>
          <a:p>
            <a:r>
              <a:rPr lang="uk-UA" dirty="0" smtClean="0"/>
              <a:t>СУЧАСНІ ПРИНЦИПИ</a:t>
            </a:r>
            <a:endParaRPr lang="uk-UA" dirty="0"/>
          </a:p>
        </p:txBody>
      </p:sp>
      <p:sp>
        <p:nvSpPr>
          <p:cNvPr id="3" name="Объект 2"/>
          <p:cNvSpPr>
            <a:spLocks noGrp="1"/>
          </p:cNvSpPr>
          <p:nvPr>
            <p:ph idx="1"/>
          </p:nvPr>
        </p:nvSpPr>
        <p: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p:spPr>
        <p:txBody>
          <a:bodyPr>
            <a:normAutofit/>
          </a:bodyPr>
          <a:lstStyle/>
          <a:p>
            <a:r>
              <a:rPr lang="uk-UA" sz="2400" dirty="0"/>
              <a:t>1. Орієнтованість вищої освіти на розвиток особистості майбутнього спеціаліста. 2. Відповідність змісту вузівського навчання сучасним й прогнозованим тенденціям розвитку науки (техніки) і виробництва (технологій). 3. Оптимальне поєднання загальних, групових й </a:t>
            </a:r>
            <a:r>
              <a:rPr lang="uk-UA" sz="2400" dirty="0" smtClean="0"/>
              <a:t>індивідуальних </a:t>
            </a:r>
            <a:r>
              <a:rPr lang="uk-UA" sz="2400" dirty="0"/>
              <a:t>форм організації учбового процесу у вузі. 4. Раціональне застосування сучасних методів і засобів навчання на різних етапах підготовки спеціалістів. 5. Відповідність результатів підготовки спеціалістів вимогам, які висуваються конкретною сферою їх професійної діяльності, забезпечення їхньої конкурентоздатності.</a:t>
            </a:r>
          </a:p>
        </p:txBody>
      </p:sp>
    </p:spTree>
    <p:extLst>
      <p:ext uri="{BB962C8B-B14F-4D97-AF65-F5344CB8AC3E}">
        <p14:creationId xmlns:p14="http://schemas.microsoft.com/office/powerpoint/2010/main" val="2371843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2">
              <a:lumMod val="60000"/>
              <a:lumOff val="40000"/>
            </a:schemeClr>
          </a:solidFill>
        </p:spPr>
        <p:txBody>
          <a:bodyPr>
            <a:normAutofit fontScale="90000"/>
          </a:bodyPr>
          <a:lstStyle/>
          <a:p>
            <a:r>
              <a:rPr lang="ru-RU" b="1" dirty="0" err="1"/>
              <a:t>організація</a:t>
            </a:r>
            <a:r>
              <a:rPr lang="ru-RU" b="1" dirty="0"/>
              <a:t> </a:t>
            </a:r>
            <a:r>
              <a:rPr lang="ru-RU" b="1" dirty="0" err="1"/>
              <a:t>управління</a:t>
            </a:r>
            <a:r>
              <a:rPr lang="ru-RU" b="1" dirty="0"/>
              <a:t> </a:t>
            </a:r>
            <a:r>
              <a:rPr lang="ru-RU" b="1" dirty="0" err="1"/>
              <a:t>навчально-виховним</a:t>
            </a:r>
            <a:r>
              <a:rPr lang="ru-RU" b="1" dirty="0"/>
              <a:t> </a:t>
            </a:r>
            <a:r>
              <a:rPr lang="ru-RU" b="1" dirty="0" err="1"/>
              <a:t>процесом</a:t>
            </a:r>
            <a:endParaRPr lang="uk-UA" dirty="0"/>
          </a:p>
        </p:txBody>
      </p:sp>
      <p:sp>
        <p:nvSpPr>
          <p:cNvPr id="3" name="Объект 2"/>
          <p:cNvSpPr>
            <a:spLocks noGrp="1"/>
          </p:cNvSpPr>
          <p:nvPr>
            <p:ph idx="1"/>
          </p:nvPr>
        </p:nvSpPr>
        <p:spPr>
          <a:solidFill>
            <a:schemeClr val="accent2">
              <a:lumMod val="40000"/>
              <a:lumOff val="60000"/>
            </a:schemeClr>
          </a:solidFill>
        </p:spPr>
        <p:txBody>
          <a:bodyPr>
            <a:normAutofit fontScale="70000" lnSpcReduction="20000"/>
          </a:bodyPr>
          <a:lstStyle/>
          <a:p>
            <a:r>
              <a:rPr lang="uk-UA" b="1" dirty="0"/>
              <a:t>традиційна методика навчання</a:t>
            </a:r>
            <a:r>
              <a:rPr lang="uk-UA" dirty="0"/>
              <a:t>, яка зводила підготовку спеціаліста до запам’ятовування знань, що становлять зміст навчальної дисципліни. Така методика слабко орієнтувалася на розвиток особистості, здатної не лише засвоювати готові знання, але й творчо їх переробляти. Останнім часом акцент змінився з того що засвоюється у навчанні (система знань) на особистість того, хто навчається, на його ціннісні орієнтації, смисли та мотиви під час організації всіх етапів і форм навчання. Викладач у цих умовах виконує роль організатора навчальної діяльності студентів, а не простого </a:t>
            </a:r>
            <a:r>
              <a:rPr lang="uk-UA" dirty="0" smtClean="0"/>
              <a:t> </a:t>
            </a:r>
            <a:r>
              <a:rPr lang="uk-UA" dirty="0"/>
              <a:t>передавача певної суми знань. Методи викладання, які </a:t>
            </a:r>
            <a:r>
              <a:rPr lang="uk-UA" dirty="0" smtClean="0"/>
              <a:t>забезпечують </a:t>
            </a:r>
            <a:r>
              <a:rPr lang="uk-UA" dirty="0"/>
              <a:t>таку навчальну діяльність, називаються активними методами </a:t>
            </a:r>
            <a:r>
              <a:rPr lang="uk-UA" dirty="0" smtClean="0"/>
              <a:t>навчання, </a:t>
            </a:r>
            <a:r>
              <a:rPr lang="uk-UA" dirty="0"/>
              <a:t>а система освіти – </a:t>
            </a:r>
            <a:r>
              <a:rPr lang="uk-UA" b="1" dirty="0"/>
              <a:t>інноваційною.</a:t>
            </a:r>
            <a:r>
              <a:rPr lang="uk-UA" dirty="0"/>
              <a:t> Отже, головним завданням курсу МВП є: розкрити як традиційні, так й інноваційні (активні) методи навчання та </a:t>
            </a:r>
            <a:r>
              <a:rPr lang="uk-UA" dirty="0" err="1" smtClean="0"/>
              <a:t>проананалізувати</a:t>
            </a:r>
            <a:r>
              <a:rPr lang="uk-UA" dirty="0" smtClean="0"/>
              <a:t>  </a:t>
            </a:r>
            <a:r>
              <a:rPr lang="uk-UA" dirty="0"/>
              <a:t>можливості їх застосування у викладанні психології.</a:t>
            </a:r>
          </a:p>
        </p:txBody>
      </p:sp>
    </p:spTree>
    <p:extLst>
      <p:ext uri="{BB962C8B-B14F-4D97-AF65-F5344CB8AC3E}">
        <p14:creationId xmlns:p14="http://schemas.microsoft.com/office/powerpoint/2010/main" val="51837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Навчальне середовище</a:t>
            </a:r>
          </a:p>
        </p:txBody>
      </p:sp>
      <p:sp>
        <p:nvSpPr>
          <p:cNvPr id="3" name="Объект 2"/>
          <p:cNvSpPr>
            <a:spLocks noGrp="1"/>
          </p:cNvSpPr>
          <p:nvPr>
            <p:ph idx="1"/>
          </p:nvPr>
        </p:nvSpPr>
        <p:spPr>
          <a:solidFill>
            <a:schemeClr val="accent5">
              <a:lumMod val="20000"/>
              <a:lumOff val="80000"/>
            </a:schemeClr>
          </a:solidFill>
        </p:spPr>
        <p:txBody>
          <a:bodyPr>
            <a:normAutofit fontScale="85000" lnSpcReduction="20000"/>
          </a:bodyPr>
          <a:lstStyle/>
          <a:p>
            <a:pPr marL="0" indent="0">
              <a:buNone/>
            </a:pPr>
            <a:r>
              <a:rPr lang="ru-RU" dirty="0" err="1"/>
              <a:t>Навчальне</a:t>
            </a:r>
            <a:r>
              <a:rPr lang="ru-RU" dirty="0"/>
              <a:t> </a:t>
            </a:r>
            <a:r>
              <a:rPr lang="ru-RU" dirty="0" err="1"/>
              <a:t>середовище</a:t>
            </a:r>
            <a:r>
              <a:rPr lang="ru-RU" dirty="0"/>
              <a:t> </a:t>
            </a:r>
            <a:r>
              <a:rPr lang="ru-RU" dirty="0" err="1"/>
              <a:t>стосується</a:t>
            </a:r>
            <a:r>
              <a:rPr lang="ru-RU" dirty="0"/>
              <a:t> </a:t>
            </a:r>
            <a:r>
              <a:rPr lang="ru-RU" dirty="0" err="1"/>
              <a:t>фізичних</a:t>
            </a:r>
            <a:r>
              <a:rPr lang="ru-RU" dirty="0"/>
              <a:t>, </a:t>
            </a:r>
            <a:r>
              <a:rPr lang="ru-RU" dirty="0" err="1"/>
              <a:t>соціальних</a:t>
            </a:r>
            <a:r>
              <a:rPr lang="ru-RU" dirty="0"/>
              <a:t> і </a:t>
            </a:r>
            <a:r>
              <a:rPr lang="ru-RU" dirty="0" err="1"/>
              <a:t>психологічних</a:t>
            </a:r>
            <a:r>
              <a:rPr lang="ru-RU" dirty="0"/>
              <a:t> </a:t>
            </a:r>
            <a:r>
              <a:rPr lang="ru-RU" dirty="0" err="1"/>
              <a:t>контекстів</a:t>
            </a:r>
            <a:r>
              <a:rPr lang="ru-RU" dirty="0"/>
              <a:t>, у </a:t>
            </a:r>
            <a:r>
              <a:rPr lang="ru-RU" dirty="0" err="1"/>
              <a:t>яких</a:t>
            </a:r>
            <a:r>
              <a:rPr lang="ru-RU" dirty="0"/>
              <a:t> </a:t>
            </a:r>
            <a:r>
              <a:rPr lang="ru-RU" dirty="0" err="1"/>
              <a:t>відбувається</a:t>
            </a:r>
            <a:r>
              <a:rPr lang="ru-RU" dirty="0"/>
              <a:t> </a:t>
            </a:r>
            <a:r>
              <a:rPr lang="ru-RU" dirty="0" err="1"/>
              <a:t>навчання</a:t>
            </a:r>
            <a:r>
              <a:rPr lang="ru-RU" dirty="0"/>
              <a:t>. Дизайн </a:t>
            </a:r>
            <a:r>
              <a:rPr lang="ru-RU" dirty="0" err="1"/>
              <a:t>навчального</a:t>
            </a:r>
            <a:r>
              <a:rPr lang="ru-RU" dirty="0"/>
              <a:t> </a:t>
            </a:r>
            <a:r>
              <a:rPr lang="ru-RU" dirty="0" err="1"/>
              <a:t>середовища</a:t>
            </a:r>
            <a:r>
              <a:rPr lang="ru-RU" dirty="0"/>
              <a:t> </a:t>
            </a:r>
            <a:r>
              <a:rPr lang="ru-RU" dirty="0" err="1"/>
              <a:t>може</a:t>
            </a:r>
            <a:r>
              <a:rPr lang="ru-RU" dirty="0"/>
              <a:t> </a:t>
            </a:r>
            <a:r>
              <a:rPr lang="ru-RU" dirty="0" err="1"/>
              <a:t>значно</a:t>
            </a:r>
            <a:r>
              <a:rPr lang="ru-RU" dirty="0"/>
              <a:t> </a:t>
            </a:r>
            <a:r>
              <a:rPr lang="ru-RU" dirty="0" err="1"/>
              <a:t>вплинути</a:t>
            </a:r>
            <a:r>
              <a:rPr lang="ru-RU" dirty="0"/>
              <a:t> на </a:t>
            </a:r>
            <a:r>
              <a:rPr lang="ru-RU" dirty="0" err="1"/>
              <a:t>ефективність</a:t>
            </a:r>
            <a:r>
              <a:rPr lang="ru-RU" dirty="0"/>
              <a:t> </a:t>
            </a:r>
            <a:r>
              <a:rPr lang="ru-RU" dirty="0" err="1"/>
              <a:t>навчання</a:t>
            </a:r>
            <a:r>
              <a:rPr lang="ru-RU" dirty="0"/>
              <a:t>, особливо в </a:t>
            </a:r>
            <a:r>
              <a:rPr lang="ru-RU" dirty="0" err="1"/>
              <a:t>навчальних</a:t>
            </a:r>
            <a:r>
              <a:rPr lang="ru-RU" dirty="0"/>
              <a:t> закладах. </a:t>
            </a:r>
            <a:r>
              <a:rPr lang="ru-RU" dirty="0" err="1"/>
              <a:t>Ефективне</a:t>
            </a:r>
            <a:r>
              <a:rPr lang="ru-RU" dirty="0"/>
              <a:t> </a:t>
            </a:r>
            <a:r>
              <a:rPr lang="ru-RU" dirty="0" err="1"/>
              <a:t>навчальне</a:t>
            </a:r>
            <a:r>
              <a:rPr lang="ru-RU" dirty="0"/>
              <a:t> </a:t>
            </a:r>
            <a:r>
              <a:rPr lang="ru-RU" dirty="0" err="1"/>
              <a:t>середовище</a:t>
            </a:r>
            <a:r>
              <a:rPr lang="ru-RU" dirty="0"/>
              <a:t> не </a:t>
            </a:r>
            <a:r>
              <a:rPr lang="ru-RU" dirty="0" err="1"/>
              <a:t>обмежується</a:t>
            </a:r>
            <a:r>
              <a:rPr lang="ru-RU" dirty="0"/>
              <a:t> </a:t>
            </a:r>
            <a:r>
              <a:rPr lang="ru-RU" dirty="0" err="1"/>
              <a:t>фізичним</a:t>
            </a:r>
            <a:r>
              <a:rPr lang="ru-RU" dirty="0"/>
              <a:t> </a:t>
            </a:r>
            <a:r>
              <a:rPr lang="ru-RU" dirty="0" err="1"/>
              <a:t>класом</a:t>
            </a:r>
            <a:r>
              <a:rPr lang="ru-RU" dirty="0"/>
              <a:t>, </a:t>
            </a:r>
            <a:r>
              <a:rPr lang="ru-RU" dirty="0" err="1"/>
              <a:t>його</a:t>
            </a:r>
            <a:r>
              <a:rPr lang="ru-RU" dirty="0"/>
              <a:t> </a:t>
            </a:r>
            <a:r>
              <a:rPr lang="ru-RU" dirty="0" err="1"/>
              <a:t>можна</a:t>
            </a:r>
            <a:r>
              <a:rPr lang="ru-RU" dirty="0"/>
              <a:t> </a:t>
            </a:r>
            <a:r>
              <a:rPr lang="ru-RU" dirty="0" err="1"/>
              <a:t>створити</a:t>
            </a:r>
            <a:r>
              <a:rPr lang="ru-RU" dirty="0"/>
              <a:t> в будь-</a:t>
            </a:r>
            <a:r>
              <a:rPr lang="ru-RU" dirty="0" err="1"/>
              <a:t>якому</a:t>
            </a:r>
            <a:r>
              <a:rPr lang="ru-RU" dirty="0"/>
              <a:t> </a:t>
            </a:r>
            <a:r>
              <a:rPr lang="ru-RU" dirty="0" err="1"/>
              <a:t>місці</a:t>
            </a:r>
            <a:r>
              <a:rPr lang="ru-RU" dirty="0"/>
              <a:t>, де </a:t>
            </a:r>
            <a:r>
              <a:rPr lang="ru-RU" dirty="0" err="1"/>
              <a:t>відбувається</a:t>
            </a:r>
            <a:r>
              <a:rPr lang="ru-RU" dirty="0"/>
              <a:t> </a:t>
            </a:r>
            <a:r>
              <a:rPr lang="ru-RU" dirty="0" err="1"/>
              <a:t>навчання</a:t>
            </a:r>
            <a:r>
              <a:rPr lang="ru-RU" dirty="0"/>
              <a:t>. Дизайн </a:t>
            </a:r>
            <a:r>
              <a:rPr lang="ru-RU" dirty="0" err="1"/>
              <a:t>навчального</a:t>
            </a:r>
            <a:r>
              <a:rPr lang="ru-RU" dirty="0"/>
              <a:t> </a:t>
            </a:r>
            <a:r>
              <a:rPr lang="ru-RU" dirty="0" err="1"/>
              <a:t>середовища</a:t>
            </a:r>
            <a:r>
              <a:rPr lang="ru-RU" dirty="0"/>
              <a:t> повинен </a:t>
            </a:r>
            <a:r>
              <a:rPr lang="ru-RU" dirty="0" err="1"/>
              <a:t>враховувати</a:t>
            </a:r>
            <a:r>
              <a:rPr lang="ru-RU" dirty="0"/>
              <a:t> </a:t>
            </a:r>
            <a:r>
              <a:rPr lang="ru-RU" dirty="0" err="1"/>
              <a:t>конкретні</a:t>
            </a:r>
            <a:r>
              <a:rPr lang="ru-RU" dirty="0"/>
              <a:t> потреби </a:t>
            </a:r>
            <a:r>
              <a:rPr lang="ru-RU" dirty="0" err="1"/>
              <a:t>учнів</a:t>
            </a:r>
            <a:r>
              <a:rPr lang="ru-RU" dirty="0"/>
              <a:t> і </a:t>
            </a:r>
            <a:r>
              <a:rPr lang="ru-RU" dirty="0" err="1"/>
              <a:t>цілі</a:t>
            </a:r>
            <a:r>
              <a:rPr lang="ru-RU" dirty="0"/>
              <a:t> </a:t>
            </a:r>
            <a:r>
              <a:rPr lang="ru-RU" dirty="0" err="1"/>
              <a:t>навчання</a:t>
            </a:r>
            <a:r>
              <a:rPr lang="ru-RU" dirty="0"/>
              <a:t>. </a:t>
            </a:r>
            <a:r>
              <a:rPr lang="ru-RU" dirty="0" err="1"/>
              <a:t>Деякі</a:t>
            </a:r>
            <a:r>
              <a:rPr lang="ru-RU" dirty="0"/>
              <a:t> </a:t>
            </a:r>
            <a:r>
              <a:rPr lang="ru-RU" dirty="0" err="1"/>
              <a:t>фактори</a:t>
            </a:r>
            <a:r>
              <a:rPr lang="ru-RU" dirty="0"/>
              <a:t>, </a:t>
            </a:r>
            <a:r>
              <a:rPr lang="ru-RU" dirty="0" err="1"/>
              <a:t>які</a:t>
            </a:r>
            <a:r>
              <a:rPr lang="ru-RU" dirty="0"/>
              <a:t> </a:t>
            </a:r>
            <a:r>
              <a:rPr lang="ru-RU" dirty="0" err="1"/>
              <a:t>слід</a:t>
            </a:r>
            <a:r>
              <a:rPr lang="ru-RU" dirty="0"/>
              <a:t> </a:t>
            </a:r>
            <a:r>
              <a:rPr lang="ru-RU" dirty="0" err="1"/>
              <a:t>враховувати</a:t>
            </a:r>
            <a:r>
              <a:rPr lang="ru-RU" dirty="0"/>
              <a:t> при </a:t>
            </a:r>
            <a:r>
              <a:rPr lang="ru-RU" dirty="0" err="1"/>
              <a:t>створенні</a:t>
            </a:r>
            <a:r>
              <a:rPr lang="ru-RU" dirty="0"/>
              <a:t> позитивного </a:t>
            </a:r>
            <a:r>
              <a:rPr lang="ru-RU" dirty="0" err="1"/>
              <a:t>навчального</a:t>
            </a:r>
            <a:r>
              <a:rPr lang="ru-RU" dirty="0"/>
              <a:t> </a:t>
            </a:r>
            <a:r>
              <a:rPr lang="ru-RU" dirty="0" err="1"/>
              <a:t>середовища</a:t>
            </a:r>
            <a:r>
              <a:rPr lang="ru-RU" dirty="0"/>
              <a:t>, </a:t>
            </a:r>
            <a:endParaRPr lang="uk-UA" dirty="0"/>
          </a:p>
        </p:txBody>
      </p:sp>
    </p:spTree>
    <p:extLst>
      <p:ext uri="{BB962C8B-B14F-4D97-AF65-F5344CB8AC3E}">
        <p14:creationId xmlns:p14="http://schemas.microsoft.com/office/powerpoint/2010/main" val="1853353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dirty="0"/>
          </a:p>
        </p:txBody>
      </p:sp>
      <p:sp>
        <p:nvSpPr>
          <p:cNvPr id="3" name="Объект 2"/>
          <p:cNvSpPr>
            <a:spLocks noGrp="1"/>
          </p:cNvSpPr>
          <p:nvPr>
            <p:ph idx="1"/>
          </p:nvPr>
        </p:nvSpPr>
        <p:spPr>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3500000" scaled="1"/>
            <a:tileRect/>
          </a:gradFill>
        </p:spPr>
        <p:txBody>
          <a:bodyPr>
            <a:normAutofit fontScale="70000" lnSpcReduction="20000"/>
          </a:bodyPr>
          <a:lstStyle/>
          <a:p>
            <a:pPr>
              <a:buFont typeface="Wingdings" panose="05000000000000000000" pitchFamily="2" charset="2"/>
              <a:buChar char="v"/>
            </a:pPr>
            <a:r>
              <a:rPr lang="uk-UA" b="1" dirty="0"/>
              <a:t>Фізичне середовище</a:t>
            </a:r>
          </a:p>
          <a:p>
            <a:r>
              <a:rPr lang="uk-UA" dirty="0"/>
              <a:t>Під фізичним середовищем розуміється середовище, в якому відбувається навчання, включаючи планування класної кімнати, якість освітлення та наявність ресурсів, таких як технології та підручники. Позитивне фізичне навчальне середовище може посилити залучення студентів, сприяти активному навчанню та зменшити відволікання.</a:t>
            </a:r>
          </a:p>
          <a:p>
            <a:pPr>
              <a:buFont typeface="Wingdings" panose="05000000000000000000" pitchFamily="2" charset="2"/>
              <a:buChar char="v"/>
            </a:pPr>
            <a:r>
              <a:rPr lang="uk-UA" b="1" dirty="0"/>
              <a:t>Соціальне середовище</a:t>
            </a:r>
          </a:p>
          <a:p>
            <a:r>
              <a:rPr lang="uk-UA" dirty="0"/>
              <a:t>Соціальне середовище стосується взаємодії між учнями та між учнями та викладачами. Позитивне середовище соціального навчання може сприяти співпраці, заохочувати спілкування та сприяти почуттю причетності. Педагоги можуть створити позитивне соціальне середовище, сприяючи груповій роботі, сприяючи позитивній взаємодії та надаючи можливості для навчання рівних.</a:t>
            </a:r>
          </a:p>
          <a:p>
            <a:endParaRPr lang="uk-UA" dirty="0"/>
          </a:p>
        </p:txBody>
      </p:sp>
    </p:spTree>
    <p:extLst>
      <p:ext uri="{BB962C8B-B14F-4D97-AF65-F5344CB8AC3E}">
        <p14:creationId xmlns:p14="http://schemas.microsoft.com/office/powerpoint/2010/main" val="33064403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a:solidFill>
            <a:schemeClr val="accent5">
              <a:lumMod val="20000"/>
              <a:lumOff val="80000"/>
            </a:schemeClr>
          </a:solidFill>
        </p:spPr>
        <p:txBody>
          <a:bodyPr>
            <a:normAutofit fontScale="62500" lnSpcReduction="20000"/>
          </a:bodyPr>
          <a:lstStyle/>
          <a:p>
            <a:pPr>
              <a:buFont typeface="Wingdings" panose="05000000000000000000" pitchFamily="2" charset="2"/>
              <a:buChar char="v"/>
            </a:pPr>
            <a:r>
              <a:rPr lang="uk-UA" b="1" dirty="0"/>
              <a:t>Психологічне середовище</a:t>
            </a:r>
          </a:p>
          <a:p>
            <a:r>
              <a:rPr lang="uk-UA" dirty="0"/>
              <a:t>Під психологічним середовищем розуміється емоційний і психологічний клімат навчального середовища. Позитивне психологічне середовище може сприяти почуттю безпеки, підвищити мотивацію та покращити результати навчання. Педагоги можуть створити позитивне психологічне середовище, сприяючи покращенню мислення, надаючи можливості для самостійності та заохочуючи до </a:t>
            </a:r>
            <a:r>
              <a:rPr lang="uk-UA" dirty="0" err="1"/>
              <a:t>проактивності</a:t>
            </a:r>
            <a:r>
              <a:rPr lang="uk-UA" dirty="0"/>
              <a:t> та творчості.</a:t>
            </a:r>
          </a:p>
          <a:p>
            <a:pPr>
              <a:buFont typeface="Wingdings" panose="05000000000000000000" pitchFamily="2" charset="2"/>
              <a:buChar char="v"/>
            </a:pPr>
            <a:r>
              <a:rPr lang="uk-UA" b="1" dirty="0"/>
              <a:t>Віртуальне середовище</a:t>
            </a:r>
          </a:p>
          <a:p>
            <a:r>
              <a:rPr lang="uk-UA" dirty="0"/>
              <a:t>Віртуальне середовище стосується платформ та інструментів онлайн-навчання. Позитивне віртуальне навчальне середовище може забезпечити гнучкість, розширити доступ до ресурсів і сприяти співпраці. Педагоги можуть створити позитивне віртуальне навчальне середовище, вибравши ефективні інструменти, задавши чіткі очікування та сприяючи спільноті через онлайн-спілкування та співпрацю.</a:t>
            </a:r>
          </a:p>
          <a:p>
            <a:endParaRPr lang="uk-UA" dirty="0"/>
          </a:p>
        </p:txBody>
      </p:sp>
    </p:spTree>
    <p:extLst>
      <p:ext uri="{BB962C8B-B14F-4D97-AF65-F5344CB8AC3E}">
        <p14:creationId xmlns:p14="http://schemas.microsoft.com/office/powerpoint/2010/main" val="376100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3">
              <a:lumMod val="40000"/>
              <a:lumOff val="60000"/>
            </a:schemeClr>
          </a:solidFill>
        </p:spPr>
        <p:txBody>
          <a:bodyPr/>
          <a:lstStyle/>
          <a:p>
            <a:r>
              <a:rPr lang="uk-UA" b="1" dirty="0" smtClean="0"/>
              <a:t>Навчальний процес</a:t>
            </a:r>
            <a:endParaRPr lang="uk-UA" b="1" dirty="0"/>
          </a:p>
        </p:txBody>
      </p:sp>
      <p:sp>
        <p:nvSpPr>
          <p:cNvPr id="3" name="Объект 2"/>
          <p:cNvSpPr>
            <a:spLocks noGrp="1"/>
          </p:cNvSpPr>
          <p:nvPr>
            <p:ph idx="1"/>
          </p:nvPr>
        </p:nvSpPr>
        <p:spPr>
          <a:solidFill>
            <a:schemeClr val="accent3">
              <a:lumMod val="40000"/>
              <a:lumOff val="60000"/>
            </a:schemeClr>
          </a:solidFill>
        </p:spPr>
        <p:txBody>
          <a:bodyPr>
            <a:normAutofit fontScale="92500" lnSpcReduction="20000"/>
          </a:bodyPr>
          <a:lstStyle/>
          <a:p>
            <a:r>
              <a:rPr lang="uk-UA" dirty="0" smtClean="0"/>
              <a:t>це </a:t>
            </a:r>
            <a:r>
              <a:rPr lang="uk-UA" dirty="0"/>
              <a:t>цілеспрямована, послідовна, змінна взаємодія викладача і студентів, під час якої вирішуються завдання освіти, виховання та розвитку </a:t>
            </a:r>
            <a:r>
              <a:rPr lang="uk-UA" dirty="0" smtClean="0"/>
              <a:t>особистості</a:t>
            </a:r>
          </a:p>
          <a:p>
            <a:endParaRPr lang="uk-UA" dirty="0"/>
          </a:p>
          <a:p>
            <a:r>
              <a:rPr lang="ru-RU" dirty="0" err="1" smtClean="0"/>
              <a:t>це</a:t>
            </a:r>
            <a:r>
              <a:rPr lang="ru-RU" dirty="0" smtClean="0"/>
              <a:t> </a:t>
            </a:r>
            <a:r>
              <a:rPr lang="ru-RU" dirty="0" err="1"/>
              <a:t>впорядкована</a:t>
            </a:r>
            <a:r>
              <a:rPr lang="ru-RU" dirty="0"/>
              <a:t> </a:t>
            </a:r>
            <a:r>
              <a:rPr lang="ru-RU" dirty="0" err="1"/>
              <a:t>організація</a:t>
            </a:r>
            <a:r>
              <a:rPr lang="ru-RU" dirty="0"/>
              <a:t> </a:t>
            </a:r>
            <a:r>
              <a:rPr lang="ru-RU" dirty="0" err="1" smtClean="0"/>
              <a:t>діяльності</a:t>
            </a:r>
            <a:r>
              <a:rPr lang="ru-RU" dirty="0" smtClean="0"/>
              <a:t> </a:t>
            </a:r>
            <a:r>
              <a:rPr lang="ru-RU" dirty="0"/>
              <a:t>в </a:t>
            </a:r>
            <a:r>
              <a:rPr lang="ru-RU" dirty="0" err="1"/>
              <a:t>часі</a:t>
            </a:r>
            <a:r>
              <a:rPr lang="ru-RU" dirty="0"/>
              <a:t> та </a:t>
            </a:r>
            <a:r>
              <a:rPr lang="ru-RU" dirty="0" smtClean="0"/>
              <a:t>простор</a:t>
            </a:r>
          </a:p>
          <a:p>
            <a:r>
              <a:rPr lang="uk-UA" dirty="0" smtClean="0"/>
              <a:t>Навчальний процес </a:t>
            </a:r>
            <a:r>
              <a:rPr lang="uk-UA" dirty="0"/>
              <a:t>характеризують: ціль, завдання, зміст, методи, форми взаємодії педагогів і вихованців, досягнуті при цьому результати. </a:t>
            </a:r>
          </a:p>
        </p:txBody>
      </p:sp>
    </p:spTree>
    <p:extLst>
      <p:ext uri="{BB962C8B-B14F-4D97-AF65-F5344CB8AC3E}">
        <p14:creationId xmlns:p14="http://schemas.microsoft.com/office/powerpoint/2010/main" val="4113241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3">
              <a:lumMod val="60000"/>
              <a:lumOff val="40000"/>
            </a:schemeClr>
          </a:solidFill>
        </p:spPr>
        <p:txBody>
          <a:bodyPr>
            <a:normAutofit fontScale="90000"/>
          </a:bodyPr>
          <a:lstStyle/>
          <a:p>
            <a:r>
              <a:rPr lang="uk-UA" dirty="0"/>
              <a:t>КОМПОНЕНТИ ПРОЦЕСУ НАВЧАННЯ</a:t>
            </a:r>
          </a:p>
        </p:txBody>
      </p:sp>
      <p:sp>
        <p:nvSpPr>
          <p:cNvPr id="3" name="Объект 2"/>
          <p:cNvSpPr>
            <a:spLocks noGrp="1"/>
          </p:cNvSpPr>
          <p:nvPr>
            <p:ph idx="1"/>
          </p:nvPr>
        </p:nvSpPr>
        <p:spPr>
          <a:xfrm>
            <a:off x="457200" y="1600200"/>
            <a:ext cx="8435280" cy="4525963"/>
          </a:xfrm>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13500000" scaled="1"/>
            <a:tileRect/>
          </a:gradFill>
        </p:spPr>
        <p:txBody>
          <a:bodyPr>
            <a:normAutofit/>
          </a:bodyPr>
          <a:lstStyle/>
          <a:p>
            <a:r>
              <a:rPr lang="uk-UA" dirty="0"/>
              <a:t>ЦІЛЬОВИЙ (МЕТА, ЗАВДАННЯ). Мета навчання – це передбачення кінцевого результату навчання. Загальна мета відображається у державних документах , концентрується у навчальних планах та програмах з окремих дисциплін, підручниках, посібниках</a:t>
            </a:r>
            <a:r>
              <a:rPr lang="uk-UA" dirty="0" smtClean="0"/>
              <a:t>. Конкретна мета: формування певних якостей, умінь, тощо</a:t>
            </a:r>
            <a:endParaRPr lang="uk-UA" dirty="0"/>
          </a:p>
          <a:p>
            <a:endParaRPr lang="uk-UA" dirty="0"/>
          </a:p>
          <a:p>
            <a:pPr marL="0" indent="0">
              <a:buNone/>
            </a:pPr>
            <a:endParaRPr lang="uk-UA" dirty="0"/>
          </a:p>
          <a:p>
            <a:endParaRPr lang="uk-UA" dirty="0"/>
          </a:p>
        </p:txBody>
      </p:sp>
    </p:spTree>
    <p:extLst>
      <p:ext uri="{BB962C8B-B14F-4D97-AF65-F5344CB8AC3E}">
        <p14:creationId xmlns:p14="http://schemas.microsoft.com/office/powerpoint/2010/main" val="13982959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3">
              <a:lumMod val="60000"/>
              <a:lumOff val="40000"/>
            </a:schemeClr>
          </a:solidFill>
        </p:spPr>
        <p:txBody>
          <a:bodyPr/>
          <a:lstStyle/>
          <a:p>
            <a:endParaRPr lang="uk-UA" dirty="0"/>
          </a:p>
        </p:txBody>
      </p:sp>
      <p:sp>
        <p:nvSpPr>
          <p:cNvPr id="3" name="Объект 2"/>
          <p:cNvSpPr>
            <a:spLocks noGrp="1"/>
          </p:cNvSpPr>
          <p:nvPr>
            <p:ph idx="1"/>
          </p:nvPr>
        </p:nvSpPr>
        <p:spPr>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13500000" scaled="1"/>
            <a:tileRect/>
          </a:gradFill>
        </p:spPr>
        <p:txBody>
          <a:bodyPr/>
          <a:lstStyle/>
          <a:p>
            <a:r>
              <a:rPr lang="uk-UA" dirty="0"/>
              <a:t>МОТИВАЦІЙНИЙ. Створення умов які спонукають студента до активізації навчально-пізнавальної діяльності.</a:t>
            </a:r>
          </a:p>
          <a:p>
            <a:r>
              <a:rPr lang="uk-UA" dirty="0"/>
              <a:t>ЗМІСТОВИЙ. Знання, уміння, навички (обсяг, поняття, принципи тощо)</a:t>
            </a:r>
          </a:p>
          <a:p>
            <a:r>
              <a:rPr lang="uk-UA" dirty="0"/>
              <a:t>Операційно-діяльнісний</a:t>
            </a:r>
          </a:p>
          <a:p>
            <a:r>
              <a:rPr lang="uk-UA" dirty="0"/>
              <a:t>Контрольно-регулюючий</a:t>
            </a:r>
          </a:p>
          <a:p>
            <a:r>
              <a:rPr lang="uk-UA" dirty="0" err="1"/>
              <a:t>Оцінно</a:t>
            </a:r>
            <a:r>
              <a:rPr lang="uk-UA" dirty="0"/>
              <a:t>-результативний компонент</a:t>
            </a:r>
          </a:p>
          <a:p>
            <a:endParaRPr lang="uk-UA" dirty="0"/>
          </a:p>
        </p:txBody>
      </p:sp>
    </p:spTree>
    <p:extLst>
      <p:ext uri="{BB962C8B-B14F-4D97-AF65-F5344CB8AC3E}">
        <p14:creationId xmlns:p14="http://schemas.microsoft.com/office/powerpoint/2010/main" val="10966032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3">
              <a:lumMod val="60000"/>
              <a:lumOff val="40000"/>
            </a:schemeClr>
          </a:solidFill>
        </p:spPr>
        <p:txBody>
          <a:bodyPr>
            <a:normAutofit fontScale="90000"/>
          </a:bodyPr>
          <a:lstStyle/>
          <a:p>
            <a:r>
              <a:rPr lang="uk-UA" dirty="0"/>
              <a:t>Операційно-діяльнісний компонент</a:t>
            </a:r>
          </a:p>
        </p:txBody>
      </p:sp>
      <p:sp>
        <p:nvSpPr>
          <p:cNvPr id="3" name="Объект 2"/>
          <p:cNvSpPr>
            <a:spLocks noGrp="1"/>
          </p:cNvSpPr>
          <p:nvPr>
            <p:ph idx="1"/>
          </p:nvPr>
        </p:nvSpPr>
        <p:spPr>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13500000" scaled="1"/>
            <a:tileRect/>
          </a:gradFill>
        </p:spPr>
        <p:txBody>
          <a:bodyPr>
            <a:normAutofit fontScale="85000" lnSpcReduction="20000"/>
          </a:bodyPr>
          <a:lstStyle/>
          <a:p>
            <a:r>
              <a:rPr lang="uk-UA" dirty="0"/>
              <a:t>Форми навчання (форми здобуття освіти) — це спосіб організації освітнього процесу, який визначає взаємодію між учнями та вчителями, місце і час проведення занять (лекція, тренінг, семінарське заняття)</a:t>
            </a:r>
          </a:p>
          <a:p>
            <a:r>
              <a:rPr lang="uk-UA" dirty="0"/>
              <a:t>Методи навчання — це способи взаємодії вчителя та учнів, за допомогою яких досягаються цілі освіти. Їх зазвичай поділяють на три великі групи залежно від джерела інформації (активні та інтерактивні, цифрові тощо)</a:t>
            </a:r>
          </a:p>
          <a:p>
            <a:r>
              <a:rPr lang="uk-UA" dirty="0"/>
              <a:t>Засоби навчання — це все що допомагає зробити навчання більш якісним</a:t>
            </a:r>
          </a:p>
          <a:p>
            <a:endParaRPr lang="uk-UA" dirty="0"/>
          </a:p>
        </p:txBody>
      </p:sp>
    </p:spTree>
    <p:extLst>
      <p:ext uri="{BB962C8B-B14F-4D97-AF65-F5344CB8AC3E}">
        <p14:creationId xmlns:p14="http://schemas.microsoft.com/office/powerpoint/2010/main" val="108477775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TotalTime>
  <Words>1749</Words>
  <Application>Microsoft Office PowerPoint</Application>
  <PresentationFormat>Экран (4:3)</PresentationFormat>
  <Paragraphs>142</Paragraphs>
  <Slides>33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Тема Office</vt:lpstr>
      <vt:lpstr>Основні категорії ПВЩ</vt:lpstr>
      <vt:lpstr>ЗВ’ЯЗОК ПЕДАГОГІКИ І МЕТОДИКИ</vt:lpstr>
      <vt:lpstr>Ключові поняття</vt:lpstr>
      <vt:lpstr>НАВЧАННЯ</vt:lpstr>
      <vt:lpstr>НАВЧАННЯ в ЗВО</vt:lpstr>
      <vt:lpstr>Основними завданнями дидактики є пошук відповідей на наступні питання</vt:lpstr>
      <vt:lpstr>ТЕОРІЇ НАВЧАННЯ</vt:lpstr>
      <vt:lpstr>Біхевіоризм (Поведінковий підхід)</vt:lpstr>
      <vt:lpstr>Конструктивізм(Діяльнісний підхід)</vt:lpstr>
      <vt:lpstr>Гуманістична теорія навчання</vt:lpstr>
      <vt:lpstr>Коннективізм (Цифровий підхід)</vt:lpstr>
      <vt:lpstr>Теорії навчання (перевірені на практиці)</vt:lpstr>
      <vt:lpstr>Асоціативно-рефлекторна теорія навчання</vt:lpstr>
      <vt:lpstr>Асоціативно-рефлекторна теорія навчання</vt:lpstr>
      <vt:lpstr>Асоціативно-рефлекторна теорія навчання</vt:lpstr>
      <vt:lpstr>Асоціативно-рефлекторна теорія навчання</vt:lpstr>
      <vt:lpstr> Теорія поетапного формування розумових дій і понять </vt:lpstr>
      <vt:lpstr>Теорія проблемно-діяльнісного навчання</vt:lpstr>
      <vt:lpstr>ЗАКОНОМІРНОСТІ НАВЧАННЯ</vt:lpstr>
      <vt:lpstr>ЗАКОНОМІРНОСТІ НАВЧАННЯ</vt:lpstr>
      <vt:lpstr>ЗАКОНОМІРНОСТІ НАВЧАННЯ</vt:lpstr>
      <vt:lpstr>  принципи навчання  </vt:lpstr>
      <vt:lpstr>Принципи навчання</vt:lpstr>
      <vt:lpstr>ТРАДИЦІЙНІ ПРИНЦИПИ</vt:lpstr>
      <vt:lpstr>СУЧАСНІ ПРИНЦИПИ</vt:lpstr>
      <vt:lpstr>організація управління навчально-виховним процесом</vt:lpstr>
      <vt:lpstr>Навчальне середовище</vt:lpstr>
      <vt:lpstr>Презентация PowerPoint</vt:lpstr>
      <vt:lpstr>Презентация PowerPoint</vt:lpstr>
      <vt:lpstr>Навчальний процес</vt:lpstr>
      <vt:lpstr>КОМПОНЕНТИ ПРОЦЕСУ НАВЧАННЯ</vt:lpstr>
      <vt:lpstr>Презентация PowerPoint</vt:lpstr>
      <vt:lpstr>Операційно-діяльнісний компонент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Основні категорії ПВЩ</dc:title>
  <dc:creator>RENOVATED</dc:creator>
  <cp:lastModifiedBy>RENOVATED</cp:lastModifiedBy>
  <cp:revision>27</cp:revision>
  <dcterms:created xsi:type="dcterms:W3CDTF">2026-02-04T23:06:14Z</dcterms:created>
  <dcterms:modified xsi:type="dcterms:W3CDTF">2026-08-29T16:04:58Z</dcterms:modified>
</cp:coreProperties>
</file>