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9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8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1556-18#Text" TargetMode="External"/><Relationship Id="rId2" Type="http://schemas.openxmlformats.org/officeDocument/2006/relationships/hyperlink" Target="https://zakon.rada.gov.ua/laws/show/2145-19#Text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qms.nubip.edu.ua/wp-content/uploads/2024/08/%D0%A1%D0%A3-%D0%A1%D0%9C%D0%AF-%D0%9D%D0%A3%D0%91%D1%96%D0%9F-%D0%A3%D0%BA%D1%80%D0%B0%D1%97%D0%BD%D0%B8-7.5-021-007.pdf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uk.wikipedia.org/wiki/%D0%A3%D0%BD%D1%96%D0%B2%D0%B5%D1%80%D1%81%D0%B8%D1%82%D0%B5%D1%82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86%D0%BD%D1%81%D1%82%D0%B8%D1%82%D1%83%D1%82" TargetMode="External"/><Relationship Id="rId2" Type="http://schemas.openxmlformats.org/officeDocument/2006/relationships/hyperlink" Target="https://uk.wikipedia.org/wiki/%D0%90%D0%BA%D0%B0%D0%B4%D0%B5%D0%BC%D1%96%D1%8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uk.wikipedia.org/wiki/%D0%9A%D0%BE%D0%BB%D0%B5%D0%B4%D0%B6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СИСТЕМА ОСВІТИ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37381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chemeClr val="accent1"/>
            </a:solidFill>
          </a:ln>
        </p:spPr>
        <p:txBody>
          <a:bodyPr>
            <a:normAutofit fontScale="85000" lnSpcReduction="10000"/>
          </a:bodyPr>
          <a:lstStyle/>
          <a:p>
            <a:r>
              <a:rPr lang="uk-UA" b="1" dirty="0">
                <a:latin typeface="Arial Narrow" panose="020B0606020202030204" pitchFamily="34" charset="0"/>
              </a:rPr>
              <a:t>Вища освіта </a:t>
            </a:r>
            <a:r>
              <a:rPr lang="uk-UA" dirty="0">
                <a:latin typeface="Arial Narrow" panose="020B0606020202030204" pitchFamily="34" charset="0"/>
              </a:rPr>
              <a:t>– це рівень освіти, який здобувається особою у вищому навчальному закладі в результаті послідовного, системного та цілеспрямованого процесу засвоєння змісту навчання, який ґрунтується на повній загальній середній освіті й завершується здобуттям певної кваліфікації за підсумками державної атестації (закон України про ВО) </a:t>
            </a:r>
            <a:r>
              <a:rPr lang="uk-UA" b="1" dirty="0">
                <a:latin typeface="Arial Narrow" panose="020B0606020202030204" pitchFamily="34" charset="0"/>
              </a:rPr>
              <a:t/>
            </a:r>
            <a:br>
              <a:rPr lang="uk-UA" b="1" dirty="0">
                <a:latin typeface="Arial Narrow" panose="020B0606020202030204" pitchFamily="34" charset="0"/>
              </a:rPr>
            </a:br>
            <a:r>
              <a:rPr lang="uk-UA" b="1" dirty="0">
                <a:latin typeface="Arial Narrow" panose="020B0606020202030204" pitchFamily="34" charset="0"/>
              </a:rPr>
              <a:t>Професійна освіт</a:t>
            </a:r>
            <a:r>
              <a:rPr lang="uk-UA" dirty="0">
                <a:latin typeface="Arial Narrow" panose="020B0606020202030204" pitchFamily="34" charset="0"/>
              </a:rPr>
              <a:t>а – процес і результат засвоєння студентами системи знань, умінь і навичок, цінностей, особистісних якостей та здібностей, що зумовлюють їх підготовку до майбутньої професійної діяльності.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97136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uk-UA" dirty="0"/>
              <a:t>Нормативно-правовою базою організації освітнього процесу в університеті є </a:t>
            </a:r>
            <a:r>
              <a:rPr lang="uk-UA" b="1" dirty="0"/>
              <a:t>Законів України</a:t>
            </a:r>
            <a:r>
              <a:rPr lang="uk-UA" dirty="0"/>
              <a:t> </a:t>
            </a:r>
            <a:r>
              <a:rPr lang="uk-UA" b="1" dirty="0">
                <a:hlinkClick r:id="rId2"/>
              </a:rPr>
              <a:t>"Про освіту"</a:t>
            </a:r>
            <a:r>
              <a:rPr lang="uk-UA" dirty="0"/>
              <a:t> та </a:t>
            </a:r>
            <a:r>
              <a:rPr lang="uk-UA" b="1" dirty="0">
                <a:hlinkClick r:id="rId3"/>
              </a:rPr>
              <a:t>"Про вищу освіту"</a:t>
            </a:r>
            <a:r>
              <a:rPr lang="uk-UA" dirty="0"/>
              <a:t>, </a:t>
            </a:r>
            <a:r>
              <a:rPr lang="uk-UA" b="1" dirty="0">
                <a:hlinkClick r:id="rId4"/>
              </a:rPr>
              <a:t>"Положення про організацію освітнього процесу у НУБІП України"</a:t>
            </a:r>
            <a:r>
              <a:rPr lang="uk-UA" b="1" dirty="0"/>
              <a:t> </a:t>
            </a:r>
            <a:r>
              <a:rPr lang="uk-UA" dirty="0"/>
              <a:t>та інші нормативно-правові акти.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40889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/>
            </a:r>
            <a:br>
              <a:rPr lang="uk-UA" dirty="0" smtClean="0"/>
            </a:br>
            <a:r>
              <a:rPr lang="uk-UA" dirty="0"/>
              <a:t/>
            </a:r>
            <a:br>
              <a:rPr lang="uk-UA" dirty="0"/>
            </a:br>
            <a:r>
              <a:rPr lang="uk-UA" dirty="0" smtClean="0"/>
              <a:t>Заклади </a:t>
            </a:r>
            <a:r>
              <a:rPr lang="uk-UA" dirty="0"/>
              <a:t>вищої освіти (ЗВО)</a:t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>
            <a:noAutofit/>
          </a:bodyPr>
          <a:lstStyle/>
          <a:p>
            <a:r>
              <a:rPr lang="uk-UA" sz="2400" b="1" dirty="0">
                <a:hlinkClick r:id="rId2" tooltip="Університет"/>
              </a:rPr>
              <a:t>Університет</a:t>
            </a:r>
            <a:r>
              <a:rPr lang="uk-UA" sz="2400" dirty="0"/>
              <a:t> — </a:t>
            </a:r>
            <a:r>
              <a:rPr lang="uk-UA" sz="2400" i="1" dirty="0"/>
              <a:t>багатогалузевий</a:t>
            </a:r>
            <a:r>
              <a:rPr lang="uk-UA" sz="2400" dirty="0"/>
              <a:t> (класичний, технічний) або </a:t>
            </a:r>
            <a:r>
              <a:rPr lang="uk-UA" sz="2400" i="1" dirty="0"/>
              <a:t>галузевий </a:t>
            </a:r>
            <a:r>
              <a:rPr lang="uk-UA" sz="2400" dirty="0"/>
              <a:t>(профільний, технологічний, педагогічний, фізичного виховання і спорту, гуманітарний, богословський/теологічний, медичний, економічний, юридичний, фармацевтичний, аграрний, мистецький, культурологічний тощо) заклад вищої освіти, що провадить </a:t>
            </a:r>
            <a:r>
              <a:rPr lang="uk-UA" sz="2400" u="sng" dirty="0"/>
              <a:t>інноваційну освітню діяльність </a:t>
            </a:r>
            <a:r>
              <a:rPr lang="uk-UA" sz="2400" dirty="0"/>
              <a:t>за різними ступенями вищої освіти (у тому числі доктора філософії), проводить </a:t>
            </a:r>
            <a:r>
              <a:rPr lang="uk-UA" sz="2400" u="sng" dirty="0"/>
              <a:t>фундаментальні та/або прикладні наукові дослідження</a:t>
            </a:r>
            <a:r>
              <a:rPr lang="uk-UA" sz="2400" dirty="0"/>
              <a:t>, є провідним науковим і методичним центром, має розвинуту інфраструктуру навчальних, наукових і науково-виробничих підрозділів, </a:t>
            </a:r>
            <a:r>
              <a:rPr lang="uk-UA" sz="2400" u="sng" dirty="0"/>
              <a:t>сприяє поширенню наукових знань</a:t>
            </a:r>
            <a:r>
              <a:rPr lang="uk-UA" sz="2400" dirty="0"/>
              <a:t> та </a:t>
            </a:r>
            <a:r>
              <a:rPr lang="uk-UA" sz="2400" u="sng" dirty="0"/>
              <a:t>провадить культурно-просвітницьку діяльність;</a:t>
            </a:r>
            <a:r>
              <a:rPr lang="uk-UA" sz="2400" dirty="0"/>
              <a:t/>
            </a:r>
            <a:br>
              <a:rPr lang="uk-UA" sz="2400" dirty="0"/>
            </a:b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1169843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ЗВО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>
            <a:normAutofit/>
          </a:bodyPr>
          <a:lstStyle/>
          <a:p>
            <a:r>
              <a:rPr lang="uk-UA" sz="2000" b="1" dirty="0">
                <a:hlinkClick r:id="rId2" tooltip="Академія"/>
              </a:rPr>
              <a:t>Академія</a:t>
            </a:r>
            <a:r>
              <a:rPr lang="uk-UA" sz="2000" dirty="0"/>
              <a:t>, </a:t>
            </a:r>
            <a:r>
              <a:rPr lang="uk-UA" sz="2000" b="1" dirty="0">
                <a:hlinkClick r:id="rId3" tooltip="Інститут"/>
              </a:rPr>
              <a:t>інститут</a:t>
            </a:r>
            <a:r>
              <a:rPr lang="uk-UA" sz="2000" dirty="0"/>
              <a:t> — галузевий (профільний, технологічний, технічний, педагогічний, богословський/теологічний, медичний, економічний, юридичний, фармацевтичний, аграрний, мистецький, культурологічний тощо) заклад вищої освіти, що провадить </a:t>
            </a:r>
            <a:r>
              <a:rPr lang="uk-UA" sz="2000" u="sng" dirty="0"/>
              <a:t>інноваційну освітню діяльність</a:t>
            </a:r>
            <a:r>
              <a:rPr lang="uk-UA" sz="2000" dirty="0"/>
              <a:t>, пов'язану з наданням вищої освіти на першому і другому рівнях за однією чи кількома галузями знань, може здійснювати підготовку на третьому і вищому науковому рівнях вищої освіти за певними спеціальностями, </a:t>
            </a:r>
            <a:r>
              <a:rPr lang="uk-UA" sz="2000" u="sng" dirty="0"/>
              <a:t>проводить фундаментальні та/або прикладні наукові дослідження</a:t>
            </a:r>
            <a:r>
              <a:rPr lang="uk-UA" sz="2000" dirty="0"/>
              <a:t>, є провідним науковим і методичним центром, має розвинуту інфраструктуру навчальних, наукових і науково-виробничих підрозділів, </a:t>
            </a:r>
            <a:r>
              <a:rPr lang="uk-UA" sz="2000" u="sng" dirty="0"/>
              <a:t>сприяє поширенню наукових знань</a:t>
            </a:r>
            <a:r>
              <a:rPr lang="uk-UA" sz="2000" dirty="0"/>
              <a:t> та провадить </a:t>
            </a:r>
            <a:r>
              <a:rPr lang="uk-UA" sz="2000" u="sng" dirty="0"/>
              <a:t>культурно-просвітницьку діяльність;</a:t>
            </a:r>
            <a:r>
              <a:rPr lang="uk-UA" sz="2000" dirty="0"/>
              <a:t/>
            </a:r>
            <a:br>
              <a:rPr lang="uk-UA" sz="2000" dirty="0"/>
            </a:b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195286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ЗВО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r>
              <a:rPr lang="uk-UA" b="1" dirty="0">
                <a:hlinkClick r:id="rId2" tooltip="Коледж"/>
              </a:rPr>
              <a:t>Коледж</a:t>
            </a:r>
            <a:r>
              <a:rPr lang="uk-UA" dirty="0"/>
              <a:t> — галузевий заклад вищої освіти або структурний підрозділ університету, академії чи інституту, що провадить </a:t>
            </a:r>
            <a:r>
              <a:rPr lang="uk-UA" u="sng" dirty="0"/>
              <a:t>освітню діяльність</a:t>
            </a:r>
            <a:r>
              <a:rPr lang="uk-UA" dirty="0"/>
              <a:t>, пов'язану із здобуттям ступенів молодшого бакалавра та/або бакалавра, проводить </a:t>
            </a:r>
            <a:r>
              <a:rPr lang="uk-UA" u="sng" dirty="0"/>
              <a:t>прикладні наукові дослідження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67000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ФУНКЦІЇ ЗВО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uk-UA" dirty="0" smtClean="0"/>
              <a:t> </a:t>
            </a:r>
            <a:r>
              <a:rPr lang="uk-UA" sz="3600" dirty="0"/>
              <a:t>участь у забезпеченні суспільного та економічного розвитку держави через формування людського </a:t>
            </a:r>
            <a:r>
              <a:rPr lang="uk-UA" sz="3600" dirty="0" smtClean="0"/>
              <a:t>капіталу;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3600" dirty="0" smtClean="0"/>
              <a:t>провадження </a:t>
            </a:r>
            <a:r>
              <a:rPr lang="uk-UA" sz="3600" dirty="0"/>
              <a:t>на високому рівні освітньої діяльності, яка забезпечує здобуття особами вищої освіти відповідного ступеня за обраними ними спеціальностями</a:t>
            </a:r>
            <a:r>
              <a:rPr lang="uk-UA" sz="3600" dirty="0" smtClean="0"/>
              <a:t>;</a:t>
            </a:r>
            <a:endParaRPr lang="uk-UA" sz="3600" dirty="0"/>
          </a:p>
          <a:p>
            <a:pPr>
              <a:buFont typeface="Wingdings" panose="05000000000000000000" pitchFamily="2" charset="2"/>
              <a:buChar char="v"/>
            </a:pPr>
            <a:r>
              <a:rPr lang="uk-UA" sz="3600" dirty="0" smtClean="0"/>
              <a:t>формування </a:t>
            </a:r>
            <a:r>
              <a:rPr lang="uk-UA" sz="3600" dirty="0"/>
              <a:t>особистості; 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3600" dirty="0" smtClean="0"/>
              <a:t>створення </a:t>
            </a:r>
            <a:r>
              <a:rPr lang="uk-UA" sz="3600" dirty="0"/>
              <a:t>умов для розвитку </a:t>
            </a:r>
            <a:r>
              <a:rPr lang="uk-UA" sz="3600" dirty="0" smtClean="0"/>
              <a:t>здібностей</a:t>
            </a:r>
            <a:endParaRPr lang="uk-UA" sz="3600" dirty="0"/>
          </a:p>
          <a:p>
            <a:pPr>
              <a:buFont typeface="Wingdings" panose="05000000000000000000" pitchFamily="2" charset="2"/>
              <a:buChar char="v"/>
            </a:pPr>
            <a:r>
              <a:rPr lang="uk-UA" sz="3600" dirty="0" smtClean="0"/>
              <a:t>збереження </a:t>
            </a:r>
            <a:r>
              <a:rPr lang="uk-UA" sz="3600" dirty="0"/>
              <a:t>та примноження моральних, культурних, наукових цінностей і досягнень суспільства</a:t>
            </a:r>
            <a:r>
              <a:rPr lang="ru-RU" sz="3600" dirty="0" smtClean="0"/>
              <a:t>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sz="3600" dirty="0" smtClean="0"/>
              <a:t>налагодження</a:t>
            </a:r>
            <a:r>
              <a:rPr lang="ru-RU" sz="3600" dirty="0" smtClean="0"/>
              <a:t> </a:t>
            </a:r>
            <a:r>
              <a:rPr lang="uk-UA" sz="3600" dirty="0"/>
              <a:t>міжнародних</a:t>
            </a:r>
            <a:r>
              <a:rPr lang="ru-RU" sz="3600" dirty="0"/>
              <a:t> </a:t>
            </a:r>
            <a:r>
              <a:rPr lang="uk-UA" sz="3600" dirty="0"/>
              <a:t>зав'язків.</a:t>
            </a:r>
            <a:br>
              <a:rPr lang="uk-UA" sz="3600" dirty="0"/>
            </a:br>
            <a:r>
              <a:rPr lang="uk-UA" sz="3600" dirty="0"/>
              <a:t/>
            </a:r>
            <a:br>
              <a:rPr lang="uk-UA" sz="3600" dirty="0"/>
            </a:b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633297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КЛАСИФІКАЦІЯ ЗА ФОРМОЮ ВЛАСНОСТІ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r>
              <a:rPr lang="uk-UA" sz="4800" dirty="0" smtClean="0"/>
              <a:t>ДЕРЖАВНА</a:t>
            </a:r>
          </a:p>
          <a:p>
            <a:r>
              <a:rPr lang="uk-UA" sz="4800" dirty="0" smtClean="0"/>
              <a:t>КОМУНАЛЬНА</a:t>
            </a:r>
          </a:p>
          <a:p>
            <a:r>
              <a:rPr lang="uk-UA" sz="4800" dirty="0" smtClean="0"/>
              <a:t>ПРИВАТНА</a:t>
            </a:r>
            <a:endParaRPr lang="uk-UA" sz="4800" dirty="0"/>
          </a:p>
        </p:txBody>
      </p: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5580112" y="4138612"/>
            <a:ext cx="2736304" cy="1810667"/>
            <a:chOff x="1632" y="1248"/>
            <a:chExt cx="2682" cy="2286"/>
          </a:xfrm>
        </p:grpSpPr>
        <p:sp>
          <p:nvSpPr>
            <p:cNvPr id="6" name="Gear"/>
            <p:cNvSpPr>
              <a:spLocks noEditPoints="1" noChangeArrowheads="1"/>
            </p:cNvSpPr>
            <p:nvPr/>
          </p:nvSpPr>
          <p:spPr bwMode="auto">
            <a:xfrm>
              <a:off x="3119" y="1248"/>
              <a:ext cx="1195" cy="104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uk-UA"/>
            </a:p>
          </p:txBody>
        </p:sp>
        <p:sp>
          <p:nvSpPr>
            <p:cNvPr id="7" name="AutoShape 4"/>
            <p:cNvSpPr>
              <a:spLocks noEditPoints="1" noChangeArrowheads="1"/>
            </p:cNvSpPr>
            <p:nvPr/>
          </p:nvSpPr>
          <p:spPr bwMode="auto">
            <a:xfrm>
              <a:off x="1632" y="1680"/>
              <a:ext cx="1429" cy="1253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uk-UA"/>
            </a:p>
          </p:txBody>
        </p:sp>
        <p:sp>
          <p:nvSpPr>
            <p:cNvPr id="8" name="AutoShape 5"/>
            <p:cNvSpPr>
              <a:spLocks noEditPoints="1" noChangeArrowheads="1"/>
            </p:cNvSpPr>
            <p:nvPr/>
          </p:nvSpPr>
          <p:spPr bwMode="auto">
            <a:xfrm>
              <a:off x="2559" y="2142"/>
              <a:ext cx="1588" cy="1392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10800 h 21600"/>
                <a:gd name="T4" fmla="*/ 10800 w 21600"/>
                <a:gd name="T5" fmla="*/ 21600 h 21600"/>
                <a:gd name="T6" fmla="*/ 0 w 21600"/>
                <a:gd name="T7" fmla="*/ 10800 h 21600"/>
                <a:gd name="T8" fmla="*/ 4374 w 21600"/>
                <a:gd name="T9" fmla="*/ 3964 h 21600"/>
                <a:gd name="T10" fmla="*/ 17841 w 21600"/>
                <a:gd name="T11" fmla="*/ 1763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uk-UA"/>
            </a:p>
          </p:txBody>
        </p:sp>
      </p:grpSp>
    </p:spTree>
    <p:extLst>
      <p:ext uri="{BB962C8B-B14F-4D97-AF65-F5344CB8AC3E}">
        <p14:creationId xmlns:p14="http://schemas.microsoft.com/office/powerpoint/2010/main" val="3958007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Закон України про вищу освіту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>
            <a:normAutofit lnSpcReduction="10000"/>
          </a:bodyPr>
          <a:lstStyle/>
          <a:p>
            <a:r>
              <a:rPr lang="uk-UA" b="1" dirty="0"/>
              <a:t>1. Рівні та ступені вищої освіти</a:t>
            </a:r>
            <a:br>
              <a:rPr lang="uk-UA" b="1" dirty="0"/>
            </a:br>
            <a:r>
              <a:rPr lang="uk-UA" dirty="0"/>
              <a:t>Закон чітко прописує «сходинки», якими піднімається студент:</a:t>
            </a:r>
            <a:br>
              <a:rPr lang="uk-UA" dirty="0"/>
            </a:br>
            <a:r>
              <a:rPr lang="uk-UA" b="1" dirty="0"/>
              <a:t>Молодший бакалавр</a:t>
            </a:r>
            <a:r>
              <a:rPr lang="uk-UA" dirty="0"/>
              <a:t> (короткий цикл).</a:t>
            </a:r>
            <a:br>
              <a:rPr lang="uk-UA" dirty="0"/>
            </a:br>
            <a:r>
              <a:rPr lang="uk-UA" b="1" dirty="0"/>
              <a:t>Бакалавр</a:t>
            </a:r>
            <a:r>
              <a:rPr lang="uk-UA" dirty="0"/>
              <a:t> (базова вища освіта).</a:t>
            </a:r>
            <a:br>
              <a:rPr lang="uk-UA" dirty="0"/>
            </a:br>
            <a:r>
              <a:rPr lang="uk-UA" b="1" dirty="0"/>
              <a:t>Магістр</a:t>
            </a:r>
            <a:r>
              <a:rPr lang="uk-UA" dirty="0"/>
              <a:t> (повна вища освіта).</a:t>
            </a:r>
            <a:br>
              <a:rPr lang="uk-UA" dirty="0"/>
            </a:br>
            <a:r>
              <a:rPr lang="uk-UA" b="1" dirty="0"/>
              <a:t>Доктор філософії (</a:t>
            </a:r>
            <a:r>
              <a:rPr lang="en-US" b="1" dirty="0"/>
              <a:t>PhD)</a:t>
            </a:r>
            <a:r>
              <a:rPr lang="en-US" dirty="0"/>
              <a:t> (</a:t>
            </a:r>
            <a:r>
              <a:rPr lang="uk-UA" dirty="0"/>
              <a:t>перший науковий ступінь).</a:t>
            </a:r>
            <a:br>
              <a:rPr lang="uk-UA" dirty="0"/>
            </a:br>
            <a:r>
              <a:rPr lang="uk-UA" b="1" dirty="0"/>
              <a:t>Доктор наук</a:t>
            </a:r>
            <a:r>
              <a:rPr lang="uk-UA" dirty="0"/>
              <a:t> (найвищий науковий ступінь).</a:t>
            </a:r>
            <a:br>
              <a:rPr lang="uk-UA" dirty="0"/>
            </a:br>
            <a:endParaRPr lang="uk-UA" dirty="0"/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6996074" y="3479404"/>
            <a:ext cx="1680382" cy="2561085"/>
            <a:chOff x="1248" y="240"/>
            <a:chExt cx="4176" cy="3600"/>
          </a:xfrm>
        </p:grpSpPr>
        <p:sp>
          <p:nvSpPr>
            <p:cNvPr id="5" name="Pyr1"/>
            <p:cNvSpPr>
              <a:spLocks noEditPoints="1" noChangeArrowheads="1"/>
            </p:cNvSpPr>
            <p:nvPr/>
          </p:nvSpPr>
          <p:spPr bwMode="auto">
            <a:xfrm>
              <a:off x="2873" y="240"/>
              <a:ext cx="936" cy="79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  <a:gd name="T6" fmla="*/ 5400 w 21600"/>
                <a:gd name="T7" fmla="*/ 11800 h 21600"/>
                <a:gd name="T8" fmla="*/ 16200 w 21600"/>
                <a:gd name="T9" fmla="*/ 20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160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D8EBB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6" name="Pyr2"/>
            <p:cNvSpPr>
              <a:spLocks noEditPoints="1" noChangeArrowheads="1"/>
            </p:cNvSpPr>
            <p:nvPr/>
          </p:nvSpPr>
          <p:spPr bwMode="auto">
            <a:xfrm>
              <a:off x="2331" y="1038"/>
              <a:ext cx="2015" cy="936"/>
            </a:xfrm>
            <a:custGeom>
              <a:avLst/>
              <a:gdLst>
                <a:gd name="T0" fmla="*/ 5787 w 21600"/>
                <a:gd name="T1" fmla="*/ 0 h 21600"/>
                <a:gd name="T2" fmla="*/ 15812 w 21600"/>
                <a:gd name="T3" fmla="*/ 0 h 21600"/>
                <a:gd name="T4" fmla="*/ 21600 w 21600"/>
                <a:gd name="T5" fmla="*/ 21600 h 21600"/>
                <a:gd name="T6" fmla="*/ 0 w 21600"/>
                <a:gd name="T7" fmla="*/ 21600 h 21600"/>
                <a:gd name="T8" fmla="*/ 5787 w 21600"/>
                <a:gd name="T9" fmla="*/ 500 h 21600"/>
                <a:gd name="T10" fmla="*/ 15812 w 21600"/>
                <a:gd name="T11" fmla="*/ 21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5787" y="0"/>
                  </a:moveTo>
                  <a:lnTo>
                    <a:pt x="15812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5787" y="0"/>
                  </a:lnTo>
                  <a:close/>
                </a:path>
              </a:pathLst>
            </a:custGeom>
            <a:solidFill>
              <a:srgbClr val="CC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7" name="Pyr3"/>
            <p:cNvSpPr>
              <a:spLocks noEditPoints="1" noChangeArrowheads="1"/>
            </p:cNvSpPr>
            <p:nvPr/>
          </p:nvSpPr>
          <p:spPr bwMode="auto">
            <a:xfrm>
              <a:off x="1795" y="1974"/>
              <a:ext cx="3087" cy="935"/>
            </a:xfrm>
            <a:custGeom>
              <a:avLst/>
              <a:gdLst>
                <a:gd name="T0" fmla="*/ 3768 w 21600"/>
                <a:gd name="T1" fmla="*/ 0 h 21600"/>
                <a:gd name="T2" fmla="*/ 17831 w 21600"/>
                <a:gd name="T3" fmla="*/ 0 h 21600"/>
                <a:gd name="T4" fmla="*/ 21600 w 21600"/>
                <a:gd name="T5" fmla="*/ 21600 h 21600"/>
                <a:gd name="T6" fmla="*/ 0 w 21600"/>
                <a:gd name="T7" fmla="*/ 21600 h 21600"/>
                <a:gd name="T8" fmla="*/ 5287 w 21600"/>
                <a:gd name="T9" fmla="*/ 500 h 21600"/>
                <a:gd name="T10" fmla="*/ 16312 w 21600"/>
                <a:gd name="T11" fmla="*/ 21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3768" y="0"/>
                  </a:moveTo>
                  <a:lnTo>
                    <a:pt x="17831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3768" y="0"/>
                  </a:lnTo>
                  <a:close/>
                </a:path>
              </a:pathLst>
            </a:custGeom>
            <a:solidFill>
              <a:srgbClr val="FFBE7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  <p:sp>
          <p:nvSpPr>
            <p:cNvPr id="8" name="Pyr4"/>
            <p:cNvSpPr>
              <a:spLocks noEditPoints="1" noChangeArrowheads="1"/>
            </p:cNvSpPr>
            <p:nvPr/>
          </p:nvSpPr>
          <p:spPr bwMode="auto">
            <a:xfrm>
              <a:off x="1248" y="2904"/>
              <a:ext cx="4176" cy="936"/>
            </a:xfrm>
            <a:custGeom>
              <a:avLst/>
              <a:gdLst>
                <a:gd name="T0" fmla="*/ 2793 w 21600"/>
                <a:gd name="T1" fmla="*/ 0 h 21600"/>
                <a:gd name="T2" fmla="*/ 18806 w 21600"/>
                <a:gd name="T3" fmla="*/ 0 h 21600"/>
                <a:gd name="T4" fmla="*/ 21600 w 21600"/>
                <a:gd name="T5" fmla="*/ 21600 h 21600"/>
                <a:gd name="T6" fmla="*/ 0 w 21600"/>
                <a:gd name="T7" fmla="*/ 21600 h 21600"/>
                <a:gd name="T8" fmla="*/ 3287 w 21600"/>
                <a:gd name="T9" fmla="*/ 500 h 21600"/>
                <a:gd name="T10" fmla="*/ 17312 w 21600"/>
                <a:gd name="T11" fmla="*/ 21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2793" y="0"/>
                  </a:moveTo>
                  <a:lnTo>
                    <a:pt x="18806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2793" y="0"/>
                  </a:lnTo>
                  <a:close/>
                </a:path>
              </a:pathLst>
            </a:custGeom>
            <a:solidFill>
              <a:srgbClr val="FF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</p:grpSp>
    </p:spTree>
    <p:extLst>
      <p:ext uri="{BB962C8B-B14F-4D97-AF65-F5344CB8AC3E}">
        <p14:creationId xmlns:p14="http://schemas.microsoft.com/office/powerpoint/2010/main" val="2839290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З-н України про вищу освіту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/>
          <a:p>
            <a:r>
              <a:rPr lang="ru-RU" b="1" dirty="0"/>
              <a:t>2. </a:t>
            </a:r>
            <a:r>
              <a:rPr lang="ru-RU" sz="4400" b="1" dirty="0" err="1"/>
              <a:t>Автономія</a:t>
            </a:r>
            <a:r>
              <a:rPr lang="ru-RU" sz="4400" b="1" dirty="0"/>
              <a:t> </a:t>
            </a:r>
            <a:r>
              <a:rPr lang="ru-RU" sz="4400" b="1" dirty="0" err="1"/>
              <a:t>університетів</a:t>
            </a:r>
            <a:r>
              <a:rPr lang="ru-RU" sz="4400" b="1" dirty="0"/>
              <a:t/>
            </a:r>
            <a:br>
              <a:rPr lang="ru-RU" sz="4400" b="1" dirty="0"/>
            </a:br>
            <a:r>
              <a:rPr lang="uk-UA" dirty="0"/>
              <a:t>Заклади вищої освіти (ЗВО) мають право самостійно:</a:t>
            </a:r>
            <a:br>
              <a:rPr lang="uk-UA" dirty="0"/>
            </a:br>
            <a:r>
              <a:rPr lang="uk-UA" dirty="0"/>
              <a:t>Розробляти навчальні програми.</a:t>
            </a:r>
            <a:br>
              <a:rPr lang="uk-UA" dirty="0"/>
            </a:br>
            <a:r>
              <a:rPr lang="uk-UA" dirty="0"/>
              <a:t>Приймати рішення щодо власних фінансів.</a:t>
            </a:r>
            <a:br>
              <a:rPr lang="uk-UA" dirty="0"/>
            </a:br>
            <a:r>
              <a:rPr lang="uk-UA" dirty="0"/>
              <a:t>Призначати викладачів та обирати ректора.</a:t>
            </a:r>
            <a:br>
              <a:rPr lang="uk-UA" dirty="0"/>
            </a:br>
            <a:r>
              <a:rPr lang="uk-UA" dirty="0"/>
              <a:t>Видавати дипломи власного зразка.</a:t>
            </a:r>
            <a:br>
              <a:rPr lang="uk-UA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73015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З-н України про вищу освіту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>
            <a:normAutofit fontScale="85000" lnSpcReduction="20000"/>
          </a:bodyPr>
          <a:lstStyle/>
          <a:p>
            <a:r>
              <a:rPr lang="uk-UA" b="1" dirty="0"/>
              <a:t>3. Академічна доброчесність</a:t>
            </a:r>
            <a:br>
              <a:rPr lang="uk-UA" b="1" dirty="0"/>
            </a:br>
            <a:r>
              <a:rPr lang="uk-UA" dirty="0"/>
              <a:t>Закон встановлює жорсткі правила гри: плагіат, фабрикація даних або списування можуть стати причиною для анулювання диплома або звільнення викладача. Це база для чесної наукової діяльності.</a:t>
            </a:r>
            <a:br>
              <a:rPr lang="uk-UA" dirty="0"/>
            </a:br>
            <a:r>
              <a:rPr lang="uk-UA" b="1" dirty="0"/>
              <a:t>4. Національне агентство із забезпечення якості вищої освіти (НАЗЯВО)</a:t>
            </a:r>
            <a:br>
              <a:rPr lang="uk-UA" b="1" dirty="0"/>
            </a:br>
            <a:r>
              <a:rPr lang="uk-UA" dirty="0"/>
              <a:t>Закон створив цей орган для контролю якості. Саме НАЗЯВО акредитує освітні програми: якщо програма не пройшла перевірку, університет не має права видавати дипломи за цією спеціальністю.</a:t>
            </a:r>
            <a:br>
              <a:rPr lang="uk-UA" dirty="0"/>
            </a:br>
            <a:r>
              <a:rPr lang="uk-UA" b="1" dirty="0"/>
              <a:t>5. Студентське самоврядування</a:t>
            </a:r>
            <a:br>
              <a:rPr lang="uk-UA" b="1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604480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Нововведення 2026р.</a:t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>
            <a:normAutofit fontScale="92500" lnSpcReduction="20000"/>
          </a:bodyPr>
          <a:lstStyle/>
          <a:p>
            <a:r>
              <a:rPr lang="uk-UA" b="1" dirty="0"/>
              <a:t>Масштабна модернізація мережі:</a:t>
            </a:r>
            <a:r>
              <a:rPr lang="uk-UA" dirty="0"/>
              <a:t> триває процес об'єднання дрібних вишів та філій у великі потужні університети для кращої концентрації ресурсів.</a:t>
            </a:r>
            <a:br>
              <a:rPr lang="uk-UA" dirty="0"/>
            </a:br>
            <a:r>
              <a:rPr lang="uk-UA" b="1" dirty="0"/>
              <a:t>Грантова система:</a:t>
            </a:r>
            <a:r>
              <a:rPr lang="uk-UA" dirty="0"/>
              <a:t> поступовий перехід від моделі «або бюджет, або контракт» до системи державних грантів, які покривають частину вартості навчання залежно від результатів НМТ.</a:t>
            </a:r>
            <a:br>
              <a:rPr lang="uk-UA" dirty="0"/>
            </a:br>
            <a:r>
              <a:rPr lang="uk-UA" b="1" dirty="0"/>
              <a:t>Військовий вишкіл:</a:t>
            </a:r>
            <a:r>
              <a:rPr lang="uk-UA" dirty="0"/>
              <a:t> посилення ролі військової підготовки у структурі вищої освіти.</a:t>
            </a:r>
            <a:br>
              <a:rPr lang="uk-UA" dirty="0"/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29357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/>
              <a:t>індивідуальна освітня траєкторія здобувача вищої освіти </a:t>
            </a:r>
            <a:r>
              <a:rPr lang="uk-UA" dirty="0"/>
              <a:t>-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>
            <a:normAutofit fontScale="77500" lnSpcReduction="20000"/>
          </a:bodyPr>
          <a:lstStyle/>
          <a:p>
            <a:r>
              <a:rPr lang="uk-UA" dirty="0" smtClean="0"/>
              <a:t>персональний </a:t>
            </a:r>
            <a:r>
              <a:rPr lang="uk-UA" dirty="0"/>
              <a:t>шлях реалізації особистісного потенціалу здобувача вищої освіти, що ґрунтується на виборі здобувачем вищої освіти освітніх програм, суб’єктів освітньої діяльності, що їх реалізують, форм і строку здобуття освіти, освітніх компонентів. У вищій освіті індивідуальна освітня траєкторія включає, зокрема, послідовність здобуття освітніх кваліфікацій, академічну мобільність, визнання результатів навчання, здобутих шляхом неформальної та </a:t>
            </a:r>
            <a:r>
              <a:rPr lang="uk-UA" dirty="0" err="1"/>
              <a:t>інформальної</a:t>
            </a:r>
            <a:r>
              <a:rPr lang="uk-UA" dirty="0"/>
              <a:t> освіти тощо. Індивідуальна освітня траєкторія формується здобувачем вищої освіти з урахуванням його здібностей, інтересів, потреб, мотивації, можливостей і досвіду</a:t>
            </a:r>
          </a:p>
        </p:txBody>
      </p:sp>
    </p:spTree>
    <p:extLst>
      <p:ext uri="{BB962C8B-B14F-4D97-AF65-F5344CB8AC3E}">
        <p14:creationId xmlns:p14="http://schemas.microsoft.com/office/powerpoint/2010/main" val="37531355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ПОЛОЖЕННЯ ПРО ОРГАНІЗАЦІЮ ОСВІТНЬОГО ПРОЦЕСУ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>
            <a:normAutofit lnSpcReduction="10000"/>
          </a:bodyPr>
          <a:lstStyle/>
          <a:p>
            <a:r>
              <a:rPr lang="uk-UA" dirty="0"/>
              <a:t>Освітній процес в Університеті − це інтелектуальна, творча діяльність у сфері вищої освіти і науки, що провадиться через систему </a:t>
            </a:r>
            <a:r>
              <a:rPr lang="uk-UA" dirty="0" err="1"/>
              <a:t>науковометодичних</a:t>
            </a:r>
            <a:r>
              <a:rPr lang="uk-UA" dirty="0"/>
              <a:t> і педагогічних заходів та спрямована на передачу, засвоєння, примноження і використання знань, умінь та інших </a:t>
            </a:r>
            <a:r>
              <a:rPr lang="uk-UA" dirty="0" err="1"/>
              <a:t>компетентностей</a:t>
            </a:r>
            <a:r>
              <a:rPr lang="uk-UA" dirty="0"/>
              <a:t> у осіб, які навчаються, а також на формування гармонійно розвиненої особистості.</a:t>
            </a:r>
          </a:p>
        </p:txBody>
      </p:sp>
    </p:spTree>
    <p:extLst>
      <p:ext uri="{BB962C8B-B14F-4D97-AF65-F5344CB8AC3E}">
        <p14:creationId xmlns:p14="http://schemas.microsoft.com/office/powerpoint/2010/main" val="24439963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Мета </a:t>
            </a:r>
            <a:r>
              <a:rPr lang="ru-RU" dirty="0" err="1"/>
              <a:t>освітнього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/>
          <a:p>
            <a:r>
              <a:rPr lang="ru-RU" dirty="0" err="1" smtClean="0"/>
              <a:t>полягає</a:t>
            </a:r>
            <a:r>
              <a:rPr lang="ru-RU" dirty="0" smtClean="0"/>
              <a:t> </a:t>
            </a:r>
            <a:r>
              <a:rPr lang="ru-RU" dirty="0"/>
              <a:t>у </a:t>
            </a:r>
            <a:r>
              <a:rPr lang="ru-RU" dirty="0" err="1"/>
              <a:t>підготовці</a:t>
            </a:r>
            <a:r>
              <a:rPr lang="ru-RU" dirty="0"/>
              <a:t> </a:t>
            </a:r>
            <a:r>
              <a:rPr lang="ru-RU" dirty="0" err="1"/>
              <a:t>компетентних</a:t>
            </a:r>
            <a:r>
              <a:rPr lang="ru-RU" dirty="0"/>
              <a:t> та </a:t>
            </a:r>
            <a:r>
              <a:rPr lang="ru-RU" dirty="0" err="1"/>
              <a:t>висококваліфікованих</a:t>
            </a:r>
            <a:r>
              <a:rPr lang="ru-RU" dirty="0"/>
              <a:t> </a:t>
            </a:r>
            <a:r>
              <a:rPr lang="ru-RU" dirty="0" err="1"/>
              <a:t>фахівців</a:t>
            </a:r>
            <a:r>
              <a:rPr lang="ru-RU" dirty="0"/>
              <a:t> для </a:t>
            </a:r>
            <a:r>
              <a:rPr lang="ru-RU" dirty="0" err="1"/>
              <a:t>агропромислового</a:t>
            </a:r>
            <a:r>
              <a:rPr lang="ru-RU" dirty="0"/>
              <a:t> комплексу </a:t>
            </a:r>
            <a:r>
              <a:rPr lang="ru-RU" dirty="0" err="1"/>
              <a:t>економіки</a:t>
            </a:r>
            <a:r>
              <a:rPr lang="ru-RU" dirty="0"/>
              <a:t>, </a:t>
            </a:r>
            <a:r>
              <a:rPr lang="ru-RU" dirty="0" err="1"/>
              <a:t>пов’язаних</a:t>
            </a:r>
            <a:r>
              <a:rPr lang="ru-RU" dirty="0"/>
              <a:t> з ним </a:t>
            </a:r>
            <a:r>
              <a:rPr lang="ru-RU" dirty="0" err="1"/>
              <a:t>суміжних</a:t>
            </a:r>
            <a:r>
              <a:rPr lang="ru-RU" dirty="0"/>
              <a:t> </a:t>
            </a:r>
            <a:r>
              <a:rPr lang="ru-RU" dirty="0" err="1"/>
              <a:t>галузей</a:t>
            </a:r>
            <a:r>
              <a:rPr lang="ru-RU" dirty="0"/>
              <a:t> та сфер </a:t>
            </a:r>
            <a:r>
              <a:rPr lang="ru-RU" dirty="0" err="1"/>
              <a:t>суспільного</a:t>
            </a:r>
            <a:r>
              <a:rPr lang="ru-RU" dirty="0"/>
              <a:t> </a:t>
            </a:r>
            <a:r>
              <a:rPr lang="ru-RU" dirty="0" err="1"/>
              <a:t>життя</a:t>
            </a:r>
            <a:r>
              <a:rPr lang="ru-RU" dirty="0"/>
              <a:t>, </a:t>
            </a:r>
            <a:r>
              <a:rPr lang="ru-RU" dirty="0" err="1"/>
              <a:t>конкурентоздатних</a:t>
            </a:r>
            <a:r>
              <a:rPr lang="ru-RU" dirty="0"/>
              <a:t> на </a:t>
            </a:r>
            <a:r>
              <a:rPr lang="ru-RU" dirty="0" err="1"/>
              <a:t>національному</a:t>
            </a:r>
            <a:r>
              <a:rPr lang="ru-RU" dirty="0"/>
              <a:t> й </a:t>
            </a:r>
            <a:r>
              <a:rPr lang="ru-RU" dirty="0" err="1"/>
              <a:t>міжнародному</a:t>
            </a:r>
            <a:r>
              <a:rPr lang="ru-RU" dirty="0"/>
              <a:t> ринках </a:t>
            </a:r>
            <a:r>
              <a:rPr lang="ru-RU" dirty="0" err="1"/>
              <a:t>праці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155433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ПРИНЦИПИ ПОБУДОВИ ОСВІТНЬОГО ПРОЦЕСУ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>
            <a:normAutofit lnSpcReduction="1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uk-UA" sz="2800" dirty="0"/>
              <a:t>прозорості та </a:t>
            </a:r>
            <a:r>
              <a:rPr lang="uk-UA" sz="2800" dirty="0" smtClean="0"/>
              <a:t>доброчесності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uk-UA" sz="2800" dirty="0" smtClean="0"/>
              <a:t>доступності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uk-UA" sz="2800" dirty="0"/>
              <a:t>єдності й наступності освітнього </a:t>
            </a:r>
            <a:r>
              <a:rPr lang="uk-UA" sz="2800" dirty="0" smtClean="0"/>
              <a:t>процесу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uk-UA" sz="2800" dirty="0" smtClean="0"/>
              <a:t>безперервності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uk-UA" sz="2800" dirty="0"/>
              <a:t>н</a:t>
            </a:r>
            <a:r>
              <a:rPr lang="uk-UA" sz="2800" dirty="0" smtClean="0"/>
              <a:t>ауковість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uk-UA" sz="2800" dirty="0"/>
              <a:t>г</a:t>
            </a:r>
            <a:r>
              <a:rPr lang="uk-UA" sz="2800" dirty="0" smtClean="0"/>
              <a:t>нучкість, прогностичність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uk-UA" sz="2800" dirty="0"/>
              <a:t>н</a:t>
            </a:r>
            <a:r>
              <a:rPr lang="uk-UA" sz="2800" dirty="0" smtClean="0"/>
              <a:t>аціональна спрямованість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uk-UA" sz="2800" dirty="0"/>
              <a:t>м</a:t>
            </a:r>
            <a:r>
              <a:rPr lang="uk-UA" sz="2800" dirty="0" smtClean="0"/>
              <a:t>іжнародна інтеграція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uk-UA" sz="2800" dirty="0" smtClean="0"/>
              <a:t>незалежність</a:t>
            </a:r>
          </a:p>
          <a:p>
            <a:pPr>
              <a:buFont typeface="Courier New" panose="02070309020205020404" pitchFamily="49" charset="0"/>
              <a:buChar char="o"/>
            </a:pPr>
            <a:endParaRPr lang="uk-UA" sz="2800" dirty="0" smtClean="0"/>
          </a:p>
          <a:p>
            <a:pPr>
              <a:buFont typeface="Courier New" panose="02070309020205020404" pitchFamily="49" charset="0"/>
              <a:buChar char="o"/>
            </a:pPr>
            <a:endParaRPr lang="uk-UA" dirty="0" smtClean="0"/>
          </a:p>
          <a:p>
            <a:pPr>
              <a:buFont typeface="Courier New" panose="02070309020205020404" pitchFamily="49" charset="0"/>
              <a:buChar char="o"/>
            </a:pPr>
            <a:endParaRPr lang="uk-UA" dirty="0" smtClean="0"/>
          </a:p>
          <a:p>
            <a:pPr>
              <a:buFont typeface="Courier New" panose="02070309020205020404" pitchFamily="49" charset="0"/>
              <a:buChar char="o"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412868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Зміст навчання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txBody>
          <a:bodyPr>
            <a:normAutofit fontScale="85000" lnSpcReduction="20000"/>
          </a:bodyPr>
          <a:lstStyle/>
          <a:p>
            <a:r>
              <a:rPr lang="uk-UA" dirty="0" smtClean="0"/>
              <a:t>визначається </a:t>
            </a:r>
            <a:r>
              <a:rPr lang="uk-UA" dirty="0"/>
              <a:t>освітньою (освітньо-професійною чи </a:t>
            </a:r>
            <a:r>
              <a:rPr lang="uk-UA" dirty="0" err="1"/>
              <a:t>освітньо</a:t>
            </a:r>
            <a:r>
              <a:rPr lang="uk-UA" dirty="0"/>
              <a:t>-науковою) програмою, структурно-логічною схемою підготовки, навчальними планами, робочими навчальними планами, індивідуальним навчальним планом здобувача вищої освіти, робочими програмами навчальних дисциплін, нормативними документами органів державного управління вищою освітою та Університету і відображається у відповідних підручниках,  навчальних посібниках, методичних матеріалах, дидактичних засобах, а також при проведенні навчальних занять та інших видів освітньої діяльності.</a:t>
            </a:r>
          </a:p>
        </p:txBody>
      </p:sp>
    </p:spTree>
    <p:extLst>
      <p:ext uri="{BB962C8B-B14F-4D97-AF65-F5344CB8AC3E}">
        <p14:creationId xmlns:p14="http://schemas.microsoft.com/office/powerpoint/2010/main" val="14009754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442</Words>
  <Application>Microsoft Office PowerPoint</Application>
  <PresentationFormat>Экран (4:3)</PresentationFormat>
  <Paragraphs>48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СИСТЕМА ОСВІТИ</vt:lpstr>
      <vt:lpstr>Презентация PowerPoint</vt:lpstr>
      <vt:lpstr>Презентация PowerPoint</vt:lpstr>
      <vt:lpstr>  Заклади вищої освіти (ЗВО)  </vt:lpstr>
      <vt:lpstr>ЗВО</vt:lpstr>
      <vt:lpstr>ЗВО</vt:lpstr>
      <vt:lpstr>ФУНКЦІЇ ЗВО</vt:lpstr>
      <vt:lpstr>КЛАСИФІКАЦІЯ ЗА ФОРМОЮ ВЛАСНОСТІ</vt:lpstr>
      <vt:lpstr>Закон України про вищу освіту</vt:lpstr>
      <vt:lpstr>З-н України про вищу освіту</vt:lpstr>
      <vt:lpstr>З-н України про вищу освіту </vt:lpstr>
      <vt:lpstr>Нововведення 2026р. </vt:lpstr>
      <vt:lpstr>індивідуальна освітня траєкторія здобувача вищої освіти - </vt:lpstr>
      <vt:lpstr>ПОЛОЖЕННЯ ПРО ОРГАНІЗАЦІЮ ОСВІТНЬОГО ПРОЦЕСУ </vt:lpstr>
      <vt:lpstr>Мета освітнього процесу </vt:lpstr>
      <vt:lpstr>ПРИНЦИПИ ПОБУДОВИ ОСВІТНЬОГО ПРОЦЕСУ</vt:lpstr>
      <vt:lpstr>Зміст навчання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ОСВІТИ</dc:title>
  <dc:creator>RENOVATED</dc:creator>
  <cp:lastModifiedBy>RENOVATED</cp:lastModifiedBy>
  <cp:revision>7</cp:revision>
  <dcterms:created xsi:type="dcterms:W3CDTF">2026-02-09T19:44:03Z</dcterms:created>
  <dcterms:modified xsi:type="dcterms:W3CDTF">2026-09-02T08:49:59Z</dcterms:modified>
</cp:coreProperties>
</file>