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8" r:id="rId4"/>
    <p:sldId id="269" r:id="rId5"/>
    <p:sldId id="277" r:id="rId6"/>
    <p:sldId id="278" r:id="rId7"/>
    <p:sldId id="257" r:id="rId8"/>
    <p:sldId id="267" r:id="rId9"/>
    <p:sldId id="259" r:id="rId10"/>
    <p:sldId id="279" r:id="rId11"/>
    <p:sldId id="262" r:id="rId12"/>
    <p:sldId id="261" r:id="rId13"/>
    <p:sldId id="282" r:id="rId14"/>
    <p:sldId id="260" r:id="rId15"/>
    <p:sldId id="263" r:id="rId16"/>
    <p:sldId id="264" r:id="rId17"/>
    <p:sldId id="265" r:id="rId18"/>
    <p:sldId id="283" r:id="rId19"/>
    <p:sldId id="284" r:id="rId20"/>
    <p:sldId id="285" r:id="rId21"/>
    <p:sldId id="266" r:id="rId22"/>
    <p:sldId id="270"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396B3741-C5AE-49A7-8391-8E25A343D372}">
          <p14:sldIdLst>
            <p14:sldId id="256"/>
            <p14:sldId id="258"/>
            <p14:sldId id="268"/>
            <p14:sldId id="269"/>
            <p14:sldId id="277"/>
            <p14:sldId id="278"/>
            <p14:sldId id="257"/>
            <p14:sldId id="267"/>
            <p14:sldId id="259"/>
            <p14:sldId id="279"/>
            <p14:sldId id="262"/>
            <p14:sldId id="261"/>
            <p14:sldId id="282"/>
            <p14:sldId id="260"/>
            <p14:sldId id="263"/>
            <p14:sldId id="264"/>
            <p14:sldId id="265"/>
            <p14:sldId id="283"/>
            <p14:sldId id="284"/>
            <p14:sldId id="285"/>
            <p14:sldId id="266"/>
            <p14:sldId id="270"/>
          </p14:sldIdLst>
        </p14:section>
        <p14:section name="Раздел без заголовка" id="{AFBB44D4-8590-4992-A436-191C948E7D7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CCFFCC"/>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02.09.2026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02.09.2026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02.09.2026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00">
            <a:alpha val="30000"/>
          </a:srgbClr>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uk-UA" dirty="0" smtClean="0"/>
              <a:t>СТУДЕНТ </a:t>
            </a:r>
            <a:r>
              <a:rPr lang="uk-UA" dirty="0" smtClean="0"/>
              <a:t>і ВИКЛАДАЧ ЗВО,</a:t>
            </a:r>
            <a:endParaRPr lang="uk-UA" dirty="0"/>
          </a:p>
        </p:txBody>
      </p:sp>
      <p:sp>
        <p:nvSpPr>
          <p:cNvPr id="3" name="Подзаголовок 2"/>
          <p:cNvSpPr>
            <a:spLocks noGrp="1"/>
          </p:cNvSpPr>
          <p:nvPr>
            <p:ph type="subTitle" idx="1"/>
          </p:nvPr>
        </p:nvSpPr>
        <p:spPr/>
        <p:txBody>
          <a:bodyPr/>
          <a:lstStyle/>
          <a:p>
            <a:r>
              <a:rPr lang="uk-UA" dirty="0"/>
              <a:t>я</a:t>
            </a:r>
            <a:r>
              <a:rPr lang="uk-UA" dirty="0" smtClean="0"/>
              <a:t>к суб`єкти освітнього процесу</a:t>
            </a:r>
            <a:endParaRPr lang="uk-UA" dirty="0"/>
          </a:p>
        </p:txBody>
      </p:sp>
    </p:spTree>
    <p:extLst>
      <p:ext uri="{BB962C8B-B14F-4D97-AF65-F5344CB8AC3E}">
        <p14:creationId xmlns:p14="http://schemas.microsoft.com/office/powerpoint/2010/main" val="3783501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FF00"/>
          </a:solidFill>
        </p:spPr>
        <p:txBody>
          <a:bodyPr/>
          <a:lstStyle/>
          <a:p>
            <a:r>
              <a:rPr lang="uk-UA" dirty="0" smtClean="0"/>
              <a:t>СТУДЕНСТВО</a:t>
            </a:r>
            <a:endParaRPr lang="uk-UA" dirty="0"/>
          </a:p>
        </p:txBody>
      </p:sp>
      <p:sp>
        <p:nvSpPr>
          <p:cNvPr id="3" name="Объект 2"/>
          <p:cNvSpPr>
            <a:spLocks noGrp="1"/>
          </p:cNvSpPr>
          <p:nvPr>
            <p:ph idx="1"/>
          </p:nvPr>
        </p:nvSpPr>
        <p:spP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p:spPr>
        <p:txBody>
          <a:bodyPr/>
          <a:lstStyle/>
          <a:p>
            <a:r>
              <a:rPr lang="uk-UA" dirty="0"/>
              <a:t> Студентство – це особлива соціальна група, що формується з різних соціальних утворень суспільства і характеризується особливими умовами життя, праці, побуту, особливою суспільною поведінкою і психологією, для якої набуття знань і підготовка себе для майбутньої роботи у суспільному виробництві, науці і культурі є головним і здебільшого єдиним заняттям</a:t>
            </a:r>
          </a:p>
        </p:txBody>
      </p:sp>
    </p:spTree>
    <p:extLst>
      <p:ext uri="{BB962C8B-B14F-4D97-AF65-F5344CB8AC3E}">
        <p14:creationId xmlns:p14="http://schemas.microsoft.com/office/powerpoint/2010/main" val="3493499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FF00"/>
          </a:solidFill>
        </p:spPr>
        <p:txBody>
          <a:bodyPr/>
          <a:lstStyle/>
          <a:p>
            <a:r>
              <a:rPr lang="uk-UA" dirty="0" smtClean="0"/>
              <a:t>СТУДЕНТ</a:t>
            </a:r>
            <a:endParaRPr lang="uk-UA" dirty="0"/>
          </a:p>
        </p:txBody>
      </p:sp>
      <p:sp>
        <p:nvSpPr>
          <p:cNvPr id="3" name="Объект 2"/>
          <p:cNvSpPr>
            <a:spLocks noGrp="1"/>
          </p:cNvSpPr>
          <p:nvPr>
            <p:ph idx="1"/>
          </p:nvPr>
        </p:nvSpPr>
        <p:spP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p:spPr>
        <p:txBody>
          <a:bodyPr/>
          <a:lstStyle/>
          <a:p>
            <a:r>
              <a:rPr lang="uk-UA" dirty="0"/>
              <a:t>це активний учасник освітнього процесу, який усвідомлено керує власним розвитком, формує професійні компетентності, ставить цілі та несе відповідальність за результати навчання. Суб'єктність передбачає перехід від пасивного засвоєння знань до самостійної діяльності, мотивації до майбутньої професії та саморозвитку. </a:t>
            </a:r>
          </a:p>
        </p:txBody>
      </p:sp>
    </p:spTree>
    <p:extLst>
      <p:ext uri="{BB962C8B-B14F-4D97-AF65-F5344CB8AC3E}">
        <p14:creationId xmlns:p14="http://schemas.microsoft.com/office/powerpoint/2010/main" val="2034123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FF00"/>
          </a:solidFill>
        </p:spPr>
        <p:txBody>
          <a:bodyPr/>
          <a:lstStyle/>
          <a:p>
            <a:r>
              <a:rPr lang="uk-UA" dirty="0" smtClean="0"/>
              <a:t>Основні характеристики </a:t>
            </a:r>
            <a:endParaRPr lang="uk-UA" dirty="0"/>
          </a:p>
        </p:txBody>
      </p:sp>
      <p:sp>
        <p:nvSpPr>
          <p:cNvPr id="3" name="Объект 2"/>
          <p:cNvSpPr>
            <a:spLocks noGrp="1"/>
          </p:cNvSpPr>
          <p:nvPr>
            <p:ph idx="1"/>
          </p:nvPr>
        </p:nvSpPr>
        <p:spP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p:spPr>
        <p:txBody>
          <a:bodyPr>
            <a:normAutofit fontScale="70000" lnSpcReduction="20000"/>
          </a:bodyPr>
          <a:lstStyle/>
          <a:p>
            <a:r>
              <a:rPr lang="uk-UA" b="1" dirty="0"/>
              <a:t>Самостійність та активність:</a:t>
            </a:r>
            <a:r>
              <a:rPr lang="uk-UA" dirty="0"/>
              <a:t> Здатність самостійно організовувати навчальну роботу, шукати інформацію, працювати з навчальними матеріалами та самостійно приймати рішення.</a:t>
            </a:r>
          </a:p>
          <a:p>
            <a:r>
              <a:rPr lang="uk-UA" b="1" dirty="0"/>
              <a:t>Цільова спрямованість:</a:t>
            </a:r>
            <a:r>
              <a:rPr lang="uk-UA" dirty="0"/>
              <a:t> Наявність чіткої мети — отримання професійних знань та навичок, сформована мотивація до майбутньої професійної діяльності.</a:t>
            </a:r>
          </a:p>
          <a:p>
            <a:r>
              <a:rPr lang="uk-UA" b="1" dirty="0" err="1"/>
              <a:t>Рефлексивність</a:t>
            </a:r>
            <a:r>
              <a:rPr lang="uk-UA" b="1" dirty="0"/>
              <a:t>:</a:t>
            </a:r>
            <a:r>
              <a:rPr lang="uk-UA" dirty="0"/>
              <a:t> Здатність до самоаналізу, оцінки власних дій, результатів навчання та корекції свого стилю діяльності.</a:t>
            </a:r>
          </a:p>
          <a:p>
            <a:r>
              <a:rPr lang="uk-UA" b="1" dirty="0" smtClean="0"/>
              <a:t>Відповідальність</a:t>
            </a:r>
            <a:r>
              <a:rPr lang="uk-UA" b="1" dirty="0"/>
              <a:t>:</a:t>
            </a:r>
            <a:r>
              <a:rPr lang="uk-UA" dirty="0"/>
              <a:t> Усвідомлення відповідальності за якість своєї освіти, успішність та відповідність професійним стандартам.</a:t>
            </a:r>
          </a:p>
          <a:p>
            <a:r>
              <a:rPr lang="uk-UA" b="1" dirty="0" err="1"/>
              <a:t>Інтелектуально</a:t>
            </a:r>
            <a:r>
              <a:rPr lang="uk-UA" b="1" dirty="0"/>
              <a:t>-вольовий розвиток:</a:t>
            </a:r>
            <a:r>
              <a:rPr lang="uk-UA" dirty="0"/>
              <a:t> Формування індивідуальних особливостей, волі та здатності до подолання "психологічних бар'єрів</a:t>
            </a:r>
          </a:p>
          <a:p>
            <a:endParaRPr lang="uk-UA" dirty="0"/>
          </a:p>
        </p:txBody>
      </p:sp>
    </p:spTree>
    <p:extLst>
      <p:ext uri="{BB962C8B-B14F-4D97-AF65-F5344CB8AC3E}">
        <p14:creationId xmlns:p14="http://schemas.microsoft.com/office/powerpoint/2010/main" val="2980263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FF00"/>
          </a:solidFill>
        </p:spPr>
        <p:txBody>
          <a:bodyPr>
            <a:normAutofit fontScale="90000"/>
          </a:bodyPr>
          <a:lstStyle/>
          <a:p>
            <a:r>
              <a:rPr lang="uk-UA" dirty="0" smtClean="0"/>
              <a:t>ОСОБЛИВОСТІ СТУДЕНСЬКОГО ВІКУ</a:t>
            </a:r>
            <a:endParaRPr lang="uk-UA" dirty="0"/>
          </a:p>
        </p:txBody>
      </p:sp>
      <p:sp>
        <p:nvSpPr>
          <p:cNvPr id="3" name="Объект 2"/>
          <p:cNvSpPr>
            <a:spLocks noGrp="1"/>
          </p:cNvSpPr>
          <p:nvPr>
            <p:ph idx="1"/>
          </p:nvPr>
        </p:nvSpPr>
        <p:spP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p:spPr>
        <p:txBody>
          <a:bodyPr>
            <a:normAutofit fontScale="85000" lnSpcReduction="20000"/>
          </a:bodyPr>
          <a:lstStyle/>
          <a:p>
            <a:r>
              <a:rPr lang="ru-RU" dirty="0" err="1" smtClean="0"/>
              <a:t>Найвища</a:t>
            </a:r>
            <a:r>
              <a:rPr lang="ru-RU" dirty="0" smtClean="0"/>
              <a:t> </a:t>
            </a:r>
            <a:r>
              <a:rPr lang="ru-RU" dirty="0" err="1"/>
              <a:t>швидкість</a:t>
            </a:r>
            <a:r>
              <a:rPr lang="ru-RU" dirty="0"/>
              <a:t> </a:t>
            </a:r>
            <a:r>
              <a:rPr lang="ru-RU" dirty="0" err="1"/>
              <a:t>пам´яті</a:t>
            </a:r>
            <a:r>
              <a:rPr lang="ru-RU" dirty="0"/>
              <a:t>, </a:t>
            </a:r>
            <a:r>
              <a:rPr lang="ru-RU" dirty="0" err="1"/>
              <a:t>реакції</a:t>
            </a:r>
            <a:r>
              <a:rPr lang="ru-RU" dirty="0"/>
              <a:t>, </a:t>
            </a:r>
            <a:r>
              <a:rPr lang="ru-RU" dirty="0" err="1"/>
              <a:t>пластичність</a:t>
            </a:r>
            <a:r>
              <a:rPr lang="ru-RU" dirty="0"/>
              <a:t> у </a:t>
            </a:r>
            <a:r>
              <a:rPr lang="ru-RU" dirty="0" err="1"/>
              <a:t>формуванні</a:t>
            </a:r>
            <a:r>
              <a:rPr lang="ru-RU" dirty="0"/>
              <a:t> </a:t>
            </a:r>
            <a:r>
              <a:rPr lang="ru-RU" dirty="0" err="1" smtClean="0"/>
              <a:t>навичок</a:t>
            </a:r>
            <a:endParaRPr lang="ru-RU" dirty="0" smtClean="0"/>
          </a:p>
          <a:p>
            <a:r>
              <a:rPr lang="ru-RU" dirty="0" smtClean="0"/>
              <a:t>Активно </a:t>
            </a:r>
            <a:r>
              <a:rPr lang="ru-RU" dirty="0" err="1"/>
              <a:t>розвиваються</a:t>
            </a:r>
            <a:r>
              <a:rPr lang="ru-RU" dirty="0"/>
              <a:t> морально-</a:t>
            </a:r>
            <a:r>
              <a:rPr lang="ru-RU" dirty="0" err="1"/>
              <a:t>ціннісні</a:t>
            </a:r>
            <a:r>
              <a:rPr lang="ru-RU" dirty="0"/>
              <a:t> й </a:t>
            </a:r>
            <a:r>
              <a:rPr lang="ru-RU" dirty="0" err="1"/>
              <a:t>естетичні</a:t>
            </a:r>
            <a:r>
              <a:rPr lang="ru-RU" dirty="0"/>
              <a:t> </a:t>
            </a:r>
            <a:r>
              <a:rPr lang="ru-RU" dirty="0" err="1" smtClean="0"/>
              <a:t>почуття</a:t>
            </a:r>
            <a:endParaRPr lang="ru-RU" dirty="0" smtClean="0"/>
          </a:p>
          <a:p>
            <a:r>
              <a:rPr lang="uk-UA" dirty="0" smtClean="0"/>
              <a:t>Освоюються </a:t>
            </a:r>
            <a:r>
              <a:rPr lang="uk-UA" dirty="0"/>
              <a:t>соціальні ролі дорослого: громадянські, професійні, економічні, сімейні. </a:t>
            </a:r>
            <a:endParaRPr lang="uk-UA" dirty="0" smtClean="0"/>
          </a:p>
          <a:p>
            <a:r>
              <a:rPr lang="uk-UA" dirty="0"/>
              <a:t>Ф</a:t>
            </a:r>
            <a:r>
              <a:rPr lang="uk-UA" dirty="0" smtClean="0"/>
              <a:t>ормуються </a:t>
            </a:r>
            <a:r>
              <a:rPr lang="uk-UA" dirty="0"/>
              <a:t>і закріплюються схильності, інтереси. </a:t>
            </a:r>
            <a:r>
              <a:rPr lang="uk-UA" dirty="0" smtClean="0"/>
              <a:t>визначаються </a:t>
            </a:r>
            <a:r>
              <a:rPr lang="uk-UA" dirty="0"/>
              <a:t>життєві цілі й прагнення. </a:t>
            </a:r>
            <a:endParaRPr lang="uk-UA" dirty="0" smtClean="0"/>
          </a:p>
          <a:p>
            <a:r>
              <a:rPr lang="uk-UA" dirty="0" smtClean="0"/>
              <a:t>Досягається </a:t>
            </a:r>
            <a:r>
              <a:rPr lang="uk-UA" dirty="0"/>
              <a:t>високий рівень розвитку фізичних та інтелектуальних сил, активно зростають творчі можливості, збагачується </a:t>
            </a:r>
            <a:r>
              <a:rPr lang="uk-UA" dirty="0" err="1"/>
              <a:t>емоційно</a:t>
            </a:r>
            <a:r>
              <a:rPr lang="uk-UA" dirty="0"/>
              <a:t>-чуттєвий зміст, розквітає зовнішня привабливість.</a:t>
            </a:r>
            <a:r>
              <a:rPr lang="ru-RU" dirty="0" smtClean="0"/>
              <a:t> </a:t>
            </a:r>
            <a:endParaRPr lang="uk-UA" dirty="0"/>
          </a:p>
        </p:txBody>
      </p:sp>
    </p:spTree>
    <p:extLst>
      <p:ext uri="{BB962C8B-B14F-4D97-AF65-F5344CB8AC3E}">
        <p14:creationId xmlns:p14="http://schemas.microsoft.com/office/powerpoint/2010/main" val="3174694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FF00"/>
          </a:solidFill>
        </p:spPr>
        <p:txBody>
          <a:bodyPr>
            <a:normAutofit fontScale="90000"/>
          </a:bodyPr>
          <a:lstStyle/>
          <a:p>
            <a:r>
              <a:rPr lang="uk-UA" dirty="0"/>
              <a:t>Результатом соціалізації студента є: </a:t>
            </a:r>
          </a:p>
        </p:txBody>
      </p:sp>
      <p:sp>
        <p:nvSpPr>
          <p:cNvPr id="3" name="Объект 2"/>
          <p:cNvSpPr>
            <a:spLocks noGrp="1"/>
          </p:cNvSpPr>
          <p:nvPr>
            <p:ph idx="1"/>
          </p:nvPr>
        </p:nvSpPr>
        <p:spP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p:spPr>
        <p:txBody>
          <a:bodyPr>
            <a:normAutofit fontScale="92500" lnSpcReduction="20000"/>
          </a:bodyPr>
          <a:lstStyle/>
          <a:p>
            <a:r>
              <a:rPr lang="uk-UA" dirty="0" smtClean="0"/>
              <a:t> </a:t>
            </a:r>
            <a:r>
              <a:rPr lang="uk-UA" dirty="0"/>
              <a:t>вироблення і трансформація власної системи поглядів на життя та ціннісних орієнтацій, </a:t>
            </a:r>
            <a:endParaRPr lang="uk-UA" dirty="0" smtClean="0"/>
          </a:p>
          <a:p>
            <a:r>
              <a:rPr lang="uk-UA" dirty="0" smtClean="0"/>
              <a:t>формування </a:t>
            </a:r>
            <a:r>
              <a:rPr lang="uk-UA" dirty="0"/>
              <a:t>життєвого ідеалу; </a:t>
            </a:r>
            <a:endParaRPr lang="uk-UA" dirty="0" smtClean="0"/>
          </a:p>
          <a:p>
            <a:r>
              <a:rPr lang="uk-UA" dirty="0" smtClean="0"/>
              <a:t>засвоєння </a:t>
            </a:r>
            <a:r>
              <a:rPr lang="uk-UA" dirty="0"/>
              <a:t>культури людських взаємин і соціально-професійних функцій; </a:t>
            </a:r>
          </a:p>
          <a:p>
            <a:r>
              <a:rPr lang="uk-UA" dirty="0" smtClean="0"/>
              <a:t>формування </a:t>
            </a:r>
            <a:r>
              <a:rPr lang="uk-UA" dirty="0"/>
              <a:t>індивідуального стилю навчально-професійної діяльності та власної моделі моральної поведінки; </a:t>
            </a:r>
            <a:endParaRPr lang="uk-UA" dirty="0" smtClean="0"/>
          </a:p>
          <a:p>
            <a:r>
              <a:rPr lang="uk-UA" dirty="0" smtClean="0"/>
              <a:t> </a:t>
            </a:r>
            <a:r>
              <a:rPr lang="uk-UA" dirty="0"/>
              <a:t>опанування професійною діяльністю та формами ділового спілкування</a:t>
            </a:r>
          </a:p>
        </p:txBody>
      </p:sp>
    </p:spTree>
    <p:extLst>
      <p:ext uri="{BB962C8B-B14F-4D97-AF65-F5344CB8AC3E}">
        <p14:creationId xmlns:p14="http://schemas.microsoft.com/office/powerpoint/2010/main" val="219523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FF00"/>
          </a:solidFill>
        </p:spPr>
        <p:txBody>
          <a:bodyPr>
            <a:normAutofit fontScale="90000"/>
          </a:bodyPr>
          <a:lstStyle/>
          <a:p>
            <a:r>
              <a:rPr lang="uk-UA" dirty="0"/>
              <a:t/>
            </a:r>
            <a:br>
              <a:rPr lang="uk-UA" dirty="0"/>
            </a:br>
            <a:r>
              <a:rPr lang="uk-UA" dirty="0" smtClean="0"/>
              <a:t>НАВЧАЛЬНО-ПРОФЕСІЙНА </a:t>
            </a:r>
            <a:r>
              <a:rPr lang="uk-UA" dirty="0"/>
              <a:t>ДІЯЛЬНІСТЬ</a:t>
            </a:r>
            <a:br>
              <a:rPr lang="uk-UA" dirty="0"/>
            </a:br>
            <a:endParaRPr lang="uk-UA" dirty="0"/>
          </a:p>
        </p:txBody>
      </p:sp>
      <p:sp>
        <p:nvSpPr>
          <p:cNvPr id="3" name="Объект 2"/>
          <p:cNvSpPr>
            <a:spLocks noGrp="1"/>
          </p:cNvSpPr>
          <p:nvPr>
            <p:ph idx="1"/>
          </p:nvPr>
        </p:nvSpPr>
        <p:spP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p:spPr>
        <p:txBody>
          <a:bodyPr>
            <a:normAutofit fontScale="92500" lnSpcReduction="10000"/>
          </a:bodyPr>
          <a:lstStyle/>
          <a:p>
            <a:r>
              <a:rPr lang="ru-RU" dirty="0" err="1"/>
              <a:t>це</a:t>
            </a:r>
            <a:r>
              <a:rPr lang="ru-RU" dirty="0"/>
              <a:t> </a:t>
            </a:r>
            <a:r>
              <a:rPr lang="ru-RU" dirty="0" err="1"/>
              <a:t>специфічний</a:t>
            </a:r>
            <a:r>
              <a:rPr lang="ru-RU" dirty="0"/>
              <a:t> вид </a:t>
            </a:r>
            <a:r>
              <a:rPr lang="ru-RU" dirty="0" err="1"/>
              <a:t>активності</a:t>
            </a:r>
            <a:r>
              <a:rPr lang="ru-RU" dirty="0"/>
              <a:t>, </a:t>
            </a:r>
            <a:r>
              <a:rPr lang="ru-RU" dirty="0" err="1"/>
              <a:t>спрямований</a:t>
            </a:r>
            <a:r>
              <a:rPr lang="ru-RU" dirty="0"/>
              <a:t> на </a:t>
            </a:r>
            <a:r>
              <a:rPr lang="ru-RU" dirty="0" err="1"/>
              <a:t>засвоєння</a:t>
            </a:r>
            <a:r>
              <a:rPr lang="ru-RU" dirty="0"/>
              <a:t> </a:t>
            </a:r>
            <a:r>
              <a:rPr lang="ru-RU" dirty="0" err="1"/>
              <a:t>знань</a:t>
            </a:r>
            <a:r>
              <a:rPr lang="ru-RU" dirty="0"/>
              <a:t> та </a:t>
            </a:r>
            <a:r>
              <a:rPr lang="ru-RU" dirty="0" err="1"/>
              <a:t>професійних</a:t>
            </a:r>
            <a:r>
              <a:rPr lang="ru-RU" dirty="0"/>
              <a:t> </a:t>
            </a:r>
            <a:r>
              <a:rPr lang="ru-RU" dirty="0" err="1" smtClean="0"/>
              <a:t>компетенцій</a:t>
            </a:r>
            <a:endParaRPr lang="ru-RU" dirty="0" smtClean="0"/>
          </a:p>
          <a:p>
            <a:r>
              <a:rPr lang="ru-RU" b="1" dirty="0" err="1" smtClean="0"/>
              <a:t>Кар'єрне</a:t>
            </a:r>
            <a:r>
              <a:rPr lang="ru-RU" b="1" dirty="0" smtClean="0"/>
              <a:t> </a:t>
            </a:r>
            <a:r>
              <a:rPr lang="ru-RU" b="1" dirty="0" err="1" smtClean="0"/>
              <a:t>становлення</a:t>
            </a:r>
            <a:endParaRPr lang="uk-UA" b="1" dirty="0" smtClean="0"/>
          </a:p>
          <a:p>
            <a:r>
              <a:rPr lang="uk-UA" b="1" dirty="0" smtClean="0"/>
              <a:t>Висока інтенсивність (інтелектуальна напруженість)</a:t>
            </a:r>
            <a:endParaRPr lang="uk-UA" dirty="0" smtClean="0"/>
          </a:p>
          <a:p>
            <a:r>
              <a:rPr lang="uk-UA" b="1" dirty="0" smtClean="0"/>
              <a:t>Спрямованість в майбутнє</a:t>
            </a:r>
          </a:p>
          <a:p>
            <a:r>
              <a:rPr lang="ru-RU" b="1" dirty="0" err="1"/>
              <a:t>С</a:t>
            </a:r>
            <a:r>
              <a:rPr lang="ru-RU" b="1" dirty="0" err="1" smtClean="0"/>
              <a:t>амоосвіта</a:t>
            </a:r>
            <a:r>
              <a:rPr lang="ru-RU" b="1" dirty="0"/>
              <a:t>, </a:t>
            </a:r>
            <a:r>
              <a:rPr lang="ru-RU" b="1" dirty="0" err="1"/>
              <a:t>самостійна</a:t>
            </a:r>
            <a:r>
              <a:rPr lang="ru-RU" b="1" dirty="0"/>
              <a:t> робота, </a:t>
            </a:r>
            <a:endParaRPr lang="ru-RU" b="1" dirty="0" smtClean="0"/>
          </a:p>
          <a:p>
            <a:r>
              <a:rPr lang="ru-RU" b="1" dirty="0"/>
              <a:t>У</a:t>
            </a:r>
            <a:r>
              <a:rPr lang="ru-RU" b="1" dirty="0" smtClean="0"/>
              <a:t>часть </a:t>
            </a:r>
            <a:r>
              <a:rPr lang="ru-RU" b="1" dirty="0"/>
              <a:t>в </a:t>
            </a:r>
            <a:r>
              <a:rPr lang="ru-RU" b="1" dirty="0" err="1"/>
              <a:t>наукових</a:t>
            </a:r>
            <a:r>
              <a:rPr lang="ru-RU" b="1" dirty="0"/>
              <a:t> </a:t>
            </a:r>
            <a:r>
              <a:rPr lang="ru-RU" b="1" dirty="0" err="1"/>
              <a:t>дослідженнях</a:t>
            </a:r>
            <a:endParaRPr lang="uk-UA" b="1" dirty="0" smtClean="0"/>
          </a:p>
          <a:p>
            <a:endParaRPr lang="uk-UA" b="1" dirty="0"/>
          </a:p>
        </p:txBody>
      </p:sp>
    </p:spTree>
    <p:extLst>
      <p:ext uri="{BB962C8B-B14F-4D97-AF65-F5344CB8AC3E}">
        <p14:creationId xmlns:p14="http://schemas.microsoft.com/office/powerpoint/2010/main" val="1163980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FF00"/>
          </a:solidFill>
        </p:spPr>
        <p:txBody>
          <a:bodyPr>
            <a:normAutofit fontScale="90000"/>
          </a:bodyPr>
          <a:lstStyle/>
          <a:p>
            <a:r>
              <a:rPr lang="uk-UA" dirty="0" smtClean="0"/>
              <a:t>Фактори які негативно впливають на навчання студентів</a:t>
            </a:r>
            <a:endParaRPr lang="uk-UA" dirty="0"/>
          </a:p>
        </p:txBody>
      </p:sp>
      <p:sp>
        <p:nvSpPr>
          <p:cNvPr id="3" name="Объект 2"/>
          <p:cNvSpPr>
            <a:spLocks noGrp="1"/>
          </p:cNvSpPr>
          <p:nvPr>
            <p:ph idx="1"/>
          </p:nvPr>
        </p:nvSpPr>
        <p:spP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p:spPr>
        <p:txBody>
          <a:bodyPr/>
          <a:lstStyle/>
          <a:p>
            <a:r>
              <a:rPr lang="uk-UA" dirty="0"/>
              <a:t>недосконала організація навчального </a:t>
            </a:r>
            <a:r>
              <a:rPr lang="uk-UA" dirty="0" smtClean="0"/>
              <a:t>процесу</a:t>
            </a:r>
          </a:p>
          <a:p>
            <a:r>
              <a:rPr lang="uk-UA" dirty="0" err="1"/>
              <a:t>н</a:t>
            </a:r>
            <a:r>
              <a:rPr lang="uk-UA" dirty="0" err="1" smtClean="0"/>
              <a:t>адшвидкий</a:t>
            </a:r>
            <a:r>
              <a:rPr lang="uk-UA" dirty="0" smtClean="0"/>
              <a:t> темп навчання</a:t>
            </a:r>
          </a:p>
          <a:p>
            <a:r>
              <a:rPr lang="uk-UA" dirty="0" smtClean="0"/>
              <a:t>традиційна зорієнтованість на переважне набуття знань</a:t>
            </a:r>
            <a:endParaRPr lang="uk-UA" dirty="0"/>
          </a:p>
        </p:txBody>
      </p:sp>
    </p:spTree>
    <p:extLst>
      <p:ext uri="{BB962C8B-B14F-4D97-AF65-F5344CB8AC3E}">
        <p14:creationId xmlns:p14="http://schemas.microsoft.com/office/powerpoint/2010/main" val="1727611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FF00"/>
          </a:solidFill>
        </p:spPr>
        <p:txBody>
          <a:bodyPr>
            <a:normAutofit fontScale="90000"/>
          </a:bodyPr>
          <a:lstStyle/>
          <a:p>
            <a:r>
              <a:rPr lang="uk-UA" dirty="0" smtClean="0"/>
              <a:t>Труднощі навчально-професійної діяльності</a:t>
            </a:r>
            <a:endParaRPr lang="uk-UA" dirty="0"/>
          </a:p>
        </p:txBody>
      </p:sp>
      <p:sp>
        <p:nvSpPr>
          <p:cNvPr id="3" name="Объект 2"/>
          <p:cNvSpPr>
            <a:spLocks noGrp="1"/>
          </p:cNvSpPr>
          <p:nvPr>
            <p:ph idx="1"/>
          </p:nvPr>
        </p:nvSpPr>
        <p:spP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p:spPr>
        <p:txBody>
          <a:bodyPr/>
          <a:lstStyle/>
          <a:p>
            <a:r>
              <a:rPr lang="uk-UA" dirty="0" smtClean="0"/>
              <a:t>необхідність </a:t>
            </a:r>
            <a:r>
              <a:rPr lang="uk-UA" dirty="0"/>
              <a:t>самостійного розподілення </a:t>
            </a:r>
            <a:r>
              <a:rPr lang="uk-UA" dirty="0" smtClean="0"/>
              <a:t>часу</a:t>
            </a:r>
          </a:p>
          <a:p>
            <a:r>
              <a:rPr lang="uk-UA" dirty="0" smtClean="0"/>
              <a:t>низька мотивація</a:t>
            </a:r>
          </a:p>
          <a:p>
            <a:r>
              <a:rPr lang="uk-UA" dirty="0"/>
              <a:t>н</a:t>
            </a:r>
            <a:r>
              <a:rPr lang="uk-UA" dirty="0" smtClean="0"/>
              <a:t>е сформована готовність до навчання в ЗВО</a:t>
            </a:r>
          </a:p>
          <a:p>
            <a:r>
              <a:rPr lang="uk-UA" dirty="0"/>
              <a:t>в</a:t>
            </a:r>
            <a:r>
              <a:rPr lang="uk-UA" dirty="0" smtClean="0"/>
              <a:t>исокі вимоги до пізнавальної активності</a:t>
            </a:r>
          </a:p>
          <a:p>
            <a:r>
              <a:rPr lang="uk-UA" dirty="0"/>
              <a:t>с</a:t>
            </a:r>
            <a:r>
              <a:rPr lang="uk-UA" dirty="0" smtClean="0"/>
              <a:t>трес чинники</a:t>
            </a:r>
          </a:p>
          <a:p>
            <a:r>
              <a:rPr lang="uk-UA" dirty="0" err="1"/>
              <a:t>н</a:t>
            </a:r>
            <a:r>
              <a:rPr lang="uk-UA" dirty="0" err="1" smtClean="0"/>
              <a:t>евиправданні</a:t>
            </a:r>
            <a:r>
              <a:rPr lang="uk-UA" dirty="0" smtClean="0"/>
              <a:t> очікування</a:t>
            </a:r>
          </a:p>
          <a:p>
            <a:endParaRPr lang="uk-UA" dirty="0" smtClean="0"/>
          </a:p>
          <a:p>
            <a:endParaRPr lang="uk-UA" dirty="0" smtClean="0"/>
          </a:p>
          <a:p>
            <a:endParaRPr lang="uk-UA" dirty="0"/>
          </a:p>
        </p:txBody>
      </p:sp>
    </p:spTree>
    <p:extLst>
      <p:ext uri="{BB962C8B-B14F-4D97-AF65-F5344CB8AC3E}">
        <p14:creationId xmlns:p14="http://schemas.microsoft.com/office/powerpoint/2010/main" val="4032703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FF00"/>
          </a:solidFill>
        </p:spPr>
        <p:txBody>
          <a:bodyPr>
            <a:normAutofit fontScale="90000"/>
          </a:bodyPr>
          <a:lstStyle/>
          <a:p>
            <a:r>
              <a:rPr lang="uk-UA" dirty="0"/>
              <a:t>Особистість студента набуває професійну спрямованість, </a:t>
            </a:r>
          </a:p>
        </p:txBody>
      </p:sp>
      <p:sp>
        <p:nvSpPr>
          <p:cNvPr id="3" name="Объект 2"/>
          <p:cNvSpPr>
            <a:spLocks noGrp="1"/>
          </p:cNvSpPr>
          <p:nvPr>
            <p:ph idx="1"/>
          </p:nvPr>
        </p:nvSpPr>
        <p:spP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p:spPr>
        <p:txBody>
          <a:bodyPr>
            <a:normAutofit lnSpcReduction="10000"/>
          </a:bodyPr>
          <a:lstStyle/>
          <a:p>
            <a:pPr marL="0" indent="0">
              <a:buNone/>
            </a:pPr>
            <a:r>
              <a:rPr lang="uk-UA" dirty="0" smtClean="0"/>
              <a:t>що </a:t>
            </a:r>
            <a:r>
              <a:rPr lang="uk-UA" dirty="0"/>
              <a:t>має такі прояви: </a:t>
            </a:r>
            <a:endParaRPr lang="uk-UA" dirty="0" smtClean="0"/>
          </a:p>
          <a:p>
            <a:pPr>
              <a:buFontTx/>
              <a:buChar char="-"/>
            </a:pPr>
            <a:r>
              <a:rPr lang="uk-UA" dirty="0" smtClean="0"/>
              <a:t>професійна </a:t>
            </a:r>
            <a:r>
              <a:rPr lang="uk-UA" dirty="0"/>
              <a:t>мотивація, </a:t>
            </a:r>
            <a:endParaRPr lang="uk-UA" dirty="0" smtClean="0"/>
          </a:p>
          <a:p>
            <a:pPr>
              <a:buFontTx/>
              <a:buChar char="-"/>
            </a:pPr>
            <a:r>
              <a:rPr lang="uk-UA" dirty="0" smtClean="0"/>
              <a:t>загальне </a:t>
            </a:r>
            <a:r>
              <a:rPr lang="uk-UA" dirty="0"/>
              <a:t>позитивне ставлення, схильність і інтерес до професійної діяльності (прагнення до реалізації смислу служіння суспільству, державі, людям); </a:t>
            </a:r>
            <a:endParaRPr lang="uk-UA" dirty="0" smtClean="0"/>
          </a:p>
          <a:p>
            <a:pPr>
              <a:buFontTx/>
              <a:buChar char="-"/>
            </a:pPr>
            <a:r>
              <a:rPr lang="uk-UA" dirty="0" smtClean="0"/>
              <a:t>- </a:t>
            </a:r>
            <a:r>
              <a:rPr lang="uk-UA" dirty="0"/>
              <a:t>розуміння і прийняття професійних завдань з оцінкою власних ресурсів для їх розв'язання. </a:t>
            </a:r>
          </a:p>
        </p:txBody>
      </p:sp>
    </p:spTree>
    <p:extLst>
      <p:ext uri="{BB962C8B-B14F-4D97-AF65-F5344CB8AC3E}">
        <p14:creationId xmlns:p14="http://schemas.microsoft.com/office/powerpoint/2010/main" val="722422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lstStyle/>
          <a:p>
            <a:r>
              <a:rPr lang="uk-UA" dirty="0" smtClean="0"/>
              <a:t>Викладач ЗВО</a:t>
            </a:r>
            <a:endParaRPr lang="uk-UA" dirty="0"/>
          </a:p>
        </p:txBody>
      </p:sp>
      <p:sp>
        <p:nvSpPr>
          <p:cNvPr id="3" name="Объект 2"/>
          <p:cNvSpPr>
            <a:spLocks noGrp="1"/>
          </p:cNvSpPr>
          <p:nvPr>
            <p:ph idx="1"/>
          </p:nvPr>
        </p:nvSpPr>
        <p: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p:spPr>
        <p:txBody>
          <a:bodyPr>
            <a:normAutofit lnSpcReduction="10000"/>
          </a:bodyPr>
          <a:lstStyle/>
          <a:p>
            <a:pPr marL="0" indent="0" algn="ctr">
              <a:buNone/>
            </a:pPr>
            <a:r>
              <a:rPr lang="uk-UA" dirty="0" smtClean="0"/>
              <a:t>Професійний стандарт (2024р.)</a:t>
            </a:r>
          </a:p>
          <a:p>
            <a:pPr marL="0" indent="0" algn="just">
              <a:buNone/>
            </a:pPr>
            <a:r>
              <a:rPr lang="ru-RU" b="1" dirty="0" smtClean="0"/>
              <a:t>Мета </a:t>
            </a:r>
            <a:r>
              <a:rPr lang="ru-RU" b="1" dirty="0" err="1" smtClean="0"/>
              <a:t>діяльності</a:t>
            </a:r>
            <a:r>
              <a:rPr lang="ru-RU" dirty="0" smtClean="0"/>
              <a:t>: </a:t>
            </a:r>
            <a:r>
              <a:rPr lang="ru-RU" dirty="0" err="1" smtClean="0"/>
              <a:t>Формування</a:t>
            </a:r>
            <a:r>
              <a:rPr lang="ru-RU" dirty="0" smtClean="0"/>
              <a:t> </a:t>
            </a:r>
            <a:r>
              <a:rPr lang="ru-RU" dirty="0" err="1"/>
              <a:t>професійних</a:t>
            </a:r>
            <a:r>
              <a:rPr lang="ru-RU" dirty="0"/>
              <a:t>, </a:t>
            </a:r>
            <a:r>
              <a:rPr lang="ru-RU" dirty="0" err="1"/>
              <a:t>світоглядних</a:t>
            </a:r>
            <a:r>
              <a:rPr lang="ru-RU" dirty="0"/>
              <a:t> і </a:t>
            </a:r>
            <a:r>
              <a:rPr lang="ru-RU" dirty="0" err="1"/>
              <a:t>громадянських</a:t>
            </a:r>
            <a:r>
              <a:rPr lang="ru-RU" dirty="0"/>
              <a:t> компетентностей, морально-</a:t>
            </a:r>
            <a:r>
              <a:rPr lang="ru-RU" dirty="0" err="1"/>
              <a:t>етичних</a:t>
            </a:r>
            <a:r>
              <a:rPr lang="ru-RU" dirty="0"/>
              <a:t> </a:t>
            </a:r>
            <a:r>
              <a:rPr lang="ru-RU" dirty="0" err="1"/>
              <a:t>цінностей</a:t>
            </a:r>
            <a:r>
              <a:rPr lang="ru-RU" dirty="0"/>
              <a:t> у </a:t>
            </a:r>
            <a:r>
              <a:rPr lang="ru-RU" dirty="0" err="1"/>
              <a:t>здобувачів</a:t>
            </a:r>
            <a:r>
              <a:rPr lang="ru-RU" dirty="0"/>
              <a:t> </a:t>
            </a:r>
            <a:r>
              <a:rPr lang="ru-RU" dirty="0" smtClean="0"/>
              <a:t>ВО</a:t>
            </a:r>
          </a:p>
          <a:p>
            <a:pPr marL="0" indent="0" algn="just">
              <a:buNone/>
            </a:pPr>
            <a:r>
              <a:rPr lang="uk-UA" b="1" dirty="0" smtClean="0"/>
              <a:t>викладач</a:t>
            </a:r>
            <a:r>
              <a:rPr lang="uk-UA" dirty="0" smtClean="0"/>
              <a:t> </a:t>
            </a:r>
            <a:r>
              <a:rPr lang="uk-UA" dirty="0"/>
              <a:t>— це фахівець вищих навчальних закладів (університетів, академій), що надає вузькоспеціалізовані знання, готуючи студента до професійної </a:t>
            </a:r>
            <a:r>
              <a:rPr lang="uk-UA" dirty="0" smtClean="0"/>
              <a:t>діяльності</a:t>
            </a:r>
            <a:endParaRPr lang="uk-UA" dirty="0"/>
          </a:p>
        </p:txBody>
      </p:sp>
    </p:spTree>
    <p:extLst>
      <p:ext uri="{BB962C8B-B14F-4D97-AF65-F5344CB8AC3E}">
        <p14:creationId xmlns:p14="http://schemas.microsoft.com/office/powerpoint/2010/main" val="3478614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lstStyle/>
          <a:p>
            <a:r>
              <a:rPr lang="uk-UA" dirty="0" smtClean="0"/>
              <a:t>Викладач ЗВО</a:t>
            </a:r>
            <a:endParaRPr lang="uk-UA" dirty="0"/>
          </a:p>
        </p:txBody>
      </p:sp>
      <p:sp>
        <p:nvSpPr>
          <p:cNvPr id="3" name="Объект 2"/>
          <p:cNvSpPr>
            <a:spLocks noGrp="1"/>
          </p:cNvSpPr>
          <p:nvPr>
            <p:ph idx="1"/>
          </p:nvPr>
        </p:nvSpPr>
        <p: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p:spPr>
        <p:txBody>
          <a:bodyPr/>
          <a:lstStyle/>
          <a:p>
            <a:pPr marL="0" indent="0" algn="ctr">
              <a:buNone/>
            </a:pPr>
            <a:r>
              <a:rPr lang="uk-UA" dirty="0" smtClean="0"/>
              <a:t>Основні види діяльності</a:t>
            </a:r>
          </a:p>
          <a:p>
            <a:r>
              <a:rPr lang="ru-RU" dirty="0" err="1"/>
              <a:t>навчальна</a:t>
            </a:r>
            <a:r>
              <a:rPr lang="ru-RU" dirty="0"/>
              <a:t>, </a:t>
            </a:r>
            <a:endParaRPr lang="ru-RU" dirty="0" smtClean="0"/>
          </a:p>
          <a:p>
            <a:r>
              <a:rPr lang="ru-RU" dirty="0" smtClean="0"/>
              <a:t>методична</a:t>
            </a:r>
            <a:r>
              <a:rPr lang="ru-RU" dirty="0"/>
              <a:t>, </a:t>
            </a:r>
            <a:endParaRPr lang="ru-RU" dirty="0" smtClean="0"/>
          </a:p>
          <a:p>
            <a:r>
              <a:rPr lang="ru-RU" dirty="0" err="1" smtClean="0"/>
              <a:t>організаційно</a:t>
            </a:r>
            <a:r>
              <a:rPr lang="ru-RU" dirty="0" smtClean="0"/>
              <a:t>-методична</a:t>
            </a:r>
            <a:r>
              <a:rPr lang="ru-RU" dirty="0"/>
              <a:t>, </a:t>
            </a:r>
            <a:endParaRPr lang="ru-RU" dirty="0" smtClean="0"/>
          </a:p>
          <a:p>
            <a:r>
              <a:rPr lang="ru-RU" dirty="0" err="1" smtClean="0"/>
              <a:t>науково-дослідницька</a:t>
            </a:r>
            <a:r>
              <a:rPr lang="ru-RU" dirty="0"/>
              <a:t>, </a:t>
            </a:r>
            <a:endParaRPr lang="ru-RU" dirty="0" smtClean="0"/>
          </a:p>
          <a:p>
            <a:r>
              <a:rPr lang="ru-RU" dirty="0" err="1" smtClean="0"/>
              <a:t>виховна</a:t>
            </a:r>
            <a:endParaRPr lang="uk-UA" dirty="0"/>
          </a:p>
        </p:txBody>
      </p:sp>
    </p:spTree>
    <p:extLst>
      <p:ext uri="{BB962C8B-B14F-4D97-AF65-F5344CB8AC3E}">
        <p14:creationId xmlns:p14="http://schemas.microsoft.com/office/powerpoint/2010/main" val="312948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ВИКЛАДАЧ ЗВО</a:t>
            </a:r>
            <a:endParaRPr lang="uk-UA" dirty="0"/>
          </a:p>
        </p:txBody>
      </p:sp>
      <p:sp>
        <p:nvSpPr>
          <p:cNvPr id="3" name="Объект 2"/>
          <p:cNvSpPr>
            <a:spLocks noGrp="1"/>
          </p:cNvSpPr>
          <p:nvPr>
            <p:ph idx="1"/>
          </p:nvPr>
        </p:nvSpPr>
        <p:spPr/>
        <p:txBody>
          <a:bodyPr/>
          <a:lstStyle/>
          <a:p>
            <a:r>
              <a:rPr lang="uk-UA" dirty="0" smtClean="0"/>
              <a:t>ПЕДАГОГІЧНІ ЗДІБНОСТІ</a:t>
            </a:r>
          </a:p>
          <a:p>
            <a:r>
              <a:rPr lang="uk-UA" dirty="0" smtClean="0"/>
              <a:t>Особистісні </a:t>
            </a:r>
          </a:p>
          <a:p>
            <a:r>
              <a:rPr lang="uk-UA" dirty="0" smtClean="0"/>
              <a:t>Дидактичні</a:t>
            </a:r>
          </a:p>
          <a:p>
            <a:r>
              <a:rPr lang="uk-UA" dirty="0" smtClean="0"/>
              <a:t>Організаційно-комунікативні</a:t>
            </a:r>
            <a:endParaRPr lang="uk-UA" dirty="0"/>
          </a:p>
        </p:txBody>
      </p:sp>
    </p:spTree>
    <p:extLst>
      <p:ext uri="{BB962C8B-B14F-4D97-AF65-F5344CB8AC3E}">
        <p14:creationId xmlns:p14="http://schemas.microsoft.com/office/powerpoint/2010/main" val="790996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lstStyle/>
          <a:p>
            <a:r>
              <a:rPr lang="uk-UA" dirty="0" smtClean="0"/>
              <a:t>ВИКЛАДАЧ ЗВО</a:t>
            </a:r>
            <a:endParaRPr lang="uk-UA" dirty="0"/>
          </a:p>
        </p:txBody>
      </p:sp>
      <p:sp>
        <p:nvSpPr>
          <p:cNvPr id="3" name="Объект 2"/>
          <p:cNvSpPr>
            <a:spLocks noGrp="1"/>
          </p:cNvSpPr>
          <p:nvPr>
            <p:ph idx="1"/>
          </p:nvPr>
        </p:nvSpPr>
        <p: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p:spPr>
        <p:txBody>
          <a:bodyPr>
            <a:normAutofit fontScale="77500" lnSpcReduction="20000"/>
          </a:bodyPr>
          <a:lstStyle/>
          <a:p>
            <a:pPr marL="0" indent="0" algn="ctr">
              <a:buNone/>
            </a:pPr>
            <a:r>
              <a:rPr lang="uk-UA" dirty="0" smtClean="0"/>
              <a:t>Компетентності:</a:t>
            </a:r>
          </a:p>
          <a:p>
            <a:r>
              <a:rPr lang="uk-UA" dirty="0" smtClean="0"/>
              <a:t>Здатність планувати проводити навчальні заняття</a:t>
            </a:r>
          </a:p>
          <a:p>
            <a:r>
              <a:rPr lang="uk-UA" dirty="0"/>
              <a:t>Здатність консультувати здобувачів </a:t>
            </a:r>
            <a:r>
              <a:rPr lang="uk-UA" dirty="0" smtClean="0"/>
              <a:t>ВО</a:t>
            </a:r>
          </a:p>
          <a:p>
            <a:r>
              <a:rPr lang="ru-RU" dirty="0" err="1"/>
              <a:t>Здатність</a:t>
            </a:r>
            <a:r>
              <a:rPr lang="ru-RU" dirty="0"/>
              <a:t> </a:t>
            </a:r>
            <a:r>
              <a:rPr lang="ru-RU" dirty="0" err="1"/>
              <a:t>проектувати</a:t>
            </a:r>
            <a:r>
              <a:rPr lang="ru-RU" dirty="0"/>
              <a:t> </a:t>
            </a:r>
            <a:r>
              <a:rPr lang="ru-RU" dirty="0" err="1"/>
              <a:t>оцінювання</a:t>
            </a:r>
            <a:r>
              <a:rPr lang="ru-RU" dirty="0"/>
              <a:t> </a:t>
            </a:r>
            <a:r>
              <a:rPr lang="ru-RU" dirty="0" err="1"/>
              <a:t>результатів</a:t>
            </a:r>
            <a:r>
              <a:rPr lang="ru-RU" dirty="0"/>
              <a:t> </a:t>
            </a:r>
            <a:r>
              <a:rPr lang="ru-RU" dirty="0" err="1" smtClean="0"/>
              <a:t>навчання</a:t>
            </a:r>
            <a:endParaRPr lang="ru-RU" dirty="0" smtClean="0"/>
          </a:p>
          <a:p>
            <a:r>
              <a:rPr lang="ru-RU" dirty="0" err="1"/>
              <a:t>Здатність</a:t>
            </a:r>
            <a:r>
              <a:rPr lang="ru-RU" dirty="0"/>
              <a:t> </a:t>
            </a:r>
            <a:r>
              <a:rPr lang="ru-RU" dirty="0" err="1"/>
              <a:t>розробляти</a:t>
            </a:r>
            <a:r>
              <a:rPr lang="ru-RU" dirty="0"/>
              <a:t> та </a:t>
            </a:r>
            <a:r>
              <a:rPr lang="ru-RU" dirty="0" err="1"/>
              <a:t>удосконалювати</a:t>
            </a:r>
            <a:r>
              <a:rPr lang="ru-RU" dirty="0"/>
              <a:t> </a:t>
            </a:r>
            <a:r>
              <a:rPr lang="ru-RU" dirty="0" err="1" smtClean="0"/>
              <a:t>зміст</a:t>
            </a:r>
            <a:r>
              <a:rPr lang="ru-RU" dirty="0" smtClean="0"/>
              <a:t> </a:t>
            </a:r>
            <a:r>
              <a:rPr lang="ru-RU" dirty="0" err="1"/>
              <a:t>освітніх</a:t>
            </a:r>
            <a:r>
              <a:rPr lang="ru-RU" dirty="0"/>
              <a:t> </a:t>
            </a:r>
            <a:r>
              <a:rPr lang="ru-RU" dirty="0" err="1" smtClean="0"/>
              <a:t>компонентів</a:t>
            </a:r>
            <a:endParaRPr lang="ru-RU" dirty="0" smtClean="0"/>
          </a:p>
          <a:p>
            <a:r>
              <a:rPr lang="ru-RU" dirty="0" err="1"/>
              <a:t>Здатність</a:t>
            </a:r>
            <a:r>
              <a:rPr lang="ru-RU" dirty="0"/>
              <a:t> </a:t>
            </a:r>
            <a:r>
              <a:rPr lang="ru-RU" dirty="0" err="1"/>
              <a:t>розробляти</a:t>
            </a:r>
            <a:r>
              <a:rPr lang="ru-RU" dirty="0"/>
              <a:t> та </a:t>
            </a:r>
            <a:r>
              <a:rPr lang="ru-RU" dirty="0" err="1"/>
              <a:t>удосконалювати</a:t>
            </a:r>
            <a:r>
              <a:rPr lang="ru-RU" dirty="0"/>
              <a:t> ОП </a:t>
            </a:r>
            <a:endParaRPr lang="ru-RU" dirty="0" smtClean="0"/>
          </a:p>
          <a:p>
            <a:r>
              <a:rPr lang="ru-RU" dirty="0" err="1"/>
              <a:t>Здатність</a:t>
            </a:r>
            <a:r>
              <a:rPr lang="ru-RU" dirty="0"/>
              <a:t> </a:t>
            </a:r>
            <a:r>
              <a:rPr lang="ru-RU" dirty="0" err="1"/>
              <a:t>керувати</a:t>
            </a:r>
            <a:r>
              <a:rPr lang="ru-RU" dirty="0"/>
              <a:t> </a:t>
            </a:r>
            <a:r>
              <a:rPr lang="ru-RU" dirty="0" err="1"/>
              <a:t>дослідницькою</a:t>
            </a:r>
            <a:r>
              <a:rPr lang="ru-RU" dirty="0"/>
              <a:t>/ </a:t>
            </a:r>
            <a:r>
              <a:rPr lang="ru-RU" dirty="0" err="1"/>
              <a:t>творчою</a:t>
            </a:r>
            <a:r>
              <a:rPr lang="ru-RU" dirty="0"/>
              <a:t> </a:t>
            </a:r>
            <a:r>
              <a:rPr lang="ru-RU" dirty="0" err="1"/>
              <a:t>роботою</a:t>
            </a:r>
            <a:r>
              <a:rPr lang="ru-RU" dirty="0"/>
              <a:t> </a:t>
            </a:r>
            <a:r>
              <a:rPr lang="ru-RU" dirty="0" err="1"/>
              <a:t>здобувачів</a:t>
            </a:r>
            <a:r>
              <a:rPr lang="ru-RU" dirty="0"/>
              <a:t> ВО </a:t>
            </a:r>
            <a:endParaRPr lang="ru-RU" dirty="0" smtClean="0"/>
          </a:p>
          <a:p>
            <a:r>
              <a:rPr lang="ru-RU" dirty="0" err="1"/>
              <a:t>Здатність</a:t>
            </a:r>
            <a:r>
              <a:rPr lang="ru-RU" dirty="0"/>
              <a:t> </a:t>
            </a:r>
            <a:r>
              <a:rPr lang="ru-RU" dirty="0" err="1"/>
              <a:t>організувати</a:t>
            </a:r>
            <a:r>
              <a:rPr lang="ru-RU" dirty="0"/>
              <a:t> </a:t>
            </a:r>
            <a:r>
              <a:rPr lang="ru-RU" dirty="0" err="1"/>
              <a:t>особистий</a:t>
            </a:r>
            <a:r>
              <a:rPr lang="ru-RU" dirty="0"/>
              <a:t> </a:t>
            </a:r>
            <a:r>
              <a:rPr lang="ru-RU" dirty="0" err="1"/>
              <a:t>професійний</a:t>
            </a:r>
            <a:r>
              <a:rPr lang="ru-RU" dirty="0"/>
              <a:t> </a:t>
            </a:r>
            <a:r>
              <a:rPr lang="ru-RU" dirty="0" err="1"/>
              <a:t>розвиток</a:t>
            </a:r>
            <a:endParaRPr lang="uk-UA" dirty="0"/>
          </a:p>
        </p:txBody>
      </p:sp>
    </p:spTree>
    <p:extLst>
      <p:ext uri="{BB962C8B-B14F-4D97-AF65-F5344CB8AC3E}">
        <p14:creationId xmlns:p14="http://schemas.microsoft.com/office/powerpoint/2010/main" val="682399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lstStyle/>
          <a:p>
            <a:r>
              <a:rPr lang="uk-UA" dirty="0" smtClean="0"/>
              <a:t>ВИКЛАДАЧ ЗВО</a:t>
            </a:r>
            <a:endParaRPr lang="uk-UA" dirty="0"/>
          </a:p>
        </p:txBody>
      </p:sp>
      <p:sp>
        <p:nvSpPr>
          <p:cNvPr id="3" name="Объект 2"/>
          <p:cNvSpPr>
            <a:spLocks noGrp="1"/>
          </p:cNvSpPr>
          <p:nvPr>
            <p:ph idx="1"/>
          </p:nvPr>
        </p:nvSpPr>
        <p: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p:spPr>
        <p:txBody>
          <a:bodyPr>
            <a:normAutofit lnSpcReduction="10000"/>
          </a:bodyPr>
          <a:lstStyle/>
          <a:p>
            <a:r>
              <a:rPr lang="uk-UA" i="1" dirty="0"/>
              <a:t>Комунікативні </a:t>
            </a:r>
            <a:r>
              <a:rPr lang="uk-UA" i="1" dirty="0" smtClean="0"/>
              <a:t>навички</a:t>
            </a:r>
          </a:p>
          <a:p>
            <a:r>
              <a:rPr lang="uk-UA" i="1" dirty="0"/>
              <a:t>Публічний виступ </a:t>
            </a:r>
            <a:r>
              <a:rPr lang="uk-UA" dirty="0"/>
              <a:t>та презентаційні </a:t>
            </a:r>
            <a:r>
              <a:rPr lang="uk-UA" dirty="0" smtClean="0"/>
              <a:t>вміння</a:t>
            </a:r>
          </a:p>
          <a:p>
            <a:r>
              <a:rPr lang="uk-UA" i="1" dirty="0"/>
              <a:t>Критичне </a:t>
            </a:r>
            <a:r>
              <a:rPr lang="uk-UA" i="1" dirty="0" smtClean="0"/>
              <a:t>мислення</a:t>
            </a:r>
          </a:p>
          <a:p>
            <a:r>
              <a:rPr lang="uk-UA" dirty="0"/>
              <a:t>Емпатія та емоційний </a:t>
            </a:r>
            <a:r>
              <a:rPr lang="uk-UA" dirty="0" smtClean="0"/>
              <a:t>інтелект</a:t>
            </a:r>
          </a:p>
          <a:p>
            <a:r>
              <a:rPr lang="uk-UA" dirty="0" smtClean="0"/>
              <a:t>Креативність</a:t>
            </a:r>
          </a:p>
          <a:p>
            <a:r>
              <a:rPr lang="uk-UA" dirty="0"/>
              <a:t>Командна </a:t>
            </a:r>
            <a:r>
              <a:rPr lang="uk-UA" dirty="0" smtClean="0"/>
              <a:t>робота</a:t>
            </a:r>
          </a:p>
          <a:p>
            <a:r>
              <a:rPr lang="uk-UA" i="1" dirty="0"/>
              <a:t>Організаційні </a:t>
            </a:r>
            <a:r>
              <a:rPr lang="uk-UA" i="1" dirty="0" smtClean="0"/>
              <a:t>навички</a:t>
            </a:r>
          </a:p>
          <a:p>
            <a:r>
              <a:rPr lang="uk-UA" i="1" dirty="0"/>
              <a:t>Навички саморефлексії </a:t>
            </a:r>
            <a:r>
              <a:rPr lang="uk-UA" dirty="0"/>
              <a:t>та самоосвіти</a:t>
            </a:r>
          </a:p>
        </p:txBody>
      </p:sp>
    </p:spTree>
    <p:extLst>
      <p:ext uri="{BB962C8B-B14F-4D97-AF65-F5344CB8AC3E}">
        <p14:creationId xmlns:p14="http://schemas.microsoft.com/office/powerpoint/2010/main" val="706676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Професійна компетентність викладача психології</a:t>
            </a:r>
            <a:endParaRPr lang="uk-UA" dirty="0"/>
          </a:p>
        </p:txBody>
      </p:sp>
      <p:sp>
        <p:nvSpPr>
          <p:cNvPr id="3" name="Объект 2"/>
          <p:cNvSpPr>
            <a:spLocks noGrp="1"/>
          </p:cNvSpPr>
          <p:nvPr>
            <p:ph idx="1"/>
          </p:nvPr>
        </p:nvSpPr>
        <p:spPr>
          <a:solidFill>
            <a:srgbClr val="FFCCCC"/>
          </a:solidFill>
        </p:spPr>
        <p:txBody>
          <a:bodyPr/>
          <a:lstStyle/>
          <a:p>
            <a:r>
              <a:rPr lang="uk-UA" dirty="0"/>
              <a:t>Професійна компетентність викладача психології – це сформованість знань, умінь, навичок, цінностей та особистісних якостей викладача, що дозволяють йому ефективно здійснювати педагогічну діяльність та досягати високих результатів навчання у викладанні психології. </a:t>
            </a:r>
          </a:p>
        </p:txBody>
      </p:sp>
    </p:spTree>
    <p:extLst>
      <p:ext uri="{BB962C8B-B14F-4D97-AF65-F5344CB8AC3E}">
        <p14:creationId xmlns:p14="http://schemas.microsoft.com/office/powerpoint/2010/main" val="923631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Професійна компетентність: вимоги</a:t>
            </a:r>
            <a:endParaRPr lang="uk-UA" dirty="0"/>
          </a:p>
        </p:txBody>
      </p:sp>
      <p:sp>
        <p:nvSpPr>
          <p:cNvPr id="3" name="Объект 2"/>
          <p:cNvSpPr>
            <a:spLocks noGrp="1"/>
          </p:cNvSpPr>
          <p:nvPr>
            <p:ph idx="1"/>
          </p:nvPr>
        </p:nvSpPr>
        <p:spPr>
          <a:solidFill>
            <a:srgbClr val="FFCCCC"/>
          </a:solidFill>
        </p:spPr>
        <p:txBody>
          <a:bodyPr>
            <a:normAutofit fontScale="70000" lnSpcReduction="20000"/>
          </a:bodyPr>
          <a:lstStyle/>
          <a:p>
            <a:r>
              <a:rPr lang="uk-UA" dirty="0" err="1"/>
              <a:t>чають</a:t>
            </a:r>
            <a:r>
              <a:rPr lang="uk-UA" dirty="0"/>
              <a:t>: - стійка цінностей; система загальнолюдських духовно-моральних - комунікативні уміння, ораторська майстерність, висока культура усної та писемної мови; - морально-етичні якості та додержання норм академічної доброчесності; - предметні знання та уміння (глибокі загально психологічні знання та знання психологічної дисципліни, що викладається); - педагогічні знання та уміння (знання та уміння розробляти методику викладання дисципліни, проводити аудиторні заняття, керувати </a:t>
            </a:r>
            <a:r>
              <a:rPr lang="uk-UA" dirty="0" err="1"/>
              <a:t>позааудиторною</a:t>
            </a:r>
            <a:r>
              <a:rPr lang="uk-UA" dirty="0"/>
              <a:t> педагогічний контроль тощо); - роботою студентів, здійснювати інтелектуальні якості, науковий світогляд, володіння методикою наукових досліджень; - організаційні самовдосконалення; якості, здатність до саморозвитку та - внутрішня мотивація до викладання психології, бажання навчати, захоплення викладацькою діяльністю. </a:t>
            </a:r>
          </a:p>
        </p:txBody>
      </p:sp>
    </p:spTree>
    <p:extLst>
      <p:ext uri="{BB962C8B-B14F-4D97-AF65-F5344CB8AC3E}">
        <p14:creationId xmlns:p14="http://schemas.microsoft.com/office/powerpoint/2010/main" val="277785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2">
              <a:lumMod val="60000"/>
              <a:lumOff val="40000"/>
            </a:schemeClr>
          </a:solidFill>
        </p:spPr>
        <p:txBody>
          <a:bodyPr/>
          <a:lstStyle/>
          <a:p>
            <a:r>
              <a:rPr lang="uk-UA" dirty="0" smtClean="0"/>
              <a:t>ПЕДАГОГІЧНА ДІЯЛЬНІСТЬ</a:t>
            </a:r>
            <a:endParaRPr lang="uk-UA" dirty="0"/>
          </a:p>
        </p:txBody>
      </p:sp>
      <p:sp>
        <p:nvSpPr>
          <p:cNvPr id="3" name="Объект 2"/>
          <p:cNvSpPr>
            <a:spLocks noGrp="1"/>
          </p:cNvSpPr>
          <p:nvPr>
            <p:ph idx="1"/>
          </p:nvPr>
        </p:nvSpPr>
        <p:spPr>
          <a:solidFill>
            <a:schemeClr val="accent2">
              <a:lumMod val="20000"/>
              <a:lumOff val="80000"/>
            </a:schemeClr>
          </a:solidFill>
        </p:spPr>
        <p:txBody>
          <a:bodyPr>
            <a:normAutofit fontScale="92500" lnSpcReduction="20000"/>
          </a:bodyPr>
          <a:lstStyle/>
          <a:p>
            <a:pPr marL="0" indent="0">
              <a:buNone/>
            </a:pPr>
            <a:r>
              <a:rPr lang="uk-UA" dirty="0"/>
              <a:t>змістовно-функціональні компоненти:</a:t>
            </a:r>
          </a:p>
          <a:p>
            <a:r>
              <a:rPr lang="uk-UA" dirty="0"/>
              <a:t>пізнавальна функція	(гностичний компонент):організація пізнавальної діяльності студентів і своєї власної, самоосвіта;</a:t>
            </a:r>
          </a:p>
          <a:p>
            <a:r>
              <a:rPr lang="uk-UA" dirty="0"/>
              <a:t>проектувальна функція: планування педагогічної діяльності, визначення її мети і завдань; </a:t>
            </a:r>
          </a:p>
          <a:p>
            <a:r>
              <a:rPr lang="uk-UA" dirty="0"/>
              <a:t>конструктивна функція: структурування лекції та семінарського заняття; вдосконалення методики викладання і втілення новітніх педагогічних технологій; </a:t>
            </a:r>
          </a:p>
          <a:p>
            <a:endParaRPr lang="uk-UA" dirty="0"/>
          </a:p>
        </p:txBody>
      </p:sp>
    </p:spTree>
    <p:extLst>
      <p:ext uri="{BB962C8B-B14F-4D97-AF65-F5344CB8AC3E}">
        <p14:creationId xmlns:p14="http://schemas.microsoft.com/office/powerpoint/2010/main" val="2659247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ПЕДАГОГІЧНА ДІЯЛЬНІСТЬ</a:t>
            </a:r>
            <a:endParaRPr lang="uk-UA" dirty="0"/>
          </a:p>
        </p:txBody>
      </p:sp>
      <p:sp>
        <p:nvSpPr>
          <p:cNvPr id="3" name="Объект 2"/>
          <p:cNvSpPr>
            <a:spLocks noGrp="1"/>
          </p:cNvSpPr>
          <p:nvPr>
            <p:ph idx="1"/>
          </p:nvPr>
        </p:nvSpPr>
        <p:spPr>
          <a:solidFill>
            <a:schemeClr val="accent2">
              <a:lumMod val="20000"/>
              <a:lumOff val="80000"/>
            </a:schemeClr>
          </a:solidFill>
        </p:spPr>
        <p:txBody>
          <a:bodyPr>
            <a:normAutofit fontScale="92500" lnSpcReduction="10000"/>
          </a:bodyPr>
          <a:lstStyle/>
          <a:p>
            <a:r>
              <a:rPr lang="uk-UA" dirty="0"/>
              <a:t>комунікативна функція: забезпечення педагогічної взаємодії в стосунках зі студентами, професійне спілкування з колегами й керівництвом вищого навчального закладу; </a:t>
            </a:r>
          </a:p>
          <a:p>
            <a:r>
              <a:rPr lang="uk-UA" dirty="0"/>
              <a:t>	діагностична функція: використання методів </a:t>
            </a:r>
            <a:r>
              <a:rPr lang="uk-UA" dirty="0" err="1"/>
              <a:t>психологопедагогічної</a:t>
            </a:r>
            <a:r>
              <a:rPr lang="uk-UA" dirty="0"/>
              <a:t> діагностики з метою вивчення особистості студента і групи, виявлення рівня розвитку та психологічних змін суб’єктів педагогічного процесу; </a:t>
            </a:r>
          </a:p>
          <a:p>
            <a:endParaRPr lang="uk-UA" dirty="0"/>
          </a:p>
        </p:txBody>
      </p:sp>
    </p:spTree>
    <p:extLst>
      <p:ext uri="{BB962C8B-B14F-4D97-AF65-F5344CB8AC3E}">
        <p14:creationId xmlns:p14="http://schemas.microsoft.com/office/powerpoint/2010/main" val="2235333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ПЕДАГОГІЧНА ДІЯЛЬНІСТЬ</a:t>
            </a:r>
            <a:endParaRPr lang="uk-UA" dirty="0"/>
          </a:p>
        </p:txBody>
      </p:sp>
      <p:sp>
        <p:nvSpPr>
          <p:cNvPr id="3" name="Объект 2"/>
          <p:cNvSpPr>
            <a:spLocks noGrp="1"/>
          </p:cNvSpPr>
          <p:nvPr>
            <p:ph idx="1"/>
          </p:nvPr>
        </p:nvSpPr>
        <p:spPr>
          <a:solidFill>
            <a:schemeClr val="accent2">
              <a:lumMod val="20000"/>
              <a:lumOff val="80000"/>
            </a:schemeClr>
          </a:solidFill>
        </p:spPr>
        <p:txBody>
          <a:bodyPr>
            <a:normAutofit fontScale="85000" lnSpcReduction="20000"/>
          </a:bodyPr>
          <a:lstStyle/>
          <a:p>
            <a:r>
              <a:rPr lang="uk-UA" dirty="0" err="1"/>
              <a:t>організаторсько</a:t>
            </a:r>
            <a:r>
              <a:rPr lang="uk-UA" dirty="0"/>
              <a:t>-практична функція: втілення задумів у	педагогічному	процесі (організація викладу	навчального матеріалу на лекції, виконання плану семінарського заняття, організація власної поведінки й навчально-професійної діяльності студентів, здійснення виховних впливів та ін.); </a:t>
            </a:r>
          </a:p>
          <a:p>
            <a:r>
              <a:rPr lang="uk-UA" dirty="0"/>
              <a:t>	естетичний компонент: імідж викладача, його самопрезентація; </a:t>
            </a:r>
          </a:p>
          <a:p>
            <a:r>
              <a:rPr lang="uk-UA" dirty="0"/>
              <a:t>	рефлексивний компонент: самопізнання, самооцінка, самоконтроль професійної діяльності, її саморегулювання. </a:t>
            </a:r>
          </a:p>
          <a:p>
            <a:endParaRPr lang="uk-UA" dirty="0"/>
          </a:p>
        </p:txBody>
      </p:sp>
    </p:spTree>
    <p:extLst>
      <p:ext uri="{BB962C8B-B14F-4D97-AF65-F5344CB8AC3E}">
        <p14:creationId xmlns:p14="http://schemas.microsoft.com/office/powerpoint/2010/main" val="3204245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Структура педагогічної діяльності викладача вищої школи включає</a:t>
            </a:r>
            <a:r>
              <a:rPr lang="ru-RU" dirty="0" smtClean="0"/>
              <a:t>: </a:t>
            </a:r>
            <a:endParaRPr lang="uk-UA" dirty="0"/>
          </a:p>
        </p:txBody>
      </p:sp>
      <p:sp>
        <p:nvSpPr>
          <p:cNvPr id="3" name="Объект 2"/>
          <p:cNvSpPr>
            <a:spLocks noGrp="1"/>
          </p:cNvSpPr>
          <p:nvPr>
            <p:ph idx="1"/>
          </p:nvPr>
        </p:nvSpPr>
        <p:spPr>
          <a:solidFill>
            <a:srgbClr val="CCFFCC"/>
          </a:solidFill>
        </p:spPr>
        <p:txBody>
          <a:bodyPr/>
          <a:lstStyle/>
          <a:p>
            <a:r>
              <a:rPr lang="uk-UA" dirty="0"/>
              <a:t>- викладацьку діяльність (пов’язана з навчальним навантаженням: проведення аудиторних занять, консультацій, заліків, іспитів, керівництво практикою, індивідуальною, дипломною роботою студентів та ін.); </a:t>
            </a:r>
          </a:p>
        </p:txBody>
      </p:sp>
    </p:spTree>
    <p:extLst>
      <p:ext uri="{BB962C8B-B14F-4D97-AF65-F5344CB8AC3E}">
        <p14:creationId xmlns:p14="http://schemas.microsoft.com/office/powerpoint/2010/main" val="439888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Структура педагогічної діяльності викладача вищої школи включає</a:t>
            </a:r>
          </a:p>
        </p:txBody>
      </p:sp>
      <p:sp>
        <p:nvSpPr>
          <p:cNvPr id="3" name="Объект 2"/>
          <p:cNvSpPr>
            <a:spLocks noGrp="1"/>
          </p:cNvSpPr>
          <p:nvPr>
            <p:ph idx="1"/>
          </p:nvPr>
        </p:nvSpPr>
        <p:spPr>
          <a:solidFill>
            <a:srgbClr val="CCFFCC"/>
          </a:solidFill>
        </p:spPr>
        <p:txBody>
          <a:bodyPr>
            <a:normAutofit fontScale="92500" lnSpcReduction="20000"/>
          </a:bodyPr>
          <a:lstStyle/>
          <a:p>
            <a:r>
              <a:rPr lang="uk-UA" dirty="0"/>
              <a:t>- наукову діяльність (проведення наукових досліджень, участь у конференціях, публікація тез доповідей та наукових статей тощо); - виховну діяльність (проведення виховних засобів, розвиток морально-етичних якостей студентів та ін.); - методичну діяльність (розробка програм, підготовка методичних матеріалів, публікація методичних рекомендацій тощо); - організаційну діяльність (організація та самоорганізація, участь у засіданнях кафедри, участь у радах факультету та університету та ін.).</a:t>
            </a:r>
          </a:p>
        </p:txBody>
      </p:sp>
    </p:spTree>
    <p:extLst>
      <p:ext uri="{BB962C8B-B14F-4D97-AF65-F5344CB8AC3E}">
        <p14:creationId xmlns:p14="http://schemas.microsoft.com/office/powerpoint/2010/main" val="36315533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419</TotalTime>
  <Words>749</Words>
  <Application>Microsoft Office PowerPoint</Application>
  <PresentationFormat>Экран (4:3)</PresentationFormat>
  <Paragraphs>102</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СТУДЕНТ і ВИКЛАДАЧ ЗВО,</vt:lpstr>
      <vt:lpstr>СТУДЕНСТВО</vt:lpstr>
      <vt:lpstr>СТУДЕНТ</vt:lpstr>
      <vt:lpstr>Основні характеристики </vt:lpstr>
      <vt:lpstr>ОСОБЛИВОСТІ СТУДЕНСЬКОГО ВІКУ</vt:lpstr>
      <vt:lpstr>Результатом соціалізації студента є: </vt:lpstr>
      <vt:lpstr> НАВЧАЛЬНО-ПРОФЕСІЙНА ДІЯЛЬНІСТЬ </vt:lpstr>
      <vt:lpstr>Фактори які негативно впливають на навчання студентів</vt:lpstr>
      <vt:lpstr>Труднощі навчально-професійної діяльності</vt:lpstr>
      <vt:lpstr>Особистість студента набуває професійну спрямованість, </vt:lpstr>
      <vt:lpstr>Викладач ЗВО</vt:lpstr>
      <vt:lpstr>Викладач ЗВО</vt:lpstr>
      <vt:lpstr>ВИКЛАДАЧ ЗВО</vt:lpstr>
      <vt:lpstr>ВИКЛАДАЧ ЗВО</vt:lpstr>
      <vt:lpstr>ВИКЛАДАЧ ЗВО</vt:lpstr>
      <vt:lpstr>Професійна компетентність викладача психології</vt:lpstr>
      <vt:lpstr>Професійна компетентність: вимоги</vt:lpstr>
      <vt:lpstr>ПЕДАГОГІЧНА ДІЯЛЬНІСТЬ</vt:lpstr>
      <vt:lpstr>ПЕДАГОГІЧНА ДІЯЛЬНІСТЬ</vt:lpstr>
      <vt:lpstr>ПЕДАГОГІЧНА ДІЯЛЬНІСТЬ</vt:lpstr>
      <vt:lpstr>Структура педагогічної діяльності викладача вищої школи включає: </vt:lpstr>
      <vt:lpstr>Структура педагогічної діяльності викладача вищої школи включає</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СТУДЕНТ ЗВО</dc:title>
  <dc:creator>RENOVATED</dc:creator>
  <cp:lastModifiedBy>RENOVATED</cp:lastModifiedBy>
  <cp:revision>35</cp:revision>
  <dcterms:created xsi:type="dcterms:W3CDTF">2026-02-17T19:04:05Z</dcterms:created>
  <dcterms:modified xsi:type="dcterms:W3CDTF">2026-09-02T09:21:20Z</dcterms:modified>
</cp:coreProperties>
</file>