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67" r:id="rId14"/>
    <p:sldId id="268"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02.09.2026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02.09.2026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4C71EC6-210F-42DE-9C53-41977AD35B3D}" type="datetimeFigureOut">
              <a:rPr lang="ru-RU" smtClean="0"/>
              <a:t>02.09.2026</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9B0651-EE4F-4900-A07F-96A6BFA9D0F0}"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q=%D0%95%D1%81%D1%82%D0%B5%D1%82%D0%B8%D1%87%D0%BD%D0%B0&amp;oq=%D1%96%D0%BC%D1%96%D0%B4%D0%B6+%D0%B2%D0%B8%D0%BA%D0%BB%D0%B0%D0%B4%D0%B0%D1%87%D0%B0+%D0%97%D0%92%D0%9E&amp;gs_lcrp=EgZjaHJvbWUyCQgAEEUYORifBTIHCAEQIRigAdIBCjI3OTUwajBqMTWoAgCwAgA&amp;sourceid=chrome&amp;ie=UTF-8&amp;mstk=AUtExfB0P3tt6buAiUfVDU9z9qkXjDAfv8h7-PD8C1pruzMUg0JJWOF-5qCkEegBjrLwlSlBdFE9wVhhSgpxTbGDRRd7ULae-sNOBCAsu7C90t6S1UECgQjB9rcTtklgzNVAMKoUHTuD-fb06ox2Byho1fWr69LV5rqIXWmcTIu6e9YGuC4&amp;csui=3&amp;ved=2ahUKEwiiw76Y6_GTAxUnFRAIHSuzPWwQgK4QegQIBRAD" TargetMode="External"/><Relationship Id="rId2" Type="http://schemas.openxmlformats.org/officeDocument/2006/relationships/hyperlink" Target="https://www.google.com/search?q=%D0%9D%D0%BE%D0%BC%D1%96%D0%BD%D0%B0%D1%82%D0%B8%D0%B2%D0%BD%D0%B0&amp;oq=%D1%96%D0%BC%D1%96%D0%B4%D0%B6+%D0%B2%D0%B8%D0%BA%D0%BB%D0%B0%D0%B4%D0%B0%D1%87%D0%B0+%D0%97%D0%92%D0%9E&amp;gs_lcrp=EgZjaHJvbWUyCQgAEEUYORifBTIHCAEQIRigAdIBCjI3OTUwajBqMTWoAgCwAgA&amp;sourceid=chrome&amp;ie=UTF-8&amp;mstk=AUtExfB0P3tt6buAiUfVDU9z9qkXjDAfv8h7-PD8C1pruzMUg0JJWOF-5qCkEegBjrLwlSlBdFE9wVhhSgpxTbGDRRd7ULae-sNOBCAsu7C90t6S1UECgQjB9rcTtklgzNVAMKoUHTuD-fb06ox2Byho1fWr69LV5rqIXWmcTIu6e9YGuC4&amp;csui=3&amp;ved=2ahUKEwiiw76Y6_GTAxUnFRAIHSuzPWwQgK4QegQIBRAB" TargetMode="External"/><Relationship Id="rId1" Type="http://schemas.openxmlformats.org/officeDocument/2006/relationships/slideLayout" Target="../slideLayouts/slideLayout2.xml"/><Relationship Id="rId5" Type="http://schemas.openxmlformats.org/officeDocument/2006/relationships/hyperlink" Target="https://www.google.com/search?q=%D0%A3%D0%BF%D1%80%D0%B0%D0%B2%D0%BB%D1%96%D0%BD%D1%81%D1%8C%D0%BA%D0%B0&amp;oq=%D1%96%D0%BC%D1%96%D0%B4%D0%B6+%D0%B2%D0%B8%D0%BA%D0%BB%D0%B0%D0%B4%D0%B0%D1%87%D0%B0+%D0%97%D0%92%D0%9E&amp;gs_lcrp=EgZjaHJvbWUyCQgAEEUYORifBTIHCAEQIRigAdIBCjI3OTUwajBqMTWoAgCwAgA&amp;sourceid=chrome&amp;ie=UTF-8&amp;mstk=AUtExfB0P3tt6buAiUfVDU9z9qkXjDAfv8h7-PD8C1pruzMUg0JJWOF-5qCkEegBjrLwlSlBdFE9wVhhSgpxTbGDRRd7ULae-sNOBCAsu7C90t6S1UECgQjB9rcTtklgzNVAMKoUHTuD-fb06ox2Byho1fWr69LV5rqIXWmcTIu6e9YGuC4&amp;csui=3&amp;ved=2ahUKEwiiw76Y6_GTAxUnFRAIHSuzPWwQgK4QegQIBRAH" TargetMode="External"/><Relationship Id="rId4" Type="http://schemas.openxmlformats.org/officeDocument/2006/relationships/hyperlink" Target="https://www.google.com/search?q=%D0%90%D0%B4%D1%80%D0%B5%D1%81%D0%BD%D0%B0&amp;oq=%D1%96%D0%BC%D1%96%D0%B4%D0%B6+%D0%B2%D0%B8%D0%BA%D0%BB%D0%B0%D0%B4%D0%B0%D1%87%D0%B0+%D0%97%D0%92%D0%9E&amp;gs_lcrp=EgZjaHJvbWUyCQgAEEUYORifBTIHCAEQIRigAdIBCjI3OTUwajBqMTWoAgCwAgA&amp;sourceid=chrome&amp;ie=UTF-8&amp;mstk=AUtExfB0P3tt6buAiUfVDU9z9qkXjDAfv8h7-PD8C1pruzMUg0JJWOF-5qCkEegBjrLwlSlBdFE9wVhhSgpxTbGDRRd7ULae-sNOBCAsu7C90t6S1UECgQjB9rcTtklgzNVAMKoUHTuD-fb06ox2Byho1fWr69LV5rqIXWmcTIu6e9YGuC4&amp;csui=3&amp;ved=2ahUKEwiiw76Y6_GTAxUnFRAIHSuzPWwQgK4QegQIBRA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a:t>Фахова компетентність</a:t>
            </a:r>
          </a:p>
        </p:txBody>
      </p:sp>
      <p:sp>
        <p:nvSpPr>
          <p:cNvPr id="3" name="Подзаголовок 2"/>
          <p:cNvSpPr>
            <a:spLocks noGrp="1"/>
          </p:cNvSpPr>
          <p:nvPr>
            <p:ph type="subTitle" idx="1"/>
          </p:nvPr>
        </p:nvSpPr>
        <p:spPr/>
        <p:txBody>
          <a:bodyPr/>
          <a:lstStyle/>
          <a:p>
            <a:r>
              <a:rPr lang="uk-UA" dirty="0" smtClean="0"/>
              <a:t>Імідж викладача ЗВО</a:t>
            </a:r>
            <a:endParaRPr lang="uk-UA" dirty="0"/>
          </a:p>
        </p:txBody>
      </p:sp>
    </p:spTree>
    <p:extLst>
      <p:ext uri="{BB962C8B-B14F-4D97-AF65-F5344CB8AC3E}">
        <p14:creationId xmlns:p14="http://schemas.microsoft.com/office/powerpoint/2010/main" val="270530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Компетентність/імідж</a:t>
            </a:r>
            <a:endParaRPr lang="uk-UA" dirty="0"/>
          </a:p>
        </p:txBody>
      </p:sp>
      <p:sp>
        <p:nvSpPr>
          <p:cNvPr id="3" name="Объект 2"/>
          <p:cNvSpPr>
            <a:spLocks noGrp="1"/>
          </p:cNvSpPr>
          <p:nvPr>
            <p:ph idx="1"/>
          </p:nvPr>
        </p:nvSpPr>
        <p:spPr/>
        <p:txBody>
          <a:bodyPr/>
          <a:lstStyle/>
          <a:p>
            <a:r>
              <a:rPr lang="uk-UA" dirty="0"/>
              <a:t>здатність успішно виконувати професійні завдання і обов'язки тієї посади, на яку людина претендує. Це кваліфікаційна характеристика </a:t>
            </a:r>
            <a:r>
              <a:rPr lang="uk-UA" dirty="0" smtClean="0"/>
              <a:t>фахівця</a:t>
            </a:r>
          </a:p>
          <a:p>
            <a:r>
              <a:rPr lang="ru-RU" dirty="0" err="1"/>
              <a:t>Емоційно</a:t>
            </a:r>
            <a:r>
              <a:rPr lang="ru-RU" dirty="0"/>
              <a:t> </a:t>
            </a:r>
            <a:r>
              <a:rPr lang="ru-RU" dirty="0" err="1"/>
              <a:t>забарвлений</a:t>
            </a:r>
            <a:r>
              <a:rPr lang="ru-RU" dirty="0"/>
              <a:t> стереотип </a:t>
            </a:r>
            <a:r>
              <a:rPr lang="ru-RU" dirty="0" err="1"/>
              <a:t>сприйняття</a:t>
            </a:r>
            <a:r>
              <a:rPr lang="ru-RU" dirty="0"/>
              <a:t> образу педагога у </a:t>
            </a:r>
            <a:r>
              <a:rPr lang="ru-RU" dirty="0" err="1"/>
              <a:t>свідомості</a:t>
            </a:r>
            <a:r>
              <a:rPr lang="ru-RU" dirty="0"/>
              <a:t> </a:t>
            </a:r>
            <a:r>
              <a:rPr lang="ru-RU" dirty="0" err="1"/>
              <a:t>студентів</a:t>
            </a:r>
            <a:r>
              <a:rPr lang="ru-RU" dirty="0"/>
              <a:t>, </a:t>
            </a:r>
            <a:r>
              <a:rPr lang="ru-RU" dirty="0" err="1"/>
              <a:t>колег</a:t>
            </a:r>
            <a:r>
              <a:rPr lang="ru-RU" dirty="0"/>
              <a:t>, </a:t>
            </a:r>
            <a:r>
              <a:rPr lang="ru-RU" dirty="0" err="1"/>
              <a:t>соціального</a:t>
            </a:r>
            <a:r>
              <a:rPr lang="ru-RU" dirty="0"/>
              <a:t> </a:t>
            </a:r>
            <a:r>
              <a:rPr lang="ru-RU" dirty="0" err="1"/>
              <a:t>оточення</a:t>
            </a:r>
            <a:r>
              <a:rPr lang="ru-RU" dirty="0"/>
              <a:t>, у </a:t>
            </a:r>
            <a:r>
              <a:rPr lang="ru-RU" dirty="0" err="1"/>
              <a:t>масовій</a:t>
            </a:r>
            <a:r>
              <a:rPr lang="ru-RU" dirty="0"/>
              <a:t> </a:t>
            </a:r>
            <a:r>
              <a:rPr lang="ru-RU"/>
              <a:t>свідомості</a:t>
            </a:r>
            <a:endParaRPr lang="uk-UA" dirty="0"/>
          </a:p>
        </p:txBody>
      </p:sp>
    </p:spTree>
    <p:extLst>
      <p:ext uri="{BB962C8B-B14F-4D97-AF65-F5344CB8AC3E}">
        <p14:creationId xmlns:p14="http://schemas.microsoft.com/office/powerpoint/2010/main" val="1624855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Компетентність</a:t>
            </a:r>
            <a:endParaRPr lang="uk-UA" dirty="0"/>
          </a:p>
        </p:txBody>
      </p:sp>
      <p:sp>
        <p:nvSpPr>
          <p:cNvPr id="3" name="Объект 2"/>
          <p:cNvSpPr>
            <a:spLocks noGrp="1"/>
          </p:cNvSpPr>
          <p:nvPr>
            <p:ph idx="1"/>
          </p:nvPr>
        </p:nvSpPr>
        <p:spPr/>
        <p:txBody>
          <a:bodyPr>
            <a:normAutofit fontScale="92500" lnSpcReduction="10000"/>
          </a:bodyPr>
          <a:lstStyle/>
          <a:p>
            <a:r>
              <a:rPr lang="uk-UA" dirty="0"/>
              <a:t>1) ґрунтовні знання із загальноосвітніх і фахових дисциплін (загальна ерудиція); </a:t>
            </a:r>
            <a:endParaRPr lang="uk-UA" dirty="0" smtClean="0"/>
          </a:p>
          <a:p>
            <a:r>
              <a:rPr lang="uk-UA" dirty="0" smtClean="0"/>
              <a:t>2</a:t>
            </a:r>
            <a:r>
              <a:rPr lang="uk-UA" dirty="0"/>
              <a:t>) володіння професійною технологією - здатність мобілізувати знання </a:t>
            </a:r>
            <a:r>
              <a:rPr lang="uk-UA" dirty="0" smtClean="0"/>
              <a:t>та </a:t>
            </a:r>
            <a:r>
              <a:rPr lang="uk-UA" dirty="0"/>
              <a:t>вміння для вирішення конкретних професійних проблем; </a:t>
            </a:r>
            <a:endParaRPr lang="uk-UA" dirty="0" smtClean="0"/>
          </a:p>
          <a:p>
            <a:r>
              <a:rPr lang="uk-UA" dirty="0" smtClean="0"/>
              <a:t>3</a:t>
            </a:r>
            <a:r>
              <a:rPr lang="uk-UA" dirty="0"/>
              <a:t>) висока кваліфікація, яка характеризується </a:t>
            </a:r>
            <a:r>
              <a:rPr lang="uk-UA" dirty="0" err="1"/>
              <a:t>поліфункціональністю</a:t>
            </a:r>
            <a:r>
              <a:rPr lang="uk-UA" dirty="0"/>
              <a:t> - уміння переносити набуту здатність виконувати виробничі завдання на різні ланки професійної діяльності; </a:t>
            </a:r>
            <a:endParaRPr lang="uk-UA" dirty="0" smtClean="0"/>
          </a:p>
          <a:p>
            <a:r>
              <a:rPr lang="uk-UA" dirty="0" smtClean="0"/>
              <a:t>4</a:t>
            </a:r>
            <a:r>
              <a:rPr lang="uk-UA" dirty="0"/>
              <a:t>) уміння аргументувати способи вирішення проблеми на різних рівнях активності. </a:t>
            </a:r>
          </a:p>
        </p:txBody>
      </p:sp>
    </p:spTree>
    <p:extLst>
      <p:ext uri="{BB962C8B-B14F-4D97-AF65-F5344CB8AC3E}">
        <p14:creationId xmlns:p14="http://schemas.microsoft.com/office/powerpoint/2010/main" val="2353503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Компетентність</a:t>
            </a:r>
            <a:endParaRPr lang="uk-UA" dirty="0"/>
          </a:p>
        </p:txBody>
      </p:sp>
      <p:sp>
        <p:nvSpPr>
          <p:cNvPr id="3" name="Объект 2"/>
          <p:cNvSpPr>
            <a:spLocks noGrp="1"/>
          </p:cNvSpPr>
          <p:nvPr>
            <p:ph idx="1"/>
          </p:nvPr>
        </p:nvSpPr>
        <p:spPr/>
        <p:txBody>
          <a:bodyPr>
            <a:normAutofit/>
          </a:bodyPr>
          <a:lstStyle/>
          <a:p>
            <a:r>
              <a:rPr lang="uk-UA" smtClean="0"/>
              <a:t>професійна </a:t>
            </a:r>
            <a:r>
              <a:rPr lang="uk-UA" dirty="0"/>
              <a:t>культура фахівця. Складниками професійної культури є професійна компетентність, системний світогляд, модельне (професійне) мислення, а також професійна творчість і професійна рефлексія (критична об'єктивна самооцінка).</a:t>
            </a:r>
          </a:p>
        </p:txBody>
      </p:sp>
    </p:spTree>
    <p:extLst>
      <p:ext uri="{BB962C8B-B14F-4D97-AF65-F5344CB8AC3E}">
        <p14:creationId xmlns:p14="http://schemas.microsoft.com/office/powerpoint/2010/main" val="2743034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err="1"/>
              <a:t>Мовленева</a:t>
            </a:r>
            <a:r>
              <a:rPr lang="uk-UA" dirty="0"/>
              <a:t> компетенція</a:t>
            </a:r>
          </a:p>
        </p:txBody>
      </p:sp>
      <p:sp>
        <p:nvSpPr>
          <p:cNvPr id="3" name="Объект 2"/>
          <p:cNvSpPr>
            <a:spLocks noGrp="1"/>
          </p:cNvSpPr>
          <p:nvPr>
            <p:ph idx="1"/>
          </p:nvPr>
        </p:nvSpPr>
        <p:spPr/>
        <p:txBody>
          <a:bodyPr>
            <a:normAutofit/>
          </a:bodyPr>
          <a:lstStyle/>
          <a:p>
            <a:pPr lvl="1"/>
            <a:r>
              <a:rPr lang="uk-UA" dirty="0"/>
              <a:t>повинно бути образним (наявність метафор, порівнянь, фразеологізмів, синонімів тощо), </a:t>
            </a:r>
            <a:endParaRPr lang="uk-UA" dirty="0" smtClean="0"/>
          </a:p>
          <a:p>
            <a:pPr lvl="1"/>
            <a:r>
              <a:rPr lang="uk-UA" dirty="0" smtClean="0"/>
              <a:t>літературним</a:t>
            </a:r>
            <a:r>
              <a:rPr lang="uk-UA" dirty="0"/>
              <a:t>, позбавлених русизмів, побутових слів. </a:t>
            </a:r>
            <a:endParaRPr lang="uk-UA" dirty="0" smtClean="0"/>
          </a:p>
          <a:p>
            <a:pPr lvl="1"/>
            <a:r>
              <a:rPr lang="uk-UA" dirty="0" smtClean="0"/>
              <a:t>Через </a:t>
            </a:r>
            <a:r>
              <a:rPr lang="uk-UA" dirty="0"/>
              <a:t>інтонацію викладач може виокремлювати важливі положення, думку, яку хоче донести студентам. </a:t>
            </a:r>
            <a:endParaRPr lang="uk-UA" dirty="0" smtClean="0"/>
          </a:p>
          <a:p>
            <a:pPr lvl="1"/>
            <a:r>
              <a:rPr lang="uk-UA" dirty="0" smtClean="0"/>
              <a:t>Речення </a:t>
            </a:r>
            <a:r>
              <a:rPr lang="uk-UA" dirty="0"/>
              <a:t>бажано будувати таким шляхом, щоб студенти почули і зрозуміли контекст і сенс висловлювань. </a:t>
            </a:r>
            <a:endParaRPr lang="uk-UA" dirty="0" smtClean="0"/>
          </a:p>
          <a:p>
            <a:pPr lvl="1"/>
            <a:r>
              <a:rPr lang="uk-UA" dirty="0" smtClean="0"/>
              <a:t>Одну </a:t>
            </a:r>
            <a:r>
              <a:rPr lang="uk-UA" dirty="0"/>
              <a:t>і ту ж саму думку іноді варто проговорити різними словами, застосувати відмінні структури речень. </a:t>
            </a:r>
          </a:p>
        </p:txBody>
      </p:sp>
    </p:spTree>
    <p:extLst>
      <p:ext uri="{BB962C8B-B14F-4D97-AF65-F5344CB8AC3E}">
        <p14:creationId xmlns:p14="http://schemas.microsoft.com/office/powerpoint/2010/main" val="3018175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err="1" smtClean="0"/>
              <a:t>Мовленева</a:t>
            </a:r>
            <a:r>
              <a:rPr lang="uk-UA" dirty="0" smtClean="0"/>
              <a:t> компетенція</a:t>
            </a:r>
            <a:endParaRPr lang="uk-UA" dirty="0"/>
          </a:p>
        </p:txBody>
      </p:sp>
      <p:sp>
        <p:nvSpPr>
          <p:cNvPr id="3" name="Объект 2"/>
          <p:cNvSpPr>
            <a:spLocks noGrp="1"/>
          </p:cNvSpPr>
          <p:nvPr>
            <p:ph idx="1"/>
          </p:nvPr>
        </p:nvSpPr>
        <p:spPr/>
        <p:txBody>
          <a:bodyPr>
            <a:normAutofit/>
          </a:bodyPr>
          <a:lstStyle/>
          <a:p>
            <a:pPr marL="342900" lvl="1" indent="-342900">
              <a:buFont typeface="Arial" pitchFamily="34" charset="0"/>
              <a:buChar char="•"/>
            </a:pPr>
            <a:r>
              <a:rPr lang="uk-UA" dirty="0"/>
              <a:t>Дикція педагога повинна бути виразною, чіткою, зрозумілою. Говорити доцільно голосно, періодично змінюючи його тембр для концентрації уваги студентів, виокремлення  необхідних  ідей, показу педагогом власного ставлення до змісту,  його емоцій, коли це необхідно. </a:t>
            </a:r>
          </a:p>
        </p:txBody>
      </p:sp>
    </p:spTree>
    <p:extLst>
      <p:ext uri="{BB962C8B-B14F-4D97-AF65-F5344CB8AC3E}">
        <p14:creationId xmlns:p14="http://schemas.microsoft.com/office/powerpoint/2010/main" val="820665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err="1" smtClean="0"/>
              <a:t>Мовленева</a:t>
            </a:r>
            <a:r>
              <a:rPr lang="uk-UA" dirty="0" smtClean="0"/>
              <a:t> компетенція</a:t>
            </a:r>
            <a:endParaRPr lang="uk-UA" dirty="0"/>
          </a:p>
        </p:txBody>
      </p:sp>
      <p:sp>
        <p:nvSpPr>
          <p:cNvPr id="3" name="Объект 2"/>
          <p:cNvSpPr>
            <a:spLocks noGrp="1"/>
          </p:cNvSpPr>
          <p:nvPr>
            <p:ph idx="1"/>
          </p:nvPr>
        </p:nvSpPr>
        <p:spPr/>
        <p:txBody>
          <a:bodyPr>
            <a:normAutofit/>
          </a:bodyPr>
          <a:lstStyle/>
          <a:p>
            <a:pPr marL="342900" lvl="1" indent="-342900">
              <a:buFont typeface="Arial" pitchFamily="34" charset="0"/>
              <a:buChar char="•"/>
            </a:pPr>
            <a:r>
              <a:rPr lang="uk-UA" dirty="0"/>
              <a:t>Дихання під час лекції потребує регулювання, застосування доцільних пауз, ритмічного застосування </a:t>
            </a:r>
            <a:r>
              <a:rPr lang="uk-UA" dirty="0" err="1"/>
              <a:t>вдохів</a:t>
            </a:r>
            <a:r>
              <a:rPr lang="uk-UA" dirty="0"/>
              <a:t> і </a:t>
            </a:r>
            <a:r>
              <a:rPr lang="uk-UA" dirty="0" err="1"/>
              <a:t>видохів</a:t>
            </a:r>
            <a:r>
              <a:rPr lang="uk-UA" dirty="0"/>
              <a:t>. Від темпу лекції значною мірою залежить  увага, сприймання, розуміння, активність, поведінка студентів. Його також слід цілеспрямовано регулювати. Повільний темп викладу застосовується для запису студентами інформації, її осмислення, акцентування викладачем уваги слухачів на суттєві, </a:t>
            </a:r>
            <a:r>
              <a:rPr lang="uk-UA" dirty="0" err="1"/>
              <a:t>критеріальні</a:t>
            </a:r>
            <a:r>
              <a:rPr lang="uk-UA" dirty="0"/>
              <a:t> ознаки явищ, значущі положення.</a:t>
            </a:r>
          </a:p>
          <a:p>
            <a:endParaRPr lang="uk-UA" dirty="0"/>
          </a:p>
        </p:txBody>
      </p:sp>
    </p:spTree>
    <p:extLst>
      <p:ext uri="{BB962C8B-B14F-4D97-AF65-F5344CB8AC3E}">
        <p14:creationId xmlns:p14="http://schemas.microsoft.com/office/powerpoint/2010/main" val="1629175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a:t>ОРІЄНТОВНА СХЕМА АНАЛІЗУ ЛЕКЦІЇ </a:t>
            </a:r>
          </a:p>
        </p:txBody>
      </p:sp>
      <p:sp>
        <p:nvSpPr>
          <p:cNvPr id="3" name="Объект 2"/>
          <p:cNvSpPr>
            <a:spLocks noGrp="1"/>
          </p:cNvSpPr>
          <p:nvPr>
            <p:ph idx="1"/>
          </p:nvPr>
        </p:nvSpPr>
        <p:spPr/>
        <p:txBody>
          <a:bodyPr/>
          <a:lstStyle/>
          <a:p>
            <a:endParaRPr lang="uk-UA"/>
          </a:p>
        </p:txBody>
      </p:sp>
    </p:spTree>
    <p:extLst>
      <p:ext uri="{BB962C8B-B14F-4D97-AF65-F5344CB8AC3E}">
        <p14:creationId xmlns:p14="http://schemas.microsoft.com/office/powerpoint/2010/main" val="2097082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Імідж викладача ЗВО </a:t>
            </a:r>
          </a:p>
        </p:txBody>
      </p:sp>
      <p:sp>
        <p:nvSpPr>
          <p:cNvPr id="3" name="Объект 2"/>
          <p:cNvSpPr>
            <a:spLocks noGrp="1"/>
          </p:cNvSpPr>
          <p:nvPr>
            <p:ph idx="1"/>
          </p:nvPr>
        </p:nvSpPr>
        <p:spPr/>
        <p:txBody>
          <a:bodyPr/>
          <a:lstStyle/>
          <a:p>
            <a:r>
              <a:rPr lang="uk-UA" dirty="0" smtClean="0"/>
              <a:t>— </a:t>
            </a:r>
            <a:r>
              <a:rPr lang="uk-UA" dirty="0"/>
              <a:t>це цілісний </a:t>
            </a:r>
            <a:r>
              <a:rPr lang="uk-UA" dirty="0" err="1"/>
              <a:t>емоційно</a:t>
            </a:r>
            <a:r>
              <a:rPr lang="uk-UA" dirty="0"/>
              <a:t>-професійний образ, що базується на компетентності, авторитеті, </a:t>
            </a:r>
            <a:r>
              <a:rPr lang="uk-UA" dirty="0" err="1"/>
              <a:t>комунікативності</a:t>
            </a:r>
            <a:r>
              <a:rPr lang="uk-UA" dirty="0"/>
              <a:t> та зовнішньому вигляді, формуючи довіру студентів. Позитивний імідж — це поєднання високого професіоналізму (72% поваги), уміння зацікавити (70%) та здатності до розкриття потенціалу студентів (51%).</a:t>
            </a:r>
          </a:p>
        </p:txBody>
      </p:sp>
    </p:spTree>
    <p:extLst>
      <p:ext uri="{BB962C8B-B14F-4D97-AF65-F5344CB8AC3E}">
        <p14:creationId xmlns:p14="http://schemas.microsoft.com/office/powerpoint/2010/main" val="1913345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92500" lnSpcReduction="20000"/>
          </a:bodyPr>
          <a:lstStyle/>
          <a:p>
            <a:r>
              <a:rPr lang="uk-UA" dirty="0"/>
              <a:t>викладача формує система елементів, комплексне поєднання яких може забезпечити створення позитивного ефекту на студентів та ведення успішної викладацької діяльності, зокрема:– </a:t>
            </a:r>
            <a:r>
              <a:rPr lang="uk-UA" b="1" dirty="0"/>
              <a:t>аудіовізуальна культура особи</a:t>
            </a:r>
            <a:r>
              <a:rPr lang="uk-UA" dirty="0"/>
              <a:t>, тобто грамотність мовлення, манери, стиль одягу та його доречність конкретній ситуації, вміння триматися на публіці, презентувати інформацію певній цільовій аудиторії; – </a:t>
            </a:r>
            <a:r>
              <a:rPr lang="uk-UA" b="1" dirty="0"/>
              <a:t>поведінка викладача в різних </a:t>
            </a:r>
            <a:r>
              <a:rPr lang="uk-UA" dirty="0"/>
              <a:t>аспектах (поведінка в професійному середовищі серед студентів та колег, вміння контролювати свій емоційний стан та знаходити способи комунікації, розумітися з різними типами особистостей);– </a:t>
            </a:r>
            <a:r>
              <a:rPr lang="uk-UA" b="1" dirty="0"/>
              <a:t>система моральних та етичних цінностей </a:t>
            </a:r>
            <a:r>
              <a:rPr lang="uk-UA" dirty="0"/>
              <a:t>викладача (світосприйняття, ставлення до власної професії та до студентів);</a:t>
            </a:r>
          </a:p>
        </p:txBody>
      </p:sp>
    </p:spTree>
    <p:extLst>
      <p:ext uri="{BB962C8B-B14F-4D97-AF65-F5344CB8AC3E}">
        <p14:creationId xmlns:p14="http://schemas.microsoft.com/office/powerpoint/2010/main" val="1729279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Ключові</a:t>
            </a:r>
            <a:r>
              <a:rPr lang="ru-RU" b="1" dirty="0"/>
              <a:t> </a:t>
            </a:r>
            <a:r>
              <a:rPr lang="ru-RU" b="1" dirty="0" err="1"/>
              <a:t>компоненти</a:t>
            </a:r>
            <a:r>
              <a:rPr lang="ru-RU" b="1" dirty="0"/>
              <a:t> </a:t>
            </a:r>
            <a:r>
              <a:rPr lang="ru-RU" b="1" dirty="0" err="1"/>
              <a:t>іміджу</a:t>
            </a:r>
            <a:r>
              <a:rPr lang="ru-RU" b="1" dirty="0"/>
              <a:t> </a:t>
            </a:r>
            <a:r>
              <a:rPr lang="ru-RU" b="1" dirty="0" err="1"/>
              <a:t>викладача</a:t>
            </a:r>
            <a:r>
              <a:rPr lang="ru-RU" b="1" dirty="0"/>
              <a:t> ЗВО</a:t>
            </a:r>
            <a:endParaRPr lang="uk-UA" dirty="0"/>
          </a:p>
        </p:txBody>
      </p:sp>
      <p:sp>
        <p:nvSpPr>
          <p:cNvPr id="3" name="Объект 2"/>
          <p:cNvSpPr>
            <a:spLocks noGrp="1"/>
          </p:cNvSpPr>
          <p:nvPr>
            <p:ph idx="1"/>
          </p:nvPr>
        </p:nvSpPr>
        <p:spPr/>
        <p:txBody>
          <a:bodyPr>
            <a:normAutofit fontScale="92500" lnSpcReduction="10000"/>
          </a:bodyPr>
          <a:lstStyle/>
          <a:p>
            <a:r>
              <a:rPr lang="uk-UA" b="1" dirty="0"/>
              <a:t>Професіоналізм (зовнішній та внутрішній):</a:t>
            </a:r>
            <a:r>
              <a:rPr lang="uk-UA" dirty="0"/>
              <a:t> Ґрунтовні знання, володіння сучасними методами навчання та цифрові навички.</a:t>
            </a:r>
          </a:p>
          <a:p>
            <a:r>
              <a:rPr lang="uk-UA" b="1" dirty="0"/>
              <a:t>Особистісні якості:</a:t>
            </a:r>
            <a:r>
              <a:rPr lang="uk-UA" dirty="0"/>
              <a:t> Відкритість, емпатія, повага до студентів, впевненість, принциповість.</a:t>
            </a:r>
          </a:p>
          <a:p>
            <a:r>
              <a:rPr lang="uk-UA" b="1" dirty="0" err="1"/>
              <a:t>Комунікативність</a:t>
            </a:r>
            <a:r>
              <a:rPr lang="uk-UA" b="1" dirty="0"/>
              <a:t>:</a:t>
            </a:r>
            <a:r>
              <a:rPr lang="uk-UA" dirty="0"/>
              <a:t> Здатність ефективно будувати взаємодію, виступати, вести діалог (включаючи цифрову комунікацію</a:t>
            </a:r>
            <a:r>
              <a:rPr lang="uk-UA" dirty="0" smtClean="0"/>
              <a:t>).</a:t>
            </a:r>
          </a:p>
          <a:p>
            <a:r>
              <a:rPr lang="uk-UA" b="1" dirty="0"/>
              <a:t>Зовнішній вигляд:</a:t>
            </a:r>
            <a:r>
              <a:rPr lang="uk-UA" dirty="0"/>
              <a:t> Охайність, стиль, що відповідає діловому середовищу, але дозволяє бути "</a:t>
            </a:r>
            <a:r>
              <a:rPr lang="uk-UA" dirty="0" smtClean="0"/>
              <a:t>сучасним« авторитет та престиж</a:t>
            </a:r>
            <a:endParaRPr lang="uk-UA" dirty="0"/>
          </a:p>
          <a:p>
            <a:pPr marL="0" indent="0">
              <a:buNone/>
            </a:pPr>
            <a:endParaRPr lang="uk-UA" dirty="0"/>
          </a:p>
        </p:txBody>
      </p:sp>
    </p:spTree>
    <p:extLst>
      <p:ext uri="{BB962C8B-B14F-4D97-AF65-F5344CB8AC3E}">
        <p14:creationId xmlns:p14="http://schemas.microsoft.com/office/powerpoint/2010/main" val="3006278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Функції іміджу викладача:</a:t>
            </a:r>
            <a:r>
              <a:rPr lang="uk-UA" dirty="0"/>
              <a:t/>
            </a:r>
            <a:br>
              <a:rPr lang="uk-UA" dirty="0"/>
            </a:br>
            <a:endParaRPr lang="uk-UA" dirty="0"/>
          </a:p>
        </p:txBody>
      </p:sp>
      <p:sp>
        <p:nvSpPr>
          <p:cNvPr id="3" name="Объект 2"/>
          <p:cNvSpPr>
            <a:spLocks noGrp="1"/>
          </p:cNvSpPr>
          <p:nvPr>
            <p:ph idx="1"/>
          </p:nvPr>
        </p:nvSpPr>
        <p:spPr/>
        <p:txBody>
          <a:bodyPr>
            <a:normAutofit/>
          </a:bodyPr>
          <a:lstStyle/>
          <a:p>
            <a:r>
              <a:rPr lang="uk-UA" b="1" dirty="0" smtClean="0">
                <a:hlinkClick r:id="rId2"/>
              </a:rPr>
              <a:t>Номінативна</a:t>
            </a:r>
            <a:r>
              <a:rPr lang="uk-UA" b="1" dirty="0"/>
              <a:t>:</a:t>
            </a:r>
            <a:r>
              <a:rPr lang="uk-UA" dirty="0"/>
              <a:t> Виділяє викладача з-поміж інших, створює унікальний образ.</a:t>
            </a:r>
          </a:p>
          <a:p>
            <a:r>
              <a:rPr lang="uk-UA" b="1" dirty="0">
                <a:hlinkClick r:id="rId3"/>
              </a:rPr>
              <a:t>Естетична</a:t>
            </a:r>
            <a:r>
              <a:rPr lang="uk-UA" b="1" dirty="0"/>
              <a:t>:</a:t>
            </a:r>
            <a:r>
              <a:rPr lang="uk-UA" dirty="0"/>
              <a:t> Формує приємне враження.</a:t>
            </a:r>
          </a:p>
          <a:p>
            <a:r>
              <a:rPr lang="uk-UA" b="1" dirty="0">
                <a:hlinkClick r:id="rId4"/>
              </a:rPr>
              <a:t>Адресна</a:t>
            </a:r>
            <a:r>
              <a:rPr lang="uk-UA" b="1" dirty="0"/>
              <a:t>:</a:t>
            </a:r>
            <a:r>
              <a:rPr lang="uk-UA" dirty="0"/>
              <a:t> Спрямована на цільову аудиторію (студенти, колеги).</a:t>
            </a:r>
          </a:p>
          <a:p>
            <a:r>
              <a:rPr lang="uk-UA" b="1" dirty="0">
                <a:hlinkClick r:id="rId5"/>
              </a:rPr>
              <a:t>Управлінська</a:t>
            </a:r>
            <a:r>
              <a:rPr lang="uk-UA" b="1" dirty="0"/>
              <a:t>:</a:t>
            </a:r>
            <a:r>
              <a:rPr lang="uk-UA" dirty="0"/>
              <a:t> Допомагає впливати на студентів, мотивувати їх, підвищувати якість навчання</a:t>
            </a:r>
          </a:p>
          <a:p>
            <a:endParaRPr lang="uk-UA" dirty="0"/>
          </a:p>
        </p:txBody>
      </p:sp>
    </p:spTree>
    <p:extLst>
      <p:ext uri="{BB962C8B-B14F-4D97-AF65-F5344CB8AC3E}">
        <p14:creationId xmlns:p14="http://schemas.microsoft.com/office/powerpoint/2010/main" val="3972367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Шляхи формування позитивного іміджу:</a:t>
            </a:r>
            <a:r>
              <a:rPr lang="uk-UA" dirty="0"/>
              <a:t/>
            </a:r>
            <a:br>
              <a:rPr lang="uk-UA" dirty="0"/>
            </a:br>
            <a:endParaRPr lang="uk-UA" dirty="0"/>
          </a:p>
        </p:txBody>
      </p:sp>
      <p:sp>
        <p:nvSpPr>
          <p:cNvPr id="3" name="Объект 2"/>
          <p:cNvSpPr>
            <a:spLocks noGrp="1"/>
          </p:cNvSpPr>
          <p:nvPr>
            <p:ph idx="1"/>
          </p:nvPr>
        </p:nvSpPr>
        <p:spPr/>
        <p:txBody>
          <a:bodyPr/>
          <a:lstStyle/>
          <a:p>
            <a:r>
              <a:rPr lang="uk-UA" dirty="0" smtClean="0"/>
              <a:t>Постійний </a:t>
            </a:r>
            <a:r>
              <a:rPr lang="uk-UA" dirty="0"/>
              <a:t>саморозвиток та підвищення кваліфікації.</a:t>
            </a:r>
          </a:p>
          <a:p>
            <a:r>
              <a:rPr lang="uk-UA" dirty="0"/>
              <a:t>Розвиток "м'яких навичок" (</a:t>
            </a:r>
            <a:r>
              <a:rPr lang="en-US" dirty="0"/>
              <a:t>soft skills) — </a:t>
            </a:r>
            <a:r>
              <a:rPr lang="uk-UA" dirty="0"/>
              <a:t>емоційного інтелекту, педагогічної майстерності.</a:t>
            </a:r>
          </a:p>
          <a:p>
            <a:r>
              <a:rPr lang="uk-UA" dirty="0"/>
              <a:t>Активна участь у науковому житті.</a:t>
            </a:r>
          </a:p>
          <a:p>
            <a:endParaRPr lang="uk-UA" dirty="0"/>
          </a:p>
        </p:txBody>
      </p:sp>
    </p:spTree>
    <p:extLst>
      <p:ext uri="{BB962C8B-B14F-4D97-AF65-F5344CB8AC3E}">
        <p14:creationId xmlns:p14="http://schemas.microsoft.com/office/powerpoint/2010/main" val="2404461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ІМІДЖ ВИКЛАДАЧА В СОЦІАЛЬНИХ МЕРЕЖАХ</a:t>
            </a:r>
            <a:endParaRPr lang="uk-UA" dirty="0"/>
          </a:p>
        </p:txBody>
      </p:sp>
      <p:sp>
        <p:nvSpPr>
          <p:cNvPr id="3" name="Объект 2"/>
          <p:cNvSpPr>
            <a:spLocks noGrp="1"/>
          </p:cNvSpPr>
          <p:nvPr>
            <p:ph idx="1"/>
          </p:nvPr>
        </p:nvSpPr>
        <p:spPr/>
        <p:txBody>
          <a:bodyPr/>
          <a:lstStyle/>
          <a:p>
            <a:r>
              <a:rPr lang="uk-UA" dirty="0" smtClean="0"/>
              <a:t>Демонстрація </a:t>
            </a:r>
            <a:r>
              <a:rPr lang="uk-UA" dirty="0" err="1" smtClean="0"/>
              <a:t>компетентностей</a:t>
            </a:r>
            <a:endParaRPr lang="uk-UA" dirty="0" smtClean="0"/>
          </a:p>
          <a:p>
            <a:r>
              <a:rPr lang="uk-UA" dirty="0" smtClean="0"/>
              <a:t>бренд</a:t>
            </a:r>
            <a:endParaRPr lang="uk-UA" dirty="0"/>
          </a:p>
        </p:txBody>
      </p:sp>
    </p:spTree>
    <p:extLst>
      <p:ext uri="{BB962C8B-B14F-4D97-AF65-F5344CB8AC3E}">
        <p14:creationId xmlns:p14="http://schemas.microsoft.com/office/powerpoint/2010/main" val="1290766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29</TotalTime>
  <Words>492</Words>
  <Application>Microsoft Office PowerPoint</Application>
  <PresentationFormat>Экран (4:3)</PresentationFormat>
  <Paragraphs>43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NewsPrint</vt:lpstr>
      <vt:lpstr>Фахова компетентність</vt:lpstr>
      <vt:lpstr>Компетентність/імідж</vt:lpstr>
      <vt:lpstr>Компетентність</vt:lpstr>
      <vt:lpstr>Компетентність</vt:lpstr>
      <vt:lpstr>Мовленева компетенція</vt:lpstr>
      <vt:lpstr>Мовленева компетенція</vt:lpstr>
      <vt:lpstr>Мовленева компетенція</vt:lpstr>
      <vt:lpstr>ОРІЄНТОВНА СХЕМА АНАЛІЗУ ЛЕКЦІЇ </vt:lpstr>
      <vt:lpstr>Імідж викладача ЗВО </vt:lpstr>
      <vt:lpstr>Презентация PowerPoint</vt:lpstr>
      <vt:lpstr>Ключові компоненти іміджу викладача ЗВО</vt:lpstr>
      <vt:lpstr>Функції іміджу викладача: </vt:lpstr>
      <vt:lpstr>Шляхи формування позитивного іміджу: </vt:lpstr>
      <vt:lpstr>ІМІДЖ ВИКЛАДАЧА В СОЦІАЛЬНИХ МЕРЕЖАХ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Фахова компетентність</dc:title>
  <dc:creator>RENOVATED</dc:creator>
  <cp:lastModifiedBy>RENOVATED</cp:lastModifiedBy>
  <cp:revision>7</cp:revision>
  <dcterms:created xsi:type="dcterms:W3CDTF">2026-02-28T20:23:08Z</dcterms:created>
  <dcterms:modified xsi:type="dcterms:W3CDTF">2026-09-02T09:49:04Z</dcterms:modified>
</cp:coreProperties>
</file>