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специфіка</a:t>
            </a:r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Л</a:t>
            </a:r>
            <a:r>
              <a:rPr lang="uk-UA" dirty="0" smtClean="0"/>
              <a:t>абораторні зі спеціальності </a:t>
            </a:r>
            <a:r>
              <a:rPr lang="uk-UA" dirty="0" err="1" smtClean="0"/>
              <a:t>Агронімія</a:t>
            </a:r>
            <a:r>
              <a:rPr lang="uk-UA" dirty="0" smtClean="0"/>
              <a:t>: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953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Особливості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1. Практична </a:t>
            </a:r>
            <a:r>
              <a:rPr lang="ru-RU" b="1" dirty="0" err="1"/>
              <a:t>спрямованість</a:t>
            </a:r>
            <a:endParaRPr lang="ru-RU" b="1" dirty="0"/>
          </a:p>
          <a:p>
            <a:r>
              <a:rPr lang="ru-RU" dirty="0"/>
              <a:t>Головна мета — не просто знати, а </a:t>
            </a:r>
            <a:r>
              <a:rPr lang="ru-RU" b="1" dirty="0" err="1"/>
              <a:t>вміти</a:t>
            </a:r>
            <a:r>
              <a:rPr lang="ru-RU" b="1" dirty="0"/>
              <a:t> </a:t>
            </a:r>
            <a:r>
              <a:rPr lang="ru-RU" b="1" dirty="0" err="1"/>
              <a:t>застосовувати</a:t>
            </a:r>
            <a:r>
              <a:rPr lang="ru-RU" b="1" dirty="0"/>
              <a:t> </a:t>
            </a:r>
            <a:r>
              <a:rPr lang="ru-RU" b="1" dirty="0" err="1"/>
              <a:t>знання</a:t>
            </a:r>
            <a:r>
              <a:rPr lang="ru-RU" b="1" dirty="0"/>
              <a:t> на </a:t>
            </a:r>
            <a:r>
              <a:rPr lang="ru-RU" b="1" dirty="0" err="1"/>
              <a:t>практиці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1329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Особливості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2. Робота з </a:t>
            </a:r>
            <a:r>
              <a:rPr lang="ru-RU" dirty="0" err="1"/>
              <a:t>реальними</a:t>
            </a:r>
            <a:r>
              <a:rPr lang="ru-RU" dirty="0"/>
              <a:t> </a:t>
            </a:r>
            <a:r>
              <a:rPr lang="ru-RU" dirty="0" err="1"/>
              <a:t>об’єктами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953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3. </a:t>
            </a:r>
            <a:r>
              <a:rPr lang="ru-RU" b="1" dirty="0" err="1"/>
              <a:t>Проведення</a:t>
            </a:r>
            <a:r>
              <a:rPr lang="ru-RU" b="1" dirty="0"/>
              <a:t> </a:t>
            </a:r>
            <a:r>
              <a:rPr lang="ru-RU" b="1" dirty="0" err="1"/>
              <a:t>експериментів</a:t>
            </a:r>
            <a:r>
              <a:rPr lang="ru-RU" b="1" dirty="0"/>
              <a:t/>
            </a:r>
            <a:br>
              <a:rPr lang="ru-RU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Лабораторні</a:t>
            </a:r>
            <a:r>
              <a:rPr lang="ru-RU" dirty="0" smtClean="0"/>
              <a:t> </a:t>
            </a:r>
            <a:r>
              <a:rPr lang="ru-RU" dirty="0" err="1"/>
              <a:t>включають</a:t>
            </a:r>
            <a:r>
              <a:rPr lang="ru-RU" dirty="0"/>
              <a:t>:</a:t>
            </a:r>
          </a:p>
          <a:p>
            <a:r>
              <a:rPr lang="ru-RU" dirty="0"/>
              <a:t>постановку </a:t>
            </a:r>
            <a:r>
              <a:rPr lang="ru-RU" dirty="0" err="1"/>
              <a:t>дослідів</a:t>
            </a:r>
            <a:r>
              <a:rPr lang="ru-RU" dirty="0"/>
              <a:t> </a:t>
            </a:r>
          </a:p>
          <a:p>
            <a:r>
              <a:rPr lang="ru-RU" dirty="0" err="1"/>
              <a:t>спостереження</a:t>
            </a:r>
            <a:r>
              <a:rPr lang="ru-RU" dirty="0"/>
              <a:t> </a:t>
            </a:r>
          </a:p>
          <a:p>
            <a:r>
              <a:rPr lang="ru-RU" dirty="0" err="1"/>
              <a:t>фіксацію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</a:p>
          <a:p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отриманих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</a:p>
          <a:p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/>
              <a:t>навички</a:t>
            </a:r>
            <a:r>
              <a:rPr lang="ru-RU" dirty="0"/>
              <a:t> </a:t>
            </a:r>
            <a:r>
              <a:rPr lang="ru-RU" dirty="0" err="1"/>
              <a:t>наукового</a:t>
            </a:r>
            <a:r>
              <a:rPr lang="ru-RU" dirty="0"/>
              <a:t> </a:t>
            </a:r>
            <a:r>
              <a:rPr lang="ru-RU" dirty="0" err="1"/>
              <a:t>підходу</a:t>
            </a:r>
            <a:r>
              <a:rPr lang="ru-RU" dirty="0"/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5449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4</a:t>
            </a:r>
            <a:r>
              <a:rPr lang="ru-RU" b="1" dirty="0"/>
              <a:t>. </a:t>
            </a:r>
            <a:r>
              <a:rPr lang="ru-RU" b="1" dirty="0" err="1"/>
              <a:t>Використання</a:t>
            </a:r>
            <a:r>
              <a:rPr lang="ru-RU" b="1" dirty="0"/>
              <a:t> </a:t>
            </a:r>
            <a:r>
              <a:rPr lang="ru-RU" b="1" dirty="0" err="1"/>
              <a:t>спеціального</a:t>
            </a:r>
            <a:r>
              <a:rPr lang="ru-RU" b="1" dirty="0"/>
              <a:t> </a:t>
            </a:r>
            <a:r>
              <a:rPr lang="ru-RU" b="1" dirty="0" err="1"/>
              <a:t>обладнання</a:t>
            </a:r>
            <a:r>
              <a:rPr lang="ru-RU" b="1" dirty="0"/>
              <a:t/>
            </a:r>
            <a:br>
              <a:rPr lang="ru-RU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Наприклад</a:t>
            </a:r>
            <a:r>
              <a:rPr lang="ru-RU" dirty="0"/>
              <a:t>:</a:t>
            </a:r>
          </a:p>
          <a:p>
            <a:r>
              <a:rPr lang="ru-RU" dirty="0" err="1"/>
              <a:t>мікроскопи</a:t>
            </a:r>
            <a:r>
              <a:rPr lang="ru-RU" dirty="0"/>
              <a:t> </a:t>
            </a:r>
          </a:p>
          <a:p>
            <a:r>
              <a:rPr lang="ru-RU" dirty="0" err="1"/>
              <a:t>pH-метри</a:t>
            </a:r>
            <a:r>
              <a:rPr lang="ru-RU" dirty="0"/>
              <a:t> </a:t>
            </a:r>
          </a:p>
          <a:p>
            <a:r>
              <a:rPr lang="ru-RU" dirty="0" err="1"/>
              <a:t>лабораторний</a:t>
            </a:r>
            <a:r>
              <a:rPr lang="ru-RU" dirty="0"/>
              <a:t> посуд </a:t>
            </a:r>
          </a:p>
          <a:p>
            <a:r>
              <a:rPr lang="ru-RU" dirty="0" err="1"/>
              <a:t>прилади</a:t>
            </a:r>
            <a:r>
              <a:rPr lang="ru-RU" dirty="0"/>
              <a:t> для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вологості</a:t>
            </a:r>
            <a:r>
              <a:rPr lang="ru-RU" dirty="0"/>
              <a:t> </a:t>
            </a:r>
            <a:r>
              <a:rPr lang="ru-RU" dirty="0" err="1"/>
              <a:t>ґрунту</a:t>
            </a:r>
            <a:r>
              <a:rPr lang="ru-RU" dirty="0"/>
              <a:t>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27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5. </a:t>
            </a:r>
            <a:r>
              <a:rPr lang="ru-RU" b="1" dirty="0" err="1"/>
              <a:t>Оформлення</a:t>
            </a:r>
            <a:r>
              <a:rPr lang="ru-RU" b="1" dirty="0"/>
              <a:t> </a:t>
            </a:r>
            <a:r>
              <a:rPr lang="ru-RU" b="1" dirty="0" err="1"/>
              <a:t>результатів</a:t>
            </a:r>
            <a:r>
              <a:rPr lang="ru-RU" b="1" dirty="0"/>
              <a:t/>
            </a:r>
            <a:br>
              <a:rPr lang="ru-RU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Обов’язкова</a:t>
            </a:r>
            <a:r>
              <a:rPr lang="ru-RU" dirty="0" smtClean="0"/>
              <a:t> </a:t>
            </a:r>
            <a:r>
              <a:rPr lang="ru-RU" dirty="0" err="1"/>
              <a:t>частина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:</a:t>
            </a:r>
          </a:p>
          <a:p>
            <a:r>
              <a:rPr lang="ru-RU" dirty="0" err="1"/>
              <a:t>ведення</a:t>
            </a:r>
            <a:r>
              <a:rPr lang="ru-RU" dirty="0"/>
              <a:t> лабораторного журналу </a:t>
            </a:r>
          </a:p>
          <a:p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звітів</a:t>
            </a:r>
            <a:r>
              <a:rPr lang="ru-RU" dirty="0"/>
              <a:t> </a:t>
            </a:r>
          </a:p>
          <a:p>
            <a:r>
              <a:rPr lang="ru-RU" dirty="0" err="1"/>
              <a:t>побудова</a:t>
            </a:r>
            <a:r>
              <a:rPr lang="ru-RU" dirty="0"/>
              <a:t> </a:t>
            </a:r>
            <a:r>
              <a:rPr lang="ru-RU" dirty="0" err="1"/>
              <a:t>таблиць</a:t>
            </a:r>
            <a:r>
              <a:rPr lang="ru-RU" dirty="0"/>
              <a:t> і </a:t>
            </a:r>
            <a:r>
              <a:rPr lang="ru-RU" dirty="0" err="1"/>
              <a:t>графіків</a:t>
            </a:r>
            <a:r>
              <a:rPr lang="ru-RU" dirty="0"/>
              <a:t> </a:t>
            </a:r>
          </a:p>
          <a:p>
            <a:r>
              <a:rPr lang="ru-RU" dirty="0" err="1"/>
              <a:t>формулювання</a:t>
            </a:r>
            <a:r>
              <a:rPr lang="ru-RU" dirty="0"/>
              <a:t> </a:t>
            </a:r>
            <a:r>
              <a:rPr lang="ru-RU" dirty="0" err="1"/>
              <a:t>висновків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803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/>
              <a:t>6</a:t>
            </a:r>
            <a:r>
              <a:rPr lang="uk-UA" b="1" dirty="0"/>
              <a:t>. Зв’язок із польовими умовами</a:t>
            </a:r>
            <a:br>
              <a:rPr lang="uk-UA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Багато </a:t>
            </a:r>
            <a:r>
              <a:rPr lang="uk-UA" dirty="0"/>
              <a:t>лабораторних завдань пов’язані з майбутньою роботою в полі:</a:t>
            </a:r>
          </a:p>
          <a:p>
            <a:r>
              <a:rPr lang="uk-UA" dirty="0"/>
              <a:t>оцінка врожайності </a:t>
            </a:r>
          </a:p>
          <a:p>
            <a:r>
              <a:rPr lang="uk-UA" dirty="0"/>
              <a:t>визначення фаз розвитку рослин </a:t>
            </a:r>
          </a:p>
          <a:p>
            <a:r>
              <a:rPr lang="uk-UA" dirty="0"/>
              <a:t>планування агротехнічних заходів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048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7. </a:t>
            </a:r>
            <a:r>
              <a:rPr lang="ru-RU" b="1" dirty="0" err="1"/>
              <a:t>Дотримання</a:t>
            </a:r>
            <a:r>
              <a:rPr lang="ru-RU" b="1" dirty="0"/>
              <a:t> </a:t>
            </a:r>
            <a:r>
              <a:rPr lang="ru-RU" b="1" dirty="0" err="1"/>
              <a:t>техніки</a:t>
            </a:r>
            <a:r>
              <a:rPr lang="ru-RU" b="1" dirty="0"/>
              <a:t> </a:t>
            </a:r>
            <a:r>
              <a:rPr lang="ru-RU" b="1" dirty="0" err="1"/>
              <a:t>безпеки</a:t>
            </a:r>
            <a:endParaRPr lang="ru-RU" b="1" dirty="0"/>
          </a:p>
          <a:p>
            <a:r>
              <a:rPr lang="ru-RU" dirty="0"/>
              <a:t>Особливо </a:t>
            </a:r>
            <a:r>
              <a:rPr lang="ru-RU" dirty="0" err="1"/>
              <a:t>важливо</a:t>
            </a:r>
            <a:r>
              <a:rPr lang="ru-RU" dirty="0"/>
              <a:t> при </a:t>
            </a:r>
            <a:r>
              <a:rPr lang="ru-RU" dirty="0" err="1"/>
              <a:t>роботі</a:t>
            </a:r>
            <a:r>
              <a:rPr lang="ru-RU" dirty="0"/>
              <a:t> з:</a:t>
            </a:r>
          </a:p>
          <a:p>
            <a:r>
              <a:rPr lang="ru-RU" dirty="0" err="1"/>
              <a:t>хімічними</a:t>
            </a:r>
            <a:r>
              <a:rPr lang="ru-RU" dirty="0"/>
              <a:t> </a:t>
            </a:r>
            <a:r>
              <a:rPr lang="ru-RU" dirty="0" err="1"/>
              <a:t>речовинами</a:t>
            </a:r>
            <a:r>
              <a:rPr lang="ru-RU" dirty="0"/>
              <a:t> </a:t>
            </a:r>
          </a:p>
          <a:p>
            <a:r>
              <a:rPr lang="ru-RU" dirty="0" err="1"/>
              <a:t>обладнанням</a:t>
            </a:r>
            <a:r>
              <a:rPr lang="ru-RU" dirty="0"/>
              <a:t> </a:t>
            </a:r>
          </a:p>
          <a:p>
            <a:r>
              <a:rPr lang="ru-RU" dirty="0" err="1"/>
              <a:t>біологічними</a:t>
            </a:r>
            <a:r>
              <a:rPr lang="ru-RU" dirty="0"/>
              <a:t> </a:t>
            </a:r>
            <a:r>
              <a:rPr lang="ru-RU" dirty="0" err="1"/>
              <a:t>матеріалами</a:t>
            </a:r>
            <a:r>
              <a:rPr lang="ru-RU" dirty="0"/>
              <a:t>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6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1. Професійна компетентність</a:t>
            </a:r>
          </a:p>
          <a:p>
            <a:r>
              <a:rPr lang="uk-UA" dirty="0"/>
              <a:t>Викладач повинен:</a:t>
            </a:r>
          </a:p>
          <a:p>
            <a:r>
              <a:rPr lang="uk-UA" dirty="0"/>
              <a:t>мати глибокі знання з агрономії та суміжних дисциплін </a:t>
            </a:r>
          </a:p>
          <a:p>
            <a:r>
              <a:rPr lang="uk-UA" dirty="0"/>
              <a:t>розуміти сучасні </a:t>
            </a:r>
            <a:r>
              <a:rPr lang="uk-UA" dirty="0" err="1"/>
              <a:t>агротехнології</a:t>
            </a:r>
            <a:r>
              <a:rPr lang="uk-UA" dirty="0"/>
              <a:t> </a:t>
            </a:r>
          </a:p>
          <a:p>
            <a:r>
              <a:rPr lang="uk-UA" dirty="0"/>
              <a:t>орієнтуватися в практичному застосуванні знань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4871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2. Методична підготовка</a:t>
            </a:r>
          </a:p>
          <a:p>
            <a:r>
              <a:rPr lang="uk-UA" dirty="0"/>
              <a:t>Необхідно:</a:t>
            </a:r>
          </a:p>
          <a:p>
            <a:r>
              <a:rPr lang="uk-UA" dirty="0"/>
              <a:t>чітко планувати лабораторне заняття </a:t>
            </a:r>
          </a:p>
          <a:p>
            <a:r>
              <a:rPr lang="uk-UA" dirty="0"/>
              <a:t>формулювати мету і завдання роботи </a:t>
            </a:r>
          </a:p>
          <a:p>
            <a:r>
              <a:rPr lang="uk-UA" dirty="0"/>
              <a:t>підбирати доступні та ефективні методи навчання </a:t>
            </a:r>
          </a:p>
          <a:p>
            <a:r>
              <a:rPr lang="uk-UA" dirty="0"/>
              <a:t>пояснювати матеріал зрозуміло й послідовно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984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3. </a:t>
            </a:r>
            <a:r>
              <a:rPr lang="ru-RU" b="1" dirty="0" err="1"/>
              <a:t>Організація</a:t>
            </a:r>
            <a:r>
              <a:rPr lang="ru-RU" b="1" dirty="0"/>
              <a:t> лабораторного </a:t>
            </a:r>
            <a:r>
              <a:rPr lang="ru-RU" b="1" dirty="0" err="1"/>
              <a:t>процесу</a:t>
            </a:r>
            <a:endParaRPr lang="ru-RU" b="1" dirty="0"/>
          </a:p>
          <a:p>
            <a:r>
              <a:rPr lang="ru-RU" dirty="0" err="1"/>
              <a:t>Викладач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:</a:t>
            </a:r>
          </a:p>
          <a:p>
            <a:r>
              <a:rPr lang="ru-RU" dirty="0" err="1"/>
              <a:t>підготувати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матеріали</a:t>
            </a:r>
            <a:r>
              <a:rPr lang="ru-RU" dirty="0"/>
              <a:t>, </a:t>
            </a:r>
            <a:r>
              <a:rPr lang="ru-RU" dirty="0" err="1"/>
              <a:t>реактиви</a:t>
            </a:r>
            <a:r>
              <a:rPr lang="ru-RU" dirty="0"/>
              <a:t> </a:t>
            </a:r>
          </a:p>
          <a:p>
            <a:r>
              <a:rPr lang="ru-RU" dirty="0" err="1"/>
              <a:t>перевірити</a:t>
            </a:r>
            <a:r>
              <a:rPr lang="ru-RU" dirty="0"/>
              <a:t> </a:t>
            </a:r>
            <a:r>
              <a:rPr lang="ru-RU" dirty="0" err="1"/>
              <a:t>справність</a:t>
            </a:r>
            <a:r>
              <a:rPr lang="ru-RU" dirty="0"/>
              <a:t> </a:t>
            </a:r>
            <a:r>
              <a:rPr lang="ru-RU" dirty="0" err="1"/>
              <a:t>приладів</a:t>
            </a:r>
            <a:r>
              <a:rPr lang="ru-RU" dirty="0"/>
              <a:t> </a:t>
            </a:r>
          </a:p>
          <a:p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студентів</a:t>
            </a:r>
            <a:r>
              <a:rPr lang="ru-RU" dirty="0"/>
              <a:t> </a:t>
            </a:r>
            <a:r>
              <a:rPr lang="ru-RU" dirty="0" err="1"/>
              <a:t>необхідними</a:t>
            </a:r>
            <a:r>
              <a:rPr lang="ru-RU" dirty="0"/>
              <a:t> ресурсами </a:t>
            </a:r>
          </a:p>
          <a:p>
            <a:r>
              <a:rPr lang="ru-RU" dirty="0" err="1"/>
              <a:t>раціонально</a:t>
            </a:r>
            <a:r>
              <a:rPr lang="ru-RU" dirty="0"/>
              <a:t> </a:t>
            </a:r>
            <a:r>
              <a:rPr lang="ru-RU" dirty="0" err="1"/>
              <a:t>розподілити</a:t>
            </a:r>
            <a:r>
              <a:rPr lang="ru-RU" dirty="0"/>
              <a:t> час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2896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4. </a:t>
            </a:r>
            <a:r>
              <a:rPr lang="ru-RU" b="1" dirty="0" err="1"/>
              <a:t>Дотримання</a:t>
            </a:r>
            <a:r>
              <a:rPr lang="ru-RU" b="1" dirty="0"/>
              <a:t> </a:t>
            </a:r>
            <a:r>
              <a:rPr lang="ru-RU" b="1" dirty="0" err="1"/>
              <a:t>техніки</a:t>
            </a:r>
            <a:r>
              <a:rPr lang="ru-RU" b="1" dirty="0"/>
              <a:t> </a:t>
            </a:r>
            <a:r>
              <a:rPr lang="ru-RU" b="1" dirty="0" err="1"/>
              <a:t>безпеки</a:t>
            </a:r>
            <a:endParaRPr lang="ru-RU" b="1" dirty="0"/>
          </a:p>
          <a:p>
            <a:r>
              <a:rPr lang="ru-RU" dirty="0" err="1"/>
              <a:t>Обов’язково</a:t>
            </a:r>
            <a:r>
              <a:rPr lang="ru-RU" dirty="0"/>
              <a:t>:</a:t>
            </a:r>
          </a:p>
          <a:p>
            <a:r>
              <a:rPr lang="ru-RU" dirty="0"/>
              <a:t>провести </a:t>
            </a:r>
            <a:r>
              <a:rPr lang="ru-RU" dirty="0" err="1"/>
              <a:t>інструктаж</a:t>
            </a:r>
            <a:r>
              <a:rPr lang="ru-RU" dirty="0"/>
              <a:t> перед початком </a:t>
            </a:r>
            <a:r>
              <a:rPr lang="ru-RU" dirty="0" err="1"/>
              <a:t>роботи</a:t>
            </a:r>
            <a:r>
              <a:rPr lang="ru-RU" dirty="0"/>
              <a:t> </a:t>
            </a:r>
          </a:p>
          <a:p>
            <a:r>
              <a:rPr lang="ru-RU" dirty="0" err="1"/>
              <a:t>контролювати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правил </a:t>
            </a:r>
            <a:r>
              <a:rPr lang="ru-RU" dirty="0" err="1"/>
              <a:t>безпеки</a:t>
            </a:r>
            <a:r>
              <a:rPr lang="ru-RU" dirty="0"/>
              <a:t> </a:t>
            </a:r>
          </a:p>
          <a:p>
            <a:r>
              <a:rPr lang="ru-RU" dirty="0" err="1"/>
              <a:t>слідкувати</a:t>
            </a:r>
            <a:r>
              <a:rPr lang="ru-RU" dirty="0"/>
              <a:t> за </a:t>
            </a:r>
            <a:r>
              <a:rPr lang="ru-RU" dirty="0" err="1"/>
              <a:t>правильним</a:t>
            </a:r>
            <a:r>
              <a:rPr lang="ru-RU" dirty="0"/>
              <a:t>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і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1133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5. </a:t>
            </a:r>
            <a:r>
              <a:rPr lang="ru-RU" b="1" dirty="0" err="1"/>
              <a:t>Керівництво</a:t>
            </a:r>
            <a:r>
              <a:rPr lang="ru-RU" b="1" dirty="0"/>
              <a:t> та контроль </a:t>
            </a:r>
            <a:r>
              <a:rPr lang="ru-RU" b="1" dirty="0" err="1"/>
              <a:t>роботи</a:t>
            </a:r>
            <a:r>
              <a:rPr lang="ru-RU" b="1" dirty="0"/>
              <a:t> </a:t>
            </a:r>
            <a:r>
              <a:rPr lang="ru-RU" b="1" dirty="0" err="1"/>
              <a:t>студентів</a:t>
            </a:r>
            <a:endParaRPr lang="ru-RU" b="1" dirty="0"/>
          </a:p>
          <a:p>
            <a:r>
              <a:rPr lang="ru-RU" dirty="0" err="1"/>
              <a:t>Викладач</a:t>
            </a:r>
            <a:r>
              <a:rPr lang="ru-RU" dirty="0"/>
              <a:t> повинен:</a:t>
            </a:r>
          </a:p>
          <a:p>
            <a:r>
              <a:rPr lang="ru-RU" dirty="0" err="1"/>
              <a:t>пояснити</a:t>
            </a:r>
            <a:r>
              <a:rPr lang="ru-RU" dirty="0"/>
              <a:t> порядок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</a:p>
          <a:p>
            <a:r>
              <a:rPr lang="ru-RU" dirty="0" err="1"/>
              <a:t>допомагати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дослідів</a:t>
            </a:r>
            <a:r>
              <a:rPr lang="ru-RU" dirty="0"/>
              <a:t> </a:t>
            </a:r>
          </a:p>
          <a:p>
            <a:r>
              <a:rPr lang="ru-RU" dirty="0" err="1"/>
              <a:t>контролювати</a:t>
            </a:r>
            <a:r>
              <a:rPr lang="ru-RU" dirty="0"/>
              <a:t> </a:t>
            </a:r>
            <a:r>
              <a:rPr lang="ru-RU" dirty="0" err="1"/>
              <a:t>правильність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</a:t>
            </a:r>
            <a:r>
              <a:rPr lang="ru-RU" dirty="0" err="1"/>
              <a:t>студентів</a:t>
            </a:r>
            <a:r>
              <a:rPr lang="ru-RU" dirty="0"/>
              <a:t> </a:t>
            </a:r>
          </a:p>
          <a:p>
            <a:r>
              <a:rPr lang="ru-RU" dirty="0" err="1"/>
              <a:t>відповідати</a:t>
            </a:r>
            <a:r>
              <a:rPr lang="ru-RU" dirty="0"/>
              <a:t> на </a:t>
            </a:r>
            <a:r>
              <a:rPr lang="ru-RU" dirty="0" err="1"/>
              <a:t>запитання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8870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6. Оцінювання результатів</a:t>
            </a:r>
          </a:p>
          <a:p>
            <a:r>
              <a:rPr lang="uk-UA" dirty="0"/>
              <a:t>Передбачає:</a:t>
            </a:r>
          </a:p>
          <a:p>
            <a:r>
              <a:rPr lang="uk-UA" dirty="0"/>
              <a:t>перевірку лабораторних звітів </a:t>
            </a:r>
          </a:p>
          <a:p>
            <a:r>
              <a:rPr lang="uk-UA" dirty="0"/>
              <a:t>оцінку точності виконання експерименту </a:t>
            </a:r>
          </a:p>
          <a:p>
            <a:r>
              <a:rPr lang="uk-UA" dirty="0"/>
              <a:t>аналіз висновків студентів </a:t>
            </a:r>
          </a:p>
          <a:p>
            <a:r>
              <a:rPr lang="uk-UA" dirty="0"/>
              <a:t>надання зворотного зв’язку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2740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7. </a:t>
            </a:r>
            <a:r>
              <a:rPr lang="ru-RU" b="1" dirty="0" err="1"/>
              <a:t>Комунікативні</a:t>
            </a:r>
            <a:r>
              <a:rPr lang="ru-RU" b="1" dirty="0"/>
              <a:t> </a:t>
            </a:r>
            <a:r>
              <a:rPr lang="ru-RU" b="1" dirty="0" err="1"/>
              <a:t>навички</a:t>
            </a:r>
            <a:endParaRPr lang="ru-RU" b="1" dirty="0"/>
          </a:p>
          <a:p>
            <a:r>
              <a:rPr lang="ru-RU" dirty="0" err="1"/>
              <a:t>Важливо</a:t>
            </a:r>
            <a:r>
              <a:rPr lang="ru-RU" dirty="0"/>
              <a:t>:</a:t>
            </a:r>
          </a:p>
          <a:p>
            <a:r>
              <a:rPr lang="ru-RU" dirty="0" err="1"/>
              <a:t>підтримувати</a:t>
            </a:r>
            <a:r>
              <a:rPr lang="ru-RU" dirty="0"/>
              <a:t> </a:t>
            </a:r>
            <a:r>
              <a:rPr lang="ru-RU" dirty="0" err="1"/>
              <a:t>робочу</a:t>
            </a:r>
            <a:r>
              <a:rPr lang="ru-RU" dirty="0"/>
              <a:t> атмосферу </a:t>
            </a:r>
          </a:p>
          <a:p>
            <a:r>
              <a:rPr lang="ru-RU" dirty="0" err="1"/>
              <a:t>стимулювати</a:t>
            </a:r>
            <a:r>
              <a:rPr lang="ru-RU" dirty="0"/>
              <a:t> </a:t>
            </a:r>
            <a:r>
              <a:rPr lang="ru-RU" dirty="0" err="1"/>
              <a:t>інтерес</a:t>
            </a:r>
            <a:r>
              <a:rPr lang="ru-RU" dirty="0"/>
              <a:t> до предмета </a:t>
            </a:r>
          </a:p>
          <a:p>
            <a:r>
              <a:rPr lang="ru-RU" dirty="0" err="1"/>
              <a:t>заохочувати</a:t>
            </a:r>
            <a:r>
              <a:rPr lang="ru-RU" dirty="0"/>
              <a:t> </a:t>
            </a:r>
            <a:r>
              <a:rPr lang="ru-RU" dirty="0" err="1"/>
              <a:t>самостійність</a:t>
            </a:r>
            <a:r>
              <a:rPr lang="ru-RU" dirty="0"/>
              <a:t> і </a:t>
            </a:r>
            <a:r>
              <a:rPr lang="ru-RU" dirty="0" err="1"/>
              <a:t>критичне</a:t>
            </a:r>
            <a:r>
              <a:rPr lang="ru-RU" dirty="0"/>
              <a:t> </a:t>
            </a:r>
            <a:r>
              <a:rPr lang="ru-RU" dirty="0" err="1"/>
              <a:t>мислення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4169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8. </a:t>
            </a:r>
            <a:r>
              <a:rPr lang="ru-RU" b="1" dirty="0" err="1"/>
              <a:t>Зв’язок</a:t>
            </a:r>
            <a:r>
              <a:rPr lang="ru-RU" b="1" dirty="0"/>
              <a:t> </a:t>
            </a:r>
            <a:r>
              <a:rPr lang="ru-RU" b="1" dirty="0" err="1"/>
              <a:t>із</a:t>
            </a:r>
            <a:r>
              <a:rPr lang="ru-RU" b="1" dirty="0"/>
              <a:t> практикою</a:t>
            </a:r>
          </a:p>
          <a:p>
            <a:r>
              <a:rPr lang="ru-RU" dirty="0" err="1"/>
              <a:t>Викладач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:</a:t>
            </a:r>
          </a:p>
          <a:p>
            <a:r>
              <a:rPr lang="ru-RU" dirty="0" err="1"/>
              <a:t>пояснювати</a:t>
            </a:r>
            <a:r>
              <a:rPr lang="ru-RU" dirty="0"/>
              <a:t>, як </a:t>
            </a:r>
            <a:r>
              <a:rPr lang="ru-RU" dirty="0" err="1"/>
              <a:t>лабораторні</a:t>
            </a:r>
            <a:r>
              <a:rPr lang="ru-RU" dirty="0"/>
              <a:t> </a:t>
            </a:r>
            <a:r>
              <a:rPr lang="ru-RU" dirty="0" err="1"/>
              <a:t>навички</a:t>
            </a:r>
            <a:r>
              <a:rPr lang="ru-RU" dirty="0"/>
              <a:t> </a:t>
            </a:r>
            <a:r>
              <a:rPr lang="ru-RU" dirty="0" err="1"/>
              <a:t>застосовуються</a:t>
            </a:r>
            <a:r>
              <a:rPr lang="ru-RU" dirty="0"/>
              <a:t> в реальному </a:t>
            </a:r>
            <a:r>
              <a:rPr lang="ru-RU" dirty="0" err="1"/>
              <a:t>сільському</a:t>
            </a:r>
            <a:r>
              <a:rPr lang="ru-RU" dirty="0"/>
              <a:t> </a:t>
            </a:r>
            <a:r>
              <a:rPr lang="ru-RU" dirty="0" err="1"/>
              <a:t>господарстві</a:t>
            </a:r>
            <a:r>
              <a:rPr lang="ru-RU" dirty="0"/>
              <a:t> </a:t>
            </a:r>
          </a:p>
          <a:p>
            <a:r>
              <a:rPr lang="ru-RU" dirty="0" err="1"/>
              <a:t>наводити</a:t>
            </a:r>
            <a:r>
              <a:rPr lang="ru-RU" dirty="0"/>
              <a:t> </a:t>
            </a:r>
            <a:r>
              <a:rPr lang="ru-RU" dirty="0" err="1"/>
              <a:t>приклади</a:t>
            </a:r>
            <a:r>
              <a:rPr lang="ru-RU" dirty="0"/>
              <a:t> з практики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0960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9. Актуальність знань</a:t>
            </a:r>
          </a:p>
          <a:p>
            <a:r>
              <a:rPr lang="uk-UA" dirty="0"/>
              <a:t>Викладач повинен:</a:t>
            </a:r>
          </a:p>
          <a:p>
            <a:r>
              <a:rPr lang="uk-UA" dirty="0"/>
              <a:t>слідкувати за новими дослідженнями в агрономії </a:t>
            </a:r>
          </a:p>
          <a:p>
            <a:r>
              <a:rPr lang="uk-UA" dirty="0"/>
              <a:t>використовувати сучасні методи аналізу (наприклад, нові підходи до оцінки ґрунтів чи добрив) </a:t>
            </a:r>
          </a:p>
          <a:p>
            <a:r>
              <a:rPr lang="uk-UA" dirty="0"/>
              <a:t>оновлювати лабораторні завдання</a:t>
            </a:r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09099" y="3244334"/>
            <a:ext cx="2925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ВИМОГИ ДО ВИКЛДАЧА</a:t>
            </a:r>
          </a:p>
        </p:txBody>
      </p:sp>
    </p:spTree>
    <p:extLst>
      <p:ext uri="{BB962C8B-B14F-4D97-AF65-F5344CB8AC3E}">
        <p14:creationId xmlns:p14="http://schemas.microsoft.com/office/powerpoint/2010/main" val="258091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10. Індивідуальний підхід</a:t>
            </a:r>
          </a:p>
          <a:p>
            <a:r>
              <a:rPr lang="uk-UA" dirty="0"/>
              <a:t>Важливо:</a:t>
            </a:r>
          </a:p>
          <a:p>
            <a:r>
              <a:rPr lang="uk-UA" dirty="0"/>
              <a:t>враховувати рівень підготовки студентів </a:t>
            </a:r>
          </a:p>
          <a:p>
            <a:r>
              <a:rPr lang="uk-UA" dirty="0"/>
              <a:t>допомагати слабшим і давати складніші завдання сильнішим </a:t>
            </a:r>
          </a:p>
          <a:p>
            <a:r>
              <a:rPr lang="uk-UA" dirty="0"/>
              <a:t>пояснювати різними способами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263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11. </a:t>
            </a:r>
            <a:r>
              <a:rPr lang="ru-RU" b="1" dirty="0" err="1"/>
              <a:t>Гнучкість</a:t>
            </a:r>
            <a:r>
              <a:rPr lang="ru-RU" b="1" dirty="0"/>
              <a:t> у </a:t>
            </a:r>
            <a:r>
              <a:rPr lang="ru-RU" b="1" dirty="0" err="1"/>
              <a:t>проведенні</a:t>
            </a:r>
            <a:r>
              <a:rPr lang="ru-RU" b="1" dirty="0"/>
              <a:t> занять</a:t>
            </a:r>
          </a:p>
          <a:p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:</a:t>
            </a:r>
          </a:p>
          <a:p>
            <a:r>
              <a:rPr lang="ru-RU" dirty="0" err="1"/>
              <a:t>змінювати</a:t>
            </a:r>
            <a:r>
              <a:rPr lang="ru-RU" dirty="0"/>
              <a:t> </a:t>
            </a:r>
            <a:r>
              <a:rPr lang="ru-RU" dirty="0" err="1"/>
              <a:t>хід</a:t>
            </a:r>
            <a:r>
              <a:rPr lang="ru-RU" dirty="0"/>
              <a:t> </a:t>
            </a:r>
            <a:r>
              <a:rPr lang="ru-RU" dirty="0" err="1"/>
              <a:t>заняття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умов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нестача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) </a:t>
            </a:r>
          </a:p>
          <a:p>
            <a:r>
              <a:rPr lang="ru-RU" dirty="0" err="1"/>
              <a:t>адаптувати</a:t>
            </a:r>
            <a:r>
              <a:rPr lang="ru-RU" dirty="0"/>
              <a:t> </a:t>
            </a:r>
            <a:r>
              <a:rPr lang="ru-RU" dirty="0" err="1"/>
              <a:t>експерименти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наявне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</a:t>
            </a:r>
          </a:p>
          <a:p>
            <a:r>
              <a:rPr lang="ru-RU" dirty="0" err="1"/>
              <a:t>швидко</a:t>
            </a:r>
            <a:r>
              <a:rPr lang="ru-RU" dirty="0"/>
              <a:t> </a:t>
            </a:r>
            <a:r>
              <a:rPr lang="ru-RU" dirty="0" err="1"/>
              <a:t>реагувати</a:t>
            </a:r>
            <a:r>
              <a:rPr lang="ru-RU" dirty="0"/>
              <a:t> на </a:t>
            </a:r>
            <a:r>
              <a:rPr lang="ru-RU" dirty="0" err="1"/>
              <a:t>помилки</a:t>
            </a:r>
            <a:r>
              <a:rPr lang="ru-RU" dirty="0"/>
              <a:t> </a:t>
            </a:r>
            <a:r>
              <a:rPr lang="ru-RU" dirty="0" err="1"/>
              <a:t>студентів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269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12. </a:t>
            </a:r>
            <a:r>
              <a:rPr lang="ru-RU" b="1" dirty="0" err="1"/>
              <a:t>Розвиток</a:t>
            </a:r>
            <a:r>
              <a:rPr lang="ru-RU" b="1" dirty="0"/>
              <a:t> </a:t>
            </a:r>
            <a:r>
              <a:rPr lang="ru-RU" b="1" dirty="0" err="1"/>
              <a:t>самостійності</a:t>
            </a:r>
            <a:r>
              <a:rPr lang="ru-RU" b="1" dirty="0"/>
              <a:t> </a:t>
            </a:r>
            <a:r>
              <a:rPr lang="ru-RU" b="1" dirty="0" err="1"/>
              <a:t>студентів</a:t>
            </a:r>
            <a:endParaRPr lang="ru-RU" b="1" dirty="0"/>
          </a:p>
          <a:p>
            <a:r>
              <a:rPr lang="ru-RU" dirty="0" err="1"/>
              <a:t>Викладач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:</a:t>
            </a:r>
          </a:p>
          <a:p>
            <a:r>
              <a:rPr lang="ru-RU" dirty="0"/>
              <a:t>не просто </a:t>
            </a:r>
            <a:r>
              <a:rPr lang="ru-RU" dirty="0" err="1"/>
              <a:t>давати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, а </a:t>
            </a:r>
            <a:r>
              <a:rPr lang="ru-RU" dirty="0" err="1"/>
              <a:t>спонукати</a:t>
            </a:r>
            <a:r>
              <a:rPr lang="ru-RU" dirty="0"/>
              <a:t> </a:t>
            </a:r>
            <a:r>
              <a:rPr lang="ru-RU" dirty="0" err="1"/>
              <a:t>думати</a:t>
            </a:r>
            <a:r>
              <a:rPr lang="ru-RU" dirty="0"/>
              <a:t> </a:t>
            </a:r>
          </a:p>
          <a:p>
            <a:r>
              <a:rPr lang="ru-RU" dirty="0" err="1"/>
              <a:t>ставити</a:t>
            </a:r>
            <a:r>
              <a:rPr lang="ru-RU" dirty="0"/>
              <a:t> </a:t>
            </a:r>
            <a:r>
              <a:rPr lang="ru-RU" dirty="0" err="1"/>
              <a:t>проблемні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</a:p>
          <a:p>
            <a:r>
              <a:rPr lang="ru-RU" dirty="0" err="1"/>
              <a:t>заохочувати</a:t>
            </a:r>
            <a:r>
              <a:rPr lang="ru-RU" dirty="0"/>
              <a:t> </a:t>
            </a:r>
            <a:r>
              <a:rPr lang="ru-RU" dirty="0" err="1"/>
              <a:t>самостійні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9093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13. </a:t>
            </a:r>
            <a:r>
              <a:rPr lang="ru-RU" b="1" dirty="0" err="1"/>
              <a:t>Об’єктивність</a:t>
            </a:r>
            <a:r>
              <a:rPr lang="ru-RU" b="1" dirty="0"/>
              <a:t> і </a:t>
            </a:r>
            <a:r>
              <a:rPr lang="ru-RU" b="1" dirty="0" err="1"/>
              <a:t>справедливість</a:t>
            </a:r>
            <a:endParaRPr lang="ru-RU" b="1" dirty="0"/>
          </a:p>
          <a:p>
            <a:r>
              <a:rPr lang="ru-RU" dirty="0" err="1"/>
              <a:t>Потрібно</a:t>
            </a:r>
            <a:r>
              <a:rPr lang="ru-RU" dirty="0"/>
              <a:t>:</a:t>
            </a:r>
          </a:p>
          <a:p>
            <a:r>
              <a:rPr lang="ru-RU" dirty="0" err="1"/>
              <a:t>оцінювати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неупереджено</a:t>
            </a:r>
            <a:r>
              <a:rPr lang="ru-RU" dirty="0"/>
              <a:t> </a:t>
            </a:r>
          </a:p>
          <a:p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чіткі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</a:p>
          <a:p>
            <a:r>
              <a:rPr lang="ru-RU" dirty="0" err="1"/>
              <a:t>пояснювати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2214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4. Контроль порядку та </a:t>
            </a:r>
            <a:r>
              <a:rPr lang="ru-RU" b="1" dirty="0" err="1"/>
              <a:t>дисципліни</a:t>
            </a:r>
            <a:endParaRPr lang="ru-RU" b="1" dirty="0"/>
          </a:p>
          <a:p>
            <a:r>
              <a:rPr lang="ru-RU" dirty="0"/>
              <a:t>У </a:t>
            </a:r>
            <a:r>
              <a:rPr lang="ru-RU" dirty="0" err="1"/>
              <a:t>лабораторії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:</a:t>
            </a:r>
          </a:p>
          <a:p>
            <a:r>
              <a:rPr lang="ru-RU" dirty="0" err="1"/>
              <a:t>підтримувати</a:t>
            </a:r>
            <a:r>
              <a:rPr lang="ru-RU" dirty="0"/>
              <a:t> чистоту і порядок </a:t>
            </a:r>
          </a:p>
          <a:p>
            <a:r>
              <a:rPr lang="ru-RU" dirty="0" err="1"/>
              <a:t>слідкувати</a:t>
            </a:r>
            <a:r>
              <a:rPr lang="ru-RU" dirty="0"/>
              <a:t> за </a:t>
            </a:r>
            <a:r>
              <a:rPr lang="ru-RU" dirty="0" err="1"/>
              <a:t>правильним</a:t>
            </a:r>
            <a:r>
              <a:rPr lang="ru-RU" dirty="0"/>
              <a:t>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</a:t>
            </a:r>
          </a:p>
          <a:p>
            <a:r>
              <a:rPr lang="ru-RU" dirty="0" err="1"/>
              <a:t>запобігати</a:t>
            </a:r>
            <a:r>
              <a:rPr lang="ru-RU" dirty="0"/>
              <a:t> </a:t>
            </a:r>
            <a:r>
              <a:rPr lang="ru-RU" dirty="0" err="1"/>
              <a:t>псуванню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5547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15. </a:t>
            </a:r>
            <a:r>
              <a:rPr lang="ru-RU" b="1" dirty="0" err="1"/>
              <a:t>Документація</a:t>
            </a:r>
            <a:r>
              <a:rPr lang="ru-RU" b="1" dirty="0"/>
              <a:t> та </a:t>
            </a:r>
            <a:r>
              <a:rPr lang="ru-RU" b="1" dirty="0" err="1"/>
              <a:t>звітність</a:t>
            </a:r>
            <a:endParaRPr lang="ru-RU" b="1" dirty="0"/>
          </a:p>
          <a:p>
            <a:r>
              <a:rPr lang="ru-RU" dirty="0" err="1"/>
              <a:t>Викладач</a:t>
            </a:r>
            <a:r>
              <a:rPr lang="ru-RU" dirty="0"/>
              <a:t>:</a:t>
            </a:r>
          </a:p>
          <a:p>
            <a:r>
              <a:rPr lang="ru-RU" dirty="0" err="1"/>
              <a:t>веде</a:t>
            </a:r>
            <a:r>
              <a:rPr lang="ru-RU" dirty="0"/>
              <a:t> </a:t>
            </a:r>
            <a:r>
              <a:rPr lang="ru-RU" dirty="0" err="1"/>
              <a:t>облік</a:t>
            </a:r>
            <a:r>
              <a:rPr lang="ru-RU" dirty="0"/>
              <a:t> </a:t>
            </a:r>
            <a:r>
              <a:rPr lang="ru-RU" dirty="0" err="1"/>
              <a:t>виконаних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</a:t>
            </a:r>
          </a:p>
          <a:p>
            <a:r>
              <a:rPr lang="ru-RU" dirty="0" err="1"/>
              <a:t>фіксує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студентів</a:t>
            </a:r>
            <a:r>
              <a:rPr lang="ru-RU" dirty="0"/>
              <a:t> </a:t>
            </a:r>
          </a:p>
          <a:p>
            <a:r>
              <a:rPr lang="ru-RU" dirty="0" err="1"/>
              <a:t>контролює</a:t>
            </a:r>
            <a:r>
              <a:rPr lang="ru-RU" dirty="0"/>
              <a:t> </a:t>
            </a:r>
            <a:r>
              <a:rPr lang="ru-RU" dirty="0" err="1"/>
              <a:t>здачу</a:t>
            </a:r>
            <a:r>
              <a:rPr lang="ru-RU" dirty="0"/>
              <a:t> </a:t>
            </a:r>
            <a:r>
              <a:rPr lang="ru-RU" dirty="0" err="1"/>
              <a:t>звітів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1577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ВИМОГИ ДО ВИКЛДАЧА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16. </a:t>
            </a:r>
            <a:r>
              <a:rPr lang="ru-RU" b="1" dirty="0" err="1"/>
              <a:t>Виховна</a:t>
            </a:r>
            <a:r>
              <a:rPr lang="ru-RU" b="1" dirty="0"/>
              <a:t> роль</a:t>
            </a:r>
          </a:p>
          <a:p>
            <a:r>
              <a:rPr lang="ru-RU" dirty="0" err="1"/>
              <a:t>Окрім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, </a:t>
            </a:r>
            <a:r>
              <a:rPr lang="ru-RU" dirty="0" err="1"/>
              <a:t>викладач</a:t>
            </a:r>
            <a:r>
              <a:rPr lang="ru-RU" dirty="0"/>
              <a:t>:</a:t>
            </a:r>
          </a:p>
          <a:p>
            <a:r>
              <a:rPr lang="ru-RU" dirty="0" err="1"/>
              <a:t>формує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</a:p>
          <a:p>
            <a:r>
              <a:rPr lang="ru-RU" dirty="0" err="1"/>
              <a:t>прищеплює</a:t>
            </a:r>
            <a:r>
              <a:rPr lang="ru-RU" dirty="0"/>
              <a:t> культуру </a:t>
            </a:r>
            <a:r>
              <a:rPr lang="ru-RU" dirty="0" err="1"/>
              <a:t>наукової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</a:p>
          <a:p>
            <a:r>
              <a:rPr lang="ru-RU" dirty="0" err="1"/>
              <a:t>навчає</a:t>
            </a:r>
            <a:r>
              <a:rPr lang="ru-RU" dirty="0"/>
              <a:t> </a:t>
            </a:r>
            <a:r>
              <a:rPr lang="ru-RU" dirty="0" err="1"/>
              <a:t>акуратності</a:t>
            </a:r>
            <a:r>
              <a:rPr lang="ru-RU" dirty="0"/>
              <a:t> та </a:t>
            </a:r>
            <a:r>
              <a:rPr lang="ru-RU" dirty="0" err="1"/>
              <a:t>точності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0769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14</TotalTime>
  <Words>527</Words>
  <Application>Microsoft Office PowerPoint</Application>
  <PresentationFormat>Экран (4:3)</PresentationFormat>
  <Paragraphs>135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Аптека</vt:lpstr>
      <vt:lpstr>Лабораторні зі спеціальності Агронімія:</vt:lpstr>
      <vt:lpstr>Особливості</vt:lpstr>
      <vt:lpstr>Особливості</vt:lpstr>
      <vt:lpstr>3. Проведення експериментів </vt:lpstr>
      <vt:lpstr> 4. Використання спеціального обладнання </vt:lpstr>
      <vt:lpstr>5. Оформлення результатів </vt:lpstr>
      <vt:lpstr> 6. Зв’язок із польовими умовами </vt:lpstr>
      <vt:lpstr>Презентация PowerPoint</vt:lpstr>
      <vt:lpstr>ВИМОГИ ДО ВИКЛДАЧА</vt:lpstr>
      <vt:lpstr>ВИМОГИ ДО ВИКЛДАЧА</vt:lpstr>
      <vt:lpstr>ВИМОГИ ДО ВИКЛДАЧА</vt:lpstr>
      <vt:lpstr>ВИМОГИ ДО ВИКЛДАЧА</vt:lpstr>
      <vt:lpstr>ВИМОГИ ДО ВИКЛДАЧА</vt:lpstr>
      <vt:lpstr>ВИМОГИ ДО ВИКЛДАЧА</vt:lpstr>
      <vt:lpstr>ВИМОГИ ДО ВИКЛДАЧА</vt:lpstr>
      <vt:lpstr>ВИМОГИ ДО ВИКЛДАЧА</vt:lpstr>
      <vt:lpstr>Презентация PowerPoint</vt:lpstr>
      <vt:lpstr>ВИМОГИ ДО ВИКЛДАЧА</vt:lpstr>
      <vt:lpstr>ВИМОГИ ДО ВИКЛДАЧА</vt:lpstr>
      <vt:lpstr>ВИМОГИ ДО ВИКЛДАЧА</vt:lpstr>
      <vt:lpstr>ВИМОГИ ДО ВИКЛДАЧА</vt:lpstr>
      <vt:lpstr>ВИМОГИ ДО ВИКЛДАЧА</vt:lpstr>
      <vt:lpstr>ВИМОГИ ДО ВИКЛДАЧА</vt:lpstr>
      <vt:lpstr>ВИМОГИ ДО ВИКЛДАЧА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лабораторні</dc:title>
  <dc:creator>RENOVATED</dc:creator>
  <cp:lastModifiedBy>RENOVATED</cp:lastModifiedBy>
  <cp:revision>4</cp:revision>
  <dcterms:created xsi:type="dcterms:W3CDTF">2026-04-06T19:35:47Z</dcterms:created>
  <dcterms:modified xsi:type="dcterms:W3CDTF">2026-09-02T09:44:44Z</dcterms:modified>
</cp:coreProperties>
</file>