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27"/>
  </p:notesMasterIdLst>
  <p:sldIdLst>
    <p:sldId id="256" r:id="rId2"/>
    <p:sldId id="306" r:id="rId3"/>
    <p:sldId id="308" r:id="rId4"/>
    <p:sldId id="313" r:id="rId5"/>
    <p:sldId id="314" r:id="rId6"/>
    <p:sldId id="316" r:id="rId7"/>
    <p:sldId id="260" r:id="rId8"/>
    <p:sldId id="261" r:id="rId9"/>
    <p:sldId id="262" r:id="rId10"/>
    <p:sldId id="629" r:id="rId11"/>
    <p:sldId id="630" r:id="rId12"/>
    <p:sldId id="631" r:id="rId13"/>
    <p:sldId id="264" r:id="rId14"/>
    <p:sldId id="319" r:id="rId15"/>
    <p:sldId id="320" r:id="rId16"/>
    <p:sldId id="276" r:id="rId17"/>
    <p:sldId id="321" r:id="rId18"/>
    <p:sldId id="322" r:id="rId19"/>
    <p:sldId id="323" r:id="rId20"/>
    <p:sldId id="333" r:id="rId21"/>
    <p:sldId id="349" r:id="rId22"/>
    <p:sldId id="350" r:id="rId23"/>
    <p:sldId id="351" r:id="rId24"/>
    <p:sldId id="326" r:id="rId25"/>
    <p:sldId id="33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FE3C21B-9C17-46F2-BD7B-D805EEBC8055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0363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13C96-D3A3-46DE-8DD7-9556DC5CD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B28104C-EF01-492B-80BF-C892FE19FE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86DC22-146B-4315-A360-CE9DF5360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0CD8E8-F426-4DD7-A6E7-A7A4AF631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CFECDB-9049-4F20-A41C-AE1FF3CEB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CABC1B-33EC-4204-B9B1-C10D5C12FB66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482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561486-3B8D-46AB-82E1-929B5BD17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DCF213-8C15-4915-AD63-2BF72AA67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F9D5B2-1943-45BB-8ABE-A67B296DE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B05BD-4A31-4DD2-ACE0-A065D1B30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BCE953-6DAE-45CB-A21A-F6B50B663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230C5B-3E6F-4F2F-8D3C-333CFDACB868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767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9987C0-9F3B-4EDA-845E-BB3B23F62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8162A-C9A6-4C2A-8B9E-64C443262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70B7E8-0B64-4AD1-8A08-57771418D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5DA017-522F-40AA-84DF-1B09A9CDE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EEC6F4-7461-4FAC-B898-4B0B7E04C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7083A-6BAA-4B79-A708-E2426CE2E572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30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4BF036-2818-4EB1-BB2C-5DCADB1EE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2AFC37-51C7-4EBB-8A53-D46EE76082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355D56-DC6F-4E2E-9E61-3C53ED444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D6EE0B-5A2C-4906-9E48-9C3E0CE08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3879B8-3968-4172-8238-2F304879B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AFB67D-8E0B-444D-93EA-02E33D1C3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56E532-C8A0-49E3-B993-CD00F3DA5C39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147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981305-0B27-41DE-B4A4-8F771A277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1D8792-89AF-475A-8C29-A0A6A7BC7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DD991D-1F62-420C-8EA3-B4C2759A52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6C12468-4FB5-45F2-BB83-0785645921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4A15E16-920A-4CA9-920A-641EC0CB07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F09F705-B0E4-44CB-B3B9-6EA9B3711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7E84A79-D4B4-40C3-8BBE-F0A5EBF24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DD80F20-7341-4BC5-B7A9-5B19B5843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07242F-84D3-492B-8EF5-99630BA50532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916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0DEA72-7268-4E55-8668-AC1FDB9A4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A6BD7EC-FE3E-4334-9FEB-94091CB4A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A7CCC4-249E-409C-B588-4D84ED2E2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0C5EC1-4F3A-4505-94A7-761BD599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70F01F-3FA8-4AAF-8043-1F53764F7515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11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0671C38-960B-412B-8EDC-25B74296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538C1C8-6D67-4CE0-8A14-5D08C0C0B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771CA6-FBFF-4150-A4C2-19EEC7832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1596C-9A64-4B64-B764-1C4A125E22FF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86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6C8724-C492-44AD-906F-321C9312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913C5C-70F8-4C68-B415-AF6A1AFA3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829902-115C-4F93-865C-A7DF293B88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0F0F38-EF1B-4107-8603-0DF70ABF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EEFE00-3910-4099-A14A-7B54CEEC1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A79E86-C7B2-4F08-A2DE-DFB5E720A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96F636-01E8-45F2-9F2F-EF3FECE4E278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622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D350F2-F0AF-4801-935E-D8758434B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AC6AFFC-AFB3-4405-A782-42F03F4A7A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33E04F-C307-4B1A-8D76-71EFA2729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4B5E8B-CC22-4217-9FFD-BBB6AE5AF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B79E0D-BEC1-42D1-866D-8F87C9EF8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444BCB-AD48-435D-9805-03CDB548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BE9631-23C8-4E14-AB77-FB86E6B7AF53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624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BA8E0D-09F9-4634-8D86-47D4749A5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931048A-4C7C-4454-BC56-D1325AA92C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E40E5E-DD36-44AC-BD7B-042C23E71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920489-C2A7-455C-B445-EC5056B39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3FD13C-0C6D-4CCA-B3A4-028208B6B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788592-0FA9-47D8-B17C-391812024D9F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78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75511F-F8D2-4BE1-8E7B-6A976229B0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2A41486-1B0D-464B-97DE-F92827940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C7CA69-4AA9-4A69-89FE-B9F914F05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DFA92E-F485-43D0-BF07-B2EC7554B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E4EA7A-0740-4EF3-98DC-61010B755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8AB72-C87C-42DB-94CF-8474A86243E0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60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1A963D-4267-47F1-AA4E-67E8AA253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FAA7B3-294E-46AF-AF86-F5681BF3A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059660-5CBF-4D5B-A01C-04BB0496AA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28E1A0-035A-462C-9E91-A9EA1AD676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F7E0BB-0161-46C8-8DAC-A9812D1AB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2869768-AD71-4701-A621-DC941F5F3D93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609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library.nlu.edu.ua/POLN_TEXT/SENMK/OMND.pdf" TargetMode="External"/><Relationship Id="rId3" Type="http://schemas.openxmlformats.org/officeDocument/2006/relationships/hyperlink" Target="https://app.box.com/s/lys1z6nj5wb9k9xkf3ccefp2ad6wyivl" TargetMode="External"/><Relationship Id="rId7" Type="http://schemas.openxmlformats.org/officeDocument/2006/relationships/hyperlink" Target="https://ela.kpi.ua/bitstream/123456789/18679/1/%D0%90%D0%BD%D1%82%D0%BE%D0%BD%D1%8E%D0%BA-%D0%9C%D0%B5%D1%82%D0%BE%D0%B4%D0%BE%D0%BB%D0%BE%D0%B3%D1%8F%20%D0%BD%D0%B0%D1%83%D0%BA%D0%BE%D0%B2%D0%B8%D1%85%20%D0%B4%D0%BE%D1%81%D0%BB%D1%96%D0%B4%D0%B6%D0%B5%D0%BD%D1%8C%20.pdf" TargetMode="External"/><Relationship Id="rId2" Type="http://schemas.openxmlformats.org/officeDocument/2006/relationships/hyperlink" Target="http://www.philsci.univ.kiev.ua/biblio/dobr-sidor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re.ac.uk/download/pdf/12084804.pdf" TargetMode="External"/><Relationship Id="rId5" Type="http://schemas.openxmlformats.org/officeDocument/2006/relationships/hyperlink" Target="https://core.ac.uk/download/pdf/159817923.pdf" TargetMode="External"/><Relationship Id="rId4" Type="http://schemas.openxmlformats.org/officeDocument/2006/relationships/hyperlink" Target="http://www.info-library.com.ua/books-book-162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tartupnubip@gmail.com" TargetMode="External"/><Relationship Id="rId2" Type="http://schemas.openxmlformats.org/officeDocument/2006/relationships/hyperlink" Target="https://nubip.edu.ua/node/6421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nubip.edu.ua/node/100192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584" y="1484785"/>
            <a:ext cx="7776666" cy="2016224"/>
          </a:xfrm>
        </p:spPr>
        <p:txBody>
          <a:bodyPr>
            <a:normAutofit/>
          </a:bodyPr>
          <a:lstStyle/>
          <a:p>
            <a:pPr indent="457200" algn="ctr">
              <a:spcBef>
                <a:spcPts val="1200"/>
              </a:spcBef>
              <a:spcAft>
                <a:spcPts val="300"/>
              </a:spcAft>
              <a:tabLst>
                <a:tab pos="457200" algn="l"/>
              </a:tabLst>
            </a:pPr>
            <a:r>
              <a:rPr lang="uk-UA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НАВЧАЛЬНА ДИСЦИПЛІНА</a:t>
            </a:r>
            <a:br>
              <a:rPr lang="uk-UA" sz="36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uk-UA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“МЕТОДОЛОГІЯ НАУКОВИХ ДОСЛІДЖЕНЬ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b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5157192"/>
            <a:ext cx="7056437" cy="1125537"/>
          </a:xfrm>
        </p:spPr>
        <p:txBody>
          <a:bodyPr>
            <a:normAutofit fontScale="925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Розробники:  професор, доктор с.-г. наук Оксана ТОНХА</a:t>
            </a:r>
            <a:endParaRPr lang="uk-UA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професор, доктор с.-г. наук, член-кор. Анатолій БАЛАЄВ</a:t>
            </a:r>
            <a:endParaRPr lang="uk-UA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907704" y="337566"/>
            <a:ext cx="69850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1800" b="1" i="1" dirty="0"/>
              <a:t>Агробіологічний факультет</a:t>
            </a:r>
          </a:p>
          <a:p>
            <a:pPr algn="ctr">
              <a:spcBef>
                <a:spcPct val="50000"/>
              </a:spcBef>
            </a:pPr>
            <a:r>
              <a:rPr lang="uk-UA" sz="1800" b="1" i="1" dirty="0"/>
              <a:t>Магістри</a:t>
            </a:r>
            <a:r>
              <a:rPr lang="en-US" sz="1800" b="1" i="1" dirty="0"/>
              <a:t> 1 </a:t>
            </a:r>
            <a:r>
              <a:rPr lang="uk-UA" sz="1800" b="1" i="1" dirty="0" err="1"/>
              <a:t>р.н</a:t>
            </a:r>
            <a:r>
              <a:rPr lang="uk-UA" sz="1800" b="1" i="1" dirty="0"/>
              <a:t>.</a:t>
            </a:r>
            <a:endParaRPr lang="ru-RU" sz="1800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1127531" cy="13407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sz="3600" b="1" i="1" dirty="0"/>
              <a:t>Навчальний бюджет дисципліни</a:t>
            </a:r>
            <a:endParaRPr lang="ru-RU" sz="3600" b="1" i="1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825625"/>
            <a:ext cx="8191822" cy="4351338"/>
          </a:xfrm>
        </p:spPr>
        <p:txBody>
          <a:bodyPr>
            <a:normAutofit/>
          </a:bodyPr>
          <a:lstStyle/>
          <a:p>
            <a:pPr eaLnBrk="1" hangingPunct="1"/>
            <a:r>
              <a:rPr lang="uk-UA" sz="2800" b="1" dirty="0" err="1"/>
              <a:t>Лекції-</a:t>
            </a:r>
            <a:r>
              <a:rPr lang="uk-UA" sz="2800" b="1" dirty="0"/>
              <a:t> </a:t>
            </a:r>
            <a:r>
              <a:rPr lang="en-US" sz="2800" b="1" dirty="0"/>
              <a:t>15</a:t>
            </a:r>
            <a:r>
              <a:rPr lang="uk-UA" sz="2800" b="1" dirty="0"/>
              <a:t> год.</a:t>
            </a:r>
          </a:p>
          <a:p>
            <a:pPr eaLnBrk="1" hangingPunct="1"/>
            <a:r>
              <a:rPr lang="uk-UA" sz="2800" b="1" dirty="0"/>
              <a:t>Лабораторні заняття – 15 год.</a:t>
            </a:r>
          </a:p>
          <a:p>
            <a:pPr eaLnBrk="1" hangingPunct="1"/>
            <a:r>
              <a:rPr lang="uk-UA" sz="2800" b="1" dirty="0"/>
              <a:t>Самостійна робота – 60 год.</a:t>
            </a:r>
          </a:p>
          <a:p>
            <a:pPr eaLnBrk="1" hangingPunct="1"/>
            <a:r>
              <a:rPr lang="uk-UA" sz="2800" b="1" dirty="0"/>
              <a:t>Кількість кредитів – 3</a:t>
            </a:r>
          </a:p>
          <a:p>
            <a:pPr eaLnBrk="1" hangingPunct="1"/>
            <a:endParaRPr lang="uk-UA" sz="2800" b="1" dirty="0"/>
          </a:p>
          <a:p>
            <a:pPr eaLnBrk="1" hangingPunct="1"/>
            <a:r>
              <a:rPr lang="uk-UA" sz="2800" b="1" dirty="0"/>
              <a:t>Форма контролю знань – іспит</a:t>
            </a:r>
            <a:endParaRPr lang="ru-RU" sz="2800" b="1" dirty="0"/>
          </a:p>
        </p:txBody>
      </p:sp>
      <p:sp>
        <p:nvSpPr>
          <p:cNvPr id="4" name="Овал 3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3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2856"/>
            <a:ext cx="3407684" cy="201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79425" y="332656"/>
            <a:ext cx="7886700" cy="677492"/>
          </a:xfrm>
        </p:spPr>
        <p:txBody>
          <a:bodyPr/>
          <a:lstStyle/>
          <a:p>
            <a:pPr eaLnBrk="1" hangingPunct="1"/>
            <a:r>
              <a:rPr lang="uk-UA" b="1" dirty="0">
                <a:solidFill>
                  <a:srgbClr val="7030A0"/>
                </a:solidFill>
              </a:rPr>
              <a:t>Навчальна література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95803" y="1021237"/>
            <a:ext cx="8823814" cy="5288083"/>
          </a:xfrm>
          <a:solidFill>
            <a:srgbClr val="FFFFFF"/>
          </a:solidFill>
        </p:spPr>
        <p:txBody>
          <a:bodyPr>
            <a:noAutofit/>
          </a:bodyPr>
          <a:lstStyle/>
          <a:p>
            <a:pPr marL="228600" indent="-228600" fontAlgn="base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Філософія і методологія науки : підручник / І. С. Добронравова, Л. І. Сидоренко. – К. :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Видавничо-поліграфічнийцентр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«Київський університет», 2008. – 223 с. – Режим доступу : 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http://www.philsci.univ.kiev.ua/biblio/dobr-sidor.pdf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fontAlgn="base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Колесников О. В. Основи наукових досліджень :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навч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посіб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 / О. В. Колесников ; 2-ге вид.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випр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.. та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доп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 – К. : Центр учбової літератури, 2011. – 144 с. – Режим доступу : 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https://app.box.com/s/lys1z6nj5wb9k9xkf3ccefp2ad6wyivl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fontAlgn="base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Марцив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В. С. 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Основи наукових досліджень : навчальний посібник /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Марцин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В. С.,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Міценко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Н. Г., Даниленко О. А. та ін. – Л. :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Ромус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-Поліграф, 2002.- 128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c.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fontAlgn="base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Методи наукових досліджень :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навч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 посібник /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Грабченко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А. І., Федорович В. О.,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Гаращенко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Я. М. – Х. : НТУ “ХПІ”, 2009. – 142 с. – Режим доступу : 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https://core.ac.uk/download/pdf/159817923.pdf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fontAlgn="base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Методологія наукової діяльності : навчальний посібник : Вид. 2-ге,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допов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 / за ред. проф. Д. В.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Чернілевського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 – Вінниця : Вид-во АМСКП, 2010. – 484 с. – Режим доступу : 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https://core.ac.uk/download/pdf/12084804.pdf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fontAlgn="base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Методологія наукових досліджень :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навч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посіб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 / В. С. Антонюк, Л. Г. Полонський, В. І.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Аверченко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, Ю. А. Малахов. – К. : НТУУ «КПІ», 2015.-276 с. – Режим доступу : 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https://ela.kpi.ua/bitstream/123456789/18679/1/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Антонюк-Методологя%20наукових%20досліджень%20.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pdf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Методологія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наукових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досліджень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підручник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/ О. Г.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Данильян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, О. П.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Дзьобань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 –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Харків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: Право, 2019. – 368 с.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https://library.nlu.edu.ua/POLN_TEXT/SENMK/OMND.pdf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Галян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О.В. Методологія та організація наукових досліджень: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навч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.-метод. видання. /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О.В.Галян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 Луцьк: Вежа-Друк, 2021. 26 с.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Данильян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О. Г. Методологія наукових досліджень: підручник / О. Г.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Данильян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, О.П.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Дзьобань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 Харків : Право, 2023. 488 с.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Методологія наукових досліджень. Електронний навчальний курс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https://elearn.nubip.edu.ua/course/view.php?id=4962 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Медвідь В. Ю., Данько Ю. І.,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Коблянська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 І. І. Методологія та організація наукових досліджень (у структурно-логічних схемах і таблицях):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навч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sz="1300" dirty="0" err="1">
                <a:latin typeface="Arial" panose="020B0604020202020204" pitchFamily="34" charset="0"/>
                <a:cs typeface="Arial" panose="020B0604020202020204" pitchFamily="34" charset="0"/>
              </a:rPr>
              <a:t>посіб</a:t>
            </a: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. Суми: СНАУ, 2020. 220 с.</a:t>
            </a:r>
          </a:p>
        </p:txBody>
      </p:sp>
      <p:sp>
        <p:nvSpPr>
          <p:cNvPr id="4" name="Овал 3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6041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uk-UA" sz="3600" b="1" dirty="0">
                <a:solidFill>
                  <a:schemeClr val="accent2">
                    <a:lumMod val="75000"/>
                  </a:schemeClr>
                </a:solidFill>
              </a:rPr>
              <a:t>Чи потрібна наука в Україні?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2291" name="Picture 5" descr="&amp;Kcy;&amp;acy;&amp;rcy;&amp;tcy;&amp;icy;&amp;ncy;&amp;kcy;&amp;icy; &amp;pcy;&amp;ocy; &amp;zcy;&amp;acy;&amp;pcy;&amp;rcy;&amp;ocy;&amp;scy;&amp;ucy; &amp;chcy;&amp;icy; &amp;pcy;&amp;ocy;&amp;tcy;&amp;rcy;&amp;iukcy;&amp;bcy;&amp;ncy;&amp;acy; &amp;ncy;&amp;acy;&amp;ucy;&amp;k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268413"/>
            <a:ext cx="3529013" cy="234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7" descr="&amp;Kcy;&amp;acy;&amp;rcy;&amp;tcy;&amp;icy;&amp;ncy;&amp;kcy;&amp;icy; &amp;pcy;&amp;ocy; &amp;zcy;&amp;acy;&amp;pcy;&amp;rcy;&amp;ocy;&amp;scy;&amp;ucy; &amp;chcy;&amp;icy; &amp;pcy;&amp;ocy;&amp;tcy;&amp;rcy;&amp;iukcy;&amp;bcy;&amp;ncy;&amp;acy; &amp;ncy;&amp;acy;&amp;ucy;&amp;kcy;&amp;a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1268413"/>
            <a:ext cx="38163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9" descr="&amp;Kcy;&amp;acy;&amp;rcy;&amp;tcy;&amp;icy;&amp;ncy;&amp;kcy;&amp;icy; &amp;pcy;&amp;ocy; &amp;zcy;&amp;acy;&amp;pcy;&amp;rcy;&amp;ocy;&amp;scy;&amp;ucy; &amp;chcy;&amp;icy; &amp;pcy;&amp;ocy;&amp;tcy;&amp;rcy;&amp;iukcy;&amp;bcy;&amp;ncy;&amp;acy; &amp;ncy;&amp;acy;&amp;ucy;&amp;kcy;&amp;a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3716338"/>
            <a:ext cx="4248150" cy="282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 5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8313365" cy="11430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 eaLnBrk="1" hangingPunct="1"/>
            <a:r>
              <a:rPr lang="uk-UA" sz="2000" b="1" dirty="0"/>
              <a:t>Згідно із структурою </a:t>
            </a:r>
            <a:r>
              <a:rPr lang="uk-UA" sz="2000" b="1" u="sng" dirty="0"/>
              <a:t>Європейської системи кваліфікацій</a:t>
            </a:r>
            <a:r>
              <a:rPr lang="uk-UA" sz="2000" b="1" dirty="0"/>
              <a:t>, </a:t>
            </a:r>
            <a:br>
              <a:rPr lang="uk-UA" sz="2000" b="1" dirty="0"/>
            </a:br>
            <a:r>
              <a:rPr lang="uk-UA" sz="2000" b="1" dirty="0"/>
              <a:t>визначеної на основі результатів навчання, до мінімального переліку вимог входять </a:t>
            </a:r>
            <a:r>
              <a:rPr lang="uk-UA" sz="2700" b="1" dirty="0">
                <a:solidFill>
                  <a:srgbClr val="FF0000"/>
                </a:solidFill>
              </a:rPr>
              <a:t>уміння щодо дослідницької діяльності: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060848"/>
            <a:ext cx="8136904" cy="3331567"/>
          </a:xfrm>
        </p:spPr>
        <p:txBody>
          <a:bodyPr/>
          <a:lstStyle/>
          <a:p>
            <a:pPr algn="just" eaLnBrk="1" hangingPunct="1"/>
            <a:r>
              <a:rPr lang="uk-UA" sz="2400" dirty="0"/>
              <a:t>розробляти стратегічні і творчі підходи при дослідженні чітко визначених конкретних та абстрактних проблем</a:t>
            </a:r>
          </a:p>
          <a:p>
            <a:pPr algn="just" eaLnBrk="1" hangingPunct="1"/>
            <a:r>
              <a:rPr lang="uk-UA" sz="2400" dirty="0"/>
              <a:t>демонструвати володіння методами..., демонструвати інновації у використанні методів...</a:t>
            </a:r>
          </a:p>
          <a:p>
            <a:pPr algn="just" eaLnBrk="1" hangingPunct="1"/>
            <a:r>
              <a:rPr lang="uk-UA" sz="2400" dirty="0"/>
              <a:t>формувати діагностичні розв’язки проблем, що базуються на дослідженнях...</a:t>
            </a:r>
          </a:p>
          <a:p>
            <a:pPr eaLnBrk="1" hangingPunct="1"/>
            <a:r>
              <a:rPr lang="uk-UA" sz="2400" dirty="0"/>
              <a:t>досліджувати, розробляти і адаптувати проекти, що призводять до одержання нового знання і нових рішень</a:t>
            </a:r>
          </a:p>
        </p:txBody>
      </p:sp>
      <p:sp>
        <p:nvSpPr>
          <p:cNvPr id="4" name="Овал 3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3162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uk-UA" b="1" dirty="0">
                <a:solidFill>
                  <a:schemeClr val="bg1"/>
                </a:solidFill>
              </a:rPr>
              <a:t>Дослідницька компетентність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268760"/>
            <a:ext cx="7386638" cy="449738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uk-UA" sz="2800" dirty="0"/>
              <a:t>це цілісна, інтегративна якість особистості, що поєднує в собі знання, уміння, навички, досвід діяльності дослідника, ціннісні ставлення та особистісні якості і виявляється в готовності і здатності здійснювати дослідницьку діяльність з метою отримання нових знань шляхом застосування методів наукового пізнання, застосування творчого підходу в </a:t>
            </a:r>
            <a:r>
              <a:rPr lang="uk-UA" sz="2800" dirty="0" err="1"/>
              <a:t>цілепокладанні</a:t>
            </a:r>
            <a:r>
              <a:rPr lang="uk-UA" sz="2800" dirty="0"/>
              <a:t>, плануванні, прийнятті рішень, аналізі та оцінці результатів дослідницької діяльності.</a:t>
            </a:r>
          </a:p>
        </p:txBody>
      </p:sp>
      <p:sp>
        <p:nvSpPr>
          <p:cNvPr id="4" name="Овал 3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600" b="1" dirty="0">
                <a:latin typeface="Arial" charset="0"/>
              </a:rPr>
              <a:t>16</a:t>
            </a:r>
            <a:endParaRPr kumimoji="0" lang="uk-UA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3F0341-FEDE-431F-9A49-D670D8CAAD1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b="1" dirty="0"/>
              <a:t>Можливості магістрів НУБіП</a:t>
            </a:r>
            <a:endParaRPr lang="ru-UA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0E8B15-1D0B-4D6A-AAE0-02DF50C05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192" y="2369049"/>
            <a:ext cx="7505949" cy="2587960"/>
          </a:xfrm>
        </p:spPr>
        <p:txBody>
          <a:bodyPr>
            <a:normAutofit/>
          </a:bodyPr>
          <a:lstStyle/>
          <a:p>
            <a:pPr algn="just"/>
            <a:r>
              <a:rPr lang="uk-UA" sz="3000" b="1" u="sng" dirty="0">
                <a:solidFill>
                  <a:schemeClr val="accent3">
                    <a:lumMod val="50000"/>
                  </a:schemeClr>
                </a:solidFill>
              </a:rPr>
              <a:t>Формальна освіта:</a:t>
            </a:r>
            <a:r>
              <a:rPr lang="uk-UA" sz="3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sz="3000" dirty="0"/>
              <a:t>нормативні та варіативні дисципліни;</a:t>
            </a:r>
          </a:p>
          <a:p>
            <a:pPr algn="just"/>
            <a:r>
              <a:rPr lang="uk-UA" sz="3000" b="1" u="sng" dirty="0">
                <a:solidFill>
                  <a:srgbClr val="C00000"/>
                </a:solidFill>
              </a:rPr>
              <a:t>Акселерація</a:t>
            </a:r>
            <a:r>
              <a:rPr lang="uk-UA" sz="3000" b="1" dirty="0">
                <a:solidFill>
                  <a:srgbClr val="C00000"/>
                </a:solidFill>
              </a:rPr>
              <a:t> </a:t>
            </a:r>
            <a:r>
              <a:rPr lang="uk-UA" sz="3000" dirty="0"/>
              <a:t>– </a:t>
            </a:r>
            <a:r>
              <a:rPr lang="uk-UA" sz="3200" b="1" dirty="0">
                <a:solidFill>
                  <a:srgbClr val="FF0000"/>
                </a:solidFill>
              </a:rPr>
              <a:t>9</a:t>
            </a:r>
            <a:r>
              <a:rPr lang="uk-UA" sz="3000" dirty="0"/>
              <a:t> додаткових можливостей для прискореного розвитку</a:t>
            </a:r>
            <a:endParaRPr lang="ru-UA" sz="3000" dirty="0"/>
          </a:p>
        </p:txBody>
      </p:sp>
      <p:sp>
        <p:nvSpPr>
          <p:cNvPr id="5" name="Овал 4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600" b="1" dirty="0">
                <a:latin typeface="Arial" charset="0"/>
              </a:rPr>
              <a:t>17</a:t>
            </a:r>
            <a:endParaRPr kumimoji="0" lang="uk-UA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239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673B3-F4D2-4BB3-BE75-0990F95FB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97" y="657795"/>
            <a:ext cx="8179904" cy="1241228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uk-UA" dirty="0"/>
              <a:t> </a:t>
            </a:r>
            <a:r>
              <a:rPr lang="uk-UA" sz="2325" b="1" dirty="0">
                <a:latin typeface="Arial" panose="020B0604020202020204" pitchFamily="34" charset="0"/>
                <a:cs typeface="Arial" panose="020B0604020202020204" pitchFamily="34" charset="0"/>
              </a:rPr>
              <a:t>Доступ до інформаційних ресурсів, міжнародних наукометричних баз </a:t>
            </a:r>
            <a:r>
              <a:rPr lang="en-US" sz="2325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Scopus, Web of science, ebsco, </a:t>
            </a:r>
            <a:r>
              <a:rPr lang="es-AR" sz="2325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 Direct, </a:t>
            </a:r>
            <a:r>
              <a:rPr lang="uk-UA" sz="2325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 </a:t>
            </a:r>
            <a:r>
              <a:rPr lang="es-AR" sz="2325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Research4Life</a:t>
            </a:r>
            <a:endParaRPr lang="ru-UA" sz="2325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20A1910-9F76-485B-93C9-D4536F746CA3}"/>
              </a:ext>
            </a:extLst>
          </p:cNvPr>
          <p:cNvSpPr/>
          <p:nvPr/>
        </p:nvSpPr>
        <p:spPr>
          <a:xfrm>
            <a:off x="3381458" y="1899023"/>
            <a:ext cx="3480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UA" b="1" dirty="0">
                <a:solidFill>
                  <a:srgbClr val="C00000"/>
                </a:solidFill>
              </a:rPr>
              <a:t>https://nubip.edu.ua/node/39060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8D23EB-CD0E-4B52-8FE5-FE7AA180F8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83" t="5582" r="51305" b="5679"/>
          <a:stretch/>
        </p:blipFill>
        <p:spPr>
          <a:xfrm>
            <a:off x="188846" y="2320626"/>
            <a:ext cx="2355573" cy="30201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9B71F6-8432-4F45-A88F-BC54FD68B3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04" t="10608" r="8804" b="4907"/>
          <a:stretch/>
        </p:blipFill>
        <p:spPr>
          <a:xfrm>
            <a:off x="3031435" y="2252065"/>
            <a:ext cx="5476461" cy="3157274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600" b="1" dirty="0">
                <a:latin typeface="Arial" charset="0"/>
              </a:rPr>
              <a:t>18</a:t>
            </a:r>
            <a:endParaRPr kumimoji="0" lang="uk-UA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858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CE17BE-16B3-41DA-9EC6-9BA9AFEF4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465" y="547736"/>
            <a:ext cx="8092015" cy="58889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C00000"/>
                </a:solidFill>
              </a:rPr>
              <a:t>2.</a:t>
            </a:r>
            <a:r>
              <a:rPr lang="uk-UA" b="1" dirty="0"/>
              <a:t> Доступ до дослідницької інфраструктури НУБіП</a:t>
            </a:r>
            <a:endParaRPr lang="ru-UA" b="1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0BF3234-A6CC-447B-8303-620C8B5FDB37}"/>
              </a:ext>
            </a:extLst>
          </p:cNvPr>
          <p:cNvGrpSpPr/>
          <p:nvPr/>
        </p:nvGrpSpPr>
        <p:grpSpPr>
          <a:xfrm>
            <a:off x="447261" y="1457781"/>
            <a:ext cx="8259417" cy="3942438"/>
            <a:chOff x="357158" y="908720"/>
            <a:chExt cx="8572560" cy="5256584"/>
          </a:xfrm>
        </p:grpSpPr>
        <p:sp>
          <p:nvSpPr>
            <p:cNvPr id="5" name="Скругленный прямоугольник 6">
              <a:extLst>
                <a:ext uri="{FF2B5EF4-FFF2-40B4-BE49-F238E27FC236}">
                  <a16:creationId xmlns:a16="http://schemas.microsoft.com/office/drawing/2014/main" id="{F27B2D0D-84A2-4EAD-8BF9-871521EBF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38" y="3717032"/>
              <a:ext cx="2088704" cy="1008111"/>
            </a:xfrm>
            <a:prstGeom prst="roundRect">
              <a:avLst>
                <a:gd name="adj" fmla="val 16667"/>
              </a:avLst>
            </a:prstGeom>
            <a:solidFill>
              <a:srgbClr val="0099CC"/>
            </a:solidFill>
            <a:ln w="25400" algn="ctr">
              <a:solidFill>
                <a:srgbClr val="385D8A"/>
              </a:solidFill>
              <a:round/>
              <a:headEnd/>
              <a:tailEnd/>
            </a:ln>
          </p:spPr>
          <p:txBody>
            <a:bodyPr lIns="68566" tIns="34283" rIns="68566" bIns="34283" anchor="ctr"/>
            <a:lstStyle/>
            <a:p>
              <a:pPr algn="r">
                <a:defRPr/>
              </a:pPr>
              <a:endParaRPr lang="uk-UA" sz="1125" dirty="0">
                <a:solidFill>
                  <a:schemeClr val="lt1"/>
                </a:solidFill>
              </a:endParaRPr>
            </a:p>
            <a:p>
              <a:pPr>
                <a:defRPr/>
              </a:pPr>
              <a:r>
                <a:rPr lang="uk-UA" sz="1125" b="1" dirty="0">
                  <a:solidFill>
                    <a:schemeClr val="lt1"/>
                  </a:solidFill>
                </a:rPr>
                <a:t>                    УкрНДІ </a:t>
              </a:r>
            </a:p>
            <a:p>
              <a:pPr algn="ctr">
                <a:defRPr/>
              </a:pPr>
              <a:r>
                <a:rPr lang="uk-UA" sz="1125" b="1" dirty="0">
                  <a:solidFill>
                    <a:schemeClr val="lt1"/>
                  </a:solidFill>
                </a:rPr>
                <a:t>         с.-г. </a:t>
              </a:r>
            </a:p>
            <a:p>
              <a:pPr algn="ctr">
                <a:defRPr/>
              </a:pPr>
              <a:r>
                <a:rPr lang="uk-UA" sz="1125" b="1" dirty="0">
                  <a:solidFill>
                    <a:schemeClr val="lt1"/>
                  </a:solidFill>
                </a:rPr>
                <a:t>             радіології</a:t>
              </a:r>
            </a:p>
            <a:p>
              <a:pPr algn="ctr">
                <a:defRPr/>
              </a:pPr>
              <a:endParaRPr lang="ru-RU" sz="1125" dirty="0">
                <a:solidFill>
                  <a:schemeClr val="lt1"/>
                </a:solidFill>
              </a:endParaRPr>
            </a:p>
          </p:txBody>
        </p:sp>
        <p:sp>
          <p:nvSpPr>
            <p:cNvPr id="6" name="Скругленный прямоугольник 7">
              <a:extLst>
                <a:ext uri="{FF2B5EF4-FFF2-40B4-BE49-F238E27FC236}">
                  <a16:creationId xmlns:a16="http://schemas.microsoft.com/office/drawing/2014/main" id="{6F3A5369-C2D6-4825-B9B6-0BF997387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36" y="1124744"/>
              <a:ext cx="2088902" cy="936501"/>
            </a:xfrm>
            <a:prstGeom prst="roundRect">
              <a:avLst>
                <a:gd name="adj" fmla="val 16667"/>
              </a:avLst>
            </a:prstGeom>
            <a:solidFill>
              <a:srgbClr val="0099CC"/>
            </a:solidFill>
            <a:ln w="25400" algn="ctr">
              <a:solidFill>
                <a:srgbClr val="385D8A"/>
              </a:solidFill>
              <a:round/>
              <a:headEnd/>
              <a:tailEnd/>
            </a:ln>
          </p:spPr>
          <p:txBody>
            <a:bodyPr lIns="68566" tIns="34283" rIns="68566" bIns="34283" anchor="ctr"/>
            <a:lstStyle/>
            <a:p>
              <a:pPr algn="ctr">
                <a:defRPr/>
              </a:pPr>
              <a:endParaRPr lang="uk-UA" sz="1350" dirty="0">
                <a:solidFill>
                  <a:schemeClr val="lt1"/>
                </a:solidFill>
              </a:endParaRPr>
            </a:p>
            <a:p>
              <a:pPr algn="ctr">
                <a:defRPr/>
              </a:pPr>
              <a:endParaRPr lang="uk-UA" sz="1350" dirty="0">
                <a:solidFill>
                  <a:schemeClr val="lt1"/>
                </a:solidFill>
              </a:endParaRPr>
            </a:p>
            <a:p>
              <a:pPr algn="ctr">
                <a:defRPr/>
              </a:pPr>
              <a:r>
                <a:rPr lang="uk-UA" sz="1350" dirty="0">
                  <a:solidFill>
                    <a:schemeClr val="lt1"/>
                  </a:solidFill>
                </a:rPr>
                <a:t>УЛЯБП АПК</a:t>
              </a:r>
              <a:endParaRPr lang="ru-RU" sz="1350" dirty="0">
                <a:solidFill>
                  <a:schemeClr val="lt1"/>
                </a:solidFill>
              </a:endParaRPr>
            </a:p>
          </p:txBody>
        </p:sp>
        <p:pic>
          <p:nvPicPr>
            <p:cNvPr id="7" name="Picture 2" descr="http://www.quality.ua/images/logo.gif">
              <a:extLst>
                <a:ext uri="{FF2B5EF4-FFF2-40B4-BE49-F238E27FC236}">
                  <a16:creationId xmlns:a16="http://schemas.microsoft.com/office/drawing/2014/main" id="{54CD8CF7-0704-439D-99EF-074E8AD161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37378" y="1224836"/>
              <a:ext cx="647700" cy="465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Скругленный прямоугольник 11">
              <a:extLst>
                <a:ext uri="{FF2B5EF4-FFF2-40B4-BE49-F238E27FC236}">
                  <a16:creationId xmlns:a16="http://schemas.microsoft.com/office/drawing/2014/main" id="{08689394-CB1A-4FB2-BAEC-9D791CD51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36" y="2204864"/>
              <a:ext cx="2088902" cy="1368152"/>
            </a:xfrm>
            <a:prstGeom prst="roundRect">
              <a:avLst>
                <a:gd name="adj" fmla="val 16667"/>
              </a:avLst>
            </a:prstGeom>
            <a:solidFill>
              <a:srgbClr val="0099CC"/>
            </a:solidFill>
            <a:ln w="25400" algn="ctr">
              <a:solidFill>
                <a:srgbClr val="385D8A"/>
              </a:solidFill>
              <a:round/>
              <a:headEnd/>
              <a:tailEnd/>
            </a:ln>
          </p:spPr>
          <p:txBody>
            <a:bodyPr lIns="68566" tIns="34283" rIns="68566" bIns="34283" anchor="ctr"/>
            <a:lstStyle/>
            <a:p>
              <a:pPr algn="ctr">
                <a:defRPr/>
              </a:pPr>
              <a:endParaRPr lang="uk-UA" sz="1050" b="1" dirty="0">
                <a:solidFill>
                  <a:schemeClr val="lt1"/>
                </a:solidFill>
              </a:endParaRPr>
            </a:p>
            <a:p>
              <a:pPr algn="ctr">
                <a:defRPr/>
              </a:pPr>
              <a:r>
                <a:rPr lang="uk-UA" sz="1050" b="1" dirty="0">
                  <a:solidFill>
                    <a:schemeClr val="lt1"/>
                  </a:solidFill>
                </a:rPr>
                <a:t>НДПІ стандартизації і технологій екобезпечної та органічної продукції</a:t>
              </a:r>
            </a:p>
            <a:p>
              <a:pPr algn="ctr">
                <a:defRPr/>
              </a:pPr>
              <a:endParaRPr lang="ru-RU" sz="1050" dirty="0">
                <a:solidFill>
                  <a:schemeClr val="lt1"/>
                </a:solidFill>
              </a:endParaRPr>
            </a:p>
          </p:txBody>
        </p:sp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4E417A95-D251-4766-A814-553A1C52CA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l="16335" t="14844" r="78349" b="76578"/>
            <a:stretch>
              <a:fillRect/>
            </a:stretch>
          </p:blipFill>
          <p:spPr bwMode="auto">
            <a:xfrm>
              <a:off x="489678" y="3789040"/>
              <a:ext cx="6477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Скругленный прямоугольник 13">
              <a:extLst>
                <a:ext uri="{FF2B5EF4-FFF2-40B4-BE49-F238E27FC236}">
                  <a16:creationId xmlns:a16="http://schemas.microsoft.com/office/drawing/2014/main" id="{622C7653-94C0-45C1-87B9-D6532F770216}"/>
                </a:ext>
              </a:extLst>
            </p:cNvPr>
            <p:cNvSpPr/>
            <p:nvPr/>
          </p:nvSpPr>
          <p:spPr>
            <a:xfrm>
              <a:off x="2771774" y="908720"/>
              <a:ext cx="3384550" cy="1079500"/>
            </a:xfrm>
            <a:prstGeom prst="roundRect">
              <a:avLst/>
            </a:prstGeom>
            <a:solidFill>
              <a:srgbClr val="339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6" tIns="34283" rIns="68566" bIns="34283" anchor="ctr"/>
            <a:lstStyle/>
            <a:p>
              <a:pPr algn="ctr">
                <a:defRPr/>
              </a:pPr>
              <a:r>
                <a:rPr lang="uk-UA" sz="2100" b="1" dirty="0">
                  <a:solidFill>
                    <a:srgbClr val="FFFFFF"/>
                  </a:solidFill>
                  <a:latin typeface="Calibri" pitchFamily="34" charset="0"/>
                </a:rPr>
                <a:t>Базовий заклад</a:t>
              </a:r>
            </a:p>
            <a:p>
              <a:pPr algn="ctr">
                <a:defRPr/>
              </a:pPr>
              <a:r>
                <a:rPr lang="uk-UA" sz="1350" b="1" dirty="0">
                  <a:solidFill>
                    <a:srgbClr val="FFFFFF"/>
                  </a:solidFill>
                  <a:latin typeface="Calibri" pitchFamily="34" charset="0"/>
                </a:rPr>
                <a:t>ННІ (3), 13 факультетів, НДІ (8)</a:t>
              </a:r>
              <a:endParaRPr lang="ru-RU" sz="1350" b="1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Скругленный прямоугольник 13">
              <a:extLst>
                <a:ext uri="{FF2B5EF4-FFF2-40B4-BE49-F238E27FC236}">
                  <a16:creationId xmlns:a16="http://schemas.microsoft.com/office/drawing/2014/main" id="{87A736D1-3999-4ED2-8401-1E5C70FCB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0826" y="3143248"/>
              <a:ext cx="2428892" cy="1714512"/>
            </a:xfrm>
            <a:prstGeom prst="roundRect">
              <a:avLst>
                <a:gd name="adj" fmla="val 16667"/>
              </a:avLst>
            </a:prstGeom>
            <a:solidFill>
              <a:srgbClr val="0099CC"/>
            </a:solidFill>
            <a:ln w="25400" algn="ctr">
              <a:solidFill>
                <a:srgbClr val="385D8A"/>
              </a:solidFill>
              <a:round/>
              <a:headEnd/>
              <a:tailEnd/>
            </a:ln>
          </p:spPr>
          <p:txBody>
            <a:bodyPr lIns="68566" tIns="34283" rIns="68566" bIns="34283" anchor="ctr"/>
            <a:lstStyle/>
            <a:p>
              <a:pPr algn="ctr"/>
              <a:r>
                <a:rPr lang="uk-UA" sz="788" b="1" dirty="0">
                  <a:solidFill>
                    <a:srgbClr val="FFFFFF"/>
                  </a:solidFill>
                  <a:latin typeface="Calibri" pitchFamily="34" charset="0"/>
                </a:rPr>
                <a:t>Відокремлені підрозділи</a:t>
              </a:r>
            </a:p>
            <a:p>
              <a:pPr algn="ctr"/>
              <a:r>
                <a:rPr lang="uk-UA" sz="1350" b="1" dirty="0">
                  <a:solidFill>
                    <a:srgbClr val="FFFFFF"/>
                  </a:solidFill>
                  <a:latin typeface="Calibri" pitchFamily="34" charset="0"/>
                </a:rPr>
                <a:t>Навчально-дослідні</a:t>
              </a:r>
            </a:p>
            <a:p>
              <a:pPr algn="ctr"/>
              <a:r>
                <a:rPr lang="uk-UA" sz="1350" b="1" dirty="0">
                  <a:solidFill>
                    <a:srgbClr val="FFFFFF"/>
                  </a:solidFill>
                  <a:latin typeface="Calibri" pitchFamily="34" charset="0"/>
                </a:rPr>
                <a:t>господарства (2)</a:t>
              </a:r>
            </a:p>
            <a:p>
              <a:pPr algn="ctr"/>
              <a:r>
                <a:rPr lang="uk-UA" sz="1350" b="1" dirty="0">
                  <a:solidFill>
                    <a:srgbClr val="FFFFFF"/>
                  </a:solidFill>
                  <a:latin typeface="Calibri" pitchFamily="34" charset="0"/>
                </a:rPr>
                <a:t>Дослідні</a:t>
              </a:r>
            </a:p>
            <a:p>
              <a:pPr algn="ctr"/>
              <a:r>
                <a:rPr lang="uk-UA" sz="1350" b="1" dirty="0">
                  <a:solidFill>
                    <a:srgbClr val="FFFFFF"/>
                  </a:solidFill>
                  <a:latin typeface="Calibri" pitchFamily="34" charset="0"/>
                </a:rPr>
                <a:t>станції (2)</a:t>
              </a:r>
            </a:p>
          </p:txBody>
        </p:sp>
        <p:sp>
          <p:nvSpPr>
            <p:cNvPr id="12" name="Скругленный прямоугольник 16">
              <a:extLst>
                <a:ext uri="{FF2B5EF4-FFF2-40B4-BE49-F238E27FC236}">
                  <a16:creationId xmlns:a16="http://schemas.microsoft.com/office/drawing/2014/main" id="{EE3495A1-321D-4E2C-8FDA-01E6C60A09F2}"/>
                </a:ext>
              </a:extLst>
            </p:cNvPr>
            <p:cNvSpPr/>
            <p:nvPr/>
          </p:nvSpPr>
          <p:spPr>
            <a:xfrm>
              <a:off x="2843213" y="2204864"/>
              <a:ext cx="3313112" cy="865187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6" tIns="34283" rIns="68566" bIns="34283" anchor="ctr"/>
            <a:lstStyle/>
            <a:p>
              <a:pPr algn="ctr">
                <a:defRPr/>
              </a:pPr>
              <a:r>
                <a:rPr lang="uk-UA" b="1" dirty="0">
                  <a:solidFill>
                    <a:srgbClr val="FFFFFF"/>
                  </a:solidFill>
                  <a:latin typeface="Calibri" pitchFamily="34" charset="0"/>
                </a:rPr>
                <a:t>Наукові лабораторії</a:t>
              </a:r>
            </a:p>
            <a:p>
              <a:pPr algn="ctr">
                <a:defRPr/>
              </a:pPr>
              <a:r>
                <a:rPr lang="uk-UA" b="1" dirty="0">
                  <a:solidFill>
                    <a:srgbClr val="FFFFFF"/>
                  </a:solidFill>
                  <a:latin typeface="Calibri" pitchFamily="34" charset="0"/>
                </a:rPr>
                <a:t>(70)</a:t>
              </a:r>
              <a:endParaRPr lang="ru-RU" b="1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3" name="Скругленный прямоугольник 17">
              <a:extLst>
                <a:ext uri="{FF2B5EF4-FFF2-40B4-BE49-F238E27FC236}">
                  <a16:creationId xmlns:a16="http://schemas.microsoft.com/office/drawing/2014/main" id="{CC880934-7887-4974-96B4-66B09CA6FB5D}"/>
                </a:ext>
              </a:extLst>
            </p:cNvPr>
            <p:cNvSpPr/>
            <p:nvPr/>
          </p:nvSpPr>
          <p:spPr>
            <a:xfrm>
              <a:off x="2843213" y="3212976"/>
              <a:ext cx="3313112" cy="936625"/>
            </a:xfrm>
            <a:prstGeom prst="roundRect">
              <a:avLst/>
            </a:prstGeom>
            <a:solidFill>
              <a:srgbClr val="00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6" tIns="34283" rIns="68566" bIns="34283" anchor="ctr"/>
            <a:lstStyle/>
            <a:p>
              <a:pPr algn="ctr">
                <a:defRPr/>
              </a:pPr>
              <a:r>
                <a:rPr lang="uk-UA" sz="1500" b="1" dirty="0">
                  <a:solidFill>
                    <a:srgbClr val="FFFFFF"/>
                  </a:solidFill>
                  <a:latin typeface="Calibri" pitchFamily="34" charset="0"/>
                </a:rPr>
                <a:t>Навчально-науково-виробничі лабораторії (49)</a:t>
              </a:r>
              <a:endParaRPr lang="ru-RU" sz="1500" b="1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cxnSp>
          <p:nvCxnSpPr>
            <p:cNvPr id="14" name="Прямая соединительная линия 20">
              <a:extLst>
                <a:ext uri="{FF2B5EF4-FFF2-40B4-BE49-F238E27FC236}">
                  <a16:creationId xmlns:a16="http://schemas.microsoft.com/office/drawing/2014/main" id="{57E32F98-0DAD-4B4F-BE9C-BB1DCB3D9ADE}"/>
                </a:ext>
              </a:extLst>
            </p:cNvPr>
            <p:cNvCxnSpPr>
              <a:cxnSpLocks noChangeShapeType="1"/>
              <a:stCxn id="10" idx="1"/>
              <a:endCxn id="6" idx="3"/>
            </p:cNvCxnSpPr>
            <p:nvPr/>
          </p:nvCxnSpPr>
          <p:spPr bwMode="auto">
            <a:xfrm flipH="1">
              <a:off x="2484438" y="1448470"/>
              <a:ext cx="287336" cy="144525"/>
            </a:xfrm>
            <a:prstGeom prst="line">
              <a:avLst/>
            </a:prstGeom>
            <a:noFill/>
            <a:ln w="28575" algn="ctr">
              <a:solidFill>
                <a:srgbClr val="4A7EBB"/>
              </a:solidFill>
              <a:round/>
              <a:headEnd/>
              <a:tailEnd/>
            </a:ln>
          </p:spPr>
        </p:cxnSp>
        <p:cxnSp>
          <p:nvCxnSpPr>
            <p:cNvPr id="15" name="Прямая соединительная линия 22">
              <a:extLst>
                <a:ext uri="{FF2B5EF4-FFF2-40B4-BE49-F238E27FC236}">
                  <a16:creationId xmlns:a16="http://schemas.microsoft.com/office/drawing/2014/main" id="{1898F3AF-A422-4BE3-B2DE-59A2DD0012C3}"/>
                </a:ext>
              </a:extLst>
            </p:cNvPr>
            <p:cNvCxnSpPr>
              <a:cxnSpLocks noChangeShapeType="1"/>
              <a:stCxn id="10" idx="3"/>
            </p:cNvCxnSpPr>
            <p:nvPr/>
          </p:nvCxnSpPr>
          <p:spPr bwMode="auto">
            <a:xfrm>
              <a:off x="6156324" y="1448470"/>
              <a:ext cx="415940" cy="266019"/>
            </a:xfrm>
            <a:prstGeom prst="line">
              <a:avLst/>
            </a:prstGeom>
            <a:noFill/>
            <a:ln w="28575" algn="ctr">
              <a:solidFill>
                <a:srgbClr val="4A7EBB"/>
              </a:solidFill>
              <a:round/>
              <a:headEnd/>
              <a:tailEnd/>
            </a:ln>
          </p:spPr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F4797E8C-9455-42FF-9CD6-08EA8A77DAB2}"/>
                </a:ext>
              </a:extLst>
            </p:cNvPr>
            <p:cNvCxnSpPr>
              <a:stCxn id="10" idx="1"/>
              <a:endCxn id="10" idx="1"/>
            </p:cNvCxnSpPr>
            <p:nvPr/>
          </p:nvCxnSpPr>
          <p:spPr>
            <a:xfrm>
              <a:off x="2771774" y="1448470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32">
              <a:extLst>
                <a:ext uri="{FF2B5EF4-FFF2-40B4-BE49-F238E27FC236}">
                  <a16:creationId xmlns:a16="http://schemas.microsoft.com/office/drawing/2014/main" id="{0822D970-9B50-4B95-8609-5A28381E6969}"/>
                </a:ext>
              </a:extLst>
            </p:cNvPr>
            <p:cNvCxnSpPr>
              <a:cxnSpLocks noChangeShapeType="1"/>
              <a:stCxn id="10" idx="1"/>
              <a:endCxn id="8" idx="3"/>
            </p:cNvCxnSpPr>
            <p:nvPr/>
          </p:nvCxnSpPr>
          <p:spPr bwMode="auto">
            <a:xfrm flipH="1">
              <a:off x="2484438" y="1448470"/>
              <a:ext cx="287336" cy="1440470"/>
            </a:xfrm>
            <a:prstGeom prst="line">
              <a:avLst/>
            </a:prstGeom>
            <a:noFill/>
            <a:ln w="28575" algn="ctr">
              <a:solidFill>
                <a:srgbClr val="4A7EBB"/>
              </a:solidFill>
              <a:round/>
              <a:headEnd/>
              <a:tailEnd/>
            </a:ln>
          </p:spPr>
        </p:cxnSp>
        <p:cxnSp>
          <p:nvCxnSpPr>
            <p:cNvPr id="18" name="Прямая соединительная линия 32">
              <a:extLst>
                <a:ext uri="{FF2B5EF4-FFF2-40B4-BE49-F238E27FC236}">
                  <a16:creationId xmlns:a16="http://schemas.microsoft.com/office/drawing/2014/main" id="{C6289282-7B78-452F-9573-849F8943529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2484438" y="1792271"/>
              <a:ext cx="287338" cy="2232025"/>
            </a:xfrm>
            <a:prstGeom prst="line">
              <a:avLst/>
            </a:prstGeom>
            <a:noFill/>
            <a:ln w="28575" algn="ctr">
              <a:solidFill>
                <a:srgbClr val="4A7EBB"/>
              </a:solidFill>
              <a:round/>
              <a:headEnd/>
              <a:tailEnd/>
            </a:ln>
          </p:spPr>
        </p:cxnSp>
        <p:cxnSp>
          <p:nvCxnSpPr>
            <p:cNvPr id="19" name="Прямая соединительная линия 32">
              <a:extLst>
                <a:ext uri="{FF2B5EF4-FFF2-40B4-BE49-F238E27FC236}">
                  <a16:creationId xmlns:a16="http://schemas.microsoft.com/office/drawing/2014/main" id="{6E3B5669-0C23-4394-8200-4D564E502C0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27538" y="1988840"/>
              <a:ext cx="0" cy="196819"/>
            </a:xfrm>
            <a:prstGeom prst="line">
              <a:avLst/>
            </a:prstGeom>
            <a:noFill/>
            <a:ln w="28575" algn="ctr">
              <a:solidFill>
                <a:srgbClr val="4A7EBB"/>
              </a:solidFill>
              <a:round/>
              <a:headEnd/>
              <a:tailEnd/>
            </a:ln>
          </p:spPr>
        </p:cxnSp>
        <p:cxnSp>
          <p:nvCxnSpPr>
            <p:cNvPr id="20" name="Прямая соединительная линия 32">
              <a:extLst>
                <a:ext uri="{FF2B5EF4-FFF2-40B4-BE49-F238E27FC236}">
                  <a16:creationId xmlns:a16="http://schemas.microsoft.com/office/drawing/2014/main" id="{2BC8D029-82EB-42D5-99BE-42FDA5C5AB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27538" y="3068960"/>
              <a:ext cx="0" cy="143669"/>
            </a:xfrm>
            <a:prstGeom prst="line">
              <a:avLst/>
            </a:prstGeom>
            <a:noFill/>
            <a:ln w="28575" algn="ctr">
              <a:solidFill>
                <a:srgbClr val="4A7EBB"/>
              </a:solidFill>
              <a:round/>
              <a:headEnd/>
              <a:tailEnd/>
            </a:ln>
          </p:spPr>
        </p:cxnSp>
        <p:sp>
          <p:nvSpPr>
            <p:cNvPr id="21" name="Скругленный прямоугольник 7">
              <a:extLst>
                <a:ext uri="{FF2B5EF4-FFF2-40B4-BE49-F238E27FC236}">
                  <a16:creationId xmlns:a16="http://schemas.microsoft.com/office/drawing/2014/main" id="{4B253708-8A29-450F-885B-DFA7B2DD95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2264" y="1214422"/>
              <a:ext cx="2286016" cy="1714512"/>
            </a:xfrm>
            <a:prstGeom prst="roundRect">
              <a:avLst>
                <a:gd name="adj" fmla="val 16667"/>
              </a:avLst>
            </a:prstGeom>
            <a:solidFill>
              <a:srgbClr val="0099CC"/>
            </a:solidFill>
            <a:ln w="25400" algn="ctr">
              <a:solidFill>
                <a:srgbClr val="385D8A"/>
              </a:solidFill>
              <a:round/>
              <a:headEnd/>
              <a:tailEnd/>
            </a:ln>
          </p:spPr>
          <p:txBody>
            <a:bodyPr lIns="68566" tIns="34283" rIns="68566" bIns="34283" anchor="ctr" anchorCtr="1"/>
            <a:lstStyle/>
            <a:p>
              <a:pPr>
                <a:buFontTx/>
                <a:buChar char="•"/>
              </a:pPr>
              <a:r>
                <a:rPr lang="uk-UA" sz="1200" b="1" dirty="0">
                  <a:solidFill>
                    <a:srgbClr val="FFFFFF"/>
                  </a:solidFill>
                  <a:latin typeface="Calibri" pitchFamily="34" charset="0"/>
                </a:rPr>
                <a:t> Ботанічний сад</a:t>
              </a:r>
            </a:p>
            <a:p>
              <a:pPr>
                <a:buFontTx/>
                <a:buChar char="•"/>
              </a:pPr>
              <a:r>
                <a:rPr lang="uk-UA" sz="1200" b="1" dirty="0">
                  <a:solidFill>
                    <a:srgbClr val="FFFFFF"/>
                  </a:solidFill>
                  <a:latin typeface="Calibri" pitchFamily="34" charset="0"/>
                </a:rPr>
                <a:t> Клінічний центр “Ветмедсервіс”</a:t>
              </a:r>
            </a:p>
            <a:p>
              <a:pPr algn="ctr">
                <a:buFontTx/>
                <a:buChar char="•"/>
              </a:pPr>
              <a:r>
                <a:rPr lang="uk-UA" sz="1200" b="1" dirty="0">
                  <a:solidFill>
                    <a:srgbClr val="FFFFFF"/>
                  </a:solidFill>
                  <a:latin typeface="Calibri" pitchFamily="34" charset="0"/>
                </a:rPr>
                <a:t> Регіональний центр моніторингу пожеж</a:t>
              </a:r>
            </a:p>
            <a:p>
              <a:pPr>
                <a:buFontTx/>
                <a:buChar char="•"/>
              </a:pPr>
              <a:r>
                <a:rPr lang="en-US" sz="1200" b="1" dirty="0">
                  <a:solidFill>
                    <a:srgbClr val="FFFFFF"/>
                  </a:solidFill>
                  <a:latin typeface="Calibri" pitchFamily="34" charset="0"/>
                </a:rPr>
                <a:t> </a:t>
              </a:r>
              <a:r>
                <a:rPr lang="uk-UA" sz="1200" b="1" dirty="0">
                  <a:solidFill>
                    <a:srgbClr val="FFFFFF"/>
                  </a:solidFill>
                  <a:latin typeface="Calibri" pitchFamily="34" charset="0"/>
                </a:rPr>
                <a:t>Регіональний офіс                     </a:t>
              </a:r>
            </a:p>
            <a:p>
              <a:r>
                <a:rPr lang="uk-UA" sz="1200" b="1" dirty="0">
                  <a:solidFill>
                    <a:srgbClr val="FFFFFF"/>
                  </a:solidFill>
                  <a:latin typeface="Calibri" pitchFamily="34" charset="0"/>
                </a:rPr>
                <a:t>    </a:t>
              </a:r>
              <a:r>
                <a:rPr lang="en-US" sz="1200" b="1" dirty="0">
                  <a:solidFill>
                    <a:srgbClr val="FFFFFF"/>
                  </a:solidFill>
                  <a:latin typeface="Calibri" pitchFamily="34" charset="0"/>
                </a:rPr>
                <a:t>FSC</a:t>
              </a:r>
              <a:endParaRPr lang="ru-RU" sz="1200" b="1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22" name="AutoShape 26">
              <a:extLst>
                <a:ext uri="{FF2B5EF4-FFF2-40B4-BE49-F238E27FC236}">
                  <a16:creationId xmlns:a16="http://schemas.microsoft.com/office/drawing/2014/main" id="{0EE03B09-50CA-42A8-B4F5-BC02851CD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267" y="4300973"/>
              <a:ext cx="3590925" cy="681016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68566" tIns="34283" rIns="68566" bIns="34283" anchor="ctr">
              <a:spAutoFit/>
            </a:bodyPr>
            <a:lstStyle/>
            <a:p>
              <a:pPr algn="ctr"/>
              <a:r>
                <a:rPr lang="uk-UA" sz="1200" b="1" dirty="0">
                  <a:solidFill>
                    <a:srgbClr val="002060"/>
                  </a:solidFill>
                </a:rPr>
                <a:t>Навчально-науково-виробничо-</a:t>
              </a:r>
              <a:br>
                <a:rPr lang="uk-UA" sz="1200" b="1" dirty="0">
                  <a:solidFill>
                    <a:srgbClr val="002060"/>
                  </a:solidFill>
                </a:rPr>
              </a:br>
              <a:r>
                <a:rPr lang="uk-UA" sz="1200" b="1" dirty="0">
                  <a:solidFill>
                    <a:srgbClr val="002060"/>
                  </a:solidFill>
                </a:rPr>
                <a:t>інноваційні центри (</a:t>
              </a:r>
              <a:r>
                <a:rPr lang="uk-UA" sz="1350" b="1" dirty="0">
                  <a:solidFill>
                    <a:srgbClr val="002060"/>
                  </a:solidFill>
                </a:rPr>
                <a:t>4</a:t>
              </a:r>
              <a:r>
                <a:rPr lang="uk-UA" sz="1200" b="1" dirty="0">
                  <a:solidFill>
                    <a:srgbClr val="002060"/>
                  </a:solidFill>
                </a:rPr>
                <a:t>)</a:t>
              </a:r>
              <a:endParaRPr lang="ru-RU" sz="1200" b="1" dirty="0">
                <a:solidFill>
                  <a:srgbClr val="002060"/>
                </a:solidFill>
              </a:endParaRPr>
            </a:p>
          </p:txBody>
        </p:sp>
        <p:sp>
          <p:nvSpPr>
            <p:cNvPr id="23" name="Line 27">
              <a:extLst>
                <a:ext uri="{FF2B5EF4-FFF2-40B4-BE49-F238E27FC236}">
                  <a16:creationId xmlns:a16="http://schemas.microsoft.com/office/drawing/2014/main" id="{A5B23255-11FA-4143-AC65-130BD640C2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7538" y="4149080"/>
              <a:ext cx="0" cy="16732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lIns="68566" tIns="34283" rIns="68566" bIns="34283"/>
            <a:lstStyle/>
            <a:p>
              <a:endParaRPr lang="ru-RU" sz="1350" dirty="0"/>
            </a:p>
          </p:txBody>
        </p:sp>
        <p:sp>
          <p:nvSpPr>
            <p:cNvPr id="24" name="Line 24">
              <a:extLst>
                <a:ext uri="{FF2B5EF4-FFF2-40B4-BE49-F238E27FC236}">
                  <a16:creationId xmlns:a16="http://schemas.microsoft.com/office/drawing/2014/main" id="{13F37F79-1AE7-47B9-BC71-D6C868A6F2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56324" y="1448470"/>
              <a:ext cx="487377" cy="1766216"/>
            </a:xfrm>
            <a:prstGeom prst="line">
              <a:avLst/>
            </a:prstGeom>
            <a:noFill/>
            <a:ln w="28575">
              <a:solidFill>
                <a:srgbClr val="002060"/>
              </a:solidFill>
              <a:round/>
              <a:headEnd/>
              <a:tailEnd/>
            </a:ln>
          </p:spPr>
          <p:txBody>
            <a:bodyPr lIns="68566" tIns="34283" rIns="68566" bIns="34283"/>
            <a:lstStyle/>
            <a:p>
              <a:endParaRPr lang="ru-RU" sz="1350" dirty="0"/>
            </a:p>
          </p:txBody>
        </p:sp>
        <p:sp>
          <p:nvSpPr>
            <p:cNvPr id="25" name="Скругленный прямоугольник 31">
              <a:extLst>
                <a:ext uri="{FF2B5EF4-FFF2-40B4-BE49-F238E27FC236}">
                  <a16:creationId xmlns:a16="http://schemas.microsoft.com/office/drawing/2014/main" id="{1C5E0385-4D61-40E3-A300-17A350188DE8}"/>
                </a:ext>
              </a:extLst>
            </p:cNvPr>
            <p:cNvSpPr/>
            <p:nvPr/>
          </p:nvSpPr>
          <p:spPr>
            <a:xfrm>
              <a:off x="357158" y="4869160"/>
              <a:ext cx="2143140" cy="1285884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050" b="1" dirty="0">
                  <a:solidFill>
                    <a:srgbClr val="002060"/>
                  </a:solidFill>
                </a:rPr>
                <a:t>Науковий парк </a:t>
              </a:r>
            </a:p>
            <a:p>
              <a:pPr algn="ctr"/>
              <a:r>
                <a:rPr lang="uk-UA" sz="1350" b="1" dirty="0">
                  <a:solidFill>
                    <a:srgbClr val="002060"/>
                  </a:solidFill>
                </a:rPr>
                <a:t>“Стале природокористу-вання та якість життя”</a:t>
              </a:r>
              <a:endParaRPr lang="ru-RU" sz="1350" b="1" dirty="0">
                <a:solidFill>
                  <a:srgbClr val="002060"/>
                </a:solidFill>
              </a:endParaRPr>
            </a:p>
          </p:txBody>
        </p:sp>
        <p:sp>
          <p:nvSpPr>
            <p:cNvPr id="26" name="Скругленный прямоугольник 32">
              <a:extLst>
                <a:ext uri="{FF2B5EF4-FFF2-40B4-BE49-F238E27FC236}">
                  <a16:creationId xmlns:a16="http://schemas.microsoft.com/office/drawing/2014/main" id="{E2C5B566-FC39-4231-9266-3BDBA96A3BF5}"/>
                </a:ext>
              </a:extLst>
            </p:cNvPr>
            <p:cNvSpPr/>
            <p:nvPr/>
          </p:nvSpPr>
          <p:spPr>
            <a:xfrm>
              <a:off x="6749340" y="5093734"/>
              <a:ext cx="2143140" cy="1071570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350" b="1" dirty="0">
                  <a:solidFill>
                    <a:srgbClr val="002060"/>
                  </a:solidFill>
                </a:rPr>
                <a:t>Стартап Школа НУБіП</a:t>
              </a:r>
              <a:endParaRPr lang="ru-RU" sz="1350" b="1" dirty="0">
                <a:solidFill>
                  <a:srgbClr val="002060"/>
                </a:solidFill>
              </a:endParaRPr>
            </a:p>
          </p:txBody>
        </p:sp>
        <p:sp>
          <p:nvSpPr>
            <p:cNvPr id="27" name="AutoShape 26">
              <a:extLst>
                <a:ext uri="{FF2B5EF4-FFF2-40B4-BE49-F238E27FC236}">
                  <a16:creationId xmlns:a16="http://schemas.microsoft.com/office/drawing/2014/main" id="{8DD246EE-B767-46F4-A5F5-8E6E71CE4F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8586" y="5297004"/>
              <a:ext cx="3903678" cy="715068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square" lIns="68566" tIns="34283" rIns="68566" bIns="34283" anchor="ctr">
              <a:spAutoFit/>
            </a:bodyPr>
            <a:lstStyle/>
            <a:p>
              <a:pPr algn="ctr"/>
              <a:r>
                <a:rPr lang="uk-UA" sz="1350" b="1" dirty="0">
                  <a:solidFill>
                    <a:srgbClr val="002060"/>
                  </a:solidFill>
                </a:rPr>
                <a:t>Центр колективного користування науковим обладнанням з новітніх агротехнологій</a:t>
              </a:r>
              <a:endParaRPr lang="ru-RU" sz="135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29" name="Овал 28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600" b="1" dirty="0">
                <a:latin typeface="Arial" charset="0"/>
              </a:rPr>
              <a:t>19</a:t>
            </a:r>
            <a:endParaRPr kumimoji="0" lang="uk-UA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864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3A092A2-4A18-482A-B247-E0AF8E1E5233}"/>
              </a:ext>
            </a:extLst>
          </p:cNvPr>
          <p:cNvSpPr/>
          <p:nvPr/>
        </p:nvSpPr>
        <p:spPr>
          <a:xfrm>
            <a:off x="496957" y="1030808"/>
            <a:ext cx="8368748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uk-UA" b="1" dirty="0">
                <a:solidFill>
                  <a:schemeClr val="bg1"/>
                </a:solidFill>
                <a:latin typeface="RobotoRegular"/>
              </a:rPr>
              <a:t>Центр колективного користування науковим обладнанням з новітніх агротехнологій «Агропромисловий комплекс, лісове і садово-паркове господарство, ветеринарна медицина»</a:t>
            </a:r>
            <a:endParaRPr lang="uk-UA" dirty="0">
              <a:solidFill>
                <a:schemeClr val="bg1"/>
              </a:solidFill>
              <a:latin typeface="RobotoRegula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1A45CB8-AD3E-4B82-A21D-FC7654850CD0}"/>
              </a:ext>
            </a:extLst>
          </p:cNvPr>
          <p:cNvSpPr/>
          <p:nvPr/>
        </p:nvSpPr>
        <p:spPr>
          <a:xfrm>
            <a:off x="310267" y="5550194"/>
            <a:ext cx="293522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UA" sz="1500" b="1" dirty="0">
                <a:solidFill>
                  <a:schemeClr val="bg1"/>
                </a:solidFill>
              </a:rPr>
              <a:t>https://nubip.edu.ua/node/81537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583315-F1D2-4B1E-B95E-EB764E535C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47" t="9643" r="13152" b="5679"/>
          <a:stretch/>
        </p:blipFill>
        <p:spPr>
          <a:xfrm>
            <a:off x="496957" y="2037901"/>
            <a:ext cx="5107676" cy="32422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B827F6-6523-4AAD-8927-80BC8580E3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08" t="19814" r="43261" b="51283"/>
          <a:stretch/>
        </p:blipFill>
        <p:spPr>
          <a:xfrm>
            <a:off x="5621390" y="2383056"/>
            <a:ext cx="3244314" cy="2184799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017979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079EFA-198C-45C0-940A-578742C46791}"/>
              </a:ext>
            </a:extLst>
          </p:cNvPr>
          <p:cNvSpPr txBox="1">
            <a:spLocks/>
          </p:cNvSpPr>
          <p:nvPr/>
        </p:nvSpPr>
        <p:spPr>
          <a:xfrm>
            <a:off x="327992" y="1006338"/>
            <a:ext cx="8179904" cy="40750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uk-UA" sz="2400" b="1" dirty="0"/>
              <a:t> Навчання в стартап школі нубіп</a:t>
            </a:r>
            <a:endParaRPr lang="ru-UA" sz="232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BB4D7E-6D81-42F2-BD8E-1C14C2C25FAF}"/>
              </a:ext>
            </a:extLst>
          </p:cNvPr>
          <p:cNvSpPr/>
          <p:nvPr/>
        </p:nvSpPr>
        <p:spPr>
          <a:xfrm>
            <a:off x="755374" y="1413842"/>
            <a:ext cx="753386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1500" b="1" dirty="0">
                <a:solidFill>
                  <a:srgbClr val="C00000"/>
                </a:solidFill>
              </a:rPr>
              <a:t>https://nubip.edu.ua/node/64214</a:t>
            </a:r>
            <a:endParaRPr lang="ru-UA" sz="15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5A83089-1827-4355-96F7-5A44E841BA58}"/>
              </a:ext>
            </a:extLst>
          </p:cNvPr>
          <p:cNvSpPr/>
          <p:nvPr/>
        </p:nvSpPr>
        <p:spPr>
          <a:xfrm>
            <a:off x="158538" y="1821346"/>
            <a:ext cx="4572000" cy="35548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/>
            <a:r>
              <a:rPr lang="es-AR" sz="1500" b="1" i="1" dirty="0">
                <a:solidFill>
                  <a:srgbClr val="2C6D8D"/>
                </a:solidFill>
                <a:latin typeface="RobotoRegular"/>
                <a:hlinkClick r:id="rId2"/>
              </a:rPr>
              <a:t>StartUp School NULES of Ukraine</a:t>
            </a:r>
            <a:r>
              <a:rPr lang="es-AR" sz="1500" b="1" i="1" dirty="0">
                <a:solidFill>
                  <a:srgbClr val="000000"/>
                </a:solidFill>
                <a:latin typeface="RobotoRegular"/>
              </a:rPr>
              <a:t> </a:t>
            </a:r>
            <a:r>
              <a:rPr lang="es-AR" sz="1500" b="1" i="1" dirty="0">
                <a:solidFill>
                  <a:srgbClr val="003366"/>
                </a:solidFill>
                <a:latin typeface="RobotoRegular"/>
              </a:rPr>
              <a:t>– </a:t>
            </a:r>
            <a:r>
              <a:rPr lang="uk-UA" sz="1500" b="1" i="1" dirty="0">
                <a:solidFill>
                  <a:srgbClr val="003366"/>
                </a:solidFill>
                <a:latin typeface="RobotoRegular"/>
              </a:rPr>
              <a:t>це</a:t>
            </a:r>
            <a:r>
              <a:rPr lang="ru-RU" sz="1500" b="1" i="1" dirty="0">
                <a:solidFill>
                  <a:srgbClr val="003366"/>
                </a:solidFill>
                <a:latin typeface="RobotoRegular"/>
              </a:rPr>
              <a:t> </a:t>
            </a:r>
            <a:r>
              <a:rPr lang="uk-UA" sz="1500" b="1" i="1" dirty="0">
                <a:solidFill>
                  <a:srgbClr val="003366"/>
                </a:solidFill>
                <a:latin typeface="RobotoRegular"/>
              </a:rPr>
              <a:t>середовище</a:t>
            </a:r>
            <a:r>
              <a:rPr lang="ru-RU" sz="1500" b="1" i="1" dirty="0">
                <a:solidFill>
                  <a:srgbClr val="003366"/>
                </a:solidFill>
                <a:latin typeface="RobotoRegular"/>
              </a:rPr>
              <a:t> для найпрогресивніших інноваторів будь-якого спрямування. Саме тут творча молодь (студенти, аспіранти), вчені та працівники безкоштовно отримують ідеальні умови для втілення своїх ідей.</a:t>
            </a:r>
            <a:endParaRPr lang="ru-RU" sz="1500" dirty="0">
              <a:solidFill>
                <a:srgbClr val="000000"/>
              </a:solidFill>
              <a:latin typeface="RobotoRegular"/>
            </a:endParaRPr>
          </a:p>
          <a:p>
            <a:pPr algn="just" fontAlgn="base"/>
            <a:r>
              <a:rPr lang="ru-RU" sz="1500" dirty="0">
                <a:solidFill>
                  <a:srgbClr val="003366"/>
                </a:solidFill>
                <a:latin typeface="RobotoRegular"/>
              </a:rPr>
              <a:t> </a:t>
            </a:r>
            <a:r>
              <a:rPr lang="ru-RU" sz="1500" dirty="0">
                <a:solidFill>
                  <a:srgbClr val="000000"/>
                </a:solidFill>
                <a:latin typeface="RobotoRegular"/>
              </a:rPr>
              <a:t> У рамках програми діяльності Стартап Школи НУБіП України учасники отримають теоретичні знання та практичні навички в області створення інноваційних проектів. З Вами досвідом і знаннями поділяться найсильніші представники ділової спільноти, експерти місцевого і міжнародного рівня з іменитих інноваційних акселераторів України.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96662CB-1FE1-4962-A506-A7E09F6CC47F}"/>
              </a:ext>
            </a:extLst>
          </p:cNvPr>
          <p:cNvSpPr/>
          <p:nvPr/>
        </p:nvSpPr>
        <p:spPr>
          <a:xfrm>
            <a:off x="5426765" y="3848064"/>
            <a:ext cx="3339548" cy="129266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Київ-03041, </a:t>
            </a:r>
            <a:r>
              <a:rPr lang="ru-RU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вул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Героїв</a:t>
            </a:r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 Оборони, 11, корп.10, каб.210, 211, 212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e-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mail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 startupnubip@gmail.com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+38 (044) 527-86-58 </a:t>
            </a:r>
            <a:endParaRPr lang="ru-UA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C30021C-7F49-4075-A788-0ACA87307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765" y="1888002"/>
            <a:ext cx="3192267" cy="1659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683533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75B56-4058-4378-99B9-7A4A76AC0200}"/>
              </a:ext>
            </a:extLst>
          </p:cNvPr>
          <p:cNvSpPr txBox="1">
            <a:spLocks/>
          </p:cNvSpPr>
          <p:nvPr/>
        </p:nvSpPr>
        <p:spPr>
          <a:xfrm>
            <a:off x="327992" y="985867"/>
            <a:ext cx="8179904" cy="40750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uk-UA" sz="2400" b="1" dirty="0"/>
              <a:t> Студентські наукові гуртки</a:t>
            </a:r>
            <a:endParaRPr lang="ru-UA" sz="232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EA9158A-6BC2-4A9C-A9B7-967EF4D51FF6}"/>
              </a:ext>
            </a:extLst>
          </p:cNvPr>
          <p:cNvSpPr/>
          <p:nvPr/>
        </p:nvSpPr>
        <p:spPr>
          <a:xfrm>
            <a:off x="335273" y="1413842"/>
            <a:ext cx="83754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https://nubip.edu.ua/node/100192</a:t>
            </a:r>
            <a:r>
              <a:rPr lang="uk-UA" b="1" dirty="0">
                <a:solidFill>
                  <a:srgbClr val="FF0000"/>
                </a:solidFill>
              </a:rPr>
              <a:t>, у розділі «Наукова та інноваційна діяльність» - Студентська наукова робота сторінки факультетів, інститутів, кафедр</a:t>
            </a:r>
            <a:endParaRPr lang="ru-UA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FED253-6906-41EA-84BD-69B888B793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31" t="10802" r="10652" b="13219"/>
          <a:stretch/>
        </p:blipFill>
        <p:spPr>
          <a:xfrm>
            <a:off x="205162" y="2200862"/>
            <a:ext cx="5822021" cy="31003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793920-4AC4-4423-91D5-5BB074A3944D}"/>
              </a:ext>
            </a:extLst>
          </p:cNvPr>
          <p:cNvSpPr txBox="1"/>
          <p:nvPr/>
        </p:nvSpPr>
        <p:spPr>
          <a:xfrm>
            <a:off x="6274559" y="2750877"/>
            <a:ext cx="2233337" cy="120032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FF0000"/>
                </a:solidFill>
              </a:rPr>
              <a:t>254 </a:t>
            </a:r>
            <a:r>
              <a:rPr lang="uk-UA" sz="2400" dirty="0"/>
              <a:t>студентські наукові</a:t>
            </a:r>
          </a:p>
          <a:p>
            <a:pPr algn="ctr"/>
            <a:r>
              <a:rPr lang="uk-UA" sz="2400" dirty="0"/>
              <a:t>гуртки</a:t>
            </a:r>
            <a:endParaRPr lang="ru-UA" sz="2400" dirty="0"/>
          </a:p>
        </p:txBody>
      </p:sp>
      <p:sp>
        <p:nvSpPr>
          <p:cNvPr id="7" name="Овал 6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573131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4035" y="1101279"/>
            <a:ext cx="7842908" cy="99417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b="1" dirty="0"/>
              <a:t>можливості з реалізації дослідництва магістрів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47870" y="2369050"/>
            <a:ext cx="8469073" cy="299062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b="1" dirty="0">
                <a:solidFill>
                  <a:srgbClr val="C00000"/>
                </a:solidFill>
              </a:rPr>
              <a:t>5. </a:t>
            </a:r>
            <a:r>
              <a:rPr lang="uk-UA" b="1" dirty="0"/>
              <a:t>Участь у конкурсах студентських наукових робіт;</a:t>
            </a:r>
            <a:endParaRPr lang="uk-UA" b="1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b="1" dirty="0">
                <a:solidFill>
                  <a:srgbClr val="C00000"/>
                </a:solidFill>
              </a:rPr>
              <a:t>6.</a:t>
            </a:r>
            <a:r>
              <a:rPr lang="uk-UA" dirty="0"/>
              <a:t> </a:t>
            </a:r>
            <a:r>
              <a:rPr lang="uk-UA" b="1" dirty="0"/>
              <a:t>Долучення до виконання фінансованих наукових проєктів</a:t>
            </a:r>
            <a:r>
              <a:rPr lang="uk-UA" dirty="0"/>
              <a:t>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b="1" dirty="0">
                <a:solidFill>
                  <a:srgbClr val="C00000"/>
                </a:solidFill>
              </a:rPr>
              <a:t>7. </a:t>
            </a:r>
            <a:r>
              <a:rPr lang="uk-UA" b="1" dirty="0"/>
              <a:t>Участь у науково-технічних заходах та підготовки наукових публікацій</a:t>
            </a:r>
            <a:r>
              <a:rPr lang="uk-UA" dirty="0"/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b="1" dirty="0">
                <a:solidFill>
                  <a:srgbClr val="C00000"/>
                </a:solidFill>
              </a:rPr>
              <a:t>8.</a:t>
            </a:r>
            <a:r>
              <a:rPr lang="uk-UA" dirty="0"/>
              <a:t> </a:t>
            </a:r>
            <a:r>
              <a:rPr lang="uk-UA" b="1" dirty="0"/>
              <a:t>Академічна мобільність </a:t>
            </a:r>
            <a:r>
              <a:rPr lang="uk-UA" dirty="0"/>
              <a:t>(навчання, практики та стажування за кордоном, гранти і стипендії);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b="1" dirty="0">
                <a:solidFill>
                  <a:srgbClr val="C00000"/>
                </a:solidFill>
              </a:rPr>
              <a:t>9</a:t>
            </a:r>
            <a:r>
              <a:rPr lang="uk-UA" dirty="0">
                <a:solidFill>
                  <a:srgbClr val="C00000"/>
                </a:solidFill>
              </a:rPr>
              <a:t>. </a:t>
            </a:r>
            <a:r>
              <a:rPr lang="uk-UA" b="1" dirty="0"/>
              <a:t>Активна громадянська позиція та просвітництво </a:t>
            </a:r>
            <a:r>
              <a:rPr lang="uk-UA" dirty="0"/>
              <a:t>(залучення до роботи органів самоорганізації молодих вчених: студентський науковий клуб, Спілка молодих вчених)</a:t>
            </a:r>
          </a:p>
        </p:txBody>
      </p:sp>
      <p:sp>
        <p:nvSpPr>
          <p:cNvPr id="5" name="Овал 4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600" b="1" dirty="0">
                <a:latin typeface="Arial" charset="0"/>
              </a:rPr>
              <a:t>23</a:t>
            </a:r>
            <a:endParaRPr kumimoji="0" lang="uk-UA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312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413" y="333375"/>
            <a:ext cx="5329237" cy="1223963"/>
          </a:xfrm>
          <a:ln w="28575">
            <a:solidFill>
              <a:srgbClr val="0066CC"/>
            </a:solidFill>
          </a:ln>
        </p:spPr>
        <p:txBody>
          <a:bodyPr/>
          <a:lstStyle/>
          <a:p>
            <a:pPr algn="ctr" eaLnBrk="1" hangingPunct="1"/>
            <a:r>
              <a:rPr lang="uk-UA" sz="2400"/>
              <a:t>Організація об'єднаних націй</a:t>
            </a:r>
            <a:br>
              <a:rPr lang="uk-UA" sz="2400"/>
            </a:br>
            <a:r>
              <a:rPr lang="uk-UA" sz="2400"/>
              <a:t>Генеральна Асамблея</a:t>
            </a:r>
            <a:br>
              <a:rPr lang="uk-UA" sz="2400"/>
            </a:br>
            <a:r>
              <a:rPr lang="uk-UA" sz="2400"/>
              <a:t>Резолюція 25 вересня 2015 року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503238" y="1924050"/>
            <a:ext cx="7885186" cy="4025900"/>
          </a:xfrm>
          <a:ln w="28575">
            <a:solidFill>
              <a:srgbClr val="0066CC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uk-UA"/>
              <a:t>Підсумковий документ самміту ООН </a:t>
            </a:r>
          </a:p>
          <a:p>
            <a:pPr eaLnBrk="1" hangingPunct="1">
              <a:buFontTx/>
              <a:buNone/>
            </a:pPr>
            <a:endParaRPr lang="uk-UA"/>
          </a:p>
          <a:p>
            <a:pPr algn="ctr" eaLnBrk="1" hangingPunct="1">
              <a:buFontTx/>
              <a:buNone/>
            </a:pPr>
            <a:r>
              <a:rPr lang="uk-UA"/>
              <a:t>“</a:t>
            </a:r>
            <a:r>
              <a:rPr lang="uk-UA" sz="4000" b="1"/>
              <a:t>Перетворення нашого світу: Порядок денний в області сталого розвитку на період до 2030 року</a:t>
            </a:r>
            <a:r>
              <a:rPr lang="uk-UA" b="1"/>
              <a:t>”</a:t>
            </a:r>
            <a:endParaRPr lang="ru-RU" b="1"/>
          </a:p>
        </p:txBody>
      </p:sp>
      <p:pic>
        <p:nvPicPr>
          <p:cNvPr id="18436" name="Picture 4" descr="FN_flagg_medi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200025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4" descr="&amp;Kcy;&amp;acy;&amp;rcy;&amp;tcy;&amp;icy;&amp;ncy;&amp;kcy;&amp;icy; &amp;pcy;&amp;ocy; &amp;zcy;&amp;acy;&amp;pcy;&amp;rcy;&amp;ocy;&amp;scy;&amp;ucy; 25 &amp;scy;&amp;iecy;&amp;ncy;&amp;tcy;&amp;yacy;&amp;bcy;&amp;rcy;&amp;yacy; 2015 &amp;gcy;. &amp;gcy;&amp;ocy;&amp;scy;&amp;ucy;&amp;dcy;&amp;acy;&amp;rcy;&amp;scy;&amp;tcy;&amp;vcy;&amp;acy; — &amp;chcy;&amp;lcy;&amp;iecy;&amp;ncy;&amp;ycy; &amp;Ocy;&amp;Ocy;&amp;Ncy; &amp;pcy;&amp;rcy;&amp;icy;&amp;ncy;&amp;yacy;&amp;lcy;&amp;icy; &amp;Pcy;&amp;ocy;&amp;vcy;&amp;iecy;&amp;scy;&amp;tcy;&amp;kcy;&amp;ucy; &amp;dcy;&amp;ncy;&amp;yacy; &amp;vcy; &amp;ocy;&amp;bcy;&amp;lcy;&amp;acy;&amp;scy;&amp;tcy;&amp;icy; &amp;ucy;&amp;scy;&amp;tcy;&amp;ocy;&amp;jcy;&amp;chcy;&amp;icy;&amp;vcy;&amp;ocy;&amp;gcy;&amp;ocy; &amp;rcy;&amp;acy;&amp;zcy;&amp;vcy;&amp;icy;&amp;tcy;&amp;icy;&amp;yacy; &amp;dcy;&amp;ocy; 2030 &amp;gcy;&amp;ocy;&amp;dcy;&amp;a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1800">
              <a:latin typeface="Verdana" pitchFamily="34" charset="0"/>
            </a:endParaRPr>
          </a:p>
        </p:txBody>
      </p:sp>
      <p:sp>
        <p:nvSpPr>
          <p:cNvPr id="19459" name="AutoShape 6" descr="&amp;Kcy;&amp;acy;&amp;rcy;&amp;tcy;&amp;icy;&amp;ncy;&amp;kcy;&amp;icy; &amp;pcy;&amp;ocy; &amp;zcy;&amp;acy;&amp;pcy;&amp;rcy;&amp;ocy;&amp;scy;&amp;ucy; 25 &amp;scy;&amp;iecy;&amp;ncy;&amp;tcy;&amp;yacy;&amp;bcy;&amp;rcy;&amp;yacy; 2015 &amp;gcy;. &amp;gcy;&amp;ocy;&amp;scy;&amp;ucy;&amp;dcy;&amp;acy;&amp;rcy;&amp;scy;&amp;tcy;&amp;vcy;&amp;acy; — &amp;chcy;&amp;lcy;&amp;iecy;&amp;ncy;&amp;ycy; &amp;Ocy;&amp;Ocy;&amp;Ncy; &amp;pcy;&amp;rcy;&amp;icy;&amp;ncy;&amp;yacy;&amp;lcy;&amp;icy; &amp;Pcy;&amp;ocy;&amp;vcy;&amp;iecy;&amp;scy;&amp;tcy;&amp;kcy;&amp;ucy; &amp;dcy;&amp;ncy;&amp;yacy; &amp;vcy; &amp;ocy;&amp;bcy;&amp;lcy;&amp;acy;&amp;scy;&amp;tcy;&amp;icy; &amp;ucy;&amp;scy;&amp;tcy;&amp;ocy;&amp;jcy;&amp;chcy;&amp;icy;&amp;vcy;&amp;ocy;&amp;gcy;&amp;ocy; &amp;rcy;&amp;acy;&amp;zcy;&amp;vcy;&amp;icy;&amp;tcy;&amp;icy;&amp;yacy; &amp;dcy;&amp;ocy; 2030 &amp;gcy;&amp;ocy;&amp;dcy;&amp;a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1800">
              <a:latin typeface="Verdana" pitchFamily="34" charset="0"/>
            </a:endParaRPr>
          </a:p>
        </p:txBody>
      </p:sp>
      <p:sp>
        <p:nvSpPr>
          <p:cNvPr id="19460" name="AutoShape 8" descr="&amp;Kcy;&amp;acy;&amp;rcy;&amp;tcy;&amp;icy;&amp;ncy;&amp;kcy;&amp;icy; &amp;pcy;&amp;ocy; &amp;zcy;&amp;acy;&amp;pcy;&amp;rcy;&amp;ocy;&amp;scy;&amp;ucy; 25 &amp;scy;&amp;iecy;&amp;ncy;&amp;tcy;&amp;yacy;&amp;bcy;&amp;rcy;&amp;yacy; 2015 &amp;gcy;. &amp;gcy;&amp;ocy;&amp;scy;&amp;ucy;&amp;dcy;&amp;acy;&amp;rcy;&amp;scy;&amp;tcy;&amp;vcy;&amp;acy; — &amp;chcy;&amp;lcy;&amp;iecy;&amp;ncy;&amp;ycy; &amp;Ocy;&amp;Ocy;&amp;Ncy; &amp;pcy;&amp;rcy;&amp;icy;&amp;ncy;&amp;yacy;&amp;lcy;&amp;icy; &amp;Pcy;&amp;ocy;&amp;vcy;&amp;iecy;&amp;scy;&amp;tcy;&amp;kcy;&amp;ucy; &amp;dcy;&amp;ncy;&amp;yacy; &amp;vcy; &amp;ocy;&amp;bcy;&amp;lcy;&amp;acy;&amp;scy;&amp;tcy;&amp;icy; &amp;ucy;&amp;scy;&amp;tcy;&amp;ocy;&amp;jcy;&amp;chcy;&amp;icy;&amp;vcy;&amp;ocy;&amp;gcy;&amp;ocy; &amp;rcy;&amp;acy;&amp;zcy;&amp;vcy;&amp;icy;&amp;tcy;&amp;icy;&amp;yacy; &amp;dcy;&amp;ocy; 2030 &amp;gcy;&amp;ocy;&amp;dcy;&amp;a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1800">
              <a:latin typeface="Verdana" pitchFamily="34" charset="0"/>
            </a:endParaRPr>
          </a:p>
        </p:txBody>
      </p:sp>
      <p:sp>
        <p:nvSpPr>
          <p:cNvPr id="19461" name="AutoShape 10" descr="&amp;Kcy;&amp;acy;&amp;rcy;&amp;tcy;&amp;icy;&amp;ncy;&amp;kcy;&amp;icy; &amp;pcy;&amp;ocy; &amp;zcy;&amp;acy;&amp;pcy;&amp;rcy;&amp;ocy;&amp;scy;&amp;ucy; 25 &amp;scy;&amp;iecy;&amp;ncy;&amp;tcy;&amp;yacy;&amp;bcy;&amp;rcy;&amp;yacy; 2015 &amp;gcy;. &amp;gcy;&amp;ocy;&amp;scy;&amp;ucy;&amp;dcy;&amp;acy;&amp;rcy;&amp;scy;&amp;tcy;&amp;vcy;&amp;acy; — &amp;chcy;&amp;lcy;&amp;iecy;&amp;ncy;&amp;ycy; &amp;Ocy;&amp;Ocy;&amp;Ncy; &amp;pcy;&amp;rcy;&amp;icy;&amp;ncy;&amp;yacy;&amp;lcy;&amp;icy; &amp;Pcy;&amp;ocy;&amp;vcy;&amp;iecy;&amp;scy;&amp;tcy;&amp;kcy;&amp;ucy; &amp;dcy;&amp;ncy;&amp;yacy; &amp;vcy; &amp;ocy;&amp;bcy;&amp;lcy;&amp;acy;&amp;scy;&amp;tcy;&amp;icy; &amp;ucy;&amp;scy;&amp;tcy;&amp;ocy;&amp;jcy;&amp;chcy;&amp;icy;&amp;vcy;&amp;ocy;&amp;gcy;&amp;ocy; &amp;rcy;&amp;acy;&amp;zcy;&amp;vcy;&amp;icy;&amp;tcy;&amp;icy;&amp;yacy; &amp;dcy;&amp;ocy; 2030 &amp;gcy;&amp;ocy;&amp;dcy;&amp;a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1800">
              <a:latin typeface="Verdana" pitchFamily="34" charset="0"/>
            </a:endParaRPr>
          </a:p>
        </p:txBody>
      </p:sp>
      <p:sp>
        <p:nvSpPr>
          <p:cNvPr id="19462" name="AutoShape 3" descr="&amp;Kcy;&amp;acy;&amp;rcy;&amp;tcy;&amp;icy;&amp;ncy;&amp;kcy;&amp;icy; &amp;pcy;&amp;ocy; &amp;zcy;&amp;acy;&amp;pcy;&amp;rcy;&amp;ocy;&amp;scy;&amp;ucy; sustainable development goa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1800">
              <a:latin typeface="Verdana" pitchFamily="34" charset="0"/>
            </a:endParaRPr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765175"/>
            <a:ext cx="3888556" cy="450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468313" y="6092825"/>
            <a:ext cx="311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solidFill>
                  <a:schemeClr val="accent1"/>
                </a:solidFill>
              </a:rPr>
              <a:t>http://www.globalgoals.org</a:t>
            </a:r>
          </a:p>
        </p:txBody>
      </p: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984" y="736600"/>
            <a:ext cx="4198937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Овал 9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27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2"/>
          <p:cNvSpPr>
            <a:spLocks noGrp="1"/>
          </p:cNvSpPr>
          <p:nvPr>
            <p:ph idx="4294967295"/>
          </p:nvPr>
        </p:nvSpPr>
        <p:spPr>
          <a:xfrm>
            <a:off x="161764" y="548680"/>
            <a:ext cx="8820472" cy="2232547"/>
          </a:xfrm>
        </p:spPr>
        <p:txBody>
          <a:bodyPr lIns="182880" tIns="91440"/>
          <a:lstStyle/>
          <a:p>
            <a:pPr marL="265113" indent="-265113" algn="just" eaLnBrk="1" hangingPunct="1">
              <a:buFontTx/>
              <a:buNone/>
            </a:pPr>
            <a:r>
              <a:rPr lang="uk-UA" dirty="0"/>
              <a:t>  </a:t>
            </a:r>
            <a:r>
              <a:rPr lang="uk-UA" sz="3600" dirty="0"/>
              <a:t>Три речі, які забезпечать успіх дослідницького університету у майбутньому - наука, технологія, розробка</a:t>
            </a:r>
            <a:r>
              <a:rPr lang="uk-UA" dirty="0"/>
              <a:t> </a:t>
            </a:r>
          </a:p>
        </p:txBody>
      </p:sp>
      <p:sp>
        <p:nvSpPr>
          <p:cNvPr id="20483" name="Прямоугольник 4"/>
          <p:cNvSpPr>
            <a:spLocks noChangeArrowheads="1"/>
          </p:cNvSpPr>
          <p:nvPr/>
        </p:nvSpPr>
        <p:spPr bwMode="auto">
          <a:xfrm>
            <a:off x="4643438" y="3933825"/>
            <a:ext cx="309721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 b="1">
                <a:latin typeface="Verdana" pitchFamily="34" charset="0"/>
              </a:rPr>
              <a:t>Дрю Фауст</a:t>
            </a:r>
          </a:p>
          <a:p>
            <a:endParaRPr lang="uk-UA" sz="1800" b="1">
              <a:latin typeface="Verdana" pitchFamily="34" charset="0"/>
            </a:endParaRPr>
          </a:p>
          <a:p>
            <a:r>
              <a:rPr lang="uk-UA" sz="1800" b="1">
                <a:latin typeface="Verdana" pitchFamily="34" charset="0"/>
              </a:rPr>
              <a:t>Президент, </a:t>
            </a:r>
          </a:p>
          <a:p>
            <a:r>
              <a:rPr lang="uk-UA" sz="1800" b="1">
                <a:latin typeface="Verdana" pitchFamily="34" charset="0"/>
              </a:rPr>
              <a:t>Гарвардський Університет</a:t>
            </a:r>
          </a:p>
        </p:txBody>
      </p:sp>
      <p:pic>
        <p:nvPicPr>
          <p:cNvPr id="20484" name="Picture 2" descr="http://cache.boston.com/bonzai-fba/Globe_Photo/2007/02/12/1171277138_05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3284538"/>
            <a:ext cx="4176712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708400" y="227013"/>
            <a:ext cx="39878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uk-UA" sz="4000" b="1" dirty="0"/>
              <a:t>Наука</a:t>
            </a:r>
            <a:endParaRPr lang="ru-RU" sz="4000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63524" y="1598613"/>
            <a:ext cx="8340923" cy="4999037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uk-UA" sz="2800" dirty="0"/>
              <a:t>це сфера людської діяльності, спрямована на вироблення і систематизацію нових знань про природу, суспільство, мислення і пізнанні навколишнього світу. </a:t>
            </a:r>
            <a:endParaRPr lang="uk-UA" sz="2800" dirty="0"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uk-UA" sz="2800" dirty="0"/>
              <a:t>це результат такої діяльності - система отриманих наукових знань. </a:t>
            </a:r>
            <a:endParaRPr lang="uk-UA" sz="2800" dirty="0">
              <a:sym typeface="Symbol" pitchFamily="18" charset="2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uk-UA" sz="2800" dirty="0"/>
              <a:t>це одна з форм суспільної свідомості, соціальний інститут. У цьому значенні вона являє собою систему взаємозв'язків між науковими організаціями та членами наукового співтовариства, а також включає системи наукової інформації, норм і цінностей науки і т.п. </a:t>
            </a:r>
            <a:endParaRPr lang="uk-UA" sz="2800" dirty="0"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uk-UA" sz="2800" dirty="0"/>
              <a:t>термін "наука" вживається для позначення окремих галузей наукового знання.</a:t>
            </a:r>
            <a:endParaRPr lang="ru-RU" sz="2800" dirty="0"/>
          </a:p>
        </p:txBody>
      </p:sp>
      <p:sp>
        <p:nvSpPr>
          <p:cNvPr id="21508" name="AutoShape 5" descr="&amp;Kcy;&amp;acy;&amp;rcy;&amp;tcy;&amp;icy;&amp;ncy;&amp;kcy;&amp;icy; &amp;pcy;&amp;ocy; &amp;zcy;&amp;acy;&amp;pcy;&amp;rcy;&amp;ocy;&amp;scy;&amp;ucy; &amp;ncy;&amp;acy;&amp;ucy;&amp;kcy;&amp;acy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1509" name="Picture 7" descr="http://begemot.media/wp-content/uploads/2016/09/nauka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15888"/>
            <a:ext cx="25209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 5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29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51275" y="227013"/>
            <a:ext cx="3844925" cy="1143000"/>
          </a:xfrm>
        </p:spPr>
        <p:txBody>
          <a:bodyPr/>
          <a:lstStyle/>
          <a:p>
            <a:pPr algn="ctr" eaLnBrk="1" hangingPunct="1"/>
            <a:r>
              <a:rPr lang="uk-UA" b="1" dirty="0"/>
              <a:t>Цілі науки</a:t>
            </a:r>
            <a:endParaRPr lang="ru-RU" b="1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63524" y="1598613"/>
            <a:ext cx="8628955" cy="1254125"/>
          </a:xfrm>
          <a:ln>
            <a:solidFill>
              <a:schemeClr val="tx2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sz="2800"/>
              <a:t>одержання знань про об'єктивне і про суб'єктивний світ, </a:t>
            </a:r>
          </a:p>
          <a:p>
            <a:pPr eaLnBrk="1" hangingPunct="1">
              <a:lnSpc>
                <a:spcPct val="80000"/>
              </a:lnSpc>
            </a:pPr>
            <a:r>
              <a:rPr lang="uk-UA" sz="2800"/>
              <a:t>осягнення об'єктивної істини</a:t>
            </a:r>
            <a:endParaRPr lang="ru-RU" sz="2800"/>
          </a:p>
        </p:txBody>
      </p:sp>
      <p:pic>
        <p:nvPicPr>
          <p:cNvPr id="22532" name="Picture 5" descr="http://mirpozitiva.ru/uploads/posts/2016-03/1457022565_vc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15888"/>
            <a:ext cx="22320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2771800" y="2884169"/>
            <a:ext cx="50403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sz="4000" b="1" dirty="0">
                <a:solidFill>
                  <a:schemeClr val="tx2"/>
                </a:solidFill>
              </a:rPr>
              <a:t>Завдання науки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250825" y="3524757"/>
            <a:ext cx="8641655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49263" algn="just">
              <a:buFontTx/>
              <a:buChar char="•"/>
            </a:pPr>
            <a:r>
              <a:rPr lang="uk-UA" sz="2400" dirty="0"/>
              <a:t> збирання, опис, аналіз, узагальнення і пояснення фактів; </a:t>
            </a:r>
            <a:endParaRPr lang="ru-RU" sz="2400" dirty="0"/>
          </a:p>
          <a:p>
            <a:pPr indent="449263" algn="just">
              <a:buFontTx/>
              <a:buChar char="•"/>
            </a:pPr>
            <a:r>
              <a:rPr lang="uk-UA" sz="2400" dirty="0"/>
              <a:t> виявлення законів руху природи, суспільства, мислення і пізнання; </a:t>
            </a:r>
            <a:endParaRPr lang="ru-RU" sz="2400" dirty="0"/>
          </a:p>
          <a:p>
            <a:pPr indent="449263" algn="just">
              <a:buFontTx/>
              <a:buChar char="•"/>
            </a:pPr>
            <a:r>
              <a:rPr lang="uk-UA" sz="2400" dirty="0"/>
              <a:t> систематизація отриманих знань; </a:t>
            </a:r>
            <a:endParaRPr lang="ru-RU" sz="2400" dirty="0"/>
          </a:p>
          <a:p>
            <a:pPr indent="449263" algn="just">
              <a:buFontTx/>
              <a:buChar char="•"/>
            </a:pPr>
            <a:r>
              <a:rPr lang="uk-UA" sz="2400" dirty="0"/>
              <a:t> пояснення сутності явищ і процесів; </a:t>
            </a:r>
            <a:endParaRPr lang="ru-RU" sz="2400" dirty="0"/>
          </a:p>
          <a:p>
            <a:pPr indent="449263" algn="just">
              <a:buFontTx/>
              <a:buChar char="•"/>
            </a:pPr>
            <a:r>
              <a:rPr lang="uk-UA" sz="2400" dirty="0"/>
              <a:t> прогнозування подій, явищ і процесів; </a:t>
            </a:r>
            <a:endParaRPr lang="ru-RU" sz="2400" dirty="0"/>
          </a:p>
          <a:p>
            <a:pPr indent="449263" algn="just">
              <a:buFontTx/>
              <a:buChar char="•"/>
            </a:pPr>
            <a:r>
              <a:rPr lang="uk-UA" sz="2400" dirty="0"/>
              <a:t> встановлення напрямів і форм практичного використання отриманих знань.</a:t>
            </a:r>
          </a:p>
        </p:txBody>
      </p:sp>
      <p:sp>
        <p:nvSpPr>
          <p:cNvPr id="7" name="Овал 6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30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uk-UA" sz="4400" b="1" dirty="0"/>
              <a:t>Класифікація наук (галузі)</a:t>
            </a:r>
            <a:endParaRPr lang="ru-RU" sz="4400" b="1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uk-UA" sz="2400" dirty="0">
                <a:sym typeface="Symbol" pitchFamily="18" charset="2"/>
              </a:rPr>
              <a:t></a:t>
            </a:r>
            <a:r>
              <a:rPr lang="uk-UA" sz="2400" dirty="0"/>
              <a:t> </a:t>
            </a:r>
            <a:r>
              <a:rPr lang="uk-UA" sz="2400" b="1" dirty="0">
                <a:solidFill>
                  <a:schemeClr val="tx2"/>
                </a:solidFill>
              </a:rPr>
              <a:t>природничі науки</a:t>
            </a:r>
            <a:r>
              <a:rPr lang="uk-UA" sz="2400" dirty="0"/>
              <a:t> (математика, фізика, хімія, біологія та ін.);</a:t>
            </a:r>
            <a:endParaRPr lang="uk-UA" sz="2400" dirty="0">
              <a:sym typeface="Symbol" pitchFamily="18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uk-UA" sz="2400" dirty="0">
                <a:sym typeface="Symbol" pitchFamily="18" charset="2"/>
              </a:rPr>
              <a:t></a:t>
            </a:r>
            <a:r>
              <a:rPr lang="uk-UA" sz="2400" dirty="0"/>
              <a:t> </a:t>
            </a:r>
            <a:r>
              <a:rPr lang="uk-UA" sz="2400" b="1" dirty="0">
                <a:solidFill>
                  <a:schemeClr val="tx2"/>
                </a:solidFill>
              </a:rPr>
              <a:t>технічні науки</a:t>
            </a:r>
            <a:r>
              <a:rPr lang="uk-UA" sz="2400" dirty="0"/>
              <a:t> - система знань про цілеспрямоване перетворення природних сил і процесів у технічні об´єкти;</a:t>
            </a:r>
            <a:endParaRPr lang="uk-UA" sz="2400" dirty="0">
              <a:sym typeface="Symbol" pitchFamily="18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uk-UA" sz="2400" dirty="0">
                <a:sym typeface="Symbol" pitchFamily="18" charset="2"/>
              </a:rPr>
              <a:t></a:t>
            </a:r>
            <a:r>
              <a:rPr lang="uk-UA" sz="2400" dirty="0"/>
              <a:t> </a:t>
            </a:r>
            <a:r>
              <a:rPr lang="uk-UA" sz="2400" b="1" dirty="0">
                <a:solidFill>
                  <a:schemeClr val="tx2"/>
                </a:solidFill>
              </a:rPr>
              <a:t>медичні науки</a:t>
            </a:r>
            <a:r>
              <a:rPr lang="uk-UA" sz="2400" dirty="0"/>
              <a:t>;</a:t>
            </a:r>
            <a:endParaRPr lang="uk-UA" sz="2400" dirty="0">
              <a:sym typeface="Symbol" pitchFamily="18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uk-UA" sz="2400" dirty="0">
                <a:sym typeface="Symbol" pitchFamily="18" charset="2"/>
              </a:rPr>
              <a:t></a:t>
            </a:r>
            <a:r>
              <a:rPr lang="uk-UA" sz="2400" dirty="0"/>
              <a:t> </a:t>
            </a:r>
            <a:r>
              <a:rPr lang="uk-UA" sz="2400" b="1" dirty="0">
                <a:solidFill>
                  <a:schemeClr val="tx2"/>
                </a:solidFill>
              </a:rPr>
              <a:t>суспільні науки</a:t>
            </a:r>
            <a:r>
              <a:rPr lang="uk-UA" sz="2400" dirty="0"/>
              <a:t> (економіка, соціологія, політологія, правові науки, демографія та ін.);</a:t>
            </a:r>
            <a:endParaRPr lang="uk-UA" sz="2400" dirty="0">
              <a:sym typeface="Symbol" pitchFamily="18" charset="2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uk-UA" sz="2400" dirty="0">
                <a:sym typeface="Symbol" pitchFamily="18" charset="2"/>
              </a:rPr>
              <a:t></a:t>
            </a:r>
            <a:r>
              <a:rPr lang="uk-UA" sz="2400" dirty="0"/>
              <a:t> </a:t>
            </a:r>
            <a:r>
              <a:rPr lang="uk-UA" sz="2400" b="1" dirty="0">
                <a:solidFill>
                  <a:schemeClr val="tx2"/>
                </a:solidFill>
              </a:rPr>
              <a:t>гуманітарні науки</a:t>
            </a:r>
            <a:r>
              <a:rPr lang="uk-UA" sz="2400" dirty="0"/>
              <a:t> (історія держави, історія мистецтва, церкви, теологія, мовознавство і літературознавство, філософія, логіка, психологія та ін.).</a:t>
            </a:r>
            <a:endParaRPr lang="ru-RU" sz="2400" dirty="0"/>
          </a:p>
        </p:txBody>
      </p:sp>
      <p:sp>
        <p:nvSpPr>
          <p:cNvPr id="4" name="Овал 3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31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uk-UA" sz="4000" b="1" dirty="0"/>
              <a:t>Класифікація наук (спрямованість)</a:t>
            </a:r>
            <a:endParaRPr lang="ru-RU" sz="4000" b="1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uk-UA" sz="3600" dirty="0"/>
              <a:t>Фундаментальні науки (дослідження)</a:t>
            </a:r>
          </a:p>
          <a:p>
            <a:pPr eaLnBrk="1" hangingPunct="1"/>
            <a:r>
              <a:rPr lang="uk-UA" sz="3600" dirty="0"/>
              <a:t>Прикладні науки (дослідження)</a:t>
            </a:r>
          </a:p>
          <a:p>
            <a:pPr eaLnBrk="1" hangingPunct="1"/>
            <a:r>
              <a:rPr lang="uk-UA" sz="3600" dirty="0"/>
              <a:t>Розробки</a:t>
            </a:r>
          </a:p>
          <a:p>
            <a:pPr eaLnBrk="1" hangingPunct="1">
              <a:buFontTx/>
              <a:buNone/>
            </a:pPr>
            <a:endParaRPr lang="ru-RU" sz="3600" dirty="0"/>
          </a:p>
        </p:txBody>
      </p:sp>
      <p:sp>
        <p:nvSpPr>
          <p:cNvPr id="4" name="Овал 3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32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3600" b="1" dirty="0"/>
              <a:t>Закон України </a:t>
            </a:r>
            <a:r>
              <a:rPr lang="uk-UA" sz="3600" b="1" dirty="0" err="1"/>
              <a:t>“Про</a:t>
            </a:r>
            <a:r>
              <a:rPr lang="uk-UA" sz="3600" b="1" dirty="0"/>
              <a:t> наукову і науково-технічну </a:t>
            </a:r>
            <a:r>
              <a:rPr lang="uk-UA" sz="3600" b="1" dirty="0" err="1"/>
              <a:t>діяльність”</a:t>
            </a:r>
            <a:br>
              <a:rPr lang="uk-UA" sz="3600" b="1" dirty="0"/>
            </a:br>
            <a:r>
              <a:rPr lang="ru-RU" sz="1400" b="1" dirty="0"/>
              <a:t>(</a:t>
            </a:r>
            <a:r>
              <a:rPr lang="ru-RU" sz="1400" b="1" dirty="0" err="1"/>
              <a:t>від</a:t>
            </a:r>
            <a:r>
              <a:rPr lang="ru-RU" sz="1400" b="1" dirty="0"/>
              <a:t> 26.11.</a:t>
            </a:r>
            <a:r>
              <a:rPr lang="ru-RU" sz="1400" b="1" i="1" dirty="0"/>
              <a:t>2015</a:t>
            </a:r>
            <a:r>
              <a:rPr lang="ru-RU" sz="1400" b="1" dirty="0"/>
              <a:t> № 848-</a:t>
            </a:r>
            <a:r>
              <a:rPr lang="en-US" sz="1400" b="1" dirty="0"/>
              <a:t>VIII</a:t>
            </a:r>
            <a:r>
              <a:rPr lang="uk-UA" sz="1400" b="1" dirty="0"/>
              <a:t>)</a:t>
            </a:r>
            <a:endParaRPr lang="ru-RU" sz="1400" b="1" dirty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84650"/>
          </a:xfrm>
        </p:spPr>
        <p:txBody>
          <a:bodyPr/>
          <a:lstStyle/>
          <a:p>
            <a:pPr algn="just"/>
            <a:r>
              <a:rPr lang="uk-UA" sz="2400" b="1" u="sng" dirty="0">
                <a:solidFill>
                  <a:srgbClr val="7030A0"/>
                </a:solidFill>
              </a:rPr>
              <a:t>фундаментальні наукові дослідження </a:t>
            </a:r>
            <a:r>
              <a:rPr lang="uk-UA" sz="2400" dirty="0"/>
              <a:t>- теоретичні та експериментальні наукові дослідження, спрямовані на одержання </a:t>
            </a:r>
            <a:r>
              <a:rPr lang="uk-UA" sz="2400" b="1" u="sng" dirty="0">
                <a:solidFill>
                  <a:srgbClr val="FF0000"/>
                </a:solidFill>
              </a:rPr>
              <a:t>нових знань</a:t>
            </a:r>
            <a:r>
              <a:rPr lang="uk-UA" sz="2400" b="1" dirty="0">
                <a:solidFill>
                  <a:srgbClr val="FF0000"/>
                </a:solidFill>
              </a:rPr>
              <a:t> </a:t>
            </a:r>
            <a:r>
              <a:rPr lang="uk-UA" sz="2400" dirty="0"/>
              <a:t>про закономірності організації та розвитку природи, суспільства, людини, їх взаємозв’язків. </a:t>
            </a:r>
          </a:p>
          <a:p>
            <a:pPr algn="just"/>
            <a:r>
              <a:rPr lang="uk-UA" sz="2400" b="1" dirty="0"/>
              <a:t>Результатом фундаментальних наукових досліджень </a:t>
            </a:r>
            <a:r>
              <a:rPr lang="uk-UA" sz="2400" dirty="0"/>
              <a:t>є гіпотези, теорії, нові методи пізнання, відкриття законів природи, невідомих раніше явищ і властивостей матерії, виявлення закономірностей розвитку суспільства тощо, які не орієнтовані на безпосереднє практичне використання у сфері економіки.</a:t>
            </a:r>
          </a:p>
        </p:txBody>
      </p:sp>
      <p:sp>
        <p:nvSpPr>
          <p:cNvPr id="5" name="Овал 4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986436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3600" b="1" dirty="0"/>
              <a:t>Закон України </a:t>
            </a:r>
            <a:r>
              <a:rPr lang="uk-UA" sz="3600" b="1" dirty="0" err="1"/>
              <a:t>“Про</a:t>
            </a:r>
            <a:r>
              <a:rPr lang="uk-UA" sz="3600" b="1" dirty="0"/>
              <a:t> наукову і науково-технічну </a:t>
            </a:r>
            <a:r>
              <a:rPr lang="uk-UA" sz="3600" b="1" dirty="0" err="1"/>
              <a:t>діяльність”</a:t>
            </a:r>
            <a:br>
              <a:rPr lang="uk-UA" sz="3600" b="1" dirty="0"/>
            </a:br>
            <a:r>
              <a:rPr lang="ru-RU" sz="1400" b="1" dirty="0"/>
              <a:t>(</a:t>
            </a:r>
            <a:r>
              <a:rPr lang="ru-RU" sz="1400" b="1" dirty="0" err="1"/>
              <a:t>від</a:t>
            </a:r>
            <a:r>
              <a:rPr lang="ru-RU" sz="1400" b="1" dirty="0"/>
              <a:t> 26.11.</a:t>
            </a:r>
            <a:r>
              <a:rPr lang="ru-RU" sz="1400" b="1" i="1" dirty="0"/>
              <a:t>2015</a:t>
            </a:r>
            <a:r>
              <a:rPr lang="ru-RU" sz="1400" b="1" dirty="0"/>
              <a:t> № 848-</a:t>
            </a:r>
            <a:r>
              <a:rPr lang="en-US" sz="1400" b="1" dirty="0"/>
              <a:t>VIII</a:t>
            </a:r>
            <a:r>
              <a:rPr lang="uk-UA" sz="1400" b="1" dirty="0"/>
              <a:t>)</a:t>
            </a:r>
            <a:endParaRPr lang="ru-RU" sz="1400" b="1" dirty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84650"/>
          </a:xfrm>
        </p:spPr>
        <p:txBody>
          <a:bodyPr/>
          <a:lstStyle/>
          <a:p>
            <a:pPr algn="just"/>
            <a:r>
              <a:rPr lang="uk-UA" sz="2400" b="1" u="sng" dirty="0">
                <a:solidFill>
                  <a:srgbClr val="7030A0"/>
                </a:solidFill>
              </a:rPr>
              <a:t>прикладні наукові дослідження </a:t>
            </a:r>
            <a:r>
              <a:rPr lang="uk-UA" sz="2400" dirty="0"/>
              <a:t>- теоретичні та експериментальні наукові дослідження, спрямовані на одержання і використання </a:t>
            </a:r>
            <a:r>
              <a:rPr lang="uk-UA" sz="2400" u="sng" dirty="0">
                <a:solidFill>
                  <a:srgbClr val="FF0000"/>
                </a:solidFill>
              </a:rPr>
              <a:t>нових знань</a:t>
            </a:r>
            <a:r>
              <a:rPr lang="uk-UA" sz="2400" dirty="0"/>
              <a:t> для практичних цілей. </a:t>
            </a:r>
          </a:p>
          <a:p>
            <a:pPr algn="just"/>
            <a:r>
              <a:rPr lang="uk-UA" sz="2400" b="1" dirty="0"/>
              <a:t>Результатом прикладних наукових досліджень </a:t>
            </a:r>
            <a:r>
              <a:rPr lang="uk-UA" sz="2400" dirty="0"/>
              <a:t>є нові знання, призначені для створення нових або вдосконалення існуючих матеріалів, продуктів, пристроїв, методів, систем, технологій, конкретні пропозиції щодо виконання актуальних науково-технічних та суспільних завдань.</a:t>
            </a:r>
          </a:p>
        </p:txBody>
      </p:sp>
      <p:sp>
        <p:nvSpPr>
          <p:cNvPr id="6" name="Овал 5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430227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3600" b="1" dirty="0"/>
              <a:t>Закон України </a:t>
            </a:r>
            <a:r>
              <a:rPr lang="uk-UA" sz="3600" b="1" dirty="0" err="1"/>
              <a:t>“Про</a:t>
            </a:r>
            <a:r>
              <a:rPr lang="uk-UA" sz="3600" b="1" dirty="0"/>
              <a:t> наукову і науково-технічну </a:t>
            </a:r>
            <a:r>
              <a:rPr lang="uk-UA" sz="3600" b="1" dirty="0" err="1"/>
              <a:t>діяльність”</a:t>
            </a:r>
            <a:br>
              <a:rPr lang="uk-UA" sz="3600" b="1" dirty="0"/>
            </a:br>
            <a:r>
              <a:rPr lang="ru-RU" sz="1400" b="1" dirty="0"/>
              <a:t>(</a:t>
            </a:r>
            <a:r>
              <a:rPr lang="ru-RU" sz="1400" b="1" dirty="0" err="1"/>
              <a:t>від</a:t>
            </a:r>
            <a:r>
              <a:rPr lang="ru-RU" sz="1400" b="1" dirty="0"/>
              <a:t> 26.11.</a:t>
            </a:r>
            <a:r>
              <a:rPr lang="ru-RU" sz="1400" b="1" i="1" dirty="0"/>
              <a:t>2015</a:t>
            </a:r>
            <a:r>
              <a:rPr lang="ru-RU" sz="1400" b="1" dirty="0"/>
              <a:t> № 848-</a:t>
            </a:r>
            <a:r>
              <a:rPr lang="en-US" sz="1400" b="1" dirty="0"/>
              <a:t>VIII</a:t>
            </a:r>
            <a:r>
              <a:rPr lang="uk-UA" sz="1400" b="1" dirty="0"/>
              <a:t>)</a:t>
            </a:r>
            <a:endParaRPr lang="ru-RU" sz="1400" b="1" dirty="0"/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84650"/>
          </a:xfrm>
        </p:spPr>
        <p:txBody>
          <a:bodyPr/>
          <a:lstStyle/>
          <a:p>
            <a:pPr algn="just"/>
            <a:r>
              <a:rPr lang="uk-UA" sz="2400" b="1" u="sng" dirty="0">
                <a:solidFill>
                  <a:srgbClr val="7030A0"/>
                </a:solidFill>
              </a:rPr>
              <a:t>науково-технічні (експериментальні) розробки </a:t>
            </a:r>
            <a:r>
              <a:rPr lang="uk-UA" sz="2400" dirty="0"/>
              <a:t>- науково-технічна діяльність, що базується на наукових знаннях, отриманих у результаті наукових досліджень чи практичного досвіду, та провадиться з метою доведення таких знань до стадії практичного використання. </a:t>
            </a:r>
          </a:p>
          <a:p>
            <a:pPr algn="just"/>
            <a:r>
              <a:rPr lang="uk-UA" sz="2400" b="1" dirty="0"/>
              <a:t>Результатом науково-технічних (експериментальних) розробок</a:t>
            </a:r>
            <a:r>
              <a:rPr lang="uk-UA" sz="2400" dirty="0"/>
              <a:t> є нові або істотно вдосконалені матеріали, продукти, процеси, пристрої, технології, системи, об’єкти права інтелектуальної власності, нові або істотно вдосконалені послуги.</a:t>
            </a:r>
          </a:p>
        </p:txBody>
      </p:sp>
      <p:sp>
        <p:nvSpPr>
          <p:cNvPr id="6" name="Овал 5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3094238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1"/>
          <p:cNvPicPr>
            <a:picLocks noChangeAspect="1"/>
          </p:cNvPicPr>
          <p:nvPr/>
        </p:nvPicPr>
        <p:blipFill>
          <a:blip r:embed="rId2"/>
          <a:srcRect l="2751" t="2751" b="2751"/>
          <a:stretch>
            <a:fillRect/>
          </a:stretch>
        </p:blipFill>
        <p:spPr bwMode="auto">
          <a:xfrm>
            <a:off x="107950" y="188913"/>
            <a:ext cx="8891588" cy="648017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174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4288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600" b="1" dirty="0">
                <a:latin typeface="Arial" charset="0"/>
              </a:rPr>
              <a:t>44</a:t>
            </a:r>
            <a:endParaRPr kumimoji="0" lang="uk-UA" sz="1600" b="1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 bwMode="auto">
          <a:xfrm>
            <a:off x="8366125" y="6309320"/>
            <a:ext cx="653492" cy="4320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46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1141</TotalTime>
  <Words>1764</Words>
  <Application>Microsoft Office PowerPoint</Application>
  <PresentationFormat>Екран (4:3)</PresentationFormat>
  <Paragraphs>154</Paragraphs>
  <Slides>25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RobotoRegular</vt:lpstr>
      <vt:lpstr>Times New Roman</vt:lpstr>
      <vt:lpstr>Verdana</vt:lpstr>
      <vt:lpstr>Тема Office</vt:lpstr>
      <vt:lpstr>НАВЧАЛЬНА ДИСЦИПЛІНА “МЕТОДОЛОГІЯ НАУКОВИХ ДОСЛІДЖЕНЬ”</vt:lpstr>
      <vt:lpstr>Навчальний бюджет дисципліни</vt:lpstr>
      <vt:lpstr>Навчальна література</vt:lpstr>
      <vt:lpstr>Чи потрібна наука в Україні?</vt:lpstr>
      <vt:lpstr>Згідно із структурою Європейської системи кваліфікацій,  визначеної на основі результатів навчання, до мінімального переліку вимог входять уміння щодо дослідницької діяльності:</vt:lpstr>
      <vt:lpstr>Дослідницька компетентність</vt:lpstr>
      <vt:lpstr>Можливості магістрів НУБіП</vt:lpstr>
      <vt:lpstr>1. Доступ до інформаційних ресурсів, міжнародних наукометричних баз Scopus, Web of science, ebsco, Science Direct, проєкт Research4Life</vt:lpstr>
      <vt:lpstr>2. Доступ до дослідницької інфраструктури НУБіП</vt:lpstr>
      <vt:lpstr>Презентація PowerPoint</vt:lpstr>
      <vt:lpstr>Презентація PowerPoint</vt:lpstr>
      <vt:lpstr>Презентація PowerPoint</vt:lpstr>
      <vt:lpstr>можливості з реалізації дослідництва магістрів</vt:lpstr>
      <vt:lpstr>Організація об'єднаних націй Генеральна Асамблея Резолюція 25 вересня 2015 року</vt:lpstr>
      <vt:lpstr>Презентація PowerPoint</vt:lpstr>
      <vt:lpstr>Презентація PowerPoint</vt:lpstr>
      <vt:lpstr>Наука</vt:lpstr>
      <vt:lpstr>Цілі науки</vt:lpstr>
      <vt:lpstr>Класифікація наук (галузі)</vt:lpstr>
      <vt:lpstr>Класифікація наук (спрямованість)</vt:lpstr>
      <vt:lpstr>Закон України “Про наукову і науково-технічну діяльність” (від 26.11.2015 № 848-VIII)</vt:lpstr>
      <vt:lpstr>Закон України “Про наукову і науково-технічну діяльність” (від 26.11.2015 № 848-VIII)</vt:lpstr>
      <vt:lpstr>Закон України “Про наукову і науково-технічну діяльність” (від 26.11.2015 № 848-VIII)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 участь молодих викладачів у провадженні наукової діяльності в університеті</dc:title>
  <dc:creator>Toshiba</dc:creator>
  <cp:lastModifiedBy>Lenovo</cp:lastModifiedBy>
  <cp:revision>54</cp:revision>
  <dcterms:created xsi:type="dcterms:W3CDTF">2016-08-24T19:16:32Z</dcterms:created>
  <dcterms:modified xsi:type="dcterms:W3CDTF">2026-10-05T14:46:08Z</dcterms:modified>
</cp:coreProperties>
</file>