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3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1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476250"/>
            <a:ext cx="4568825" cy="38449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FAF51B0-038A-4CE3-933D-D553AA274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14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8A064F-ECBB-4123-92B7-8559E5B3D5CD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Text Box 102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Rectangle 1026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83973" name="Text Box 102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BA3350-9D79-40E0-B224-8B8D520CEF55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8BFF89-8513-4D44-9B51-8E165D134367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B43EE1-4ADD-4D33-9F24-1DEB022912F4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F34C48-605A-430E-B5AC-99CAB64625DF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267670-D4F2-4635-A891-CDDB8FDDBB64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709E18-C111-4094-8451-976F95BEF68E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30E2DE-5F6F-4764-B9E3-8E4A1394DED6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D177B2-79F5-43FB-99A1-B3B76C08153D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177624-82E1-4EED-8AA8-8553088AF970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4A5660-CA13-4826-A3D8-516F44CEC7B0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142DBE-8E2B-4879-A7D9-A6C3EEED1490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0719C1-E95E-4548-AA65-B23914460415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Местом  моей преддипломной практики была компания "Фактор ЛТД", которая оказывает широкий спектр услуг в энергетике, в частности строительство и проектирование инженерных сетей и систем. В компании имеется ряд проблем, связанных с неэффективным документооборотом, что приводит к неэффективному управлению деятельностью организации. 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4D43DA-60F3-4C63-904E-5E306A7518D7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B93856-33E3-4B48-9620-847D7280DECD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E7931A-9139-495D-815D-C2FE4E4149E5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37404A-64D0-4A66-8181-1AFF51D04BB8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E1A7CC-A684-45A3-B082-AD05CB12A4DA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499A57-D1E3-45E2-B3F4-7708FB919060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29349B-DDA9-42C9-9B04-AAAC99D0AE8C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AC4809-A906-421F-837C-C37B1B39F27C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3EE54C-6056-488E-9625-6BC985910233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29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752855-7CFD-4D2A-A356-F471EEB45744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3B9F1C-FDF5-44F2-8B79-C158BBEE2D60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31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653B4F-E5AE-46DF-9C1E-B3C0AF6AAE97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59950-DEA9-4777-B22A-3A86B3247505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32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9AB328-4522-42A7-9033-7B457FD68B79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33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3B9F1C-FDF5-44F2-8B79-C158BBEE2D60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59950-DEA9-4777-B22A-3A86B3247505}" type="slidenum">
              <a:rPr lang="en-GB" smtClean="0">
                <a:ea typeface="Arial Unicode MS" pitchFamily="34" charset="-128"/>
                <a:cs typeface="Arial Unicode MS" pitchFamily="34" charset="-128"/>
              </a:rPr>
              <a:pPr/>
              <a:t>37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BBFBEF-97FD-469F-8299-CDC7D0F470D5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08755E-1CA7-4480-A73A-B2636C92BD42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E4971F-7B1B-45C9-8035-78866504BCEA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2FB1EE-536A-487A-9352-C5ACA06F7AD2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18BA0C-33AB-41DE-A7D6-9FEF273FB9E7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E7628A-46AE-4C83-99FA-76B7CA90FB9C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E57A-7A6A-44F2-8A8F-99D2AA3AEB45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D52A-0525-458C-BEF5-4AA1EB322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6DBC-1A7E-49F0-922A-91598A6D1B56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FB0B-60E1-4771-9B67-B98C76064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61925"/>
            <a:ext cx="1941513" cy="5967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61925"/>
            <a:ext cx="5676900" cy="5967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6724-7B19-4BFB-B2C0-0868021E85B6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4E94-306E-4204-A00C-3B202B4C0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7B19-0401-4518-B56B-B9DDA7B634CC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0BE3-3D57-4B1C-8241-B91B8AD2B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E8A3-E39B-4259-8A89-C10AB64C51B6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5D9-0642-4023-B997-63F013C2F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100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D456-2C53-4714-8142-65DC2B97D722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55FD-9831-438E-B382-98D2A945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BCEEA-A11F-4DC4-9C63-430F7C34BB79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CCA1-2FE4-4ADC-BF9E-D3E5018D0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834B-1D30-41CC-B593-E7032C1DA7C9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5586-CA17-428B-B2A1-24F633C2C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20C3-EE8A-4C3E-B5A4-133185B4ACDE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FEBB-7670-4130-A5DB-923A0E064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0748-B505-46C3-9125-AB74F472C3FD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0EE3-80AB-444D-B32E-8FE8D1F8B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693C-D084-4D18-B711-E1ECDEC25258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8518-38F6-414D-B250-401A489DF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5213" cy="4875213"/>
            <a:chOff x="0" y="0"/>
            <a:chExt cx="5471" cy="3071"/>
          </a:xfrm>
        </p:grpSpPr>
        <p:sp>
          <p:nvSpPr>
            <p:cNvPr id="164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rgbClr val="95A3D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1" cy="114"/>
              <a:chOff x="240" y="893"/>
              <a:chExt cx="5231" cy="114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CC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  <a:cs typeface="Arial" charset="0"/>
                </a:endParaRPr>
              </a:p>
            </p:txBody>
          </p:sp>
          <p:sp>
            <p:nvSpPr>
              <p:cNvPr id="1648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1"/>
              </a:xfrm>
              <a:prstGeom prst="line">
                <a:avLst/>
              </a:prstGeom>
              <a:noFill/>
              <a:ln w="19080">
                <a:solidFill>
                  <a:srgbClr val="666699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1925"/>
            <a:ext cx="77708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08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6487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96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3AF86-2374-4296-9486-98A0829B7D3E}" type="datetime1">
              <a:rPr lang="en-GB"/>
              <a:pPr>
                <a:defRPr/>
              </a:pPr>
              <a:t>24/11/2016</a:t>
            </a:fld>
            <a:endParaRPr lang="en-GB"/>
          </a:p>
        </p:txBody>
      </p:sp>
      <p:sp>
        <p:nvSpPr>
          <p:cNvPr id="164874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0A6B7D-88EA-4479-8C8F-B3F219389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Times New Roman" pitchFamily="18" charset="0"/>
        <a:defRPr sz="4200">
          <a:solidFill>
            <a:srgbClr val="660033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CCC99"/>
        </a:buClr>
        <a:buSzPct val="9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650"/>
        </a:spcBef>
        <a:spcAft>
          <a:spcPct val="0"/>
        </a:spcAft>
        <a:buClr>
          <a:srgbClr val="95A3D1"/>
        </a:buClr>
        <a:buSzPct val="75000"/>
        <a:buFont typeface="Wingdings" pitchFamily="2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CCCC99"/>
        </a:buClr>
        <a:buSzPct val="55000"/>
        <a:buFont typeface="Wingdings" pitchFamily="2" charset="2"/>
        <a:buChar char="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5A3D1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07539-FD33-48A2-8026-0FC7F47FBA23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052" name="Rectangle 5"/>
          <p:cNvSpPr>
            <a:spLocks noGrp="1" noChangeArrowheads="1"/>
          </p:cNvSpPr>
          <p:nvPr/>
        </p:nvSpPr>
        <p:spPr bwMode="auto">
          <a:xfrm>
            <a:off x="1066800" y="2743200"/>
            <a:ext cx="6934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r>
              <a:rPr lang="uk-UA" sz="3000" b="1" dirty="0" smtClean="0">
                <a:solidFill>
                  <a:schemeClr val="tx1"/>
                </a:solidFill>
              </a:rPr>
              <a:t>Створення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>
                <a:solidFill>
                  <a:schemeClr val="tx1"/>
                </a:solidFill>
              </a:rPr>
              <a:t>куба в 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SQL </a:t>
            </a:r>
            <a:r>
              <a:rPr lang="en-US" sz="3000" b="1" dirty="0" smtClean="0">
                <a:solidFill>
                  <a:schemeClr val="tx1"/>
                </a:solidFill>
              </a:rPr>
              <a:t>Server</a:t>
            </a:r>
            <a:endParaRPr lang="uk-UA" sz="3000" b="1" dirty="0" smtClean="0">
              <a:solidFill>
                <a:schemeClr val="tx1"/>
              </a:solidFill>
            </a:endParaRPr>
          </a:p>
          <a:p>
            <a:pPr algn="r" eaLnBrk="0" hangingPunct="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algn="r" eaLnBrk="0" hangingPunct="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8C6EA-6290-47C7-B20C-DC0D6288F5C6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762000" y="1828800"/>
            <a:ext cx="7210425" cy="4856163"/>
          </a:xfrm>
          <a:solidFill>
            <a:schemeClr val="bg1"/>
          </a:solidFill>
        </p:spPr>
        <p:txBody>
          <a:bodyPr anchor="t"/>
          <a:lstStyle/>
          <a:p>
            <a:pPr marL="341313" indent="-341313" algn="r" eaLnBrk="1" hangingPunct="1">
              <a:lnSpc>
                <a:spcPct val="100000"/>
              </a:lnSpc>
              <a:spcBef>
                <a:spcPts val="1500"/>
              </a:spcBef>
              <a:buClr>
                <a:srgbClr val="FFFF00"/>
              </a:buClr>
              <a:buSzPct val="9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dirty="0" smtClean="0">
                <a:solidFill>
                  <a:schemeClr val="tx1"/>
                </a:solidFill>
                <a:latin typeface="Arial" charset="0"/>
              </a:rPr>
              <a:t>2. П</a:t>
            </a:r>
            <a:r>
              <a:rPr lang="uk-UA" sz="5400" b="1" dirty="0" smtClean="0">
                <a:solidFill>
                  <a:schemeClr val="tx1"/>
                </a:solidFill>
                <a:latin typeface="Arial" charset="0"/>
              </a:rPr>
              <a:t>і</a:t>
            </a:r>
            <a:r>
              <a:rPr lang="en-GB" sz="5400" b="1" dirty="0" err="1" smtClean="0">
                <a:solidFill>
                  <a:schemeClr val="tx1"/>
                </a:solidFill>
                <a:latin typeface="Arial" charset="0"/>
              </a:rPr>
              <a:t>дключен</a:t>
            </a:r>
            <a:r>
              <a:rPr lang="uk-UA" sz="5400" b="1" dirty="0" err="1" smtClean="0">
                <a:solidFill>
                  <a:schemeClr val="tx1"/>
                </a:solidFill>
                <a:latin typeface="Arial" charset="0"/>
              </a:rPr>
              <a:t>ня</a:t>
            </a:r>
            <a:r>
              <a:rPr lang="en-GB" sz="5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5400" b="1" dirty="0" smtClean="0">
                <a:solidFill>
                  <a:schemeClr val="tx1"/>
                </a:solidFill>
                <a:latin typeface="Arial" charset="0"/>
              </a:rPr>
              <a:t>до</a:t>
            </a:r>
            <a:r>
              <a:rPr lang="en-GB" sz="5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5400" b="1" dirty="0" smtClean="0">
                <a:solidFill>
                  <a:schemeClr val="tx1"/>
                </a:solidFill>
                <a:latin typeface="Arial" charset="0"/>
              </a:rPr>
              <a:t>джерела</a:t>
            </a:r>
            <a:r>
              <a:rPr lang="en-GB" sz="5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5400" b="1" dirty="0" err="1" smtClean="0">
                <a:solidFill>
                  <a:schemeClr val="tx1"/>
                </a:solidFill>
                <a:latin typeface="Arial" charset="0"/>
              </a:rPr>
              <a:t>дан</a:t>
            </a:r>
            <a:r>
              <a:rPr lang="uk-UA" sz="5400" b="1" dirty="0" smtClean="0">
                <a:solidFill>
                  <a:schemeClr val="tx1"/>
                </a:solidFill>
                <a:latin typeface="Arial" charset="0"/>
              </a:rPr>
              <a:t>и</a:t>
            </a:r>
            <a:r>
              <a:rPr lang="en-GB" sz="5400" b="1" dirty="0" smtClean="0">
                <a:solidFill>
                  <a:schemeClr val="tx1"/>
                </a:solidFill>
                <a:latin typeface="Arial" charset="0"/>
              </a:rPr>
              <a:t>х (Data Source)‏</a:t>
            </a:r>
          </a:p>
          <a:p>
            <a:pPr marL="341313" indent="-341313" algn="r" eaLnBrk="1" hangingPunct="1">
              <a:lnSpc>
                <a:spcPct val="100000"/>
              </a:lnSpc>
              <a:spcBef>
                <a:spcPts val="1500"/>
              </a:spcBef>
              <a:buClr>
                <a:srgbClr val="FFFF00"/>
              </a:buClr>
              <a:buSzPct val="9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54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4B26-C218-46B0-A004-DE0BA57CA8EC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2.1.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бор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7" y="1628800"/>
            <a:ext cx="8513763" cy="403244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495D1-3A3A-402A-BDE3-C3E4490D69D7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2.2.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існуючих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4743450" cy="4248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E51E2-87BE-417F-BCBD-65DE229C57A2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739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2.3. В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провайдера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реляц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ій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ої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баз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933950" cy="33242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4886325" cy="3238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C1BAF-625A-401B-A445-81B788725B23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2.4.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Визначення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(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Баз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- Access)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5334000" cy="3952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0EA01-8D25-4845-8691-CF7596EE068C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2.5. Визначення джерела даних (База даних </a:t>
            </a: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SQL Server)</a:t>
            </a:r>
            <a:endParaRPr lang="en-GB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95450"/>
            <a:ext cx="4924425" cy="51625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2.6. Вибір облікового запису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76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901" y="1721911"/>
            <a:ext cx="4723810" cy="428571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1A399-DC0D-4154-9E6E-6AFADF15C141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7383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GB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Завершення підключення до джерела даних</a:t>
            </a:r>
            <a:r>
              <a:rPr lang="en-GB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Створення імені джерела.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4772025" cy="426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281E-B69F-4180-8F0E-E3BB836F604A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Зовнішній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вигляд вікна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Solution (Р</a:t>
            </a:r>
            <a:r>
              <a:rPr lang="uk-UA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ішення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808312" cy="44446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2B84E-C978-489D-A86F-C9875A948AA1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600200"/>
            <a:ext cx="4979988" cy="3382963"/>
          </a:xfrm>
          <a:solidFill>
            <a:schemeClr val="bg1"/>
          </a:solidFill>
        </p:spPr>
        <p:txBody>
          <a:bodyPr anchor="t"/>
          <a:lstStyle/>
          <a:p>
            <a:pPr marL="341313" indent="-341313" algn="r" eaLnBrk="1" hangingPunct="1">
              <a:lnSpc>
                <a:spcPct val="100000"/>
              </a:lnSpc>
              <a:spcBef>
                <a:spcPts val="1500"/>
              </a:spcBef>
              <a:buClr>
                <a:srgbClr val="FFFF00"/>
              </a:buClr>
              <a:buSzPct val="9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С</a:t>
            </a:r>
            <a:r>
              <a:rPr lang="uk-U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творення</a:t>
            </a: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Data Source View 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219200" y="4343400"/>
            <a:ext cx="5040313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0000"/>
                </a:solidFill>
                <a:latin typeface="Arial" charset="0"/>
              </a:rPr>
              <a:t>П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і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</a:rPr>
              <a:t>д 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</a:rPr>
              <a:t>Data Source View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розуміється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зріз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джерела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, яке буде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використовуватися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для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заповнення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сховища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, при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цьому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нього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можуть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входити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як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таблиці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, так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і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уявлення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</a:rPr>
              <a:t>view )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реляційної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бази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джерела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charset="0"/>
              </a:rPr>
              <a:t>даних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GB" sz="18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4032D-D7BA-4134-AE32-D38EFABDB82D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Мета</a:t>
            </a:r>
            <a:r>
              <a:rPr lang="en-GB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:</a:t>
            </a:r>
            <a:r>
              <a:rPr lang="en-GB" sz="44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endParaRPr lang="en-GB" sz="4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28625" y="2492375"/>
            <a:ext cx="8229600" cy="346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3000" dirty="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uk-UA" sz="3200" dirty="0" smtClean="0">
                <a:solidFill>
                  <a:srgbClr val="000000"/>
                </a:solidFill>
                <a:latin typeface="Calibri" pitchFamily="32" charset="0"/>
              </a:rPr>
              <a:t>методом SQL Server </a:t>
            </a:r>
            <a:r>
              <a:rPr lang="uk-UA" sz="3200" dirty="0" err="1" smtClean="0">
                <a:solidFill>
                  <a:srgbClr val="000000"/>
                </a:solidFill>
                <a:latin typeface="Calibri" pitchFamily="32" charset="0"/>
              </a:rPr>
              <a:t>Business</a:t>
            </a:r>
            <a:r>
              <a:rPr lang="uk-UA" sz="3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uk-UA" sz="3200" dirty="0" err="1" smtClean="0">
                <a:solidFill>
                  <a:srgbClr val="000000"/>
                </a:solidFill>
                <a:latin typeface="Calibri" pitchFamily="32" charset="0"/>
              </a:rPr>
              <a:t>Intelligence</a:t>
            </a:r>
            <a:r>
              <a:rPr lang="uk-UA" sz="3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uk-UA" sz="3200" dirty="0" err="1" smtClean="0">
                <a:solidFill>
                  <a:srgbClr val="000000"/>
                </a:solidFill>
                <a:latin typeface="Calibri" pitchFamily="32" charset="0"/>
              </a:rPr>
              <a:t>Development</a:t>
            </a:r>
            <a:r>
              <a:rPr lang="uk-UA" sz="3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uk-UA" sz="3200" dirty="0" err="1" smtClean="0">
                <a:solidFill>
                  <a:srgbClr val="000000"/>
                </a:solidFill>
                <a:latin typeface="Calibri" pitchFamily="32" charset="0"/>
              </a:rPr>
              <a:t>Studio</a:t>
            </a:r>
            <a:r>
              <a:rPr lang="uk-UA" sz="3200" dirty="0" smtClean="0">
                <a:solidFill>
                  <a:srgbClr val="000000"/>
                </a:solidFill>
                <a:latin typeface="Calibri" pitchFamily="32" charset="0"/>
              </a:rPr>
              <a:t>  створити СД для предметної області «Абітурієнт».</a:t>
            </a:r>
          </a:p>
          <a:p>
            <a:pPr marL="339725" indent="-339725">
              <a:lnSpc>
                <a:spcPct val="100000"/>
              </a:lnSpc>
              <a:spcBef>
                <a:spcPts val="750"/>
              </a:spcBef>
              <a:buFont typeface="Arial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>
              <a:lnSpc>
                <a:spcPct val="100000"/>
              </a:lnSpc>
              <a:spcBef>
                <a:spcPts val="750"/>
              </a:spcBef>
              <a:buFont typeface="Arial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30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BC37A-9544-4014-967F-0AB71E60D6D7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3.1.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побудову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зрізу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джерела</a:t>
            </a:r>
            <a:r>
              <a:rPr lang="ru-RU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даних</a:t>
            </a:r>
            <a:endParaRPr lang="en-GB" sz="3800" dirty="0" smtClean="0">
              <a:solidFill>
                <a:schemeClr val="tx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415760" cy="344363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A1EEB-48F6-40C5-9CDC-2445C47E0D50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3.2. В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джерела даних, що підключається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733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EE7C-09EF-4B57-9670-F4D04EF702D2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3.3.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Вибір таблиць для включення в зріз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7339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DC995-EA18-414A-B240-6048BE64DD68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3.4.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Вв</a:t>
            </a:r>
            <a:r>
              <a:rPr lang="uk-UA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едення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дготовленного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endParaRPr lang="en-GB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4781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9FB7C-7714-4D40-8DE9-86AC51302064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3.5.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зрізу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дизайнер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endParaRPr lang="en-GB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5"/>
            <a:ext cx="3960440" cy="44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81363-9B47-4080-8743-B162FE183776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676400"/>
            <a:ext cx="6408738" cy="3960813"/>
          </a:xfrm>
          <a:solidFill>
            <a:schemeClr val="bg1"/>
          </a:solidFill>
        </p:spPr>
        <p:txBody>
          <a:bodyPr anchor="t"/>
          <a:lstStyle/>
          <a:p>
            <a:pPr marL="341313" indent="-341313" eaLnBrk="1" hangingPunct="1">
              <a:lnSpc>
                <a:spcPct val="100000"/>
              </a:lnSpc>
              <a:spcBef>
                <a:spcPts val="1400"/>
              </a:spcBef>
              <a:buClr>
                <a:srgbClr val="FFFF00"/>
              </a:buClr>
              <a:buSzPct val="9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5000" b="1" dirty="0" smtClean="0">
                <a:solidFill>
                  <a:schemeClr val="tx1"/>
                </a:solidFill>
                <a:latin typeface="Arial" charset="0"/>
              </a:rPr>
              <a:t>4. </a:t>
            </a:r>
            <a:r>
              <a:rPr lang="uk-UA" sz="5000" b="1" dirty="0" smtClean="0">
                <a:solidFill>
                  <a:schemeClr val="tx1"/>
                </a:solidFill>
                <a:latin typeface="Arial" charset="0"/>
              </a:rPr>
              <a:t>Підключення додаткових вимірів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29E9D-60B7-4A37-818A-0F375B81B277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3988" cy="12366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4.1. 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Додаткові види вимірів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3988" cy="4532313"/>
          </a:xfrm>
        </p:spPr>
        <p:txBody>
          <a:bodyPr/>
          <a:lstStyle/>
          <a:p>
            <a:r>
              <a:rPr lang="uk-UA" dirty="0" smtClean="0"/>
              <a:t>З точки зору своїх можливостей виміри в даній версії OLAP </a:t>
            </a:r>
            <a:r>
              <a:rPr lang="uk-UA" dirty="0" err="1" smtClean="0"/>
              <a:t>-сервера</a:t>
            </a:r>
            <a:r>
              <a:rPr lang="uk-UA" dirty="0" smtClean="0"/>
              <a:t> (SQL Server 2005-2008) можуть бути: </a:t>
            </a:r>
          </a:p>
          <a:p>
            <a:r>
              <a:rPr lang="uk-UA" dirty="0" smtClean="0"/>
              <a:t>■ регулярними ( </a:t>
            </a:r>
            <a:r>
              <a:rPr lang="uk-UA" dirty="0" err="1" smtClean="0"/>
              <a:t>Regular</a:t>
            </a:r>
            <a:r>
              <a:rPr lang="uk-UA" dirty="0" smtClean="0"/>
              <a:t>); </a:t>
            </a:r>
          </a:p>
          <a:p>
            <a:r>
              <a:rPr lang="uk-UA" dirty="0" smtClean="0"/>
              <a:t>■ з таблиці фактів ( </a:t>
            </a:r>
            <a:r>
              <a:rPr lang="uk-UA" dirty="0" err="1" smtClean="0"/>
              <a:t>Fact</a:t>
            </a:r>
            <a:r>
              <a:rPr lang="uk-UA" dirty="0" smtClean="0"/>
              <a:t> </a:t>
            </a:r>
            <a:r>
              <a:rPr lang="uk-UA" dirty="0" err="1" smtClean="0"/>
              <a:t>Dimension</a:t>
            </a:r>
            <a:r>
              <a:rPr lang="uk-UA" dirty="0" smtClean="0"/>
              <a:t> ). </a:t>
            </a:r>
          </a:p>
          <a:p>
            <a:r>
              <a:rPr lang="uk-UA" dirty="0" smtClean="0"/>
              <a:t>■ посилальними ( </a:t>
            </a:r>
            <a:r>
              <a:rPr lang="uk-UA" dirty="0" err="1" smtClean="0"/>
              <a:t>Reference</a:t>
            </a:r>
            <a:r>
              <a:rPr lang="uk-UA" dirty="0" smtClean="0"/>
              <a:t>); </a:t>
            </a:r>
          </a:p>
          <a:p>
            <a:r>
              <a:rPr lang="uk-UA" dirty="0" smtClean="0"/>
              <a:t>■ багато-до </a:t>
            </a:r>
            <a:r>
              <a:rPr lang="uk-UA" dirty="0" err="1" smtClean="0"/>
              <a:t>-багатьох</a:t>
            </a:r>
            <a:r>
              <a:rPr lang="uk-UA" dirty="0" smtClean="0"/>
              <a:t> </a:t>
            </a:r>
            <a:r>
              <a:rPr lang="en-US" dirty="0" smtClean="0"/>
              <a:t>( Many - to – Many</a:t>
            </a:r>
            <a:r>
              <a:rPr lang="uk-UA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9EE89-58E4-4B17-BFBE-2BF42F763311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4.2. 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Відкриття зрізу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824536" cy="50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b="1" dirty="0" smtClean="0">
                <a:solidFill>
                  <a:schemeClr val="tx1"/>
                </a:solidFill>
              </a:rPr>
              <a:t>4</a:t>
            </a:r>
            <a:r>
              <a:rPr lang="uk-UA" sz="3600" b="1" dirty="0" smtClean="0">
                <a:solidFill>
                  <a:schemeClr val="tx1"/>
                </a:solidFill>
              </a:rPr>
              <a:t>.3. Додання нової таблиці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235" y="1840959"/>
            <a:ext cx="5257143" cy="4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B2A58-BD70-4BE8-A5CA-8B61F80043FC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4.4. Вигляд вікна «Додання таблиці»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6029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46FA2-21C3-4EA9-869E-C38CB4C8EF6A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57188"/>
            <a:ext cx="7773988" cy="9858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chemeClr val="tx1"/>
                </a:solidFill>
              </a:rPr>
              <a:t>Задач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en-GB" b="1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1. </a:t>
            </a:r>
            <a:r>
              <a:rPr lang="uk-UA" sz="2000" dirty="0" smtClean="0">
                <a:solidFill>
                  <a:schemeClr val="tx1"/>
                </a:solidFill>
              </a:rPr>
              <a:t>Побудувати СД з простими вимірами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1.1. </a:t>
            </a:r>
            <a:r>
              <a:rPr lang="uk-UA" sz="2000" dirty="0" smtClean="0">
                <a:solidFill>
                  <a:schemeClr val="tx1"/>
                </a:solidFill>
              </a:rPr>
              <a:t>створити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рішення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1.2. </a:t>
            </a:r>
            <a:r>
              <a:rPr lang="uk-UA" sz="2000" dirty="0" smtClean="0">
                <a:solidFill>
                  <a:schemeClr val="tx1"/>
                </a:solidFill>
              </a:rPr>
              <a:t>підключитися до джерела даних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1.3. с</a:t>
            </a:r>
            <a:r>
              <a:rPr lang="uk-UA" sz="2000" dirty="0" smtClean="0">
                <a:solidFill>
                  <a:schemeClr val="tx1"/>
                </a:solidFill>
              </a:rPr>
              <a:t>творити</a:t>
            </a:r>
            <a:r>
              <a:rPr lang="en-GB" sz="2000" dirty="0" smtClean="0">
                <a:solidFill>
                  <a:schemeClr val="tx1"/>
                </a:solidFill>
              </a:rPr>
              <a:t> Data Source View;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2. </a:t>
            </a:r>
            <a:r>
              <a:rPr lang="uk-UA" sz="2000" dirty="0" smtClean="0">
                <a:solidFill>
                  <a:schemeClr val="tx1"/>
                </a:solidFill>
              </a:rPr>
              <a:t>Підключити додатковий вимір типу</a:t>
            </a:r>
            <a:r>
              <a:rPr lang="en-GB" sz="2000" dirty="0" smtClean="0">
                <a:solidFill>
                  <a:schemeClr val="tx1"/>
                </a:solidFill>
              </a:rPr>
              <a:t> «</a:t>
            </a:r>
            <a:r>
              <a:rPr lang="uk-UA" sz="2000" dirty="0" smtClean="0">
                <a:solidFill>
                  <a:schemeClr val="tx1"/>
                </a:solidFill>
              </a:rPr>
              <a:t>Час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і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Дата</a:t>
            </a:r>
            <a:r>
              <a:rPr lang="en-GB" sz="2000" dirty="0" smtClean="0">
                <a:solidFill>
                  <a:schemeClr val="tx1"/>
                </a:solidFill>
              </a:rPr>
              <a:t>»;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2.1. </a:t>
            </a:r>
            <a:r>
              <a:rPr lang="uk-UA" sz="2000" dirty="0" smtClean="0">
                <a:solidFill>
                  <a:schemeClr val="tx1"/>
                </a:solidFill>
              </a:rPr>
              <a:t>додати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вимір</a:t>
            </a:r>
            <a:r>
              <a:rPr lang="en-GB" sz="2000" dirty="0" smtClean="0">
                <a:solidFill>
                  <a:schemeClr val="tx1"/>
                </a:solidFill>
              </a:rPr>
              <a:t> Date;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2.2. </a:t>
            </a:r>
            <a:r>
              <a:rPr lang="uk-UA" sz="2000" dirty="0" smtClean="0">
                <a:solidFill>
                  <a:schemeClr val="tx1"/>
                </a:solidFill>
              </a:rPr>
              <a:t>розрахувати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вимір</a:t>
            </a:r>
            <a:r>
              <a:rPr lang="en-GB" sz="2000" dirty="0" smtClean="0">
                <a:solidFill>
                  <a:schemeClr val="tx1"/>
                </a:solidFill>
              </a:rPr>
              <a:t> Date;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2.3. </a:t>
            </a:r>
            <a:r>
              <a:rPr lang="uk-UA" sz="2000" dirty="0" smtClean="0">
                <a:solidFill>
                  <a:schemeClr val="tx1"/>
                </a:solidFill>
              </a:rPr>
              <a:t>здійснити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перегляд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виміру</a:t>
            </a:r>
            <a:r>
              <a:rPr lang="en-GB" sz="2000" dirty="0" smtClean="0">
                <a:solidFill>
                  <a:schemeClr val="tx1"/>
                </a:solidFill>
              </a:rPr>
              <a:t> Date;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3. </a:t>
            </a:r>
            <a:r>
              <a:rPr lang="uk-UA" sz="2000" dirty="0" smtClean="0">
                <a:solidFill>
                  <a:schemeClr val="tx1"/>
                </a:solidFill>
              </a:rPr>
              <a:t>Здійснити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підключення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до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СД виміру</a:t>
            </a:r>
            <a:r>
              <a:rPr lang="en-GB" sz="2000" dirty="0" smtClean="0">
                <a:solidFill>
                  <a:schemeClr val="tx1"/>
                </a:solidFill>
              </a:rPr>
              <a:t>, с</a:t>
            </a:r>
            <a:r>
              <a:rPr lang="uk-UA" sz="2000" dirty="0" smtClean="0">
                <a:solidFill>
                  <a:schemeClr val="tx1"/>
                </a:solidFill>
              </a:rPr>
              <a:t>твореної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uk-UA" sz="2000" dirty="0" smtClean="0">
                <a:solidFill>
                  <a:schemeClr val="tx1"/>
                </a:solidFill>
              </a:rPr>
              <a:t>з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таблиці фактів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3.1. </a:t>
            </a:r>
            <a:r>
              <a:rPr lang="uk-UA" sz="2000" dirty="0" smtClean="0">
                <a:solidFill>
                  <a:schemeClr val="tx1"/>
                </a:solidFill>
              </a:rPr>
              <a:t>додати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вимір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Fact_Dim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3.2. </a:t>
            </a:r>
            <a:r>
              <a:rPr lang="uk-UA" sz="2000" dirty="0" smtClean="0">
                <a:solidFill>
                  <a:schemeClr val="tx1"/>
                </a:solidFill>
              </a:rPr>
              <a:t>розрахувати вимір із таблиці фактів;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sz="2000" dirty="0" smtClean="0">
                <a:solidFill>
                  <a:schemeClr val="tx1"/>
                </a:solidFill>
              </a:rPr>
              <a:t>3.3. здійснити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перегляд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виміру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з таблиці фактів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77954-FC51-483F-BAC8-CB6639146A54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4.6. Вигляд дизайнера із доданою таблицею </a:t>
            </a:r>
            <a:r>
              <a:rPr lang="uk-U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Date</a:t>
            </a:r>
            <a:endParaRPr lang="uk-U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5057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C81DF-775E-4D40-BFE2-12F7A2EE083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4.4.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иклик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будови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виміру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36314"/>
            <a:ext cx="4022749" cy="522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62CDC-9A67-47E3-BD6F-6B7962736C1B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4.5. 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ибір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будови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виміру</a:t>
            </a:r>
            <a:endParaRPr lang="en-GB" sz="3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5020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284C6-362D-4D62-A1D0-D6CDDBFAD2AC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57188"/>
            <a:ext cx="7773988" cy="9858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4.6.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уявлення (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source)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743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атрибутів виміру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616" y="1736197"/>
            <a:ext cx="4752381" cy="4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4.8. Перегляд створеного виміру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901" y="1712388"/>
            <a:ext cx="4723810" cy="43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C81DF-775E-4D40-BFE2-12F7A2EE0831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4.9.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иклик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будови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часового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виміру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36314"/>
            <a:ext cx="4022749" cy="522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62CDC-9A67-47E3-BD6F-6B7962736C1B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3988" cy="113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4.10. 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ибір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будови</a:t>
            </a:r>
            <a:r>
              <a:rPr lang="en-GB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часового виміру</a:t>
            </a:r>
            <a:endParaRPr lang="en-GB" sz="3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743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4.11. Вибір часових періодів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676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4.12. Вибір виду календаря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901" y="1745721"/>
            <a:ext cx="4723810" cy="42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CE91-A2C9-44AC-879D-94986D3F2BA5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Робота зі СД розділена на декілька кроків: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3988" cy="4532313"/>
          </a:xfrm>
        </p:spPr>
        <p:txBody>
          <a:bodyPr/>
          <a:lstStyle/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Створення рішення</a:t>
            </a:r>
            <a:r>
              <a:rPr lang="en-GB" dirty="0" smtClean="0">
                <a:solidFill>
                  <a:schemeClr val="tx1"/>
                </a:solidFill>
              </a:rPr>
              <a:t>(solution);</a:t>
            </a:r>
          </a:p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Підключення до джерела даних(</a:t>
            </a:r>
            <a:r>
              <a:rPr lang="uk-UA" dirty="0" err="1" smtClean="0">
                <a:solidFill>
                  <a:schemeClr val="tx1"/>
                </a:solidFill>
              </a:rPr>
              <a:t>data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source</a:t>
            </a:r>
            <a:r>
              <a:rPr lang="uk-UA" dirty="0" smtClean="0">
                <a:solidFill>
                  <a:schemeClr val="tx1"/>
                </a:solidFill>
              </a:rPr>
              <a:t>);</a:t>
            </a:r>
          </a:p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створення </a:t>
            </a:r>
            <a:r>
              <a:rPr lang="uk-UA" dirty="0" err="1" smtClean="0">
                <a:solidFill>
                  <a:schemeClr val="tx1"/>
                </a:solidFill>
              </a:rPr>
              <a:t>Data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Source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View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Створення кубів і вимірів ;</a:t>
            </a:r>
          </a:p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Розгортання бази (</a:t>
            </a:r>
            <a:r>
              <a:rPr lang="uk-UA" dirty="0" err="1" smtClean="0">
                <a:solidFill>
                  <a:schemeClr val="tx1"/>
                </a:solidFill>
              </a:rPr>
              <a:t>deployment</a:t>
            </a:r>
            <a:r>
              <a:rPr lang="uk-UA" dirty="0" smtClean="0">
                <a:solidFill>
                  <a:schemeClr val="tx1"/>
                </a:solidFill>
              </a:rPr>
              <a:t>); </a:t>
            </a:r>
          </a:p>
          <a:p>
            <a:pPr marL="606425" indent="-606425" eaLnBrk="1" hangingPunct="1">
              <a:lnSpc>
                <a:spcPct val="10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адміністрування бази.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4.13. Перегляд структури часового виміру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378" y="1721911"/>
            <a:ext cx="4742857" cy="4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4.14. Побудова структури таблиці </a:t>
            </a:r>
            <a:r>
              <a:rPr lang="en-US" sz="4400" b="1" dirty="0" smtClean="0">
                <a:solidFill>
                  <a:schemeClr val="tx1"/>
                </a:solidFill>
              </a:rPr>
              <a:t>Time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63" y="1736197"/>
            <a:ext cx="4714286" cy="4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4.1</a:t>
            </a:r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r>
              <a:rPr lang="uk-UA" sz="4400" b="1" dirty="0" smtClean="0">
                <a:solidFill>
                  <a:schemeClr val="tx1"/>
                </a:solidFill>
              </a:rPr>
              <a:t>. Перегляд у дизайнері структури часового виміру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42" y="1600200"/>
            <a:ext cx="6757329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4.16. Перегляд вмісту </a:t>
            </a:r>
            <a:r>
              <a:rPr lang="uk-UA" sz="4400" b="1" smtClean="0">
                <a:solidFill>
                  <a:schemeClr val="tx1"/>
                </a:solidFill>
              </a:rPr>
              <a:t>створеної таблиці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D100BE3-3D57-4B1C-8241-B91B8AD2BD1F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758" y="1940959"/>
            <a:ext cx="6038096" cy="3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6953A-1A12-41BB-A1C7-C922589FEBF2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8621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r>
              <a:rPr lang="uk-UA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виконання цих дій використовуються такі інструменти</a:t>
            </a:r>
            <a:r>
              <a:rPr lang="en-GB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79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1) </a:t>
            </a:r>
            <a:r>
              <a:rPr lang="en-GB" b="1" dirty="0" smtClean="0">
                <a:solidFill>
                  <a:schemeClr val="tx1"/>
                </a:solidFill>
              </a:rPr>
              <a:t>SQL Server Business Intelligent Development Studio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uk-UA" dirty="0" smtClean="0">
                <a:solidFill>
                  <a:schemeClr val="tx1"/>
                </a:solidFill>
              </a:rPr>
              <a:t>Середовище розробки інтелектуальних систем підприємства);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dirty="0" smtClean="0">
                <a:solidFill>
                  <a:schemeClr val="tx1"/>
                </a:solidFill>
              </a:rPr>
              <a:t>2) </a:t>
            </a:r>
            <a:r>
              <a:rPr lang="uk-UA" b="1" dirty="0" smtClean="0">
                <a:solidFill>
                  <a:schemeClr val="tx1"/>
                </a:solidFill>
              </a:rPr>
              <a:t>SQL Server </a:t>
            </a:r>
            <a:r>
              <a:rPr lang="uk-UA" b="1" dirty="0" err="1" smtClean="0">
                <a:solidFill>
                  <a:schemeClr val="tx1"/>
                </a:solidFill>
              </a:rPr>
              <a:t>Management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Studio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(Середовище супроводу SQL-сервера).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06469-C79D-4BD4-8BDC-0F41A8099DDA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2514600"/>
            <a:ext cx="7770813" cy="1373188"/>
          </a:xfrm>
        </p:spPr>
        <p:txBody>
          <a:bodyPr/>
          <a:lstStyle/>
          <a:p>
            <a:pPr eaLnBrk="1" hangingPunct="1"/>
            <a:r>
              <a:rPr lang="ru-RU" sz="6300" b="1" dirty="0" smtClean="0">
                <a:solidFill>
                  <a:schemeClr val="tx1"/>
                </a:solidFill>
              </a:rPr>
              <a:t>1.Створення</a:t>
            </a:r>
            <a:br>
              <a:rPr lang="ru-RU" sz="6300" b="1" dirty="0" smtClean="0">
                <a:solidFill>
                  <a:schemeClr val="tx1"/>
                </a:solidFill>
              </a:rPr>
            </a:br>
            <a:r>
              <a:rPr lang="ru-RU" sz="6300" b="1" dirty="0" smtClean="0">
                <a:solidFill>
                  <a:schemeClr val="tx1"/>
                </a:solidFill>
              </a:rPr>
              <a:t> </a:t>
            </a:r>
            <a:r>
              <a:rPr lang="ru-RU" sz="6300" b="1" dirty="0" err="1" smtClean="0">
                <a:solidFill>
                  <a:schemeClr val="tx1"/>
                </a:solidFill>
              </a:rPr>
              <a:t>рішення</a:t>
            </a:r>
            <a:endParaRPr lang="ru-RU" sz="63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061EF-13DD-4798-BF64-8A75139AE2B6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62950" cy="1739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1.1. В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иклик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SQL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серверно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овища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нтелектуальн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</a:t>
            </a:r>
            <a:endParaRPr lang="en-GB" sz="3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90506"/>
            <a:ext cx="5141218" cy="526749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FBFD3-1FDF-4A59-8231-4596E942EFE5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11150"/>
            <a:ext cx="7773988" cy="10795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1.2.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Команда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творення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en-GB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114925" cy="39814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9AB9-3D36-4197-9D03-F3A4EB093B7E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36550"/>
            <a:ext cx="7773988" cy="10255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1.3. В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шаблон</a:t>
            </a:r>
            <a:r>
              <a:rPr lang="uk-UA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</a:t>
            </a:r>
            <a:r>
              <a:rPr lang="uk-UA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ітичних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</a:t>
            </a:r>
            <a:r>
              <a:rPr lang="en-GB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494463" cy="4524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-Технологии хранения данных">
  <a:themeElements>
    <a:clrScheme name="2-Технологии хранения данны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Технологии хранения данных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2-Технологии хранения данны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Технологии хранения данных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Технологии хранения данных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Технологии хранения данных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Технологии хранения данных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Технологии хранения данных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Технологии хранения данных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Settings\chuprov\Рабочий стол\Perminov\L2\2-Технологии хранения данных.ppt</Template>
  <TotalTime>545</TotalTime>
  <Words>752</Words>
  <Application>Microsoft Office PowerPoint</Application>
  <PresentationFormat>Экран (4:3)</PresentationFormat>
  <Paragraphs>150</Paragraphs>
  <Slides>43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2-Технологии хранения данных</vt:lpstr>
      <vt:lpstr>Презентация PowerPoint</vt:lpstr>
      <vt:lpstr>Презентация PowerPoint</vt:lpstr>
      <vt:lpstr>Задачі: </vt:lpstr>
      <vt:lpstr>Робота зі СД розділена на декілька кроків:</vt:lpstr>
      <vt:lpstr>Для виконання цих дій використовуються такі інструменти:</vt:lpstr>
      <vt:lpstr>1.Створення  рішення</vt:lpstr>
      <vt:lpstr>1.1. Виклик SQL серверного середовища інтелектуальних систем</vt:lpstr>
      <vt:lpstr>1.2. Команда створення нового проекту </vt:lpstr>
      <vt:lpstr>1.3. Вибір шаблону «Проект аналітичних систем»</vt:lpstr>
      <vt:lpstr>Презентация PowerPoint</vt:lpstr>
      <vt:lpstr>2.1. Команди вибору нового джерела даних </vt:lpstr>
      <vt:lpstr>2.2. Список існуючих джерел даних</vt:lpstr>
      <vt:lpstr>2.3. Вибір провайдера для реляційної бази даних</vt:lpstr>
      <vt:lpstr>2.4. Визначення джерела даних (База даних - Access) </vt:lpstr>
      <vt:lpstr>2.5. Визначення джерела даних (База даних SQL Server)</vt:lpstr>
      <vt:lpstr>2.6. Вибір облікового запису </vt:lpstr>
      <vt:lpstr>2.7. Завершення підключення до джерела даних. Створення імені джерела. </vt:lpstr>
      <vt:lpstr>2.8. Зовнішній вигляд вікна Solution (Рішення) </vt:lpstr>
      <vt:lpstr>Презентация PowerPoint</vt:lpstr>
      <vt:lpstr>3.1. Команда на побудову зрізу джерела даних</vt:lpstr>
      <vt:lpstr>3.2. Вибір джерела даних, що підключається </vt:lpstr>
      <vt:lpstr>3.3. Вибір таблиць для включення в зріз</vt:lpstr>
      <vt:lpstr>3.4. Введення імені підготовленного зрізу</vt:lpstr>
      <vt:lpstr>3.5. Вид представлення зрізу в дизайнері</vt:lpstr>
      <vt:lpstr>Презентация PowerPoint</vt:lpstr>
      <vt:lpstr>4.1. Додаткові види вимірів</vt:lpstr>
      <vt:lpstr>4.2. Відкриття зрізу </vt:lpstr>
      <vt:lpstr>4.3. Додання нової таблиці</vt:lpstr>
      <vt:lpstr>4.4. Вигляд вікна «Додання таблиці»</vt:lpstr>
      <vt:lpstr>4.6. Вигляд дизайнера із доданою таблицею Date</vt:lpstr>
      <vt:lpstr>4.4.Виклик команди для побудови нового виміру </vt:lpstr>
      <vt:lpstr>4.5. Вибір методу побудови виміру</vt:lpstr>
      <vt:lpstr>4.6. Вибір уявлення (data source) </vt:lpstr>
      <vt:lpstr>4.7. Вибір атрибутів виміру</vt:lpstr>
      <vt:lpstr>4.8. Перегляд створеного виміру</vt:lpstr>
      <vt:lpstr>4.9.Виклик команди для побудови часового виміру </vt:lpstr>
      <vt:lpstr>4.10. Вибір методу побудови часового виміру</vt:lpstr>
      <vt:lpstr>4.11. Вибір часових періодів</vt:lpstr>
      <vt:lpstr>4.12. Вибір виду календаря</vt:lpstr>
      <vt:lpstr>4.13. Перегляд структури часового виміру</vt:lpstr>
      <vt:lpstr>4.14. Побудова структури таблиці Time</vt:lpstr>
      <vt:lpstr>4.15. Перегляд у дизайнері структури часового виміру</vt:lpstr>
      <vt:lpstr>4.16. Перегляд вмісту створеної таблиці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документооборота в компании ООО "Фактор ЛТД "</dc:title>
  <dc:creator>user</dc:creator>
  <cp:lastModifiedBy>Bella Golub</cp:lastModifiedBy>
  <cp:revision>13</cp:revision>
  <dcterms:modified xsi:type="dcterms:W3CDTF">2016-11-24T08:36:57Z</dcterms:modified>
</cp:coreProperties>
</file>