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4"/>
  </p:notes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9" autoAdjust="0"/>
    <p:restoredTop sz="94667" autoAdjust="0"/>
  </p:normalViewPr>
  <p:slideViewPr>
    <p:cSldViewPr>
      <p:cViewPr varScale="1">
        <p:scale>
          <a:sx n="123" d="100"/>
          <a:sy n="123" d="100"/>
        </p:scale>
        <p:origin x="951" y="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uk-UA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ru-RU" altLang="uk-UA"/>
          </a:p>
        </p:txBody>
      </p:sp>
      <p:sp>
        <p:nvSpPr>
          <p:cNvPr id="337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uk-UA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8809550-4A0D-4887-86C9-CBC0E95CEF63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921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922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922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uk-UA"/>
              </a:p>
            </p:txBody>
          </p:sp>
        </p:grpSp>
        <p:grpSp>
          <p:nvGrpSpPr>
            <p:cNvPr id="922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922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922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uk-UA"/>
              </a:p>
            </p:txBody>
          </p:sp>
        </p:grp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</p:grpSp>
      <p:sp>
        <p:nvSpPr>
          <p:cNvPr id="92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uk-UA" noProof="0" smtClean="0"/>
              <a:t>Образец заголовка</a:t>
            </a:r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uk-UA" noProof="0" smtClean="0"/>
              <a:t>Образец подзаголовка</a:t>
            </a:r>
          </a:p>
        </p:txBody>
      </p:sp>
      <p:sp>
        <p:nvSpPr>
          <p:cNvPr id="923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 altLang="uk-UA"/>
          </a:p>
        </p:txBody>
      </p:sp>
      <p:sp>
        <p:nvSpPr>
          <p:cNvPr id="923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 altLang="uk-UA"/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B2CAD5C-BDFF-49C8-9C54-8E7FCCD07F7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4732A4-0EF7-4E97-8BE9-A415D84EBC91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6359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FA6B2A-6AF8-48D5-B86B-E6656FAAFC14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850933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7EF6FC5-39A1-4F59-A242-6DAB9A8672CA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21925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7E92F-7646-410A-9808-AB0B87088C5D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578074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3BC828-4476-4931-9935-BBB3FB1F247C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288429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5A3749-472C-414B-B266-3EE852BCCDCA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42509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F01411-FE72-4518-A668-A5AF5A9A8E48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277987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517249-B258-401F-9813-70B5B461038F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61828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EAAE3-9026-482C-BBF0-BC1479955039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138365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2524D-D613-4A02-B56C-3275AAC33032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47633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BF4B7-3E95-4D54-8FF6-873CB58FAD2B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89632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uk-UA" altLang="uk-UA" sz="240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uk-UA" altLang="uk-UA" sz="24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uk-UA" altLang="uk-UA" sz="24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uk-UA" altLang="uk-UA" sz="24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uk-UA" altLang="uk-UA" sz="24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uk-UA" altLang="uk-UA" sz="24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uk-UA" altLang="uk-UA" sz="2400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uk-UA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uk-UA"/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A36CFB3-DBF4-4D03-9AF1-FD06581F28D0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908050"/>
            <a:ext cx="7793037" cy="766763"/>
          </a:xfrm>
        </p:spPr>
        <p:txBody>
          <a:bodyPr/>
          <a:lstStyle/>
          <a:p>
            <a:r>
              <a:rPr lang="uk-UA" altLang="uk-UA"/>
              <a:t>Комп'ютерні віруси</a:t>
            </a:r>
            <a:endParaRPr lang="ru-RU" altLang="uk-U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017713"/>
            <a:ext cx="8415338" cy="4506912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uk-UA" sz="1400"/>
              <a:t>		</a:t>
            </a:r>
            <a:r>
              <a:rPr lang="uk-UA" altLang="uk-UA" sz="2000"/>
              <a:t>Типи комп'ютерних вірусів розрізняються між собою по наступних основних ознаках: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uk-UA" altLang="uk-UA" sz="2000"/>
              <a:t>середовище незаселеного; 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uk-UA" altLang="uk-UA" sz="2000"/>
              <a:t>спосіб зараження.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uk-UA" sz="2000"/>
              <a:t>		Під «середовищем незаселеного» розуміються системні області комп'ютера, операційні системи або додатки, в компоненти (файли) яких упроваджується код вірусу. Під «способом зараження» розуміються різні методи упровадження вірусного коду в об'єкти, що заражаються.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uk-UA" altLang="uk-UA" sz="2000"/>
              <a:t>		По середовищу незаселеного віруси можна розділити на: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uk-UA" altLang="uk-UA" sz="2000">
                <a:hlinkClick r:id="rId2" action="ppaction://hlinksldjump"/>
              </a:rPr>
              <a:t>файлові; </a:t>
            </a:r>
            <a:endParaRPr lang="uk-UA" altLang="uk-UA" sz="2000"/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uk-UA" altLang="uk-UA" sz="2000">
                <a:hlinkClick r:id="rId3" action="ppaction://hlinksldjump"/>
              </a:rPr>
              <a:t>завантажувальні; </a:t>
            </a:r>
            <a:endParaRPr lang="uk-UA" altLang="uk-UA" sz="2000"/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uk-UA" altLang="uk-UA" sz="2000">
                <a:hlinkClick r:id="rId4" action="ppaction://hlinksldjump"/>
              </a:rPr>
              <a:t>макро; </a:t>
            </a:r>
            <a:endParaRPr lang="ru-RU" altLang="uk-UA" sz="2000"/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ru-RU" altLang="uk-UA" sz="2000">
                <a:hlinkClick r:id="rId5" action="ppaction://hlinksldjump"/>
              </a:rPr>
              <a:t>скриптов</a:t>
            </a:r>
            <a:r>
              <a:rPr lang="en-US" altLang="uk-UA" sz="2000">
                <a:hlinkClick r:id="rId5" action="ppaction://hlinksldjump"/>
              </a:rPr>
              <a:t>і</a:t>
            </a:r>
            <a:r>
              <a:rPr lang="uk-UA" altLang="uk-UA" sz="2000">
                <a:hlinkClick r:id="rId5" action="ppaction://hlinksldjump"/>
              </a:rPr>
              <a:t>;</a:t>
            </a:r>
            <a:endParaRPr lang="uk-UA" altLang="uk-UA" sz="2000"/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uk-UA" altLang="uk-UA" sz="2000">
                <a:hlinkClick r:id="rId6" action="ppaction://hlinksldjump"/>
              </a:rPr>
              <a:t>шкідливих програм.</a:t>
            </a:r>
            <a:endParaRPr lang="ru-RU" altLang="uk-UA" sz="2000"/>
          </a:p>
        </p:txBody>
      </p:sp>
      <p:sp>
        <p:nvSpPr>
          <p:cNvPr id="205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704138" y="404813"/>
            <a:ext cx="1079500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836613"/>
            <a:ext cx="7793037" cy="839787"/>
          </a:xfrm>
        </p:spPr>
        <p:txBody>
          <a:bodyPr/>
          <a:lstStyle/>
          <a:p>
            <a:r>
              <a:rPr lang="uk-UA" altLang="uk-UA" sz="4000"/>
              <a:t>Троянські програми</a:t>
            </a:r>
            <a:endParaRPr lang="ru-RU" altLang="uk-UA" sz="40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17713"/>
            <a:ext cx="8559800" cy="4506912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2000"/>
              <a:t>		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2000"/>
              <a:t>		В дану категорію входять програми, здійснюючі різні несанкціоновані користувачем дії: збір інформації і її передачу зловмиснику, її руйнування або зловмисну модифікацію, порушення працездатності комп'ютера, використовування ресурсів комп'ютера в непристойній меті.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2000"/>
              <a:t>		Окремі категорії троянських програм завдають збитку видаленим комп'ютерам і сітям, не порушуючи працездатність зараженого комп'ютера (наприклад, троянські програми, розроблені для масованих DoS-атак на видалені ресурси мережі).</a:t>
            </a:r>
            <a:endParaRPr lang="ru-RU" altLang="uk-UA" sz="2000"/>
          </a:p>
        </p:txBody>
      </p:sp>
      <p:sp>
        <p:nvSpPr>
          <p:cNvPr id="1946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32700" y="1052513"/>
            <a:ext cx="1042988" cy="6477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946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32700" y="441325"/>
            <a:ext cx="1079500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uk-UA"/>
              <a:t>Хакерські утиліти і інші шкідливі програми</a:t>
            </a:r>
            <a:endParaRPr lang="ru-RU" altLang="uk-UA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2200"/>
              <a:t>		До даної категорії відносяться:</a:t>
            </a:r>
          </a:p>
          <a:p>
            <a:pPr>
              <a:lnSpc>
                <a:spcPct val="80000"/>
              </a:lnSpc>
            </a:pPr>
            <a:r>
              <a:rPr lang="uk-UA" altLang="uk-UA" sz="2200"/>
              <a:t>утиліти автоматизації створення вірусів, черв'яків і троянських програм (конструктори); </a:t>
            </a:r>
          </a:p>
          <a:p>
            <a:pPr>
              <a:lnSpc>
                <a:spcPct val="80000"/>
              </a:lnSpc>
            </a:pPr>
            <a:r>
              <a:rPr lang="uk-UA" altLang="uk-UA" sz="2200"/>
              <a:t>програмні бібліотеки, розроблені для створення шкідливого ПО; </a:t>
            </a:r>
          </a:p>
          <a:p>
            <a:pPr>
              <a:lnSpc>
                <a:spcPct val="80000"/>
              </a:lnSpc>
            </a:pPr>
            <a:r>
              <a:rPr lang="uk-UA" altLang="uk-UA" sz="2200"/>
              <a:t>хакерскі утиліти утаєння коду заражених файлів від антивірусної перевірки (шифрувальники файлів); </a:t>
            </a:r>
          </a:p>
          <a:p>
            <a:pPr>
              <a:lnSpc>
                <a:spcPct val="80000"/>
              </a:lnSpc>
            </a:pPr>
            <a:r>
              <a:rPr lang="uk-UA" altLang="uk-UA" sz="2200"/>
              <a:t>«злі жарти», що утрудняють роботу з комп'ютером; </a:t>
            </a:r>
          </a:p>
          <a:p>
            <a:pPr>
              <a:lnSpc>
                <a:spcPct val="80000"/>
              </a:lnSpc>
            </a:pPr>
            <a:r>
              <a:rPr lang="uk-UA" altLang="uk-UA" sz="2200"/>
              <a:t>програми, що повідомляють користувачу явно помилкову інформацію про свої дії в системі; </a:t>
            </a:r>
          </a:p>
          <a:p>
            <a:pPr>
              <a:lnSpc>
                <a:spcPct val="80000"/>
              </a:lnSpc>
            </a:pPr>
            <a:r>
              <a:rPr lang="uk-UA" altLang="uk-UA" sz="2200"/>
              <a:t>інші програми, тим або іншим способом навмисно завдаючі прямого або непрямого збитку даному або видаленим комп'ютерам.</a:t>
            </a:r>
            <a:endParaRPr lang="ru-RU" altLang="uk-UA" sz="2200"/>
          </a:p>
        </p:txBody>
      </p:sp>
      <p:sp>
        <p:nvSpPr>
          <p:cNvPr id="2150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67625" y="1052513"/>
            <a:ext cx="1081088" cy="612775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1509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67625" y="404813"/>
            <a:ext cx="1079500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22" name="Rectangle 5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uk-UA" sz="4000"/>
              <a:t>Таблиця додому</a:t>
            </a:r>
            <a:endParaRPr lang="ru-RU" altLang="uk-UA" sz="4000"/>
          </a:p>
        </p:txBody>
      </p:sp>
      <p:graphicFrame>
        <p:nvGraphicFramePr>
          <p:cNvPr id="26490" name="Group 890"/>
          <p:cNvGraphicFramePr>
            <a:graphicFrameLocks noGrp="1"/>
          </p:cNvGraphicFramePr>
          <p:nvPr/>
        </p:nvGraphicFramePr>
        <p:xfrm>
          <a:off x="539750" y="1916113"/>
          <a:ext cx="8316913" cy="4137025"/>
        </p:xfrm>
        <a:graphic>
          <a:graphicData uri="http://schemas.openxmlformats.org/drawingml/2006/table">
            <a:tbl>
              <a:tblPr/>
              <a:tblGrid>
                <a:gridCol w="1154113">
                  <a:extLst>
                    <a:ext uri="{9D8B030D-6E8A-4147-A177-3AD203B41FA5}">
                      <a16:colId xmlns:a16="http://schemas.microsoft.com/office/drawing/2014/main" val="889780297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720530203"/>
                    </a:ext>
                  </a:extLst>
                </a:gridCol>
                <a:gridCol w="944562">
                  <a:extLst>
                    <a:ext uri="{9D8B030D-6E8A-4147-A177-3AD203B41FA5}">
                      <a16:colId xmlns:a16="http://schemas.microsoft.com/office/drawing/2014/main" val="3396848754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val="2805534276"/>
                    </a:ext>
                  </a:extLst>
                </a:gridCol>
                <a:gridCol w="982662">
                  <a:extLst>
                    <a:ext uri="{9D8B030D-6E8A-4147-A177-3AD203B41FA5}">
                      <a16:colId xmlns:a16="http://schemas.microsoft.com/office/drawing/2014/main" val="1946342491"/>
                    </a:ext>
                  </a:extLst>
                </a:gridCol>
                <a:gridCol w="1141413">
                  <a:extLst>
                    <a:ext uri="{9D8B030D-6E8A-4147-A177-3AD203B41FA5}">
                      <a16:colId xmlns:a16="http://schemas.microsoft.com/office/drawing/2014/main" val="3944399533"/>
                    </a:ext>
                  </a:extLst>
                </a:gridCol>
              </a:tblGrid>
              <a:tr h="433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Умовна назва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Короткий опис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Незалежність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827088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235075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43063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Само</a:t>
                      </a: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повсюдження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827088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235075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43063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Спосіб</a:t>
                      </a: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зараження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827088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235075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43063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Спосіб розповсюдження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205357"/>
                  </a:ext>
                </a:extLst>
              </a:tr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COM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  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056451"/>
                  </a:ext>
                </a:extLst>
              </a:tr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TSR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Резедентний вірус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116141"/>
                  </a:ext>
                </a:extLst>
              </a:tr>
              <a:tr h="2571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EXE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Вірус заражає EXE (cutable) файли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0938566"/>
                  </a:ext>
                </a:extLst>
              </a:tr>
              <a:tr h="301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BAT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Вірус на мові batch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5928278"/>
                  </a:ext>
                </a:extLst>
              </a:tr>
              <a:tr h="301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SYS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Вірус заражає BAT (tem) файли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  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1904948"/>
                  </a:ext>
                </a:extLst>
              </a:tr>
              <a:tr h="301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BOOT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Вірус записуючий себе в завантажувальну область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  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681258"/>
                  </a:ext>
                </a:extLst>
              </a:tr>
              <a:tr h="301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MACRO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Вірус заражає документи MSOffice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2970315"/>
                  </a:ext>
                </a:extLst>
              </a:tr>
              <a:tr h="425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STEALTH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827088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235075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43063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Вірус перезаписуючий себе в пам'ять після запуску жертви і що записується назад після її виконання 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3,4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7649971"/>
                  </a:ext>
                </a:extLst>
              </a:tr>
              <a:tr h="301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POLYMORPHIC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Вірус змінюючий своє тіло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5999151"/>
                  </a:ext>
                </a:extLst>
              </a:tr>
              <a:tr h="301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PHANTOM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  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  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  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  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2960635"/>
                  </a:ext>
                </a:extLst>
              </a:tr>
              <a:tr h="301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WORM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Черв'як. Вірус, що розповсюджується по мережі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 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448491"/>
                  </a:ext>
                </a:extLst>
              </a:tr>
              <a:tr h="301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TROJAN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Трояни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uk-UA" alt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4194052"/>
                  </a:ext>
                </a:extLst>
              </a:tr>
            </a:tbl>
          </a:graphicData>
        </a:graphic>
      </p:graphicFrame>
      <p:sp>
        <p:nvSpPr>
          <p:cNvPr id="26471" name="Rectangle 871"/>
          <p:cNvSpPr>
            <a:spLocks noChangeArrowheads="1"/>
          </p:cNvSpPr>
          <p:nvPr/>
        </p:nvSpPr>
        <p:spPr bwMode="auto">
          <a:xfrm>
            <a:off x="0" y="5705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 altLang="uk-UA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060575"/>
            <a:ext cx="7993062" cy="4065588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uk-UA" altLang="uk-UA"/>
              <a:t>		</a:t>
            </a:r>
            <a:r>
              <a:rPr lang="uk-UA" altLang="uk-UA" sz="2000"/>
              <a:t>Файлові віруси при своєму розмноженні тим або іншим способом використовують файлову систему якої-небудь (або яких-небудь) операційної системи.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uk-UA" sz="2000"/>
              <a:t>		Вони:</a:t>
            </a:r>
          </a:p>
          <a:p>
            <a:r>
              <a:rPr lang="uk-UA" altLang="uk-UA" sz="2000"/>
              <a:t>різними способами упроваджуються у виконувані файли (найпоширеніший тип вірусів); </a:t>
            </a:r>
          </a:p>
          <a:p>
            <a:r>
              <a:rPr lang="uk-UA" altLang="uk-UA" sz="2000"/>
              <a:t>створюють файли-двійники (компаньйон-віруси); </a:t>
            </a:r>
          </a:p>
          <a:p>
            <a:r>
              <a:rPr lang="uk-UA" altLang="uk-UA" sz="2000"/>
              <a:t>створюють свої копії в різних каталогах; </a:t>
            </a:r>
          </a:p>
          <a:p>
            <a:r>
              <a:rPr lang="uk-UA" altLang="uk-UA" sz="2000"/>
              <a:t>використовують особливості організації файлової системи (link-віруси). </a:t>
            </a:r>
            <a:endParaRPr lang="ru-RU" altLang="uk-UA" sz="200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1042988" y="908050"/>
            <a:ext cx="7793037" cy="766763"/>
          </a:xfrm>
          <a:noFill/>
          <a:ln/>
        </p:spPr>
        <p:txBody>
          <a:bodyPr/>
          <a:lstStyle/>
          <a:p>
            <a:r>
              <a:rPr lang="uk-UA" altLang="uk-UA" sz="4000"/>
              <a:t>Файлові віруси</a:t>
            </a:r>
            <a:endParaRPr lang="ru-RU" altLang="uk-UA" sz="4000"/>
          </a:p>
        </p:txBody>
      </p:sp>
      <p:sp>
        <p:nvSpPr>
          <p:cNvPr id="3079" name="AutoShape 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67625" y="1125538"/>
            <a:ext cx="1042988" cy="6477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080" name="AutoShape 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32700" y="441325"/>
            <a:ext cx="1079500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uk-UA" altLang="uk-UA" sz="2000"/>
              <a:t>Файлові віруси</a:t>
            </a:r>
          </a:p>
          <a:p>
            <a:pPr>
              <a:lnSpc>
                <a:spcPct val="80000"/>
              </a:lnSpc>
            </a:pPr>
            <a:r>
              <a:rPr lang="uk-UA" altLang="uk-UA" sz="2000"/>
              <a:t>За способом зараження файлів віруси діляться на:</a:t>
            </a:r>
          </a:p>
          <a:p>
            <a:pPr>
              <a:lnSpc>
                <a:spcPct val="80000"/>
              </a:lnSpc>
            </a:pPr>
            <a:r>
              <a:rPr lang="uk-UA" altLang="uk-UA" sz="2000"/>
              <a:t>перезаписуючі (overwriting); </a:t>
            </a:r>
          </a:p>
          <a:p>
            <a:pPr>
              <a:lnSpc>
                <a:spcPct val="80000"/>
              </a:lnSpc>
            </a:pPr>
            <a:r>
              <a:rPr lang="uk-UA" altLang="uk-UA" sz="2000"/>
              <a:t>паразитичні (parasitic); </a:t>
            </a:r>
          </a:p>
          <a:p>
            <a:pPr>
              <a:lnSpc>
                <a:spcPct val="80000"/>
              </a:lnSpc>
            </a:pPr>
            <a:r>
              <a:rPr lang="uk-UA" altLang="uk-UA" sz="2000"/>
              <a:t>віруси-компаньйони (companion); </a:t>
            </a:r>
          </a:p>
          <a:p>
            <a:pPr>
              <a:lnSpc>
                <a:spcPct val="80000"/>
              </a:lnSpc>
            </a:pPr>
            <a:r>
              <a:rPr lang="uk-UA" altLang="uk-UA" sz="2000"/>
              <a:t>віруси-посилання (link); </a:t>
            </a:r>
          </a:p>
          <a:p>
            <a:pPr>
              <a:lnSpc>
                <a:spcPct val="80000"/>
              </a:lnSpc>
            </a:pPr>
            <a:r>
              <a:rPr lang="uk-UA" altLang="uk-UA" sz="2000"/>
              <a:t>віруси, об'єктні модулі, що заражають (OBJ); </a:t>
            </a:r>
          </a:p>
          <a:p>
            <a:pPr>
              <a:lnSpc>
                <a:spcPct val="80000"/>
              </a:lnSpc>
            </a:pPr>
            <a:r>
              <a:rPr lang="uk-UA" altLang="uk-UA" sz="2000"/>
              <a:t>віруси, бібліотеки компіляторів, що заражають (LIB); </a:t>
            </a:r>
          </a:p>
          <a:p>
            <a:pPr>
              <a:lnSpc>
                <a:spcPct val="80000"/>
              </a:lnSpc>
            </a:pPr>
            <a:r>
              <a:rPr lang="uk-UA" altLang="uk-UA" sz="2000"/>
              <a:t>віруси, початкові тексти програм, що заражають. 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1042988" y="908050"/>
            <a:ext cx="7793037" cy="766763"/>
          </a:xfrm>
          <a:noFill/>
          <a:ln/>
        </p:spPr>
        <p:txBody>
          <a:bodyPr/>
          <a:lstStyle/>
          <a:p>
            <a:r>
              <a:rPr lang="uk-UA" altLang="uk-UA"/>
              <a:t>Завантажувальні віруси</a:t>
            </a:r>
            <a:endParaRPr lang="ru-RU" altLang="uk-UA"/>
          </a:p>
        </p:txBody>
      </p:sp>
      <p:sp>
        <p:nvSpPr>
          <p:cNvPr id="13317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667625" y="1089025"/>
            <a:ext cx="1042988" cy="684213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3318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32700" y="404813"/>
            <a:ext cx="1079500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0"/>
            <a:ext cx="8704263" cy="6132513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uk-UA" altLang="uk-UA" sz="3200"/>
              <a:t>Overwriting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2000"/>
              <a:t>		Вірус записує свій код замість коду файлу, що заражається, знищуючи його вміст. Природно, що при цьому файл перестає працювати і не відновлюється. </a:t>
            </a:r>
          </a:p>
          <a:p>
            <a:pPr lvl="1">
              <a:lnSpc>
                <a:spcPct val="80000"/>
              </a:lnSpc>
            </a:pPr>
            <a:r>
              <a:rPr lang="uk-UA" altLang="uk-UA" sz="3200"/>
              <a:t>Parasitic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2000"/>
              <a:t>		Віруси, які при розповсюдженні своїх копій обов'язково записуються в початок файлів, в кінець файлів і в середину файлів або вірусів, що не мають «точки входу», залишаючи самі файли при цьому повністю або частково працездатними.</a:t>
            </a:r>
          </a:p>
          <a:p>
            <a:pPr lvl="1">
              <a:lnSpc>
                <a:spcPct val="80000"/>
              </a:lnSpc>
            </a:pPr>
            <a:r>
              <a:rPr lang="uk-UA" altLang="uk-UA" sz="3200"/>
              <a:t>Companion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2000"/>
              <a:t>		Це віруси, що не змінюють файлів, що заражаються. Алгоритм роботи цих вірусів полягає в тому, що для файлу, що заражається, створюється файл-двійник, причому при запуску зараженого файлу управління одержує саме цей двійник, тобто вірус. Можливо існування і інших типів вірусів-компаньйонів, що використовують інші оригінальні ідеї або особливості інших операційних систем. 	Існують віруси, які жодним чином не пов'язують свою присутність з яким-небудь виконуваним файлом. При розмноженні вони всього лише копіюють свій код в які-небудь каталоги дисків в надії. Link-віруси також не змінюють фізичного вмісту файлів, проте при запуску зараженого файлу «примушують» Ос виконати свій код. </a:t>
            </a:r>
            <a:endParaRPr lang="ru-RU" altLang="uk-UA" sz="2000"/>
          </a:p>
        </p:txBody>
      </p:sp>
      <p:sp>
        <p:nvSpPr>
          <p:cNvPr id="14340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32700" y="1052513"/>
            <a:ext cx="1079500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4341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624638" y="1052513"/>
            <a:ext cx="1042987" cy="6477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17713"/>
            <a:ext cx="8559800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2800"/>
              <a:t>		</a:t>
            </a:r>
            <a:r>
              <a:rPr lang="uk-UA" altLang="uk-UA" sz="2400"/>
              <a:t>Завантажувальні віруси записують себе або в завантажувальний сектор диска (boot-сектор), або в сектор, системний завантажувач вінчестера (Master Boot Record), що містить, або міняють покажчик на активний boot-сектор.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2400"/>
              <a:t>		Даний тип вірусів був достатньо поширений в 1990-х, але практично зник з переходом на 32-бітові операційні системи і відмовою від використовування дискет як основного способу обміну інформацією. Теоретично можливо поява завантажувальних вірусів, що заражають CD-диски і USB-флешек, але на даний момент такі віруси не знайдені.</a:t>
            </a:r>
            <a:endParaRPr lang="ru-RU" altLang="uk-UA" sz="240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1042988" y="908050"/>
            <a:ext cx="7793037" cy="766763"/>
          </a:xfrm>
          <a:noFill/>
          <a:ln/>
        </p:spPr>
        <p:txBody>
          <a:bodyPr/>
          <a:lstStyle/>
          <a:p>
            <a:r>
              <a:rPr lang="uk-UA" altLang="uk-UA"/>
              <a:t>Макро-віруси</a:t>
            </a:r>
            <a:endParaRPr lang="ru-RU" altLang="uk-UA"/>
          </a:p>
        </p:txBody>
      </p:sp>
      <p:sp>
        <p:nvSpPr>
          <p:cNvPr id="10245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667625" y="1016000"/>
            <a:ext cx="1044575" cy="684213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0246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32700" y="368300"/>
            <a:ext cx="1079500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17713"/>
            <a:ext cx="85598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uk-UA" sz="2000"/>
              <a:t>		Багато табличних і графічних редакторів, систем проектування, текстові процесори мають свої </a:t>
            </a:r>
            <a:r>
              <a:rPr lang="ru-RU" altLang="uk-UA" sz="2000"/>
              <a:t>макро-</a:t>
            </a:r>
            <a:r>
              <a:rPr lang="uk-UA" altLang="uk-UA" sz="2000"/>
              <a:t>мов</a:t>
            </a:r>
            <a:r>
              <a:rPr lang="ru-RU" altLang="uk-UA" sz="2000"/>
              <a:t>и</a:t>
            </a:r>
            <a:r>
              <a:rPr lang="uk-UA" altLang="uk-UA" sz="2000"/>
              <a:t> для автоматизації виконання дій, що повторюються. Ці </a:t>
            </a:r>
            <a:r>
              <a:rPr lang="ru-RU" altLang="uk-UA" sz="2000"/>
              <a:t>макро-</a:t>
            </a:r>
            <a:r>
              <a:rPr lang="uk-UA" altLang="uk-UA" sz="2000"/>
              <a:t>мов</a:t>
            </a:r>
            <a:r>
              <a:rPr lang="ru-RU" altLang="uk-UA" sz="2000"/>
              <a:t>и</a:t>
            </a:r>
            <a:r>
              <a:rPr lang="uk-UA" altLang="uk-UA" sz="2000"/>
              <a:t> часто мають складну структуру і розвинутий набір команд. Макро-віруси є програмами на </a:t>
            </a:r>
            <a:r>
              <a:rPr lang="ru-RU" altLang="uk-UA" sz="2000"/>
              <a:t>макро-</a:t>
            </a:r>
            <a:r>
              <a:rPr lang="uk-UA" altLang="uk-UA" sz="2000"/>
              <a:t>мовах, вбудованих в такі системи обробки даних. Для свого розмноження віруси цього класу використовують можливості </a:t>
            </a:r>
            <a:r>
              <a:rPr lang="ru-RU" altLang="uk-UA" sz="2000"/>
              <a:t>макро-</a:t>
            </a:r>
            <a:r>
              <a:rPr lang="uk-UA" altLang="uk-UA" sz="2000"/>
              <a:t>мови і при їх допомозі переносять себе з одного зараженого файлу (документа або таблиці) в інші.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uk-UA" sz="2400"/>
              <a:t>		</a:t>
            </a:r>
            <a:r>
              <a:rPr lang="uk-UA" altLang="uk-UA" sz="2000"/>
              <a:t>Найбільше розповсюдження отримали макро-вирусы для Microsoft Office (Word, Excel і PowerPoint), що бережуть інформацію у форматі OLE2 (Object Linking and Embedding). Віруси в інших додатках достатньо рідкісні.</a:t>
            </a:r>
            <a:endParaRPr lang="ru-RU" altLang="uk-UA" sz="200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1042988" y="908050"/>
            <a:ext cx="7793037" cy="766763"/>
          </a:xfrm>
          <a:noFill/>
          <a:ln/>
        </p:spPr>
        <p:txBody>
          <a:bodyPr/>
          <a:lstStyle/>
          <a:p>
            <a:r>
              <a:rPr lang="ru-RU" altLang="uk-UA"/>
              <a:t>Скриптов</a:t>
            </a:r>
            <a:r>
              <a:rPr lang="uk-UA" altLang="uk-UA"/>
              <a:t>і віруси</a:t>
            </a:r>
            <a:endParaRPr lang="ru-RU" altLang="uk-UA"/>
          </a:p>
        </p:txBody>
      </p:sp>
      <p:sp>
        <p:nvSpPr>
          <p:cNvPr id="11269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632700" y="1016000"/>
            <a:ext cx="1042988" cy="64928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1270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596188" y="368300"/>
            <a:ext cx="1079500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uk-UA" sz="2000"/>
              <a:t>		Слід зазначити також скрипт-віруси, що є підгрупою файлових вірусів. Дані віруси, написані на різних скрипт-мовах (VBS, JS, BAT, PHP і т.д.). Вони або заражають інші скрипт-програми (командні і службові файли MS Windows або Linux), або є частинами багатокомпонентних вірусів. Також, дані віруси можуть заражати файли інших форматів (наприклад, HTML), якщо в них можливо виконання скриптів.</a:t>
            </a:r>
            <a:endParaRPr lang="ru-RU" altLang="uk-UA" sz="200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1042988" y="908050"/>
            <a:ext cx="7793037" cy="766763"/>
          </a:xfrm>
          <a:noFill/>
          <a:ln/>
        </p:spPr>
        <p:txBody>
          <a:bodyPr/>
          <a:lstStyle/>
          <a:p>
            <a:r>
              <a:rPr lang="uk-UA" altLang="uk-UA"/>
              <a:t>Комп'ютерні віруси</a:t>
            </a:r>
            <a:endParaRPr lang="ru-RU" altLang="uk-UA"/>
          </a:p>
        </p:txBody>
      </p:sp>
      <p:sp>
        <p:nvSpPr>
          <p:cNvPr id="16389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632700" y="1016000"/>
            <a:ext cx="1077913" cy="64928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6390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32700" y="404813"/>
            <a:ext cx="1079500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17713"/>
            <a:ext cx="8559800" cy="4579937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500"/>
              <a:t>		</a:t>
            </a:r>
            <a:r>
              <a:rPr lang="uk-UA" altLang="uk-UA" sz="2000"/>
              <a:t>До шкідливого програмного забезпечення відносяться </a:t>
            </a:r>
            <a:r>
              <a:rPr lang="uk-UA" altLang="uk-UA" sz="2000">
                <a:hlinkClick r:id="rId2" action="ppaction://hlinksldjump"/>
              </a:rPr>
              <a:t>мережні черв'яки, класичні файлові віруси</a:t>
            </a:r>
            <a:r>
              <a:rPr lang="uk-UA" altLang="uk-UA" sz="2000"/>
              <a:t>, </a:t>
            </a:r>
            <a:r>
              <a:rPr lang="uk-UA" altLang="uk-UA" sz="2000">
                <a:hlinkClick r:id="rId3" action="ppaction://hlinksldjump"/>
              </a:rPr>
              <a:t>троянські програми</a:t>
            </a:r>
            <a:r>
              <a:rPr lang="uk-UA" altLang="uk-UA" sz="2000"/>
              <a:t>, </a:t>
            </a:r>
            <a:r>
              <a:rPr lang="ru-RU" altLang="uk-UA" sz="2000">
                <a:hlinkClick r:id="rId4" action="ppaction://hlinksldjump"/>
              </a:rPr>
              <a:t>хакерск</a:t>
            </a:r>
            <a:r>
              <a:rPr lang="uk-UA" altLang="uk-UA" sz="2000">
                <a:hlinkClick r:id="rId4" action="ppaction://hlinksldjump"/>
              </a:rPr>
              <a:t>і утиліти і інші програми</a:t>
            </a:r>
            <a:r>
              <a:rPr lang="uk-UA" altLang="uk-UA" sz="2000"/>
              <a:t>, що завдають явної шкоди комп'ютеру, на якому вони запускаються на виконання, або іншим комп'ютерам в сіті.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uk-UA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2000"/>
              <a:t>		Величезний вплив на сучасну вірусологію надали всесвітні епідемії, викликані наступними мережними і поштовими черв'яками: Lovesan, Sobig, Swen і Sober. Кожний з них звів в ранг еталона власні відмінні риси (можуть створювати зомбі-машини, прагнення до видалення інших черв'яків із заражених машин, розсилка себе у вигляді архівів, закритих паролем архівів з вказівкою пароля в тексті листа або у вигляді картинки, відмова від пересилки свого тіла по електронній пошті і відправка натомість в листі посилання на </a:t>
            </a:r>
            <a:r>
              <a:rPr lang="ru-RU" altLang="uk-UA" sz="2000"/>
              <a:t>веб-сайт</a:t>
            </a:r>
            <a:r>
              <a:rPr lang="uk-UA" altLang="uk-UA" sz="2000"/>
              <a:t> або на заражений раніше комп'ютер, організація спам-розсилки,...), всі з яких активно використовуються в даний час новими вірусами і продовжуватимуть використовуватися в досяжному майбутньому. </a:t>
            </a:r>
            <a:endParaRPr lang="ru-RU" altLang="uk-UA" sz="200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1042988" y="908050"/>
            <a:ext cx="7793037" cy="766763"/>
          </a:xfrm>
          <a:noFill/>
          <a:ln/>
        </p:spPr>
        <p:txBody>
          <a:bodyPr/>
          <a:lstStyle/>
          <a:p>
            <a:r>
              <a:rPr lang="uk-UA" altLang="uk-UA" sz="4000"/>
              <a:t>Шкідливі програми</a:t>
            </a:r>
            <a:endParaRPr lang="ru-RU" altLang="uk-UA" sz="4000"/>
          </a:p>
        </p:txBody>
      </p:sp>
      <p:sp>
        <p:nvSpPr>
          <p:cNvPr id="17413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04138" y="1016000"/>
            <a:ext cx="1042987" cy="64928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7414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67625" y="404813"/>
            <a:ext cx="1079500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214313"/>
            <a:ext cx="7756525" cy="1462087"/>
          </a:xfrm>
        </p:spPr>
        <p:txBody>
          <a:bodyPr/>
          <a:lstStyle/>
          <a:p>
            <a:r>
              <a:rPr lang="uk-UA" altLang="uk-UA" sz="4000"/>
              <a:t>Мережні черв'яки і</a:t>
            </a:r>
            <a:r>
              <a:rPr lang="en-US" altLang="uk-UA" sz="4000"/>
              <a:t/>
            </a:r>
            <a:br>
              <a:rPr lang="en-US" altLang="uk-UA" sz="4000"/>
            </a:br>
            <a:r>
              <a:rPr lang="uk-UA" altLang="uk-UA" sz="4000"/>
              <a:t>класичні файлові віруси</a:t>
            </a:r>
            <a:endParaRPr lang="ru-RU" altLang="uk-UA" sz="400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73238"/>
            <a:ext cx="8631238" cy="46799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2000"/>
              <a:t>		До даної категорії відносяться програми, поширюючі свої копії по локальних і/або глобальних мережах з метою:</a:t>
            </a:r>
          </a:p>
          <a:p>
            <a:pPr>
              <a:lnSpc>
                <a:spcPct val="80000"/>
              </a:lnSpc>
            </a:pPr>
            <a:r>
              <a:rPr lang="uk-UA" altLang="uk-UA" sz="2000"/>
              <a:t>проникнення на видалені комп'ютери і запуску своєї копії ;</a:t>
            </a:r>
          </a:p>
          <a:p>
            <a:pPr>
              <a:lnSpc>
                <a:spcPct val="80000"/>
              </a:lnSpc>
            </a:pPr>
            <a:r>
              <a:rPr lang="uk-UA" altLang="uk-UA" sz="2000"/>
              <a:t>подальшого запуску свого коду при яких-небудь діях користувача; </a:t>
            </a:r>
          </a:p>
          <a:p>
            <a:pPr>
              <a:lnSpc>
                <a:spcPct val="80000"/>
              </a:lnSpc>
            </a:pPr>
            <a:r>
              <a:rPr lang="uk-UA" altLang="uk-UA" sz="2000"/>
              <a:t>подальшого упровадження в інші ресурси комп'ютера. </a:t>
            </a:r>
          </a:p>
          <a:p>
            <a:pPr>
              <a:lnSpc>
                <a:spcPct val="80000"/>
              </a:lnSpc>
            </a:pPr>
            <a:r>
              <a:rPr lang="uk-UA" altLang="uk-UA" sz="2000"/>
              <a:t>подальшого розповсюдження на інші комп'ютери в мережі.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2000"/>
              <a:t>		Більшість відомих черв'яків розповсюджується у вигляді файлів. Деякі черв'яки (так звані «</a:t>
            </a:r>
            <a:r>
              <a:rPr lang="ru-RU" altLang="uk-UA" sz="2000"/>
              <a:t>бесфайлові</a:t>
            </a:r>
            <a:r>
              <a:rPr lang="uk-UA" altLang="uk-UA" sz="2000"/>
              <a:t>» або «пакетні черв'яки») розповсюджуються у вигляді мережних пакетів, проникають в пам'ять комп'ютера і активізують свій код.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2000"/>
              <a:t>		Для проникнення на видалені комп'ютери і запуску своєї копії черв'яки використовують різні методи: соціальний інжиніринг (текст електронного листа, що закликає відкрити вкладений файл), недоліки в конфігурації мережі, помилки в службах безпеки операційних систем і додатків.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2000"/>
              <a:t>		Деякі черв'яки володіють також властивостями інших різновидів шкідливого програмного забезпечення. </a:t>
            </a:r>
            <a:endParaRPr lang="ru-RU" altLang="uk-UA" sz="2000"/>
          </a:p>
        </p:txBody>
      </p:sp>
      <p:sp>
        <p:nvSpPr>
          <p:cNvPr id="18436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40650" y="981075"/>
            <a:ext cx="1042988" cy="6477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8437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704138" y="404813"/>
            <a:ext cx="1079500" cy="6477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128</TotalTime>
  <Words>207</Words>
  <Application>Microsoft Office PowerPoint</Application>
  <PresentationFormat>Экран (4:3)</PresentationFormat>
  <Paragraphs>146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Tahoma</vt:lpstr>
      <vt:lpstr>Wingdings</vt:lpstr>
      <vt:lpstr>Arial CYR</vt:lpstr>
      <vt:lpstr>Times New Roman</vt:lpstr>
      <vt:lpstr>Палитра</vt:lpstr>
      <vt:lpstr>Комп'ютерні віруси</vt:lpstr>
      <vt:lpstr>Файлові віруси</vt:lpstr>
      <vt:lpstr>Завантажувальні віруси</vt:lpstr>
      <vt:lpstr>Презентация PowerPoint</vt:lpstr>
      <vt:lpstr>Макро-віруси</vt:lpstr>
      <vt:lpstr>Скриптові віруси</vt:lpstr>
      <vt:lpstr>Комп'ютерні віруси</vt:lpstr>
      <vt:lpstr>Шкідливі програми</vt:lpstr>
      <vt:lpstr>Мережні черв'яки і класичні файлові віруси</vt:lpstr>
      <vt:lpstr>Троянські програми</vt:lpstr>
      <vt:lpstr>Хакерські утиліти і інші шкідливі програми</vt:lpstr>
      <vt:lpstr>Таблиця додому</vt:lpstr>
    </vt:vector>
  </TitlesOfParts>
  <Company>Гимназия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Комп'ютерні віруси</dc:title>
  <dc:creator>Главный</dc:creator>
  <cp:lastModifiedBy>Користувач Windows</cp:lastModifiedBy>
  <cp:revision>8</cp:revision>
  <dcterms:created xsi:type="dcterms:W3CDTF">2006-10-25T07:26:16Z</dcterms:created>
  <dcterms:modified xsi:type="dcterms:W3CDTF">2019-09-09T16:18:27Z</dcterms:modified>
</cp:coreProperties>
</file>