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5748000" cy="11099800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90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68500" y="1816565"/>
            <a:ext cx="11811000" cy="38643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8500" y="5829965"/>
            <a:ext cx="11811000" cy="26798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0BB8D-F90D-450C-BD2E-C3F8811E4127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F6A0-075A-4267-804B-6139C840F0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766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0A0D7-2469-45BD-AF30-ABE16A764CCA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CCC6-844D-44B5-B506-46EE09FF15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81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269663" y="590962"/>
            <a:ext cx="3395663" cy="94065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2675" y="590962"/>
            <a:ext cx="9990138" cy="94065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58EFB-BABF-4F72-BAB7-E0F43999F12E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268-680E-406B-9439-7953CA094E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7C4C-EB96-40FA-AA08-7AFE2F636DB0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70C6-611B-46C0-98F1-881776F44CC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405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73" y="2767245"/>
            <a:ext cx="13582650" cy="461720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4473" y="7428134"/>
            <a:ext cx="13582650" cy="24280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BB45-D58E-414E-8560-AED2DC0C0A0C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852A-01AC-45BF-B340-37D13324F1B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048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2675" y="2954808"/>
            <a:ext cx="6692900" cy="7042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72425" y="2954808"/>
            <a:ext cx="6692900" cy="7042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3B31-5EEB-495B-A985-17DBE8549DFF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36386-39FC-4A0C-B180-9C5990D05B0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367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26" y="590964"/>
            <a:ext cx="13582650" cy="21454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4727" y="2720993"/>
            <a:ext cx="6662142" cy="13335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4727" y="4054510"/>
            <a:ext cx="6662142" cy="596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972426" y="2720993"/>
            <a:ext cx="6694951" cy="13335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972426" y="4054510"/>
            <a:ext cx="6694951" cy="596357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C96D-D607-4B2C-B8A4-D3183AD6FF17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FF1BA-2D12-40C9-9D9B-406B877AAA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065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6C15-7206-42CF-B4C3-C9D7D80F5FD8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A2AF9-BC0D-460C-89BA-949375135F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5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2E89D-10B2-461B-B7F9-5517F344CBD8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21A2-8750-4D53-AE75-C5878EFE9ED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4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28" y="739987"/>
            <a:ext cx="5079139" cy="25899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4952" y="1598168"/>
            <a:ext cx="7972425" cy="78880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4728" y="3329940"/>
            <a:ext cx="5079139" cy="61691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8C17-4118-46BB-8A42-BB6AEEDA166D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BCC8-17AA-41F2-9085-C3D65363975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14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728" y="739987"/>
            <a:ext cx="5079139" cy="258995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94952" y="1598168"/>
            <a:ext cx="7972425" cy="7888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4728" y="3329940"/>
            <a:ext cx="5079139" cy="61691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244E-6E5B-44BD-8DF4-2760653F3972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9755-9225-4250-A9DB-CA744814617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76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82675" y="590550"/>
            <a:ext cx="135826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82675" y="2954338"/>
            <a:ext cx="13582650" cy="704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82675" y="10288588"/>
            <a:ext cx="3543300" cy="59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BEF58A-B013-4F65-B4F4-AA9943964F77}" type="datetimeFigureOut">
              <a:rPr lang="uk-UA"/>
              <a:pPr>
                <a:defRPr/>
              </a:pPr>
              <a:t>28.10.2019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216525" y="10288588"/>
            <a:ext cx="5314950" cy="59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122025" y="10288588"/>
            <a:ext cx="3543300" cy="590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8AC4AB-8031-4AD7-BE00-63175760734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028700" y="685800"/>
            <a:ext cx="143002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Тема 1. І</a:t>
            </a:r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НФОРМАТИКА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. П</a:t>
            </a:r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РИНЦИПИ ОРГАНІЗАЦІЇ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ЕОМ. С</a:t>
            </a:r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ИСТЕМИ</a:t>
            </a:r>
          </a:p>
          <a:p>
            <a:pPr eaLnBrk="1" hangingPunct="1"/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     ОБЧИСЛЕННЯ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. А</a:t>
            </a:r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ПАРАТНЕ ЗАБЕЗПЕЧЕННЯ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uk-UA" sz="3000" b="1">
                <a:solidFill>
                  <a:srgbClr val="000000"/>
                </a:solidFill>
                <a:latin typeface="Times New Roman" panose="02020603050405020304" pitchFamily="18" charset="0"/>
              </a:rPr>
              <a:t>HARD WARE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eaLnBrk="1" hangingPunct="1"/>
            <a:endParaRPr lang="uk-UA" altLang="uk-UA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749300" y="2095500"/>
            <a:ext cx="14884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Інформація</a:t>
            </a:r>
          </a:p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«Інформатика» від латинського «і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nf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rm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іо» (пояснення, виклад,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тлумачення)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відомості про що-небудь у вигляді конкретних даних.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Наука про процеси передачі, прийому, перетворення та зберігання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інформації, розглядає інформацію як зняту невизначеність наших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знань про щось (Клод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Шенон,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засновник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теорії інформації).</a:t>
            </a:r>
          </a:p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Інформація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-відображенняреального(матеріального,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предметного) світу, що виражається у вигляді сигналів, знаків.</a:t>
            </a:r>
          </a:p>
          <a:p>
            <a:pPr eaLnBrk="1" hangingPunct="1"/>
            <a:endParaRPr lang="uk-UA" altLang="uk-UA"/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334000" y="7112000"/>
            <a:ext cx="57023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Властивості інформації</a:t>
            </a:r>
          </a:p>
          <a:p>
            <a:pPr eaLnBrk="1" hangingPunct="1"/>
            <a:endParaRPr lang="uk-UA" altLang="uk-UA"/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901700" y="7962900"/>
            <a:ext cx="4114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об’єктивність;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достовірність;</a:t>
            </a:r>
          </a:p>
          <a:p>
            <a:pPr eaLnBrk="1" hangingPunct="1"/>
            <a:endParaRPr lang="uk-UA" altLang="uk-UA"/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6299200" y="7962900"/>
            <a:ext cx="38989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повнота;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актуальність;</a:t>
            </a:r>
          </a:p>
          <a:p>
            <a:pPr eaLnBrk="1" hangingPunct="1"/>
            <a:endParaRPr lang="uk-UA" altLang="uk-UA"/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1633200" y="7962900"/>
            <a:ext cx="3835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корисність;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зрозумілість.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4826000" y="685800"/>
            <a:ext cx="67183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Електроніка НЦ-8010 (1981)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791200" y="685800"/>
            <a:ext cx="4800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IBM PC 5150 (1981)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715000" y="685800"/>
            <a:ext cx="49530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Поверхня </a:t>
            </a:r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CD-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диску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695700" y="685800"/>
            <a:ext cx="8991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Архітектура комп'ютера фон Неймана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49300" y="6858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Системи числення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Система числення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визначає правила запису чисел і виконання над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ними арифметичних операцій (+ - * /).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В інформатиці використовують три основні системи числення:</a:t>
            </a:r>
          </a:p>
          <a:p>
            <a:pPr eaLnBrk="1" hangingPunct="1"/>
            <a:endParaRPr lang="uk-UA" altLang="uk-UA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89000" y="3314700"/>
            <a:ext cx="2971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двійкову</a:t>
            </a:r>
          </a:p>
          <a:p>
            <a:pPr eaLnBrk="1" hangingPunct="1"/>
            <a:endParaRPr lang="uk-UA" altLang="uk-UA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626100" y="3314700"/>
            <a:ext cx="3124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вісімкову</a:t>
            </a:r>
          </a:p>
          <a:p>
            <a:pPr eaLnBrk="1" hangingPunct="1"/>
            <a:endParaRPr lang="uk-UA" altLang="uk-UA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0375900" y="3314700"/>
            <a:ext cx="44323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шістнадцяткову</a:t>
            </a:r>
          </a:p>
          <a:p>
            <a:pPr eaLnBrk="1" hangingPunct="1"/>
            <a:endParaRPr lang="uk-UA" altLang="uk-UA"/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749300" y="4254500"/>
            <a:ext cx="14884400" cy="6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Одиниці інформації</a:t>
            </a:r>
          </a:p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Біт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binary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digit)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двійковий розряд, який приймає значення 0 чи 1,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є найменшою одиницею виміру інформації.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Біт можна представити як чарунку (комірку) пам’яті.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Байт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byte) -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вісім послідовних бітів, є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базовою одиницею виміру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комп’ютерної інформації.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</a:t>
            </a:r>
            <a:r>
              <a:rPr lang="uk-UA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У восьми двійкових розрядах вміщується 2 =256 цілих чисел (від 0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до 255).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Для виміру об’єму інформації використовують наступні одиниці: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1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Кілобайт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(К)=1024=2</a:t>
            </a:r>
            <a:r>
              <a:rPr lang="uk-UA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10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байт (Б)=10</a:t>
            </a:r>
            <a:r>
              <a:rPr lang="uk-UA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308100" y="685800"/>
            <a:ext cx="118491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Мегабайт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(М)=1048576=2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20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Б=2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10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КБ=10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6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Гігабайт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G)=1073741824=2</a:t>
            </a:r>
            <a:r>
              <a:rPr lang="en-US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30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Б=2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20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КБ=2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10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МБ=10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9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</a:t>
            </a:r>
            <a:r>
              <a:rPr lang="ru-RU" altLang="uk-UA" sz="2300">
                <a:solidFill>
                  <a:srgbClr val="000000"/>
                </a:solidFill>
                <a:latin typeface="Times New Roman" panose="02020603050405020304" pitchFamily="18" charset="0"/>
              </a:rPr>
              <a:t>40302012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Терабайт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T)=2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Б=2 КБ=2 МБ=10 Б</a:t>
            </a:r>
          </a:p>
          <a:p>
            <a:pPr eaLnBrk="1" hangingPunct="1"/>
            <a:endParaRPr lang="uk-UA" altLang="uk-UA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749300" y="2806700"/>
            <a:ext cx="148844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Кодування символів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Кодування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процес заміни знаків одного набору знаками іншого.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ASCII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(American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Standard Code for Information Interchange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</a:p>
          <a:p>
            <a:pPr eaLnBrk="1" hangingPunct="1"/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стандартний код інформаційного обміну).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 У системі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ASCII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закріплені 2 таблиці кодування: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базова таблиця закріплює значення кодів від 0 до 127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розширена від 128 до 255.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 Частина кодової сторінки 866 для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MS DOS</a:t>
            </a:r>
          </a:p>
          <a:p>
            <a:pPr eaLnBrk="1" hangingPunct="1"/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..48 - 065 - A97 - a 128 - A160 -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а251 - </a:t>
            </a:r>
            <a:r>
              <a:rPr lang="ru-RU" altLang="uk-UA" sz="3900">
                <a:solidFill>
                  <a:srgbClr val="000000"/>
                </a:solidFill>
                <a:latin typeface="Times New Roman" panose="02020603050405020304" pitchFamily="18" charset="0"/>
              </a:rPr>
              <a:t>√</a:t>
            </a:r>
          </a:p>
          <a:p>
            <a:pPr eaLnBrk="1" hangingPunct="1"/>
            <a:r>
              <a:rPr lang="ru-RU" altLang="uk-UA" sz="390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49 - 166 -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B98 - b 129 -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Б161 - б252 - №24 - </a:t>
            </a:r>
            <a:r>
              <a:rPr lang="ru-RU" altLang="uk-UA" sz="3900">
                <a:solidFill>
                  <a:srgbClr val="000000"/>
                </a:solidFill>
                <a:latin typeface="Times New Roman" panose="02020603050405020304" pitchFamily="18" charset="0"/>
              </a:rPr>
              <a:t>↑</a:t>
            </a:r>
          </a:p>
          <a:p>
            <a:pPr eaLnBrk="1" hangingPunct="1"/>
            <a:r>
              <a:rPr lang="ru-RU" altLang="uk-UA" sz="390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50 - 267 -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C99 - c130 -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В162 - в255 - _25 - </a:t>
            </a:r>
            <a:r>
              <a:rPr lang="ru-RU" altLang="uk-UA" sz="3900">
                <a:solidFill>
                  <a:srgbClr val="000000"/>
                </a:solidFill>
                <a:latin typeface="Times New Roman" panose="02020603050405020304" pitchFamily="18" charset="0"/>
              </a:rPr>
              <a:t>↓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749300" y="6858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Апаратне забезпечення (</a:t>
            </a:r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hardware)</a:t>
            </a:r>
          </a:p>
          <a:p>
            <a:pPr eaLnBrk="1" hangingPunct="1"/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Обчислювальна система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сукупність апаратних і програмних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засобів, які забезпечують автоматизацію, збір, нагромадження,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обробку, систематизацію, збереження, подання, передачу інформації.</a:t>
            </a:r>
          </a:p>
          <a:p>
            <a:pPr eaLnBrk="1" hangingPunct="1"/>
            <a:endParaRPr lang="uk-UA" altLang="uk-UA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49300" y="8585200"/>
            <a:ext cx="148844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Архітектура ПК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структурна схема внутрішньої організації 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взаємодії основних функціональних модулів ПК.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749300" y="6858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Принцип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відкритості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архітектури - можливість зборки комп’ютера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із пристроїв, виготовлених різними виробниками.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Виробництвом компонент для ПК займаються: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Intel, AMD, Cyrix,</a:t>
            </a:r>
          </a:p>
          <a:p>
            <a:pPr eaLnBrk="1" hangingPunct="1"/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IBM, Toshiba, Fujitsu, Hewlett-Packard, Phillips, Samsung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та інші.</a:t>
            </a:r>
          </a:p>
          <a:p>
            <a:pPr eaLnBrk="1" hangingPunct="1"/>
            <a:endParaRPr lang="uk-UA" altLang="uk-UA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749300" y="32766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Системний блок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Центральний процесор, внутрішня пам’ять і системна шина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конструктивно розташовані на материнській платі в окремому блоці,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який називається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системним.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749300" y="6794500"/>
            <a:ext cx="148717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Материнська плата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motherboard) -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системна плата на якій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розташовані чипсети, процесор, пам’ять, слоти розширення тощо.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Шини поділяють на: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паралельні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(складається із декількох ліній передачі даних);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49300" y="723900"/>
            <a:ext cx="14884400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послідовні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(складається із однієї лінії передачі даних, які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передаються біт за бітом).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Кількість інформації, яка передається по каналу за одиницю часу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називається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пропускною здатністю каналу.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 послідовних шинах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пропускна здатність вимірюється в КБіт/с, в паралельних - в МБіт/с.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Центральний процесор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(ЦП,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CPU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Central Processing Unit)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основний пристрій ПК, який виконує арифметично-логічні дії над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даними (виконує програму), керує спільною роботою всіх пристроїв.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Найважливішими характеристиками процесора являються: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продуктивність (швидкодія) залежить від тактової частоти (МГц);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розрядність,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яка виражається кількістю двійкових розрядів які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опрацьовуються за один такт.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1955800" y="685800"/>
            <a:ext cx="12458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За способом сприйняття розрізняють види інформації:</a:t>
            </a:r>
          </a:p>
          <a:p>
            <a:pPr eaLnBrk="1" hangingPunct="1"/>
            <a:endParaRPr lang="uk-UA" altLang="uk-UA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901700" y="1536700"/>
            <a:ext cx="50419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візуальна; звукова;</a:t>
            </a:r>
          </a:p>
          <a:p>
            <a:pPr eaLnBrk="1" hangingPunct="1"/>
            <a:endParaRPr lang="uk-UA" altLang="uk-UA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901700" y="3340100"/>
            <a:ext cx="2743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масову;</a:t>
            </a:r>
          </a:p>
          <a:p>
            <a:pPr eaLnBrk="1" hangingPunct="1"/>
            <a:endParaRPr lang="uk-UA" altLang="uk-UA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184900" y="1536700"/>
            <a:ext cx="4711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нюхова; смакова.</a:t>
            </a:r>
          </a:p>
          <a:p>
            <a:pPr eaLnBrk="1" hangingPunct="1"/>
            <a:endParaRPr lang="uk-UA" altLang="uk-UA"/>
          </a:p>
        </p:txBody>
      </p:sp>
      <p:sp>
        <p:nvSpPr>
          <p:cNvPr id="3079" name="TextBox 6"/>
          <p:cNvSpPr txBox="1">
            <a:spLocks noChangeArrowheads="1"/>
          </p:cNvSpPr>
          <p:nvPr/>
        </p:nvSpPr>
        <p:spPr bwMode="auto">
          <a:xfrm>
            <a:off x="6210300" y="3340100"/>
            <a:ext cx="35433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спеціальну;</a:t>
            </a:r>
          </a:p>
          <a:p>
            <a:pPr eaLnBrk="1" hangingPunct="1"/>
            <a:endParaRPr lang="uk-UA" altLang="uk-UA"/>
          </a:p>
        </p:txBody>
      </p:sp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1239500" y="1536700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тактильна;</a:t>
            </a:r>
          </a:p>
          <a:p>
            <a:pPr eaLnBrk="1" hangingPunct="1"/>
            <a:endParaRPr lang="uk-UA" altLang="uk-UA"/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11328400" y="3340100"/>
            <a:ext cx="3149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особисту.</a:t>
            </a:r>
          </a:p>
          <a:p>
            <a:pPr eaLnBrk="1" hangingPunct="1"/>
            <a:endParaRPr lang="uk-UA" altLang="uk-UA"/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073400" y="2489200"/>
            <a:ext cx="102235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За призначенням інформацію поділяють на:</a:t>
            </a:r>
          </a:p>
          <a:p>
            <a:pPr eaLnBrk="1" hangingPunct="1"/>
            <a:endParaRPr lang="uk-UA" altLang="uk-UA"/>
          </a:p>
        </p:txBody>
      </p:sp>
      <p:sp>
        <p:nvSpPr>
          <p:cNvPr id="3083" name="TextBox 10"/>
          <p:cNvSpPr txBox="1">
            <a:spLocks noChangeArrowheads="1"/>
          </p:cNvSpPr>
          <p:nvPr/>
        </p:nvSpPr>
        <p:spPr bwMode="auto">
          <a:xfrm>
            <a:off x="749300" y="4051300"/>
            <a:ext cx="14884400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Шум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частина повідомлення, яке не несе корисної інформації.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Інформатика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наука, яка вивчає структуру і властивості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інформації, закономірності та методи подання, пошуку, зберігання,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обробки та передачі інформації за допомогою комп’ютерних систем.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Інформатика як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наука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сформувалась у другій половині ХХ ст.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Англійський варіант назви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Со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m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ut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е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r S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сіе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n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се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(комп’ютерна наука).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Інформаційна діяльність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людини – процес, який пов’язаний з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отриманням,перетворенням,нагромадженням,зберіганням,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передаванням, поданням інформації.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Фахівець кожного дня повинен читати ≈100 ст. технічного змісту.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49300" y="5461000"/>
            <a:ext cx="14884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Пам’ять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Внутрішня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(оперативна)пам’ятьПКскладаєтьсяз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запам’ятовуючого пристрою (ОЗП) - пам’ять довільного доступу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Random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Access Memory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RAM)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 постійного запам’ятовуючого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пристрою (ПЗП) - 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Read-Only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Memory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ROM).</a:t>
            </a:r>
          </a:p>
          <a:p>
            <a:pPr eaLnBrk="1" hangingPunct="1"/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Основні характеристики пам’яті: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тип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визначає статичну чи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динамічну пам’ять;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структура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кількість комірок і їх розрядність;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об’єм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показує її ємність;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час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вибірки (в нано секундах, нс).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749300" y="698500"/>
            <a:ext cx="14884400" cy="891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Конструктивно внутрішня пам’ять оформляється у вигляді чарунок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пам’яті, кожній з яких надається номер (адреса). Довжина кожної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чарунки пам’яті, яку називають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розрядністю,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може бути 1, 2, 4 та 8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байт (відповідно 8, 16, 32 та 64 біт).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Зовнішня пам’ять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призначена для тривалого зберігання програм 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даних. Обсяг зовнішньої пам’яті значно більша від внутрішньої, але її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швидкодія запису і зчитування суттєво поступається.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Сьогодення характеризується широким використанням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флеш-</a:t>
            </a:r>
          </a:p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пам’яті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(флешок) об’ємом 2-64 ГБ.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Жорсткий диск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hard disk,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вінчестер) використовується для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довготермінового зберігання інформації. Вінчестер зорганізується 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вигляді пластин, які складені в пакет на одній осі обертання.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Основні характеристики вінчестера: фірма-виготовлювач –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Fujisu,</a:t>
            </a:r>
          </a:p>
          <a:p>
            <a:pPr eaLnBrk="1" hangingPunct="1"/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Western;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об’єм коливається від 20 ГБ до 4 ТБ і більше; час доступу - 7-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20 міні секунд; швидкість зчитування і запису до 5 Мбайт/с; швидкість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49300" y="698500"/>
            <a:ext cx="14884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обертання, кількість дисків та їх об’єм, структура поділу на доріжки,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сектори, кластери, циліндри.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Швидкість їх обертання близько 4500 ... 12000 об/хв.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Інформація записується по концентричних колах (треках), які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складають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циліндри.</a:t>
            </a:r>
          </a:p>
          <a:p>
            <a:pPr eaLnBrk="1" hangingPunct="1"/>
            <a:endParaRPr lang="uk-UA" altLang="uk-UA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49300" y="6642100"/>
            <a:ext cx="14884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Периферійні пристрої</a:t>
            </a:r>
          </a:p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Всі зовнішні пристрої підключаються до ПК через спеціальні</a:t>
            </a:r>
          </a:p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порти </a:t>
            </a:r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роз’єми, які призначені для електричного підключення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периферійного пристрою до ПК.</a:t>
            </a:r>
          </a:p>
          <a:p>
            <a:pPr eaLnBrk="1" hangingPunct="1"/>
            <a:r>
              <a:rPr lang="uk-UA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Поділяють порти на: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49300" y="723900"/>
            <a:ext cx="14884400" cy="83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послідовні 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COM) -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для підключення принтера, модему, джойстик,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миша.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паралельні 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LPT) -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для підключення принтера, сканера, дисків.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Для периферійного пристрою необхідно мати драйвер - програму,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яка управляє роботою пристрою.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Відео система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video,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монітор,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monitor,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дисплей,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display)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призначена для виводу текстової та графічної інформації.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Відео система складається із дисплея і відеоадаптера.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Підключається відеоадаптер до системної шини через швидкісну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локальну шину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PCI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(32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біта, 33 МГц частота, 132 МБайт/с обміну),</a:t>
            </a:r>
          </a:p>
          <a:p>
            <a:pPr eaLnBrk="1" hangingPunct="1"/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AGP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(Accelerated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Graphics Port)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(64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біт, 66 МГц, 528 МБайт/с).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Дисплеї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побудовані на основі: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електронно-променевої трубки;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рідинних кристалах.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49300" y="6451600"/>
            <a:ext cx="14884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Основні характеристики дисплея: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роздільна здатність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кількість пікселів по горизонталі і вертикалі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палітра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кількість кольорів відео системи.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розміри видимої частини дисплея вимірюють по діагоналі в дюймах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(25.4 мм) і вони бувають 14’’, 15’’, 17’’, 19’’, 21’’ і більше;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749300" y="723900"/>
            <a:ext cx="14884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• частота кадру відео режиму 75 Гц (бажано 100 Гц) забезпечує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менше миготіння, що важливо для очей користувача.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Клавіатура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keyboard)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є головним засобом введення символьної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інформації (літер, цифр, розділових знаків), а також команд для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управління роботою ПК. Найбільш широко використовується варіант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101-клавішної клавіатури. Клавіші клавіатури можуть бути сенсорні,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ємкостні і герковані (герметизовані).</a:t>
            </a:r>
          </a:p>
          <a:p>
            <a:pPr eaLnBrk="1" hangingPunct="1"/>
            <a:endParaRPr lang="uk-UA" altLang="uk-UA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749300" y="71374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Принтер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(printer) призначений для виведення на папір символьної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чи графічної інформації.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Принтери поділяються на матричні, струменеві та лазерні.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Підключається до послідовного </a:t>
            </a:r>
            <a:r>
              <a:rPr lang="ru-RU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LPT-порту.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749300" y="698500"/>
            <a:ext cx="1488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Основні характеристики - тип принтера, швидкість, розміри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формату та якість друкування.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Якість друкування визначається роздільною здатністю принтера -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кількістю друкованих крапок на дюйм 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dpi - </a:t>
            </a:r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dots per inch).</a:t>
            </a:r>
          </a:p>
          <a:p>
            <a:pPr eaLnBrk="1" hangingPunct="1"/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струменевому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принтері зображення одержується шляхом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нанесення на папір тонкого тонера за допомогою форсунки.</a:t>
            </a:r>
          </a:p>
          <a:p>
            <a:pPr eaLnBrk="1" hangingPunct="1"/>
            <a:endParaRPr lang="uk-UA" altLang="uk-UA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749300" y="6908800"/>
            <a:ext cx="148844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Лазерні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принтери забезпечують найвищу швидкість та найкращу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якість друкування. Лазерний промінь електризує поверхню барабана,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який опісля притягує до себе тонер. Роздільна здатність лазерного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принтера 300, 600, 1200, 2400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dpi,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швидкість друкування - до 20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сторінок за 1 хв.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Миша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mouse) -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пристрій вводу та управління.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749300" y="3746500"/>
            <a:ext cx="148844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Сканер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scanner) -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пристрій для вводу в ПК будь-якої інформації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(текст, рисунки тощо) з паперу.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Принцип дії сканера ґрунтується на перетворенні зображення в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електричні сигнали. Використовують три типи сканерів: ручні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handheld),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роликові та планшетні (настільні).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Основні характеристики сканерів - роздільна здатність (до 2400</a:t>
            </a:r>
          </a:p>
          <a:p>
            <a:pPr eaLnBrk="1" hangingPunct="1"/>
            <a:r>
              <a:rPr lang="en-US" altLang="uk-UA" sz="3700" i="1">
                <a:solidFill>
                  <a:srgbClr val="000000"/>
                </a:solidFill>
                <a:latin typeface="Times New Roman" panose="02020603050405020304" pitchFamily="18" charset="0"/>
              </a:rPr>
              <a:t>dpi),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швидкість та формат сканування.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749300" y="42926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Модеми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(modem) - пристрій для перетворення цифрової інформації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 аналогову і навпаки.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Модеми поділяються на: зовнішні та внутрішні; по максимальній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швидкості передачі даних - 38, 56, ... 10000 КБіт/с.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870200" y="685800"/>
            <a:ext cx="10642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Історія розвитку обчислювальних машин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Абак (3 тисячоліття до н.е.) – прообраз рахівниці</a:t>
            </a:r>
          </a:p>
          <a:p>
            <a:pPr eaLnBrk="1" hangingPunct="1"/>
            <a:endParaRPr lang="uk-UA" altLang="uk-UA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49300" y="7416800"/>
            <a:ext cx="148844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1623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- "Рахуючий годинник" Вільгельма Шикарда: для додавання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та віднімання 6-значних чисел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   1673 - "Механічний калькулятор" Ґотфріда Лейбніца: додавання,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віднімання, множення та ділення у двійковій системі числення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349500" y="685800"/>
            <a:ext cx="11658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Програмований ткацький станок Жаккарда (1804)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21300" y="685800"/>
            <a:ext cx="5727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Машина Бебіджа (1830)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308100" y="685800"/>
            <a:ext cx="14325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Алан Тьюрінг (1912-1954)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Автор першої математичної моделі комп'ютера загального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призначення.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Кріптоаналітик, проектувальник машини </a:t>
            </a:r>
            <a:r>
              <a:rPr lang="en-US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Enigma </a:t>
            </a:r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для злому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німецьких військових шифрів.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Розробник першого комп'ютера з програмою, що зберігається у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пам'яті.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Автор тесту для випробовування штучного інтелекту.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876800" y="685800"/>
            <a:ext cx="6616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ENIAC (1946) – 1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покоління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308100" y="685800"/>
            <a:ext cx="14173200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МЕСМ Лебедєва (1950)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Перша повністю електронна обчислювальна машина в Європі</a:t>
            </a:r>
          </a:p>
          <a:p>
            <a:pPr eaLnBrk="1" hangingPunct="1"/>
            <a:r>
              <a:rPr lang="ru-RU" altLang="uk-UA" sz="3700">
                <a:solidFill>
                  <a:srgbClr val="000000"/>
                </a:solidFill>
                <a:latin typeface="Times New Roman" panose="02020603050405020304" pitchFamily="18" charset="0"/>
              </a:rPr>
              <a:t>50 операцій в секунду, 6000 вакуумних ламп. приміщення 60 кв.м.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748000" cy="110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572000" y="685800"/>
            <a:ext cx="72136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Apple (1976) – </a:t>
            </a:r>
            <a:r>
              <a:rPr lang="uk-UA" altLang="uk-UA" sz="3700" b="1">
                <a:solidFill>
                  <a:srgbClr val="000000"/>
                </a:solidFill>
                <a:latin typeface="Times New Roman" panose="02020603050405020304" pitchFamily="18" charset="0"/>
              </a:rPr>
              <a:t>третє покоління</a:t>
            </a:r>
          </a:p>
          <a:p>
            <a:pPr eaLnBrk="1" hangingPunct="1"/>
            <a:endParaRPr lang="uk-UA" alt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1759</Words>
  <Application>Microsoft Office PowerPoint</Application>
  <PresentationFormat>Произвольный</PresentationFormat>
  <Paragraphs>207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vnesvidomin@gmail.com</dc:creator>
  <cp:lastModifiedBy>vnesvidomin@gmail.com</cp:lastModifiedBy>
  <cp:revision>1</cp:revision>
  <dcterms:created xsi:type="dcterms:W3CDTF">2019-10-08T16:43:09Z</dcterms:created>
  <dcterms:modified xsi:type="dcterms:W3CDTF">2019-10-28T20:11:13Z</dcterms:modified>
</cp:coreProperties>
</file>