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71" r:id="rId10"/>
    <p:sldId id="263" r:id="rId11"/>
    <p:sldId id="264" r:id="rId12"/>
    <p:sldId id="265" r:id="rId13"/>
    <p:sldId id="266" r:id="rId14"/>
    <p:sldId id="268" r:id="rId15"/>
    <p:sldId id="267" r:id="rId16"/>
    <p:sldId id="269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711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09" y="6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DB9-CBA2-4705-8C17-F65AE7C8F497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BD08B39-F58E-4A1D-B721-951519D57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7671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DB9-CBA2-4705-8C17-F65AE7C8F497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D08B39-F58E-4A1D-B721-951519D57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55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DB9-CBA2-4705-8C17-F65AE7C8F497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D08B39-F58E-4A1D-B721-951519D5735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2284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DB9-CBA2-4705-8C17-F65AE7C8F497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D08B39-F58E-4A1D-B721-951519D57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583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DB9-CBA2-4705-8C17-F65AE7C8F497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D08B39-F58E-4A1D-B721-951519D5735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125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DB9-CBA2-4705-8C17-F65AE7C8F497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D08B39-F58E-4A1D-B721-951519D57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5842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DB9-CBA2-4705-8C17-F65AE7C8F497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08B39-F58E-4A1D-B721-951519D57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335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DB9-CBA2-4705-8C17-F65AE7C8F497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08B39-F58E-4A1D-B721-951519D57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416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DB9-CBA2-4705-8C17-F65AE7C8F497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08B39-F58E-4A1D-B721-951519D57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845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DB9-CBA2-4705-8C17-F65AE7C8F497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D08B39-F58E-4A1D-B721-951519D57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4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DB9-CBA2-4705-8C17-F65AE7C8F497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D08B39-F58E-4A1D-B721-951519D57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151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DB9-CBA2-4705-8C17-F65AE7C8F497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D08B39-F58E-4A1D-B721-951519D57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799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DB9-CBA2-4705-8C17-F65AE7C8F497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08B39-F58E-4A1D-B721-951519D57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3677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DB9-CBA2-4705-8C17-F65AE7C8F497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08B39-F58E-4A1D-B721-951519D57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329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DB9-CBA2-4705-8C17-F65AE7C8F497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08B39-F58E-4A1D-B721-951519D57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282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09DB9-CBA2-4705-8C17-F65AE7C8F497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D08B39-F58E-4A1D-B721-951519D57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136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09DB9-CBA2-4705-8C17-F65AE7C8F497}" type="datetimeFigureOut">
              <a:rPr lang="ru-RU" smtClean="0"/>
              <a:t>09.09.2019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BD08B39-F58E-4A1D-B721-951519D57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897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2369" y="230114"/>
            <a:ext cx="10984831" cy="3270758"/>
          </a:xfrm>
        </p:spPr>
        <p:txBody>
          <a:bodyPr>
            <a:normAutofit/>
          </a:bodyPr>
          <a:lstStyle/>
          <a:p>
            <a:pPr algn="ctr"/>
            <a:r>
              <a:rPr lang="uk-UA" sz="6000" b="1" i="1" dirty="0"/>
              <a:t>Основні конструктивні елементи будівель</a:t>
            </a:r>
            <a:endParaRPr lang="ru-RU" sz="6000" i="1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010469" y="4777379"/>
            <a:ext cx="9876731" cy="1126283"/>
          </a:xfrm>
        </p:spPr>
        <p:txBody>
          <a:bodyPr>
            <a:normAutofit/>
          </a:bodyPr>
          <a:lstStyle/>
          <a:p>
            <a:r>
              <a:rPr lang="ru-RU" sz="2400" b="1" dirty="0"/>
              <a:t>Автор: </a:t>
            </a:r>
            <a:r>
              <a:rPr lang="ru-RU" sz="2400" dirty="0"/>
              <a:t>Грищенко </a:t>
            </a:r>
            <a:r>
              <a:rPr lang="ru-RU" sz="2400" dirty="0" err="1"/>
              <a:t>Ірина</a:t>
            </a:r>
            <a:r>
              <a:rPr lang="ru-RU" sz="2400" dirty="0"/>
              <a:t> </a:t>
            </a:r>
            <a:r>
              <a:rPr lang="ru-RU" sz="2400" dirty="0" err="1"/>
              <a:t>Юріївна</a:t>
            </a:r>
            <a:r>
              <a:rPr lang="ru-RU" sz="2400" dirty="0"/>
              <a:t> - доцент </a:t>
            </a:r>
            <a:r>
              <a:rPr lang="ru-RU" sz="2400" dirty="0" err="1"/>
              <a:t>кафедри</a:t>
            </a:r>
            <a:r>
              <a:rPr lang="ru-RU" sz="2400" dirty="0"/>
              <a:t> </a:t>
            </a:r>
            <a:r>
              <a:rPr lang="ru-RU" sz="2400" dirty="0" err="1"/>
              <a:t>нарисної</a:t>
            </a:r>
            <a:r>
              <a:rPr lang="ru-RU" sz="2400" dirty="0"/>
              <a:t> </a:t>
            </a:r>
            <a:r>
              <a:rPr lang="ru-RU" sz="2400" dirty="0" err="1"/>
              <a:t>геометрії</a:t>
            </a:r>
            <a:r>
              <a:rPr lang="ru-RU" sz="2400" dirty="0"/>
              <a:t>, </a:t>
            </a:r>
            <a:r>
              <a:rPr lang="ru-RU" sz="2400" dirty="0" err="1"/>
              <a:t>комп'ютерної</a:t>
            </a:r>
            <a:r>
              <a:rPr lang="ru-RU" sz="2400" dirty="0"/>
              <a:t> </a:t>
            </a:r>
            <a:r>
              <a:rPr lang="ru-RU" sz="2400" dirty="0" err="1"/>
              <a:t>графіки</a:t>
            </a:r>
            <a:r>
              <a:rPr lang="ru-RU" sz="2400" dirty="0"/>
              <a:t> та дизайну.</a:t>
            </a:r>
          </a:p>
        </p:txBody>
      </p:sp>
    </p:spTree>
    <p:extLst>
      <p:ext uri="{BB962C8B-B14F-4D97-AF65-F5344CB8AC3E}">
        <p14:creationId xmlns:p14="http://schemas.microsoft.com/office/powerpoint/2010/main" val="38933511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4263" y="324853"/>
            <a:ext cx="10567737" cy="1098883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dirty="0"/>
              <a:t>Загальні поняття </a:t>
            </a:r>
            <a:r>
              <a:rPr lang="uk-UA" b="1" i="1" dirty="0" smtClean="0"/>
              <a:t>стін. </a:t>
            </a:r>
            <a:br>
              <a:rPr lang="uk-UA" b="1" i="1" dirty="0" smtClean="0"/>
            </a:br>
            <a:r>
              <a:rPr lang="uk-UA" b="1" i="1" dirty="0" smtClean="0"/>
              <a:t>Вимоги</a:t>
            </a:r>
            <a:r>
              <a:rPr lang="uk-UA" b="1" i="1" dirty="0"/>
              <a:t>, класифікація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7694" y="1724526"/>
            <a:ext cx="10567737" cy="42551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err="1"/>
              <a:t>Основні</a:t>
            </a:r>
            <a:r>
              <a:rPr lang="ru-RU" sz="2800" dirty="0"/>
              <a:t> </a:t>
            </a:r>
            <a:r>
              <a:rPr lang="ru-RU" sz="2800" dirty="0" err="1"/>
              <a:t>вимоги</a:t>
            </a:r>
            <a:r>
              <a:rPr lang="ru-RU" sz="2800" dirty="0"/>
              <a:t>: </a:t>
            </a:r>
          </a:p>
          <a:p>
            <a:pPr marL="0" indent="0" algn="just">
              <a:buNone/>
            </a:pPr>
            <a:r>
              <a:rPr lang="ru-RU" sz="2800" dirty="0"/>
              <a:t>1. </a:t>
            </a:r>
            <a:r>
              <a:rPr lang="ru-RU" sz="2800" dirty="0" err="1"/>
              <a:t>Міцність</a:t>
            </a:r>
            <a:r>
              <a:rPr lang="ru-RU" sz="2800" dirty="0"/>
              <a:t> і </a:t>
            </a:r>
            <a:r>
              <a:rPr lang="ru-RU" sz="2800" dirty="0" err="1"/>
              <a:t>стійкість</a:t>
            </a:r>
            <a:r>
              <a:rPr lang="ru-RU" sz="2800" dirty="0"/>
              <a:t>;</a:t>
            </a:r>
          </a:p>
          <a:p>
            <a:pPr marL="0" indent="0" algn="just">
              <a:buNone/>
            </a:pPr>
            <a:r>
              <a:rPr lang="ru-RU" sz="2800" dirty="0"/>
              <a:t>2. </a:t>
            </a:r>
            <a:r>
              <a:rPr lang="ru-RU" sz="2800" dirty="0" err="1"/>
              <a:t>Повинні</a:t>
            </a:r>
            <a:r>
              <a:rPr lang="ru-RU" sz="2800" dirty="0"/>
              <a:t> </a:t>
            </a:r>
            <a:r>
              <a:rPr lang="ru-RU" sz="2800" dirty="0" err="1"/>
              <a:t>забезпечувати</a:t>
            </a:r>
            <a:r>
              <a:rPr lang="ru-RU" sz="2800" dirty="0"/>
              <a:t> в </a:t>
            </a:r>
            <a:r>
              <a:rPr lang="ru-RU" sz="2800" dirty="0" err="1"/>
              <a:t>приміщеннях</a:t>
            </a:r>
            <a:r>
              <a:rPr lang="ru-RU" sz="2800" dirty="0"/>
              <a:t> </a:t>
            </a:r>
            <a:r>
              <a:rPr lang="ru-RU" sz="2800" dirty="0" err="1"/>
              <a:t>необхідний</a:t>
            </a:r>
            <a:r>
              <a:rPr lang="ru-RU" sz="2800" dirty="0"/>
              <a:t> температурно-вологісний режим;</a:t>
            </a:r>
          </a:p>
          <a:p>
            <a:pPr marL="0" indent="0" algn="just">
              <a:buNone/>
            </a:pPr>
            <a:r>
              <a:rPr lang="ru-RU" sz="2800" dirty="0"/>
              <a:t>3. </a:t>
            </a:r>
            <a:r>
              <a:rPr lang="ru-RU" sz="2800" dirty="0" err="1"/>
              <a:t>Повинні</a:t>
            </a:r>
            <a:r>
              <a:rPr lang="ru-RU" sz="2800" dirty="0"/>
              <a:t> </a:t>
            </a:r>
            <a:r>
              <a:rPr lang="ru-RU" sz="2800" dirty="0" err="1"/>
              <a:t>володіти</a:t>
            </a:r>
            <a:r>
              <a:rPr lang="ru-RU" sz="2800" dirty="0"/>
              <a:t> </a:t>
            </a:r>
            <a:r>
              <a:rPr lang="ru-RU" sz="2800" dirty="0" err="1"/>
              <a:t>звукоізоляційні</a:t>
            </a:r>
            <a:r>
              <a:rPr lang="ru-RU" sz="2800" dirty="0"/>
              <a:t> </a:t>
            </a:r>
            <a:r>
              <a:rPr lang="ru-RU" sz="2800" dirty="0" err="1"/>
              <a:t>властивості</a:t>
            </a:r>
            <a:r>
              <a:rPr lang="ru-RU" sz="2800" dirty="0"/>
              <a:t> (в </a:t>
            </a:r>
            <a:r>
              <a:rPr lang="ru-RU" sz="2800" dirty="0" err="1"/>
              <a:t>залежності</a:t>
            </a:r>
            <a:r>
              <a:rPr lang="ru-RU" sz="2800" dirty="0"/>
              <a:t> </a:t>
            </a:r>
            <a:r>
              <a:rPr lang="ru-RU" sz="2800" dirty="0" err="1"/>
              <a:t>від</a:t>
            </a:r>
            <a:r>
              <a:rPr lang="ru-RU" sz="2800" dirty="0"/>
              <a:t> </a:t>
            </a:r>
            <a:r>
              <a:rPr lang="ru-RU" sz="2800" dirty="0" err="1"/>
              <a:t>призначення</a:t>
            </a:r>
            <a:r>
              <a:rPr lang="ru-RU" sz="2800" dirty="0"/>
              <a:t> </a:t>
            </a:r>
            <a:r>
              <a:rPr lang="ru-RU" sz="2800" dirty="0" err="1"/>
              <a:t>приміщення</a:t>
            </a:r>
            <a:r>
              <a:rPr lang="ru-RU" sz="2800" dirty="0"/>
              <a:t>); </a:t>
            </a:r>
          </a:p>
          <a:p>
            <a:pPr marL="0" indent="0" algn="just">
              <a:buNone/>
            </a:pPr>
            <a:r>
              <a:rPr lang="ru-RU" sz="2800" dirty="0"/>
              <a:t>4. </a:t>
            </a:r>
            <a:r>
              <a:rPr lang="ru-RU" sz="2800" dirty="0" err="1"/>
              <a:t>Вогнестійкість</a:t>
            </a:r>
            <a:r>
              <a:rPr lang="ru-RU" sz="2800" dirty="0"/>
              <a:t> (в </a:t>
            </a:r>
            <a:r>
              <a:rPr lang="ru-RU" sz="2800" dirty="0" err="1"/>
              <a:t>залежності</a:t>
            </a:r>
            <a:r>
              <a:rPr lang="ru-RU" sz="2800" dirty="0"/>
              <a:t> </a:t>
            </a:r>
            <a:r>
              <a:rPr lang="ru-RU" sz="2800" dirty="0" err="1"/>
              <a:t>від</a:t>
            </a:r>
            <a:r>
              <a:rPr lang="ru-RU" sz="2800" dirty="0"/>
              <a:t> </a:t>
            </a:r>
            <a:r>
              <a:rPr lang="ru-RU" sz="2800" dirty="0" err="1"/>
              <a:t>вогнестійкості</a:t>
            </a:r>
            <a:r>
              <a:rPr lang="ru-RU" sz="2800" dirty="0"/>
              <a:t> </a:t>
            </a:r>
            <a:r>
              <a:rPr lang="ru-RU" sz="2800" dirty="0" err="1"/>
              <a:t>будівлі</a:t>
            </a:r>
            <a:r>
              <a:rPr lang="ru-RU" sz="2800" dirty="0" smtClean="0"/>
              <a:t>). </a:t>
            </a:r>
            <a:endParaRPr lang="ru-RU" sz="2800" dirty="0"/>
          </a:p>
          <a:p>
            <a:pPr marL="0" indent="0" algn="just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36451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4263" y="324853"/>
            <a:ext cx="10567737" cy="1098883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dirty="0"/>
              <a:t>Загальні поняття </a:t>
            </a:r>
            <a:r>
              <a:rPr lang="uk-UA" b="1" i="1" dirty="0" smtClean="0"/>
              <a:t>по </a:t>
            </a:r>
            <a:r>
              <a:rPr lang="uk-UA" b="1" i="1" dirty="0"/>
              <a:t>стінах. </a:t>
            </a:r>
            <a:r>
              <a:rPr lang="uk-UA" b="1" i="1" dirty="0" smtClean="0"/>
              <a:t/>
            </a:r>
            <a:br>
              <a:rPr lang="uk-UA" b="1" i="1" dirty="0" smtClean="0"/>
            </a:br>
            <a:r>
              <a:rPr lang="uk-UA" b="1" i="1" dirty="0" smtClean="0"/>
              <a:t>Вимоги</a:t>
            </a:r>
            <a:r>
              <a:rPr lang="uk-UA" b="1" i="1" dirty="0"/>
              <a:t>, класифікація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7694" y="1724526"/>
            <a:ext cx="10567737" cy="425516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sz="2400" dirty="0" smtClean="0"/>
              <a:t>	</a:t>
            </a:r>
            <a:r>
              <a:rPr lang="uk-UA" sz="3000" dirty="0" smtClean="0"/>
              <a:t>За видом </a:t>
            </a:r>
            <a:r>
              <a:rPr lang="uk-UA" sz="3000" dirty="0"/>
              <a:t>матеріалу розрізняють стіни: </a:t>
            </a:r>
            <a:endParaRPr lang="uk-UA" sz="3000" dirty="0" smtClean="0"/>
          </a:p>
          <a:p>
            <a:r>
              <a:rPr lang="uk-UA" sz="3000" dirty="0" smtClean="0"/>
              <a:t>кам'яні</a:t>
            </a:r>
            <a:r>
              <a:rPr lang="uk-UA" sz="3000" dirty="0"/>
              <a:t>;</a:t>
            </a:r>
            <a:r>
              <a:rPr lang="uk-UA" sz="3000" dirty="0" smtClean="0"/>
              <a:t> </a:t>
            </a:r>
          </a:p>
          <a:p>
            <a:r>
              <a:rPr lang="uk-UA" sz="3000" dirty="0" smtClean="0"/>
              <a:t>дерев'яні;</a:t>
            </a:r>
          </a:p>
          <a:p>
            <a:r>
              <a:rPr lang="uk-UA" sz="3000" dirty="0" smtClean="0"/>
              <a:t>стіни </a:t>
            </a:r>
            <a:r>
              <a:rPr lang="uk-UA" sz="3000" dirty="0"/>
              <a:t>з інших матеріалів, в тому числі синтетичних </a:t>
            </a:r>
            <a:r>
              <a:rPr lang="uk-UA" sz="3000" dirty="0" smtClean="0"/>
              <a:t>. </a:t>
            </a:r>
          </a:p>
          <a:p>
            <a:pPr marL="0" indent="0">
              <a:buNone/>
            </a:pPr>
            <a:r>
              <a:rPr lang="uk-UA" sz="3000" dirty="0" smtClean="0"/>
              <a:t>	</a:t>
            </a:r>
          </a:p>
          <a:p>
            <a:pPr marL="0" indent="0">
              <a:buNone/>
            </a:pPr>
            <a:r>
              <a:rPr lang="uk-UA" sz="3000" dirty="0"/>
              <a:t>	</a:t>
            </a:r>
            <a:r>
              <a:rPr lang="uk-UA" sz="3000" dirty="0" smtClean="0"/>
              <a:t>Кам'яні </a:t>
            </a:r>
            <a:r>
              <a:rPr lang="uk-UA" sz="3000" dirty="0"/>
              <a:t>поділяються на: </a:t>
            </a:r>
            <a:endParaRPr lang="ru-RU" sz="3000" dirty="0"/>
          </a:p>
          <a:p>
            <a:r>
              <a:rPr lang="uk-UA" sz="3000" dirty="0" smtClean="0"/>
              <a:t>стіни </a:t>
            </a:r>
            <a:r>
              <a:rPr lang="uk-UA" sz="3000" dirty="0"/>
              <a:t>з кам'яної кладки;</a:t>
            </a:r>
            <a:endParaRPr lang="ru-RU" sz="3000" dirty="0"/>
          </a:p>
          <a:p>
            <a:r>
              <a:rPr lang="uk-UA" sz="3000" dirty="0"/>
              <a:t>м</a:t>
            </a:r>
            <a:r>
              <a:rPr lang="uk-UA" sz="3000" dirty="0" smtClean="0"/>
              <a:t>онолітні</a:t>
            </a:r>
            <a:r>
              <a:rPr lang="uk-UA" sz="3000" dirty="0"/>
              <a:t>;</a:t>
            </a:r>
            <a:endParaRPr lang="ru-RU" sz="3000" dirty="0"/>
          </a:p>
          <a:p>
            <a:r>
              <a:rPr lang="uk-UA" sz="3000" dirty="0"/>
              <a:t>в</a:t>
            </a:r>
            <a:r>
              <a:rPr lang="uk-UA" sz="3000" dirty="0" smtClean="0"/>
              <a:t>еликопанельні </a:t>
            </a:r>
            <a:r>
              <a:rPr lang="uk-UA" sz="3000" dirty="0"/>
              <a:t>стіни. </a:t>
            </a:r>
            <a:endParaRPr lang="ru-RU" sz="3000" dirty="0"/>
          </a:p>
          <a:p>
            <a:pPr marL="0" indent="0" algn="just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76392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4263" y="0"/>
            <a:ext cx="10567737" cy="1098883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/>
              <a:t>Перекриття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59243" y="673008"/>
            <a:ext cx="10832757" cy="630855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uk-UA" sz="5500" dirty="0"/>
              <a:t>	</a:t>
            </a:r>
            <a:r>
              <a:rPr lang="uk-UA" sz="9200" dirty="0"/>
              <a:t>Перекриття класифікують за такими ознаками: </a:t>
            </a:r>
            <a:endParaRPr lang="uk-UA" sz="9200" dirty="0" smtClean="0"/>
          </a:p>
          <a:p>
            <a:r>
              <a:rPr lang="uk-UA" sz="9200" dirty="0" smtClean="0"/>
              <a:t>за </a:t>
            </a:r>
            <a:r>
              <a:rPr lang="uk-UA" sz="9200" dirty="0"/>
              <a:t>місцем розташування в будівлі: </a:t>
            </a:r>
          </a:p>
          <a:p>
            <a:pPr marL="0" indent="0">
              <a:buNone/>
            </a:pPr>
            <a:r>
              <a:rPr lang="uk-UA" sz="9200" dirty="0"/>
              <a:t>• </a:t>
            </a:r>
            <a:r>
              <a:rPr lang="uk-UA" sz="9200" dirty="0" err="1"/>
              <a:t>надпідвальні</a:t>
            </a:r>
            <a:r>
              <a:rPr lang="uk-UA" sz="9200" dirty="0"/>
              <a:t>,</a:t>
            </a:r>
          </a:p>
          <a:p>
            <a:pPr marL="0" indent="0">
              <a:buNone/>
            </a:pPr>
            <a:r>
              <a:rPr lang="uk-UA" sz="9200" dirty="0"/>
              <a:t>• міжповерхові,</a:t>
            </a:r>
          </a:p>
          <a:p>
            <a:pPr marL="0" indent="0">
              <a:buNone/>
            </a:pPr>
            <a:r>
              <a:rPr lang="uk-UA" sz="9200" dirty="0"/>
              <a:t>• </a:t>
            </a:r>
            <a:r>
              <a:rPr lang="uk-UA" sz="9200" dirty="0" smtClean="0"/>
              <a:t>горищні.</a:t>
            </a:r>
            <a:endParaRPr lang="uk-UA" sz="9200" dirty="0"/>
          </a:p>
          <a:p>
            <a:r>
              <a:rPr lang="uk-UA" sz="9200" dirty="0"/>
              <a:t>по конструкції:</a:t>
            </a:r>
          </a:p>
          <a:p>
            <a:pPr marL="0" indent="0">
              <a:buNone/>
            </a:pPr>
            <a:r>
              <a:rPr lang="uk-UA" sz="9200" dirty="0"/>
              <a:t>• балкові, основним елементом якого є - балки, на яких укладаються настили, накати та інші елементи покриття;</a:t>
            </a:r>
          </a:p>
          <a:p>
            <a:pPr marL="0" indent="0">
              <a:buNone/>
            </a:pPr>
            <a:r>
              <a:rPr lang="uk-UA" sz="9200" dirty="0"/>
              <a:t>• плитні, що складаються з несучих плит або настилів, що спираються на вертикальні несучі опори будівлі або на ригелі і прогони;</a:t>
            </a:r>
          </a:p>
          <a:p>
            <a:pPr marL="0" indent="0">
              <a:buNone/>
            </a:pPr>
            <a:r>
              <a:rPr lang="uk-UA" sz="9200" dirty="0"/>
              <a:t>• </a:t>
            </a:r>
            <a:r>
              <a:rPr lang="uk-UA" sz="9200" dirty="0" err="1"/>
              <a:t>безбалочні</a:t>
            </a:r>
            <a:r>
              <a:rPr lang="uk-UA" sz="9200" dirty="0"/>
              <a:t>, що складаються з плити, пов'язаної з вертикальною опорою несучої </a:t>
            </a:r>
            <a:r>
              <a:rPr lang="uk-UA" sz="9200" dirty="0" smtClean="0"/>
              <a:t>капітеллю.</a:t>
            </a:r>
            <a:endParaRPr lang="uk-UA" sz="9200" dirty="0"/>
          </a:p>
          <a:p>
            <a:r>
              <a:rPr lang="uk-UA" sz="9200" dirty="0"/>
              <a:t>за матеріалом:</a:t>
            </a:r>
          </a:p>
          <a:p>
            <a:pPr marL="0" indent="0">
              <a:buNone/>
            </a:pPr>
            <a:r>
              <a:rPr lang="uk-UA" sz="9200" dirty="0"/>
              <a:t>• залізобетонні збірні,</a:t>
            </a:r>
          </a:p>
          <a:p>
            <a:pPr marL="0" indent="0">
              <a:buNone/>
            </a:pPr>
            <a:r>
              <a:rPr lang="uk-UA" sz="9200" dirty="0"/>
              <a:t>• залізобетонні монолітні,</a:t>
            </a:r>
          </a:p>
          <a:p>
            <a:pPr marL="0" indent="0">
              <a:buNone/>
            </a:pPr>
            <a:r>
              <a:rPr lang="uk-UA" sz="9200" dirty="0"/>
              <a:t>• по дерев'яних і сталевих балках</a:t>
            </a:r>
            <a:r>
              <a:rPr lang="uk-UA" sz="9200" dirty="0" smtClean="0"/>
              <a:t>.</a:t>
            </a:r>
            <a:endParaRPr lang="uk-UA" sz="9200" dirty="0"/>
          </a:p>
        </p:txBody>
      </p:sp>
    </p:spTree>
    <p:extLst>
      <p:ext uri="{BB962C8B-B14F-4D97-AF65-F5344CB8AC3E}">
        <p14:creationId xmlns:p14="http://schemas.microsoft.com/office/powerpoint/2010/main" val="433323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4263" y="114788"/>
            <a:ext cx="10567737" cy="1098883"/>
          </a:xfrm>
        </p:spPr>
        <p:txBody>
          <a:bodyPr>
            <a:normAutofit/>
          </a:bodyPr>
          <a:lstStyle/>
          <a:p>
            <a:pPr algn="ctr"/>
            <a:r>
              <a:rPr lang="uk-UA" b="1" i="1" dirty="0" smtClean="0"/>
              <a:t>Перекриття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7459" y="926432"/>
            <a:ext cx="10894541" cy="57338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sz="2700" dirty="0" smtClean="0"/>
              <a:t>Перекриття </a:t>
            </a:r>
            <a:r>
              <a:rPr lang="uk-UA" sz="2700" dirty="0"/>
              <a:t>повинні задовольняти вимогам:</a:t>
            </a:r>
          </a:p>
          <a:p>
            <a:pPr marL="0" indent="0" algn="just">
              <a:buNone/>
            </a:pPr>
            <a:r>
              <a:rPr lang="uk-UA" sz="2700" dirty="0"/>
              <a:t>• міцності, тобто безпечного сприйняття всіх діючих на них постійних і тимчасових навантажень</a:t>
            </a:r>
          </a:p>
          <a:p>
            <a:pPr marL="0" indent="0" algn="just">
              <a:buNone/>
            </a:pPr>
            <a:r>
              <a:rPr lang="uk-UA" sz="2700" dirty="0"/>
              <a:t>• жорсткості, тобто не допускати прогинів, що перевищують встановлені нормами межі. Якщо жорсткість недостатня, то під впливом навантажень в перекритті виникають значні прогини, що викликає появу </a:t>
            </a:r>
            <a:r>
              <a:rPr lang="uk-UA" sz="2700" dirty="0" err="1"/>
              <a:t>тріщин</a:t>
            </a:r>
            <a:r>
              <a:rPr lang="uk-UA" sz="2700" dirty="0"/>
              <a:t>.</a:t>
            </a:r>
          </a:p>
          <a:p>
            <a:pPr marL="0" indent="0" algn="just">
              <a:buNone/>
            </a:pPr>
            <a:r>
              <a:rPr lang="uk-UA" sz="2700" dirty="0"/>
              <a:t>• звукоізоляції. У зв'язку з цим застосовують </a:t>
            </a:r>
            <a:r>
              <a:rPr lang="uk-UA" sz="2700" dirty="0" err="1" smtClean="0"/>
              <a:t>шаруві</a:t>
            </a:r>
            <a:r>
              <a:rPr lang="uk-UA" sz="2700" dirty="0" smtClean="0"/>
              <a:t> </a:t>
            </a:r>
            <a:r>
              <a:rPr lang="uk-UA" sz="2700" dirty="0"/>
              <a:t>конструкції </a:t>
            </a:r>
            <a:r>
              <a:rPr lang="uk-UA" sz="2700" dirty="0" err="1"/>
              <a:t>перекриттів</a:t>
            </a:r>
            <a:r>
              <a:rPr lang="uk-UA" sz="2700" dirty="0"/>
              <a:t> з різними </a:t>
            </a:r>
            <a:r>
              <a:rPr lang="uk-UA" sz="2700" dirty="0" smtClean="0"/>
              <a:t>звукоізоляційними властивостями. </a:t>
            </a:r>
          </a:p>
          <a:p>
            <a:pPr marL="0" indent="0" algn="just">
              <a:buNone/>
            </a:pPr>
            <a:r>
              <a:rPr lang="uk-UA" sz="2700" dirty="0" smtClean="0"/>
              <a:t>• </a:t>
            </a:r>
            <a:r>
              <a:rPr lang="uk-UA" sz="2700" dirty="0"/>
              <a:t>теплозахистом для горищних і </a:t>
            </a:r>
            <a:r>
              <a:rPr lang="uk-UA" sz="2700" dirty="0" err="1"/>
              <a:t>надпідвальне</a:t>
            </a:r>
            <a:r>
              <a:rPr lang="uk-UA" sz="2700" dirty="0"/>
              <a:t> </a:t>
            </a:r>
            <a:r>
              <a:rPr lang="uk-UA" sz="2700" dirty="0" err="1"/>
              <a:t>перекриттів</a:t>
            </a:r>
            <a:r>
              <a:rPr lang="uk-UA" sz="2700" dirty="0"/>
              <a:t>. </a:t>
            </a:r>
            <a:r>
              <a:rPr lang="uk-UA" sz="2700" dirty="0" smtClean="0"/>
              <a:t>Особливу </a:t>
            </a:r>
            <a:r>
              <a:rPr lang="uk-UA" sz="2700" dirty="0"/>
              <a:t>увагу необхідно приділяти конструюванню перекриття в місцях примикання до несучих стін, так як можливе утворення «містків холоду »в стінах, що може привести до дискомфортним умов.</a:t>
            </a:r>
          </a:p>
          <a:p>
            <a:pPr marL="0" indent="0">
              <a:buNone/>
            </a:pPr>
            <a:r>
              <a:rPr lang="uk-UA" sz="2700" dirty="0"/>
              <a:t>• протипожежним вимогам.</a:t>
            </a:r>
          </a:p>
          <a:p>
            <a:pPr marL="0" indent="0">
              <a:buNone/>
            </a:pPr>
            <a:r>
              <a:rPr lang="uk-UA" sz="2700" dirty="0"/>
              <a:t>• </a:t>
            </a:r>
            <a:r>
              <a:rPr lang="uk-UA" sz="2700" dirty="0" err="1"/>
              <a:t>індустріальності</a:t>
            </a:r>
            <a:r>
              <a:rPr lang="uk-UA" sz="2700" dirty="0"/>
              <a:t> і економічності.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26715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4263" y="114788"/>
            <a:ext cx="10567737" cy="1098883"/>
          </a:xfrm>
        </p:spPr>
        <p:txBody>
          <a:bodyPr>
            <a:normAutofit/>
          </a:bodyPr>
          <a:lstStyle/>
          <a:p>
            <a:pPr algn="ctr"/>
            <a:r>
              <a:rPr lang="uk-UA" b="1" i="1" dirty="0" smtClean="0"/>
              <a:t>Перекриття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7459" y="926432"/>
            <a:ext cx="10894541" cy="5733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err="1"/>
              <a:t>Конструкції</a:t>
            </a:r>
            <a:r>
              <a:rPr lang="ru-RU" sz="2800" dirty="0"/>
              <a:t> </a:t>
            </a:r>
            <a:r>
              <a:rPr lang="ru-RU" sz="2800" dirty="0" err="1"/>
              <a:t>підлог</a:t>
            </a:r>
            <a:r>
              <a:rPr lang="ru-RU" sz="2800" dirty="0"/>
              <a:t> </a:t>
            </a:r>
            <a:r>
              <a:rPr lang="ru-RU" sz="2800" dirty="0" err="1"/>
              <a:t>класифікують</a:t>
            </a:r>
            <a:r>
              <a:rPr lang="ru-RU" sz="2800" dirty="0"/>
              <a:t>:</a:t>
            </a:r>
          </a:p>
          <a:p>
            <a:r>
              <a:rPr lang="ru-RU" sz="2800" dirty="0"/>
              <a:t>за </a:t>
            </a:r>
            <a:r>
              <a:rPr lang="ru-RU" sz="2800" dirty="0" err="1"/>
              <a:t>місцем</a:t>
            </a:r>
            <a:r>
              <a:rPr lang="ru-RU" sz="2800" dirty="0"/>
              <a:t> </a:t>
            </a:r>
            <a:r>
              <a:rPr lang="ru-RU" sz="2800" dirty="0" err="1"/>
              <a:t>влаштування</a:t>
            </a:r>
            <a:r>
              <a:rPr lang="ru-RU" sz="2800" dirty="0"/>
              <a:t> - </a:t>
            </a:r>
            <a:r>
              <a:rPr lang="ru-RU" sz="2800" dirty="0" err="1"/>
              <a:t>укладені</a:t>
            </a:r>
            <a:r>
              <a:rPr lang="ru-RU" sz="2800" dirty="0"/>
              <a:t> на </a:t>
            </a:r>
            <a:r>
              <a:rPr lang="ru-RU" sz="2800" dirty="0" err="1"/>
              <a:t>перекриття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на грунт (грунт </a:t>
            </a:r>
            <a:r>
              <a:rPr lang="ru-RU" sz="2800" dirty="0" err="1"/>
              <a:t>може</a:t>
            </a:r>
            <a:r>
              <a:rPr lang="ru-RU" sz="2800" dirty="0"/>
              <a:t> бути в </a:t>
            </a:r>
            <a:r>
              <a:rPr lang="ru-RU" sz="2800" dirty="0" err="1"/>
              <a:t>підвалах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на перших </a:t>
            </a:r>
            <a:r>
              <a:rPr lang="ru-RU" sz="2800" dirty="0" err="1"/>
              <a:t>поверхах</a:t>
            </a:r>
            <a:r>
              <a:rPr lang="ru-RU" sz="2800" dirty="0"/>
              <a:t> </a:t>
            </a:r>
            <a:r>
              <a:rPr lang="ru-RU" sz="2800" dirty="0" err="1"/>
              <a:t>безпідвальних</a:t>
            </a:r>
            <a:r>
              <a:rPr lang="ru-RU" sz="2800" dirty="0"/>
              <a:t> </a:t>
            </a:r>
            <a:r>
              <a:rPr lang="ru-RU" sz="2800" dirty="0" err="1"/>
              <a:t>будівель</a:t>
            </a:r>
            <a:r>
              <a:rPr lang="ru-RU" sz="2800" dirty="0"/>
              <a:t>);</a:t>
            </a:r>
          </a:p>
          <a:p>
            <a:r>
              <a:rPr lang="ru-RU" sz="2800" dirty="0"/>
              <a:t>за </a:t>
            </a:r>
            <a:r>
              <a:rPr lang="ru-RU" sz="2800" dirty="0" err="1"/>
              <a:t>матеріалом</a:t>
            </a:r>
            <a:r>
              <a:rPr lang="ru-RU" sz="2800" dirty="0"/>
              <a:t> </a:t>
            </a:r>
            <a:r>
              <a:rPr lang="ru-RU" sz="2800" dirty="0" err="1"/>
              <a:t>покриття</a:t>
            </a:r>
            <a:r>
              <a:rPr lang="ru-RU" sz="2800" dirty="0"/>
              <a:t> - </a:t>
            </a:r>
            <a:r>
              <a:rPr lang="ru-RU" sz="2800" dirty="0" err="1"/>
              <a:t>дерев'яні</a:t>
            </a:r>
            <a:r>
              <a:rPr lang="ru-RU" sz="2800" dirty="0"/>
              <a:t>, </a:t>
            </a:r>
            <a:r>
              <a:rPr lang="ru-RU" sz="2800" dirty="0" err="1"/>
              <a:t>бетонні</a:t>
            </a:r>
            <a:r>
              <a:rPr lang="ru-RU" sz="2800" dirty="0"/>
              <a:t>, </a:t>
            </a:r>
            <a:r>
              <a:rPr lang="ru-RU" sz="2800" dirty="0" err="1"/>
              <a:t>керамічні</a:t>
            </a:r>
            <a:r>
              <a:rPr lang="ru-RU" sz="2800" dirty="0"/>
              <a:t>, з </a:t>
            </a:r>
            <a:r>
              <a:rPr lang="ru-RU" sz="2800" dirty="0" err="1"/>
              <a:t>сінтеті-чеського</a:t>
            </a:r>
            <a:r>
              <a:rPr lang="ru-RU" sz="2800" dirty="0"/>
              <a:t> </a:t>
            </a:r>
            <a:r>
              <a:rPr lang="ru-RU" sz="2800" dirty="0" err="1"/>
              <a:t>матеріалу</a:t>
            </a:r>
            <a:r>
              <a:rPr lang="ru-RU" sz="2800" dirty="0"/>
              <a:t>;</a:t>
            </a:r>
          </a:p>
          <a:p>
            <a:r>
              <a:rPr lang="ru-RU" sz="2800" dirty="0"/>
              <a:t>по виду </a:t>
            </a:r>
            <a:r>
              <a:rPr lang="ru-RU" sz="2800" dirty="0" err="1"/>
              <a:t>покриття</a:t>
            </a:r>
            <a:r>
              <a:rPr lang="ru-RU" sz="2800" dirty="0"/>
              <a:t> - </a:t>
            </a:r>
            <a:r>
              <a:rPr lang="ru-RU" sz="2800" dirty="0" err="1"/>
              <a:t>суцільні</a:t>
            </a:r>
            <a:r>
              <a:rPr lang="ru-RU" sz="2800" dirty="0"/>
              <a:t> (</a:t>
            </a:r>
            <a:r>
              <a:rPr lang="ru-RU" sz="2800" dirty="0" err="1"/>
              <a:t>безшовні</a:t>
            </a:r>
            <a:r>
              <a:rPr lang="ru-RU" sz="2800" dirty="0"/>
              <a:t>), </a:t>
            </a:r>
            <a:r>
              <a:rPr lang="ru-RU" sz="2800" dirty="0" err="1"/>
              <a:t>штучні</a:t>
            </a:r>
            <a:r>
              <a:rPr lang="ru-RU" sz="2800" dirty="0"/>
              <a:t>, </a:t>
            </a:r>
            <a:r>
              <a:rPr lang="ru-RU" sz="2800" dirty="0" err="1"/>
              <a:t>рулонні</a:t>
            </a:r>
            <a:r>
              <a:rPr lang="ru-RU" sz="2800" dirty="0"/>
              <a:t>;</a:t>
            </a:r>
          </a:p>
          <a:p>
            <a:r>
              <a:rPr lang="ru-RU" sz="2800" dirty="0"/>
              <a:t>по </a:t>
            </a:r>
            <a:r>
              <a:rPr lang="ru-RU" sz="2800" dirty="0" err="1"/>
              <a:t>конструкції</a:t>
            </a:r>
            <a:r>
              <a:rPr lang="ru-RU" sz="2800" dirty="0"/>
              <a:t> </a:t>
            </a:r>
            <a:r>
              <a:rPr lang="ru-RU" sz="2800" dirty="0" err="1"/>
              <a:t>підполу</a:t>
            </a:r>
            <a:r>
              <a:rPr lang="ru-RU" sz="2800" dirty="0"/>
              <a:t> - </a:t>
            </a:r>
            <a:r>
              <a:rPr lang="ru-RU" sz="2800" dirty="0" err="1"/>
              <a:t>пустотні</a:t>
            </a:r>
            <a:r>
              <a:rPr lang="ru-RU" sz="2800" dirty="0"/>
              <a:t> з </a:t>
            </a:r>
            <a:r>
              <a:rPr lang="ru-RU" sz="2800" dirty="0" err="1"/>
              <a:t>вентильованим</a:t>
            </a:r>
            <a:r>
              <a:rPr lang="ru-RU" sz="2800" dirty="0"/>
              <a:t> зазором </a:t>
            </a:r>
            <a:r>
              <a:rPr lang="ru-RU" sz="2800" dirty="0" err="1"/>
              <a:t>між</a:t>
            </a:r>
            <a:r>
              <a:rPr lang="ru-RU" sz="2800" dirty="0"/>
              <a:t> </a:t>
            </a:r>
            <a:r>
              <a:rPr lang="ru-RU" sz="2800" dirty="0" err="1"/>
              <a:t>підставою</a:t>
            </a:r>
            <a:r>
              <a:rPr lang="ru-RU" sz="2800" dirty="0"/>
              <a:t> і чистим </a:t>
            </a:r>
            <a:r>
              <a:rPr lang="ru-RU" sz="2800" dirty="0" err="1"/>
              <a:t>підлогою</a:t>
            </a:r>
            <a:r>
              <a:rPr lang="ru-RU" sz="2800" dirty="0"/>
              <a:t>, </a:t>
            </a:r>
            <a:r>
              <a:rPr lang="ru-RU" sz="2800" dirty="0" err="1"/>
              <a:t>безпустотні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не </a:t>
            </a:r>
            <a:r>
              <a:rPr lang="ru-RU" sz="2800" dirty="0" err="1"/>
              <a:t>мають</a:t>
            </a:r>
            <a:r>
              <a:rPr lang="ru-RU" sz="2800" dirty="0"/>
              <a:t> </a:t>
            </a:r>
            <a:r>
              <a:rPr lang="ru-RU" sz="2800" dirty="0" err="1"/>
              <a:t>підпільного</a:t>
            </a:r>
            <a:r>
              <a:rPr lang="ru-RU" sz="2800" dirty="0"/>
              <a:t> простору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69745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4263" y="114788"/>
            <a:ext cx="10567737" cy="1098883"/>
          </a:xfrm>
        </p:spPr>
        <p:txBody>
          <a:bodyPr>
            <a:normAutofit/>
          </a:bodyPr>
          <a:lstStyle/>
          <a:p>
            <a:pPr algn="ctr"/>
            <a:r>
              <a:rPr lang="uk-UA" b="1" i="1" dirty="0" smtClean="0"/>
              <a:t>Підлога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7459" y="852616"/>
            <a:ext cx="10894541" cy="580767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dirty="0" smtClean="0"/>
              <a:t>	</a:t>
            </a:r>
            <a:r>
              <a:rPr lang="ru-RU" sz="2400" dirty="0" err="1" smtClean="0"/>
              <a:t>Залежно</a:t>
            </a:r>
            <a:r>
              <a:rPr lang="ru-RU" sz="2400" dirty="0" smtClean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призначення</a:t>
            </a:r>
            <a:r>
              <a:rPr lang="ru-RU" sz="2400" dirty="0"/>
              <a:t> </a:t>
            </a:r>
            <a:r>
              <a:rPr lang="ru-RU" sz="2400" dirty="0" err="1"/>
              <a:t>будівлі</a:t>
            </a:r>
            <a:r>
              <a:rPr lang="ru-RU" sz="2400" dirty="0"/>
              <a:t> і характеру </a:t>
            </a:r>
            <a:r>
              <a:rPr lang="ru-RU" sz="2400" dirty="0" err="1"/>
              <a:t>функціонального</a:t>
            </a:r>
            <a:r>
              <a:rPr lang="ru-RU" sz="2400" dirty="0"/>
              <a:t> </a:t>
            </a:r>
            <a:r>
              <a:rPr lang="ru-RU" sz="2400" dirty="0" err="1"/>
              <a:t>процесу</a:t>
            </a:r>
            <a:r>
              <a:rPr lang="ru-RU" sz="2400" dirty="0"/>
              <a:t>, </a:t>
            </a:r>
            <a:r>
              <a:rPr lang="ru-RU" sz="2400" dirty="0" err="1" smtClean="0"/>
              <a:t>підлоги</a:t>
            </a:r>
            <a:r>
              <a:rPr lang="ru-RU" sz="2400" dirty="0" smtClean="0"/>
              <a:t> </a:t>
            </a:r>
            <a:r>
              <a:rPr lang="ru-RU" sz="2400" dirty="0" err="1"/>
              <a:t>повинні</a:t>
            </a:r>
            <a:r>
              <a:rPr lang="ru-RU" sz="2400" dirty="0"/>
              <a:t> </a:t>
            </a:r>
            <a:r>
              <a:rPr lang="ru-RU" sz="2400" dirty="0" err="1"/>
              <a:t>відповідати</a:t>
            </a:r>
            <a:r>
              <a:rPr lang="ru-RU" sz="2400" dirty="0"/>
              <a:t> таким </a:t>
            </a:r>
            <a:r>
              <a:rPr lang="ru-RU" sz="2400" dirty="0" err="1"/>
              <a:t>вимогам</a:t>
            </a:r>
            <a:r>
              <a:rPr lang="ru-RU" sz="2400" dirty="0"/>
              <a:t>:</a:t>
            </a:r>
          </a:p>
          <a:p>
            <a:pPr marL="0" indent="0" algn="just">
              <a:buNone/>
            </a:pPr>
            <a:r>
              <a:rPr lang="ru-RU" sz="2400" dirty="0"/>
              <a:t>• бути </a:t>
            </a:r>
            <a:r>
              <a:rPr lang="ru-RU" sz="2400" dirty="0" err="1"/>
              <a:t>міцними</a:t>
            </a:r>
            <a:r>
              <a:rPr lang="ru-RU" sz="2400" dirty="0"/>
              <a:t>, </a:t>
            </a:r>
            <a:r>
              <a:rPr lang="ru-RU" sz="2400" dirty="0" err="1"/>
              <a:t>тобто</a:t>
            </a:r>
            <a:r>
              <a:rPr lang="ru-RU" sz="2400" dirty="0"/>
              <a:t> </a:t>
            </a:r>
            <a:r>
              <a:rPr lang="ru-RU" sz="2400" dirty="0" err="1"/>
              <a:t>володіти</a:t>
            </a:r>
            <a:r>
              <a:rPr lang="ru-RU" sz="2400" dirty="0"/>
              <a:t> </a:t>
            </a:r>
            <a:r>
              <a:rPr lang="ru-RU" sz="2400" dirty="0" err="1"/>
              <a:t>хорошою</a:t>
            </a:r>
            <a:r>
              <a:rPr lang="ru-RU" sz="2400" dirty="0"/>
              <a:t> </a:t>
            </a:r>
            <a:r>
              <a:rPr lang="ru-RU" sz="2400" dirty="0" err="1"/>
              <a:t>опірністю</a:t>
            </a:r>
            <a:r>
              <a:rPr lang="ru-RU" sz="2400" dirty="0"/>
              <a:t> </a:t>
            </a:r>
            <a:r>
              <a:rPr lang="ru-RU" sz="2400" dirty="0" err="1"/>
              <a:t>зовнішнім</a:t>
            </a:r>
            <a:r>
              <a:rPr lang="ru-RU" sz="2400" dirty="0"/>
              <a:t> </a:t>
            </a:r>
            <a:r>
              <a:rPr lang="ru-RU" sz="2400" dirty="0" err="1"/>
              <a:t>впливів</a:t>
            </a:r>
            <a:r>
              <a:rPr lang="ru-RU" sz="2400" dirty="0"/>
              <a:t> (</a:t>
            </a:r>
            <a:r>
              <a:rPr lang="ru-RU" sz="2400" dirty="0" err="1"/>
              <a:t>стирання</a:t>
            </a:r>
            <a:r>
              <a:rPr lang="ru-RU" sz="2400" dirty="0"/>
              <a:t> і </a:t>
            </a:r>
            <a:r>
              <a:rPr lang="ru-RU" sz="2400" dirty="0" err="1"/>
              <a:t>ударів</a:t>
            </a:r>
            <a:r>
              <a:rPr lang="ru-RU" sz="2400" dirty="0"/>
              <a:t>); </a:t>
            </a:r>
          </a:p>
          <a:p>
            <a:pPr marL="0" indent="0" algn="just">
              <a:buNone/>
            </a:pPr>
            <a:r>
              <a:rPr lang="ru-RU" sz="2400" dirty="0"/>
              <a:t>• бути нескользкими і </a:t>
            </a:r>
            <a:r>
              <a:rPr lang="ru-RU" sz="2400" dirty="0" err="1"/>
              <a:t>безшумними</a:t>
            </a:r>
            <a:r>
              <a:rPr lang="ru-RU" sz="2400" dirty="0"/>
              <a:t> при </a:t>
            </a:r>
            <a:r>
              <a:rPr lang="ru-RU" sz="2400" dirty="0" err="1"/>
              <a:t>ходьбі</a:t>
            </a:r>
            <a:r>
              <a:rPr lang="ru-RU" sz="2400" dirty="0"/>
              <a:t>;</a:t>
            </a:r>
          </a:p>
          <a:p>
            <a:pPr marL="0" indent="0" algn="just">
              <a:buNone/>
            </a:pPr>
            <a:r>
              <a:rPr lang="ru-RU" sz="2400" dirty="0"/>
              <a:t>• </a:t>
            </a:r>
            <a:r>
              <a:rPr lang="ru-RU" sz="2400" dirty="0" err="1"/>
              <a:t>володіти</a:t>
            </a:r>
            <a:r>
              <a:rPr lang="ru-RU" sz="2400" dirty="0"/>
              <a:t> </a:t>
            </a:r>
            <a:r>
              <a:rPr lang="ru-RU" sz="2400" dirty="0" err="1"/>
              <a:t>малим</a:t>
            </a:r>
            <a:r>
              <a:rPr lang="ru-RU" sz="2400" dirty="0"/>
              <a:t> </a:t>
            </a:r>
            <a:r>
              <a:rPr lang="ru-RU" sz="2400" dirty="0" err="1" smtClean="0"/>
              <a:t>теплозасвоєнням</a:t>
            </a:r>
            <a:r>
              <a:rPr lang="ru-RU" sz="2400" dirty="0" smtClean="0"/>
              <a:t>;</a:t>
            </a:r>
            <a:endParaRPr lang="ru-RU" sz="2400" dirty="0"/>
          </a:p>
          <a:p>
            <a:pPr marL="0" indent="0" algn="just">
              <a:buNone/>
            </a:pPr>
            <a:r>
              <a:rPr lang="ru-RU" sz="2400" dirty="0"/>
              <a:t>• </a:t>
            </a:r>
            <a:r>
              <a:rPr lang="ru-RU" sz="2400" dirty="0" err="1"/>
              <a:t>гігієнічними</a:t>
            </a:r>
            <a:r>
              <a:rPr lang="ru-RU" sz="2400" dirty="0"/>
              <a:t>, </a:t>
            </a:r>
            <a:r>
              <a:rPr lang="ru-RU" sz="2400" dirty="0" err="1"/>
              <a:t>тобто</a:t>
            </a:r>
            <a:r>
              <a:rPr lang="ru-RU" sz="2400" dirty="0"/>
              <a:t> легко </a:t>
            </a:r>
            <a:r>
              <a:rPr lang="ru-RU" sz="2400" dirty="0" err="1"/>
              <a:t>піддаватися</a:t>
            </a:r>
            <a:r>
              <a:rPr lang="ru-RU" sz="2400" dirty="0"/>
              <a:t> </a:t>
            </a:r>
            <a:r>
              <a:rPr lang="ru-RU" sz="2400" dirty="0" err="1"/>
              <a:t>очищенню</a:t>
            </a:r>
            <a:r>
              <a:rPr lang="ru-RU" sz="2400" dirty="0"/>
              <a:t>;</a:t>
            </a:r>
          </a:p>
          <a:p>
            <a:pPr marL="0" indent="0" algn="just">
              <a:buNone/>
            </a:pPr>
            <a:r>
              <a:rPr lang="ru-RU" sz="2400" dirty="0"/>
              <a:t>• </a:t>
            </a:r>
            <a:r>
              <a:rPr lang="ru-RU" sz="2400" dirty="0" err="1"/>
              <a:t>зручними</a:t>
            </a:r>
            <a:r>
              <a:rPr lang="ru-RU" sz="2400" dirty="0"/>
              <a:t> в </a:t>
            </a:r>
            <a:r>
              <a:rPr lang="ru-RU" sz="2400" dirty="0" err="1"/>
              <a:t>експлуатації</a:t>
            </a:r>
            <a:r>
              <a:rPr lang="ru-RU" sz="2400" dirty="0"/>
              <a:t> - не </a:t>
            </a:r>
            <a:r>
              <a:rPr lang="ru-RU" sz="2400" dirty="0" err="1"/>
              <a:t>утворять</a:t>
            </a:r>
            <a:r>
              <a:rPr lang="ru-RU" sz="2400" dirty="0"/>
              <a:t> пилу, легко </a:t>
            </a:r>
            <a:r>
              <a:rPr lang="ru-RU" sz="2400" dirty="0" err="1"/>
              <a:t>ремонтуватися</a:t>
            </a:r>
            <a:r>
              <a:rPr lang="ru-RU" sz="2400" dirty="0"/>
              <a:t>;</a:t>
            </a:r>
          </a:p>
          <a:p>
            <a:pPr marL="0" indent="0" algn="just">
              <a:buNone/>
            </a:pPr>
            <a:r>
              <a:rPr lang="ru-RU" sz="2400" dirty="0"/>
              <a:t>• </a:t>
            </a:r>
            <a:r>
              <a:rPr lang="ru-RU" sz="2400" dirty="0" err="1"/>
              <a:t>декоративними</a:t>
            </a:r>
            <a:r>
              <a:rPr lang="ru-RU" sz="2400" dirty="0"/>
              <a:t> - </a:t>
            </a:r>
            <a:r>
              <a:rPr lang="ru-RU" sz="2400" dirty="0" err="1"/>
              <a:t>гармонійно</a:t>
            </a:r>
            <a:r>
              <a:rPr lang="ru-RU" sz="2400" dirty="0"/>
              <a:t> </a:t>
            </a:r>
            <a:r>
              <a:rPr lang="ru-RU" sz="2400" dirty="0" err="1"/>
              <a:t>поєднуватися</a:t>
            </a:r>
            <a:r>
              <a:rPr lang="ru-RU" sz="2400" dirty="0"/>
              <a:t> з </a:t>
            </a:r>
            <a:r>
              <a:rPr lang="ru-RU" sz="2400" dirty="0" err="1"/>
              <a:t>внутрішньою</a:t>
            </a:r>
            <a:r>
              <a:rPr lang="ru-RU" sz="2400" dirty="0"/>
              <a:t> </a:t>
            </a:r>
            <a:r>
              <a:rPr lang="ru-RU" sz="2400" dirty="0" err="1"/>
              <a:t>обробкою</a:t>
            </a:r>
            <a:r>
              <a:rPr lang="ru-RU" sz="2400" dirty="0"/>
              <a:t> </a:t>
            </a:r>
            <a:r>
              <a:rPr lang="ru-RU" sz="2400" dirty="0" err="1"/>
              <a:t>будівлі</a:t>
            </a:r>
            <a:r>
              <a:rPr lang="ru-RU" sz="2400" dirty="0"/>
              <a:t>;</a:t>
            </a:r>
          </a:p>
          <a:p>
            <a:pPr marL="0" indent="0" algn="just">
              <a:buNone/>
            </a:pPr>
            <a:r>
              <a:rPr lang="ru-RU" sz="2400" dirty="0"/>
              <a:t>• </a:t>
            </a:r>
            <a:r>
              <a:rPr lang="ru-RU" sz="2400" dirty="0" err="1"/>
              <a:t>індустріальними</a:t>
            </a:r>
            <a:r>
              <a:rPr lang="ru-RU" sz="2400" dirty="0"/>
              <a:t> - не </a:t>
            </a:r>
            <a:r>
              <a:rPr lang="ru-RU" sz="2400" dirty="0" err="1"/>
              <a:t>вимагають</a:t>
            </a:r>
            <a:r>
              <a:rPr lang="ru-RU" sz="2400" dirty="0"/>
              <a:t> при </a:t>
            </a:r>
            <a:r>
              <a:rPr lang="ru-RU" sz="2400" dirty="0" err="1"/>
              <a:t>зведенні</a:t>
            </a:r>
            <a:r>
              <a:rPr lang="ru-RU" sz="2400" dirty="0"/>
              <a:t> </a:t>
            </a:r>
            <a:r>
              <a:rPr lang="ru-RU" sz="2400" dirty="0" err="1"/>
              <a:t>значних</a:t>
            </a:r>
            <a:r>
              <a:rPr lang="ru-RU" sz="2400" dirty="0"/>
              <a:t> </a:t>
            </a:r>
            <a:r>
              <a:rPr lang="ru-RU" sz="2400" dirty="0" err="1"/>
              <a:t>витрат</a:t>
            </a:r>
            <a:r>
              <a:rPr lang="ru-RU" sz="2400" dirty="0"/>
              <a:t> </a:t>
            </a:r>
            <a:r>
              <a:rPr lang="ru-RU" sz="2400" dirty="0" err="1"/>
              <a:t>праці</a:t>
            </a:r>
            <a:r>
              <a:rPr lang="ru-RU" sz="2400" dirty="0"/>
              <a:t>;</a:t>
            </a:r>
          </a:p>
          <a:p>
            <a:pPr marL="0" indent="0" algn="just">
              <a:buNone/>
            </a:pPr>
            <a:r>
              <a:rPr lang="ru-RU" sz="2400" dirty="0"/>
              <a:t>• </a:t>
            </a:r>
            <a:r>
              <a:rPr lang="ru-RU" sz="2400" dirty="0" err="1"/>
              <a:t>економічними</a:t>
            </a:r>
            <a:r>
              <a:rPr lang="ru-RU" sz="2400" dirty="0"/>
              <a:t> - </a:t>
            </a:r>
            <a:r>
              <a:rPr lang="ru-RU" sz="2400" dirty="0" err="1"/>
              <a:t>відрізняються</a:t>
            </a:r>
            <a:r>
              <a:rPr lang="ru-RU" sz="2400" dirty="0"/>
              <a:t> </a:t>
            </a:r>
            <a:r>
              <a:rPr lang="ru-RU" sz="2400" dirty="0" err="1"/>
              <a:t>найменшою</a:t>
            </a:r>
            <a:r>
              <a:rPr lang="ru-RU" sz="2400" dirty="0"/>
              <a:t> </a:t>
            </a:r>
            <a:r>
              <a:rPr lang="ru-RU" sz="2400" dirty="0" err="1"/>
              <a:t>вартістю</a:t>
            </a:r>
            <a:r>
              <a:rPr lang="ru-RU" sz="2400" dirty="0"/>
              <a:t>, </a:t>
            </a:r>
            <a:r>
              <a:rPr lang="ru-RU" sz="2400" dirty="0" err="1"/>
              <a:t>трудомісткістю</a:t>
            </a:r>
            <a:r>
              <a:rPr lang="ru-RU" sz="2400" dirty="0"/>
              <a:t>, </a:t>
            </a:r>
            <a:r>
              <a:rPr lang="ru-RU" sz="2400" dirty="0" err="1"/>
              <a:t>тривалим</a:t>
            </a:r>
            <a:r>
              <a:rPr lang="ru-RU" sz="2400" dirty="0"/>
              <a:t> </a:t>
            </a:r>
            <a:r>
              <a:rPr lang="ru-RU" sz="2400" dirty="0" err="1"/>
              <a:t>терміном</a:t>
            </a:r>
            <a:r>
              <a:rPr lang="ru-RU" sz="2400" dirty="0"/>
              <a:t> </a:t>
            </a:r>
            <a:r>
              <a:rPr lang="ru-RU" sz="2400" dirty="0" err="1"/>
              <a:t>експлуатації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823330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4263" y="114788"/>
            <a:ext cx="10567737" cy="1098883"/>
          </a:xfrm>
        </p:spPr>
        <p:txBody>
          <a:bodyPr>
            <a:normAutofit/>
          </a:bodyPr>
          <a:lstStyle/>
          <a:p>
            <a:pPr algn="ctr"/>
            <a:r>
              <a:rPr lang="uk-UA" b="1" i="1" dirty="0"/>
              <a:t>Дах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7459" y="852616"/>
            <a:ext cx="10894541" cy="58076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/>
              <a:t>	</a:t>
            </a:r>
            <a:r>
              <a:rPr lang="ru-RU" sz="2400" dirty="0" smtClean="0"/>
              <a:t>За </a:t>
            </a:r>
            <a:r>
              <a:rPr lang="ru-RU" sz="2400" dirty="0"/>
              <a:t>формами і </a:t>
            </a:r>
            <a:r>
              <a:rPr lang="ru-RU" sz="2400" dirty="0" err="1"/>
              <a:t>конструктивним</a:t>
            </a:r>
            <a:r>
              <a:rPr lang="ru-RU" sz="2400" dirty="0"/>
              <a:t> схемам </a:t>
            </a:r>
            <a:r>
              <a:rPr lang="ru-RU" sz="2400" dirty="0" err="1"/>
              <a:t>розрізняють</a:t>
            </a:r>
            <a:r>
              <a:rPr lang="ru-RU" sz="2400" dirty="0"/>
              <a:t> </a:t>
            </a:r>
            <a:r>
              <a:rPr lang="ru-RU" sz="2400" dirty="0" err="1"/>
              <a:t>наступні</a:t>
            </a:r>
            <a:r>
              <a:rPr lang="ru-RU" sz="2400" dirty="0"/>
              <a:t> </a:t>
            </a:r>
            <a:r>
              <a:rPr lang="ru-RU" sz="2400" dirty="0" err="1"/>
              <a:t>види</a:t>
            </a:r>
            <a:r>
              <a:rPr lang="ru-RU" sz="2400" dirty="0"/>
              <a:t> </a:t>
            </a:r>
            <a:r>
              <a:rPr lang="ru-RU" sz="2400" dirty="0" err="1"/>
              <a:t>дахів</a:t>
            </a:r>
            <a:r>
              <a:rPr lang="ru-RU" sz="2400" dirty="0"/>
              <a:t>:</a:t>
            </a:r>
          </a:p>
          <a:p>
            <a:pPr algn="just"/>
            <a:r>
              <a:rPr lang="ru-RU" sz="2400" dirty="0" err="1" smtClean="0"/>
              <a:t>скатні</a:t>
            </a:r>
            <a:r>
              <a:rPr lang="ru-RU" sz="2400" dirty="0" smtClean="0"/>
              <a:t> </a:t>
            </a:r>
            <a:r>
              <a:rPr lang="ru-RU" sz="2400" dirty="0"/>
              <a:t>(одно-, </a:t>
            </a:r>
            <a:r>
              <a:rPr lang="ru-RU" sz="2400" dirty="0" err="1"/>
              <a:t>дво</a:t>
            </a:r>
            <a:r>
              <a:rPr lang="ru-RU" sz="2400" dirty="0"/>
              <a:t>-, </a:t>
            </a:r>
            <a:r>
              <a:rPr lang="ru-RU" sz="2400" dirty="0" err="1"/>
              <a:t>багатоскатні</a:t>
            </a:r>
            <a:r>
              <a:rPr lang="ru-RU" sz="2400" dirty="0"/>
              <a:t>) з </a:t>
            </a:r>
            <a:r>
              <a:rPr lang="ru-RU" sz="2400" dirty="0" err="1"/>
              <a:t>ухилом</a:t>
            </a:r>
            <a:r>
              <a:rPr lang="ru-RU" sz="2400" dirty="0"/>
              <a:t> </a:t>
            </a:r>
            <a:r>
              <a:rPr lang="ru-RU" sz="2400" dirty="0" err="1"/>
              <a:t>поверхні</a:t>
            </a:r>
            <a:r>
              <a:rPr lang="ru-RU" sz="2400" dirty="0"/>
              <a:t> </a:t>
            </a:r>
            <a:r>
              <a:rPr lang="ru-RU" sz="2400" dirty="0" err="1"/>
              <a:t>більше</a:t>
            </a:r>
            <a:r>
              <a:rPr lang="ru-RU" sz="2400" dirty="0"/>
              <a:t> 10 °;</a:t>
            </a:r>
          </a:p>
          <a:p>
            <a:pPr algn="just"/>
            <a:r>
              <a:rPr lang="ru-RU" sz="2400" dirty="0" smtClean="0"/>
              <a:t> </a:t>
            </a:r>
            <a:r>
              <a:rPr lang="ru-RU" sz="2400" dirty="0" err="1" smtClean="0"/>
              <a:t>пологоскатні</a:t>
            </a:r>
            <a:r>
              <a:rPr lang="ru-RU" sz="2400" dirty="0" smtClean="0"/>
              <a:t> </a:t>
            </a:r>
            <a:r>
              <a:rPr lang="ru-RU" sz="2400" dirty="0"/>
              <a:t>(з </a:t>
            </a:r>
            <a:r>
              <a:rPr lang="ru-RU" sz="2400" dirty="0" err="1"/>
              <a:t>ухилом</a:t>
            </a:r>
            <a:r>
              <a:rPr lang="ru-RU" sz="2400" dirty="0"/>
              <a:t> 1-10 °, </a:t>
            </a:r>
            <a:r>
              <a:rPr lang="ru-RU" sz="2400" dirty="0" err="1"/>
              <a:t>зазвичай</a:t>
            </a:r>
            <a:r>
              <a:rPr lang="ru-RU" sz="2400" dirty="0"/>
              <a:t> </a:t>
            </a:r>
            <a:r>
              <a:rPr lang="ru-RU" sz="2400" dirty="0" err="1"/>
              <a:t>безчердачні</a:t>
            </a:r>
            <a:r>
              <a:rPr lang="ru-RU" sz="2400" dirty="0"/>
              <a:t>);</a:t>
            </a:r>
          </a:p>
          <a:p>
            <a:pPr algn="just"/>
            <a:r>
              <a:rPr lang="ru-RU" sz="2400" dirty="0" err="1" smtClean="0"/>
              <a:t>плоскі</a:t>
            </a:r>
            <a:r>
              <a:rPr lang="ru-RU" sz="2400" dirty="0" smtClean="0"/>
              <a:t> </a:t>
            </a:r>
            <a:r>
              <a:rPr lang="ru-RU" sz="2400" dirty="0"/>
              <a:t>(у </a:t>
            </a:r>
            <a:r>
              <a:rPr lang="ru-RU" sz="2400" dirty="0" err="1"/>
              <a:t>вигляді</a:t>
            </a:r>
            <a:r>
              <a:rPr lang="ru-RU" sz="2400" dirty="0"/>
              <a:t> </a:t>
            </a:r>
            <a:r>
              <a:rPr lang="ru-RU" sz="2400" dirty="0" err="1"/>
              <a:t>дахів-терас</a:t>
            </a:r>
            <a:r>
              <a:rPr lang="ru-RU" sz="2400" dirty="0"/>
              <a:t> з </a:t>
            </a:r>
            <a:r>
              <a:rPr lang="ru-RU" sz="2400" dirty="0" err="1"/>
              <a:t>ухилом</a:t>
            </a:r>
            <a:r>
              <a:rPr lang="ru-RU" sz="2400" dirty="0"/>
              <a:t> до 2%) для </a:t>
            </a:r>
            <a:r>
              <a:rPr lang="ru-RU" sz="2400" dirty="0" err="1"/>
              <a:t>розміщення</a:t>
            </a:r>
            <a:r>
              <a:rPr lang="ru-RU" sz="2400" dirty="0"/>
              <a:t> на них </a:t>
            </a:r>
            <a:r>
              <a:rPr lang="ru-RU" sz="2400" dirty="0" err="1"/>
              <a:t>спортмайданчиків</a:t>
            </a:r>
            <a:r>
              <a:rPr lang="ru-RU" sz="2400" dirty="0"/>
              <a:t>, </a:t>
            </a:r>
            <a:r>
              <a:rPr lang="ru-RU" sz="2400" dirty="0" err="1"/>
              <a:t>місць</a:t>
            </a:r>
            <a:r>
              <a:rPr lang="ru-RU" sz="2400" dirty="0"/>
              <a:t> </a:t>
            </a:r>
            <a:r>
              <a:rPr lang="ru-RU" sz="2400" dirty="0" err="1"/>
              <a:t>відпочинку</a:t>
            </a:r>
            <a:r>
              <a:rPr lang="ru-RU" sz="2400" dirty="0"/>
              <a:t>;</a:t>
            </a:r>
          </a:p>
          <a:p>
            <a:pPr algn="just"/>
            <a:r>
              <a:rPr lang="ru-RU" sz="2400" dirty="0" err="1" smtClean="0"/>
              <a:t>горищні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утворюють</a:t>
            </a:r>
            <a:r>
              <a:rPr lang="ru-RU" sz="2400" dirty="0"/>
              <a:t> </a:t>
            </a:r>
            <a:r>
              <a:rPr lang="ru-RU" sz="2400" dirty="0" err="1"/>
              <a:t>між</a:t>
            </a:r>
            <a:r>
              <a:rPr lang="ru-RU" sz="2400" dirty="0"/>
              <a:t> </a:t>
            </a:r>
            <a:r>
              <a:rPr lang="ru-RU" sz="2400" dirty="0" err="1"/>
              <a:t>перекриттям</a:t>
            </a:r>
            <a:r>
              <a:rPr lang="ru-RU" sz="2400" dirty="0"/>
              <a:t> </a:t>
            </a:r>
            <a:r>
              <a:rPr lang="ru-RU" sz="2400" dirty="0" err="1"/>
              <a:t>верхнього</a:t>
            </a:r>
            <a:r>
              <a:rPr lang="ru-RU" sz="2400" dirty="0"/>
              <a:t> поверху і </a:t>
            </a:r>
            <a:r>
              <a:rPr lang="ru-RU" sz="2400" dirty="0" err="1"/>
              <a:t>дахом</a:t>
            </a:r>
            <a:r>
              <a:rPr lang="ru-RU" sz="2400" dirty="0"/>
              <a:t> </a:t>
            </a:r>
            <a:r>
              <a:rPr lang="ru-RU" sz="2400" dirty="0" err="1"/>
              <a:t>замкнутий</a:t>
            </a:r>
            <a:r>
              <a:rPr lang="ru-RU" sz="2400" dirty="0"/>
              <a:t> </a:t>
            </a:r>
            <a:r>
              <a:rPr lang="ru-RU" sz="2400" dirty="0" err="1"/>
              <a:t>простір</a:t>
            </a:r>
            <a:r>
              <a:rPr lang="ru-RU" sz="2400" dirty="0"/>
              <a:t>; </a:t>
            </a:r>
          </a:p>
          <a:p>
            <a:pPr algn="just"/>
            <a:r>
              <a:rPr lang="ru-RU" sz="2400" dirty="0" err="1" smtClean="0"/>
              <a:t>поєднані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поєднують</a:t>
            </a:r>
            <a:r>
              <a:rPr lang="ru-RU" sz="2400" dirty="0"/>
              <a:t> в </a:t>
            </a:r>
            <a:r>
              <a:rPr lang="ru-RU" sz="2400" dirty="0" err="1"/>
              <a:t>єдину</a:t>
            </a:r>
            <a:r>
              <a:rPr lang="ru-RU" sz="2400" dirty="0"/>
              <a:t> </a:t>
            </a:r>
            <a:r>
              <a:rPr lang="ru-RU" sz="2400" dirty="0" err="1"/>
              <a:t>конструкцію</a:t>
            </a:r>
            <a:r>
              <a:rPr lang="ru-RU" sz="2400" dirty="0"/>
              <a:t> </a:t>
            </a:r>
            <a:r>
              <a:rPr lang="ru-RU" sz="2400" dirty="0" err="1"/>
              <a:t>перекриття</a:t>
            </a:r>
            <a:r>
              <a:rPr lang="ru-RU" sz="2400" dirty="0"/>
              <a:t> </a:t>
            </a:r>
            <a:r>
              <a:rPr lang="ru-RU" sz="2400" dirty="0" err="1"/>
              <a:t>верхнього</a:t>
            </a:r>
            <a:r>
              <a:rPr lang="ru-RU" sz="2400" dirty="0"/>
              <a:t> поверху та </a:t>
            </a:r>
            <a:r>
              <a:rPr lang="ru-RU" sz="2400" dirty="0" err="1"/>
              <a:t>покрівлю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941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3062" y="275194"/>
            <a:ext cx="8911687" cy="1280890"/>
          </a:xfrm>
        </p:spPr>
        <p:txBody>
          <a:bodyPr/>
          <a:lstStyle/>
          <a:p>
            <a:pPr algn="ctr"/>
            <a:r>
              <a:rPr lang="uk-UA" b="1" i="1" dirty="0" smtClean="0"/>
              <a:t>Форми скатного даху</a:t>
            </a:r>
            <a:endParaRPr lang="ru-RU" i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1396" y="1442317"/>
            <a:ext cx="5045951" cy="489230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443537" y="1905000"/>
            <a:ext cx="48888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а - </a:t>
            </a:r>
            <a:r>
              <a:rPr lang="ru-RU" sz="3200" dirty="0" err="1"/>
              <a:t>односкатний</a:t>
            </a:r>
            <a:r>
              <a:rPr lang="ru-RU" sz="3200" dirty="0"/>
              <a:t>; </a:t>
            </a:r>
          </a:p>
          <a:p>
            <a:r>
              <a:rPr lang="ru-RU" sz="3200" dirty="0"/>
              <a:t>б - </a:t>
            </a:r>
            <a:r>
              <a:rPr lang="ru-RU" sz="3200" dirty="0" err="1"/>
              <a:t>двухскатний</a:t>
            </a:r>
            <a:r>
              <a:rPr lang="ru-RU" sz="3200" dirty="0"/>
              <a:t>; </a:t>
            </a:r>
          </a:p>
          <a:p>
            <a:r>
              <a:rPr lang="ru-RU" sz="3200" dirty="0"/>
              <a:t>в - </a:t>
            </a:r>
            <a:r>
              <a:rPr lang="ru-RU" sz="3200" dirty="0" err="1"/>
              <a:t>чотирьохскатний</a:t>
            </a:r>
            <a:r>
              <a:rPr lang="ru-RU" sz="3200" dirty="0"/>
              <a:t> (вальмовая); </a:t>
            </a:r>
          </a:p>
          <a:p>
            <a:r>
              <a:rPr lang="ru-RU" sz="3200" dirty="0"/>
              <a:t>г - </a:t>
            </a:r>
            <a:r>
              <a:rPr lang="ru-RU" sz="3200" dirty="0" err="1"/>
              <a:t>склепінчастий</a:t>
            </a:r>
            <a:r>
              <a:rPr lang="ru-RU" sz="3200" dirty="0"/>
              <a:t>; </a:t>
            </a:r>
          </a:p>
          <a:p>
            <a:r>
              <a:rPr lang="ru-RU" sz="3200" dirty="0"/>
              <a:t>д - </a:t>
            </a:r>
            <a:r>
              <a:rPr lang="ru-RU" sz="3200" dirty="0" err="1"/>
              <a:t>багатоскатний</a:t>
            </a:r>
            <a:r>
              <a:rPr lang="ru-RU" sz="3200" dirty="0"/>
              <a:t>; </a:t>
            </a:r>
          </a:p>
          <a:p>
            <a:r>
              <a:rPr lang="ru-RU" sz="3200" dirty="0"/>
              <a:t>е - </a:t>
            </a:r>
            <a:r>
              <a:rPr lang="ru-RU" sz="3200" dirty="0" err="1"/>
              <a:t>шатровий</a:t>
            </a:r>
            <a:r>
              <a:rPr lang="ru-RU" sz="3200" dirty="0"/>
              <a:t>; </a:t>
            </a:r>
          </a:p>
          <a:p>
            <a:r>
              <a:rPr lang="ru-RU" sz="3200" dirty="0"/>
              <a:t>ж - </a:t>
            </a:r>
            <a:r>
              <a:rPr lang="ru-RU" sz="3200" dirty="0" err="1"/>
              <a:t>пірамідальний</a:t>
            </a:r>
            <a:r>
              <a:rPr lang="ru-RU" sz="3200" dirty="0"/>
              <a:t>; </a:t>
            </a:r>
          </a:p>
          <a:p>
            <a:r>
              <a:rPr lang="ru-RU" sz="3200" dirty="0"/>
              <a:t>з – </a:t>
            </a:r>
            <a:r>
              <a:rPr lang="ru-RU" sz="3200" dirty="0" err="1"/>
              <a:t>купольний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125663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380684" y="357462"/>
            <a:ext cx="10712408" cy="65005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4000" b="1" i="1" dirty="0" smtClean="0"/>
              <a:t>1.	</a:t>
            </a:r>
            <a:r>
              <a:rPr lang="ru-RU" sz="4000" b="1" i="1" dirty="0" err="1" smtClean="0"/>
              <a:t>Загальні</a:t>
            </a:r>
            <a:r>
              <a:rPr lang="ru-RU" sz="4000" b="1" i="1" dirty="0" smtClean="0"/>
              <a:t> </a:t>
            </a:r>
            <a:r>
              <a:rPr lang="ru-RU" sz="4000" b="1" i="1" dirty="0" err="1"/>
              <a:t>відомості</a:t>
            </a:r>
            <a:r>
              <a:rPr lang="ru-RU" sz="4000" b="1" i="1" dirty="0"/>
              <a:t> про </a:t>
            </a:r>
            <a:r>
              <a:rPr lang="ru-RU" sz="4000" b="1" i="1" dirty="0" err="1"/>
              <a:t>будівлі</a:t>
            </a:r>
            <a:r>
              <a:rPr lang="ru-RU" sz="4000" b="1" i="1" dirty="0" smtClean="0"/>
              <a:t>.</a:t>
            </a:r>
            <a:endParaRPr lang="en-US" sz="4000" b="1" i="1" dirty="0" smtClean="0"/>
          </a:p>
          <a:p>
            <a:pPr marL="0" indent="0">
              <a:buNone/>
            </a:pPr>
            <a:r>
              <a:rPr lang="ru-RU" sz="4000" b="1" i="1" dirty="0" smtClean="0"/>
              <a:t> </a:t>
            </a:r>
            <a:endParaRPr lang="ru-RU" sz="2600" b="1" i="1" dirty="0"/>
          </a:p>
          <a:p>
            <a:pPr marL="0" indent="0">
              <a:buNone/>
            </a:pPr>
            <a:r>
              <a:rPr lang="ru-RU" sz="4000" b="1" i="1" dirty="0" smtClean="0"/>
              <a:t>2.	</a:t>
            </a:r>
            <a:r>
              <a:rPr lang="ru-RU" sz="4000" b="1" i="1" dirty="0" err="1" smtClean="0"/>
              <a:t>Основні</a:t>
            </a:r>
            <a:r>
              <a:rPr lang="ru-RU" sz="4000" b="1" i="1" dirty="0" smtClean="0"/>
              <a:t> </a:t>
            </a:r>
            <a:r>
              <a:rPr lang="ru-RU" sz="4000" b="1" i="1" dirty="0" err="1"/>
              <a:t>конструктивні</a:t>
            </a:r>
            <a:r>
              <a:rPr lang="ru-RU" sz="4000" b="1" i="1" dirty="0"/>
              <a:t> </a:t>
            </a:r>
            <a:r>
              <a:rPr lang="ru-RU" sz="4000" b="1" i="1" dirty="0" err="1"/>
              <a:t>елементи</a:t>
            </a:r>
            <a:r>
              <a:rPr lang="ru-RU" sz="4000" b="1" i="1" dirty="0"/>
              <a:t> </a:t>
            </a:r>
            <a:r>
              <a:rPr lang="ru-RU" sz="4000" b="1" i="1" dirty="0" err="1"/>
              <a:t>будівель</a:t>
            </a:r>
            <a:r>
              <a:rPr lang="ru-RU" sz="4000" b="1" i="1" dirty="0" smtClean="0"/>
              <a:t>.</a:t>
            </a:r>
            <a:endParaRPr lang="en-US" sz="4000" b="1" i="1" dirty="0" smtClean="0"/>
          </a:p>
          <a:p>
            <a:pPr marL="0" indent="0">
              <a:buNone/>
            </a:pPr>
            <a:endParaRPr lang="ru-RU" sz="4000" b="1" i="1" dirty="0"/>
          </a:p>
          <a:p>
            <a:pPr marL="0" indent="0">
              <a:buNone/>
            </a:pPr>
            <a:r>
              <a:rPr lang="ru-RU" sz="4000" b="1" i="1" dirty="0" smtClean="0"/>
              <a:t>3.	</a:t>
            </a:r>
            <a:r>
              <a:rPr lang="ru-RU" sz="4000" b="1" i="1" dirty="0" err="1" smtClean="0"/>
              <a:t>Загальні</a:t>
            </a:r>
            <a:r>
              <a:rPr lang="ru-RU" sz="4000" b="1" i="1" dirty="0" smtClean="0"/>
              <a:t> </a:t>
            </a:r>
            <a:r>
              <a:rPr lang="ru-RU" sz="4000" b="1" i="1" dirty="0" err="1"/>
              <a:t>поняття</a:t>
            </a:r>
            <a:r>
              <a:rPr lang="ru-RU" sz="4000" b="1" i="1" dirty="0"/>
              <a:t> по фундаментах. </a:t>
            </a:r>
            <a:r>
              <a:rPr lang="ru-RU" sz="4000" b="1" i="1" dirty="0" err="1" smtClean="0"/>
              <a:t>Конструктивні</a:t>
            </a:r>
            <a:r>
              <a:rPr lang="ru-RU" sz="4000" b="1" i="1" dirty="0" smtClean="0"/>
              <a:t> </a:t>
            </a:r>
            <a:r>
              <a:rPr lang="en-US" sz="4000" b="1" i="1" dirty="0" smtClean="0"/>
              <a:t>	</a:t>
            </a:r>
            <a:r>
              <a:rPr lang="ru-RU" sz="4000" b="1" i="1" dirty="0" err="1" smtClean="0"/>
              <a:t>типи</a:t>
            </a:r>
            <a:r>
              <a:rPr lang="ru-RU" sz="4000" b="1" i="1" dirty="0" smtClean="0"/>
              <a:t> </a:t>
            </a:r>
            <a:r>
              <a:rPr lang="en-US" sz="4000" b="1" i="1" dirty="0" smtClean="0"/>
              <a:t>	</a:t>
            </a:r>
            <a:r>
              <a:rPr lang="ru-RU" sz="4000" b="1" i="1" dirty="0" err="1" smtClean="0"/>
              <a:t>фундаментів</a:t>
            </a:r>
            <a:r>
              <a:rPr lang="ru-RU" sz="4000" b="1" i="1" dirty="0" smtClean="0"/>
              <a:t>.</a:t>
            </a:r>
            <a:endParaRPr lang="en-US" sz="4000" b="1" i="1" dirty="0" smtClean="0"/>
          </a:p>
          <a:p>
            <a:pPr marL="0" indent="0">
              <a:buNone/>
            </a:pPr>
            <a:endParaRPr lang="ru-RU" sz="4000" b="1" i="1" dirty="0"/>
          </a:p>
          <a:p>
            <a:pPr marL="0" indent="0">
              <a:buNone/>
            </a:pPr>
            <a:r>
              <a:rPr lang="ru-RU" sz="4000" b="1" i="1" dirty="0" smtClean="0"/>
              <a:t>4.	</a:t>
            </a:r>
            <a:r>
              <a:rPr lang="ru-RU" sz="4000" b="1" i="1" dirty="0" err="1" smtClean="0"/>
              <a:t>Загальні</a:t>
            </a:r>
            <a:r>
              <a:rPr lang="ru-RU" sz="4000" b="1" i="1" dirty="0" smtClean="0"/>
              <a:t> </a:t>
            </a:r>
            <a:r>
              <a:rPr lang="ru-RU" sz="4000" b="1" i="1" dirty="0" err="1"/>
              <a:t>поняття</a:t>
            </a:r>
            <a:r>
              <a:rPr lang="ru-RU" sz="4000" b="1" i="1" dirty="0"/>
              <a:t> </a:t>
            </a:r>
            <a:r>
              <a:rPr lang="ru-RU" sz="4000" b="1" i="1" dirty="0" err="1" smtClean="0"/>
              <a:t>стін</a:t>
            </a:r>
            <a:r>
              <a:rPr lang="ru-RU" sz="4000" b="1" i="1" dirty="0" smtClean="0"/>
              <a:t>. </a:t>
            </a:r>
            <a:r>
              <a:rPr lang="ru-RU" sz="4000" b="1" i="1" dirty="0" err="1"/>
              <a:t>Вимоги</a:t>
            </a:r>
            <a:r>
              <a:rPr lang="ru-RU" sz="4000" b="1" i="1" dirty="0"/>
              <a:t>, </a:t>
            </a:r>
            <a:r>
              <a:rPr lang="ru-RU" sz="4000" b="1" i="1" dirty="0" err="1"/>
              <a:t>класифікація</a:t>
            </a:r>
            <a:r>
              <a:rPr lang="ru-RU" sz="4000" b="1" i="1" dirty="0" smtClean="0"/>
              <a:t>.</a:t>
            </a:r>
            <a:endParaRPr lang="en-US" sz="4000" b="1" i="1" dirty="0" smtClean="0"/>
          </a:p>
          <a:p>
            <a:pPr marL="0" indent="0">
              <a:buNone/>
            </a:pPr>
            <a:endParaRPr lang="ru-RU" sz="4000" b="1" i="1" dirty="0"/>
          </a:p>
          <a:p>
            <a:pPr marL="0" indent="0">
              <a:buNone/>
            </a:pPr>
            <a:r>
              <a:rPr lang="ru-RU" sz="4000" b="1" i="1" dirty="0" smtClean="0"/>
              <a:t>5.	</a:t>
            </a:r>
            <a:r>
              <a:rPr lang="ru-RU" sz="4000" b="1" i="1" dirty="0" err="1" smtClean="0"/>
              <a:t>Перекриття</a:t>
            </a:r>
            <a:r>
              <a:rPr lang="ru-RU" sz="4000" b="1" i="1" dirty="0" smtClean="0"/>
              <a:t> </a:t>
            </a:r>
            <a:r>
              <a:rPr lang="ru-RU" sz="4000" b="1" i="1" dirty="0"/>
              <a:t>і </a:t>
            </a:r>
            <a:r>
              <a:rPr lang="ru-RU" sz="4000" b="1" i="1" dirty="0" err="1" smtClean="0"/>
              <a:t>підлога</a:t>
            </a:r>
            <a:endParaRPr lang="en-US" sz="4000" b="1" i="1" dirty="0" smtClean="0"/>
          </a:p>
          <a:p>
            <a:pPr marL="0" indent="0">
              <a:buNone/>
            </a:pPr>
            <a:endParaRPr lang="ru-RU" sz="4000" b="1" i="1" dirty="0"/>
          </a:p>
          <a:p>
            <a:pPr marL="0" indent="0">
              <a:buNone/>
            </a:pPr>
            <a:r>
              <a:rPr lang="ru-RU" sz="4000" b="1" i="1" dirty="0" smtClean="0"/>
              <a:t>6.	 </a:t>
            </a:r>
            <a:r>
              <a:rPr lang="ru-RU" sz="4000" b="1" i="1" dirty="0" err="1" smtClean="0"/>
              <a:t>Дах</a:t>
            </a:r>
            <a:endParaRPr lang="en-US" sz="4000" b="1" i="1" dirty="0" smtClean="0"/>
          </a:p>
          <a:p>
            <a:pPr marL="0" indent="0">
              <a:buNone/>
            </a:pPr>
            <a:endParaRPr lang="ru-RU" sz="4000" b="1" i="1" dirty="0"/>
          </a:p>
          <a:p>
            <a:pPr marL="0" indent="0">
              <a:buNone/>
            </a:pPr>
            <a:r>
              <a:rPr lang="ru-RU" sz="4000" b="1" i="1" dirty="0"/>
              <a:t>7.	</a:t>
            </a:r>
            <a:r>
              <a:rPr lang="ru-RU" sz="4000" b="1" i="1" dirty="0" err="1"/>
              <a:t>Вікна</a:t>
            </a:r>
            <a:r>
              <a:rPr lang="ru-RU" sz="4000" b="1" i="1" dirty="0"/>
              <a:t> і </a:t>
            </a:r>
            <a:r>
              <a:rPr lang="ru-RU" sz="4000" b="1" i="1" dirty="0" err="1"/>
              <a:t>двері</a:t>
            </a:r>
            <a:endParaRPr lang="ru-RU" sz="4000" b="1" i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5372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6242" y="240631"/>
            <a:ext cx="10984831" cy="938463"/>
          </a:xfrm>
        </p:spPr>
        <p:txBody>
          <a:bodyPr>
            <a:normAutofit/>
          </a:bodyPr>
          <a:lstStyle/>
          <a:p>
            <a:pPr lvl="0" algn="ctr"/>
            <a:r>
              <a:rPr lang="uk-UA" sz="4800" b="1" i="1" dirty="0" smtClean="0"/>
              <a:t>Загальні </a:t>
            </a:r>
            <a:r>
              <a:rPr lang="uk-UA" sz="4800" b="1" i="1" dirty="0"/>
              <a:t>відомості про будівлі. </a:t>
            </a:r>
            <a:endParaRPr lang="ru-RU" sz="48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0042" y="1179094"/>
            <a:ext cx="10467474" cy="5426243"/>
          </a:xfrm>
        </p:spPr>
        <p:txBody>
          <a:bodyPr>
            <a:normAutofit/>
          </a:bodyPr>
          <a:lstStyle/>
          <a:p>
            <a:r>
              <a:rPr lang="uk-UA" sz="2600" dirty="0"/>
              <a:t>Будинки в залежності від призначення прийнято поділяти на:</a:t>
            </a:r>
            <a:endParaRPr lang="ru-RU" sz="2600" dirty="0"/>
          </a:p>
          <a:p>
            <a:pPr algn="just"/>
            <a:r>
              <a:rPr lang="uk-UA" sz="2600" dirty="0">
                <a:sym typeface="Symbol" panose="05050102010706020507" pitchFamily="18" charset="2"/>
              </a:rPr>
              <a:t></a:t>
            </a:r>
            <a:r>
              <a:rPr lang="uk-UA" sz="2600" dirty="0"/>
              <a:t> </a:t>
            </a:r>
            <a:r>
              <a:rPr lang="uk-UA" sz="2600" i="1" u="sng" dirty="0"/>
              <a:t>Громадянські</a:t>
            </a:r>
            <a:r>
              <a:rPr lang="uk-UA" sz="2600" dirty="0"/>
              <a:t> - житлові (багатоквартирні та індивідуальні житлові будинки, гуртожитки, готелі, будинки-інтернати) та громадські (школи, лікарні, театри, музеї, адміністративні будівлі і </a:t>
            </a:r>
            <a:r>
              <a:rPr lang="uk-UA" sz="2600" dirty="0" err="1"/>
              <a:t>т.д</a:t>
            </a:r>
            <a:r>
              <a:rPr lang="uk-UA" sz="2600" dirty="0"/>
              <a:t>.), призначені для обслуговування побутових і суспільних потреб людини;</a:t>
            </a:r>
            <a:endParaRPr lang="ru-RU" sz="2600" dirty="0"/>
          </a:p>
          <a:p>
            <a:pPr algn="just"/>
            <a:r>
              <a:rPr lang="uk-UA" sz="2600" dirty="0">
                <a:sym typeface="Symbol" panose="05050102010706020507" pitchFamily="18" charset="2"/>
              </a:rPr>
              <a:t></a:t>
            </a:r>
            <a:r>
              <a:rPr lang="uk-UA" sz="2600" dirty="0"/>
              <a:t> </a:t>
            </a:r>
            <a:r>
              <a:rPr lang="uk-UA" sz="2600" i="1" u="sng" dirty="0"/>
              <a:t>Промислові</a:t>
            </a:r>
            <a:r>
              <a:rPr lang="uk-UA" sz="2600" dirty="0"/>
              <a:t> - споруджені для розміщення знарядь виробництва і виконання трудових процесів, в результаті яких створюється промислова продукція;</a:t>
            </a:r>
            <a:endParaRPr lang="ru-RU" sz="2600" dirty="0"/>
          </a:p>
          <a:p>
            <a:pPr algn="just"/>
            <a:r>
              <a:rPr lang="uk-UA" sz="2600" dirty="0">
                <a:sym typeface="Symbol" panose="05050102010706020507" pitchFamily="18" charset="2"/>
              </a:rPr>
              <a:t></a:t>
            </a:r>
            <a:r>
              <a:rPr lang="uk-UA" sz="2600" dirty="0"/>
              <a:t> </a:t>
            </a:r>
            <a:r>
              <a:rPr lang="uk-UA" sz="2600" i="1" u="sng" dirty="0"/>
              <a:t>Сільськогосподарські</a:t>
            </a:r>
            <a:r>
              <a:rPr lang="uk-UA" sz="2600" dirty="0"/>
              <a:t> - обслуговуючі потреби сільського господарства.</a:t>
            </a:r>
            <a:endParaRPr lang="ru-RU" sz="2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7441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07169" y="0"/>
            <a:ext cx="10984831" cy="938463"/>
          </a:xfrm>
        </p:spPr>
        <p:txBody>
          <a:bodyPr>
            <a:normAutofit/>
          </a:bodyPr>
          <a:lstStyle/>
          <a:p>
            <a:pPr lvl="0" algn="ctr"/>
            <a:r>
              <a:rPr lang="uk-UA" sz="4800" b="1" i="1" dirty="0" smtClean="0"/>
              <a:t>Загальні </a:t>
            </a:r>
            <a:r>
              <a:rPr lang="uk-UA" sz="4800" b="1" i="1" dirty="0"/>
              <a:t>відомості про будівлі. </a:t>
            </a:r>
            <a:endParaRPr lang="ru-RU" sz="48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98195" y="938463"/>
            <a:ext cx="10467474" cy="5426243"/>
          </a:xfrm>
        </p:spPr>
        <p:txBody>
          <a:bodyPr>
            <a:normAutofit fontScale="92500" lnSpcReduction="10000"/>
          </a:bodyPr>
          <a:lstStyle/>
          <a:p>
            <a:r>
              <a:rPr lang="uk-UA" sz="2600" dirty="0"/>
              <a:t>Основні вимоги, що пред'являються до будівель:</a:t>
            </a:r>
          </a:p>
          <a:p>
            <a:r>
              <a:rPr lang="uk-UA" sz="2600" dirty="0"/>
              <a:t>1) функціональна доцільність (повна відповідність призначенню будівлі);</a:t>
            </a:r>
          </a:p>
          <a:p>
            <a:r>
              <a:rPr lang="uk-UA" sz="2600" dirty="0"/>
              <a:t>2) міцність;</a:t>
            </a:r>
          </a:p>
          <a:p>
            <a:r>
              <a:rPr lang="uk-UA" sz="2600" dirty="0"/>
              <a:t>3) стійкість;</a:t>
            </a:r>
          </a:p>
          <a:p>
            <a:r>
              <a:rPr lang="uk-UA" sz="2600" dirty="0"/>
              <a:t>4) довговічність (по </a:t>
            </a:r>
            <a:r>
              <a:rPr lang="uk-UA" sz="2600" dirty="0" err="1"/>
              <a:t>СНіП</a:t>
            </a:r>
            <a:r>
              <a:rPr lang="uk-UA" sz="2600" dirty="0"/>
              <a:t> існує 3 ступеня довговічності: термін придатності будівлі 100 років; 50 років; 20 років);</a:t>
            </a:r>
          </a:p>
          <a:p>
            <a:r>
              <a:rPr lang="uk-UA" sz="2600" dirty="0"/>
              <a:t>6) вогнестійкість (існує 5 ступенів вогнестійкості);</a:t>
            </a:r>
          </a:p>
          <a:p>
            <a:r>
              <a:rPr lang="uk-UA" sz="2600" dirty="0"/>
              <a:t>7) експлуатаційні вимоги - створення умов праці, побуту, що знаходяться в будівлі;</a:t>
            </a:r>
          </a:p>
          <a:p>
            <a:r>
              <a:rPr lang="uk-UA" sz="2600" dirty="0"/>
              <a:t>8) економічність (залежить від раціонального вибору матеріалів та методів робіт);</a:t>
            </a:r>
          </a:p>
          <a:p>
            <a:r>
              <a:rPr lang="uk-UA" sz="2600" dirty="0"/>
              <a:t>9) архітектурно - художні вимоги.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1032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4695" y="0"/>
            <a:ext cx="11927305" cy="878305"/>
          </a:xfrm>
        </p:spPr>
        <p:txBody>
          <a:bodyPr>
            <a:normAutofit/>
          </a:bodyPr>
          <a:lstStyle/>
          <a:p>
            <a:pPr lvl="0" algn="ctr"/>
            <a:r>
              <a:rPr lang="uk-UA" sz="4000" b="1" i="1" dirty="0"/>
              <a:t>Основні конструктивні елементи будівель.</a:t>
            </a:r>
            <a:endParaRPr lang="ru-RU" sz="4000" i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6429" y="1010653"/>
            <a:ext cx="7296398" cy="5847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903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567543" y="261258"/>
            <a:ext cx="10624457" cy="650530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500" b="1" dirty="0"/>
              <a:t>	</a:t>
            </a:r>
            <a:r>
              <a:rPr lang="uk-UA" sz="2500" b="1" dirty="0" smtClean="0"/>
              <a:t>	Стіни </a:t>
            </a:r>
            <a:r>
              <a:rPr lang="uk-UA" sz="2500" dirty="0"/>
              <a:t>- вертикальні огорожі, що захищають приміщення від впливу довкілля і відокремлюють одне приміщення від іншого. За своїм призначенням і місцем розташування в будівлі діляться на зовнішні і внутрішні. стіни нерідко виконують несучі функції. За характером сприймаються навантажень стіни можуть бути:</a:t>
            </a:r>
            <a:endParaRPr lang="ru-RU" sz="2500" dirty="0"/>
          </a:p>
          <a:p>
            <a:pPr marL="0" indent="0" algn="just">
              <a:buNone/>
            </a:pPr>
            <a:r>
              <a:rPr lang="uk-UA" sz="2500" dirty="0" smtClean="0"/>
              <a:t>	• </a:t>
            </a:r>
            <a:r>
              <a:rPr lang="uk-UA" sz="2500" dirty="0"/>
              <a:t>несучі - сприймають навантаження від власної ваги і спираються на них конструкцій, що передають навантаження на фундамент; </a:t>
            </a:r>
            <a:endParaRPr lang="ru-RU" sz="2500" dirty="0"/>
          </a:p>
          <a:p>
            <a:pPr marL="0" indent="0" algn="just">
              <a:buNone/>
            </a:pPr>
            <a:r>
              <a:rPr lang="uk-UA" sz="2500" dirty="0" smtClean="0"/>
              <a:t>	• </a:t>
            </a:r>
            <a:r>
              <a:rPr lang="uk-UA" sz="2500" dirty="0"/>
              <a:t>самонесучі - сприймають навантаження тільки від власної ваги в межах висоти будівлі і передають навантаження на фундамент;</a:t>
            </a:r>
            <a:endParaRPr lang="ru-RU" sz="2500" dirty="0"/>
          </a:p>
          <a:p>
            <a:pPr marL="0" indent="0" algn="just">
              <a:buNone/>
            </a:pPr>
            <a:r>
              <a:rPr lang="uk-UA" sz="2500" dirty="0" smtClean="0"/>
              <a:t>	• </a:t>
            </a:r>
            <a:r>
              <a:rPr lang="uk-UA" sz="2500" dirty="0"/>
              <a:t>навісні - сприймають навантаження від власної ваги (в межах поверху) і передають її на міжповерхове перекриття. Окремі опори – несучі вертикальні елементи (колони, цегляні стовпи), передають навантаження на фундамент від вище розташованих елементів. </a:t>
            </a:r>
            <a:r>
              <a:rPr lang="uk-UA" sz="2500" b="1" dirty="0" smtClean="0"/>
              <a:t>	</a:t>
            </a: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1474081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311443" y="274320"/>
            <a:ext cx="10880558" cy="64922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400" dirty="0"/>
              <a:t>	</a:t>
            </a:r>
            <a:r>
              <a:rPr lang="uk-UA" sz="2400" b="1" dirty="0"/>
              <a:t>Перекриття -</a:t>
            </a:r>
            <a:r>
              <a:rPr lang="uk-UA" sz="2400" dirty="0"/>
              <a:t> горизонтальні несучі конструкції, що розділяють будівлю на поверхи і передають навантаження на стіни і окремі опори. Залежно від розташування в будівлі перекриття діляться на міжповерхові, </a:t>
            </a:r>
            <a:r>
              <a:rPr lang="uk-UA" sz="2400" dirty="0" err="1"/>
              <a:t>надпідвальні</a:t>
            </a:r>
            <a:r>
              <a:rPr lang="uk-UA" sz="2400" dirty="0"/>
              <a:t>, горищні</a:t>
            </a:r>
            <a:r>
              <a:rPr lang="uk-UA" sz="2400" dirty="0" smtClean="0"/>
              <a:t>.</a:t>
            </a:r>
            <a:endParaRPr lang="en-US" sz="2400" dirty="0" smtClean="0"/>
          </a:p>
          <a:p>
            <a:pPr marL="0" indent="0" algn="just">
              <a:buNone/>
            </a:pPr>
            <a:endParaRPr lang="en-US" sz="2400" dirty="0" smtClean="0"/>
          </a:p>
          <a:p>
            <a:pPr marL="0" indent="0" algn="just">
              <a:buNone/>
            </a:pPr>
            <a:r>
              <a:rPr lang="uk-UA" sz="2400" dirty="0" smtClean="0"/>
              <a:t>	</a:t>
            </a:r>
            <a:r>
              <a:rPr lang="uk-UA" sz="2400" b="1" dirty="0" smtClean="0"/>
              <a:t>Сходи </a:t>
            </a:r>
            <a:r>
              <a:rPr lang="uk-UA" sz="2400" dirty="0" smtClean="0"/>
              <a:t>- конструкції, що служать для сполучення між поверхами, а також для евакуації людей з будівлі; бувають внутрішні і зовнішні. внутрішні сходи розташовують в приміщеннях, званих сходовими клітинами. конструкція сходів включає марші, майданчики і огорожу. </a:t>
            </a:r>
            <a:endParaRPr lang="ru-RU" sz="2400" dirty="0"/>
          </a:p>
          <a:p>
            <a:pPr marL="0" indent="0" algn="just">
              <a:buNone/>
            </a:pPr>
            <a:r>
              <a:rPr lang="uk-UA" sz="2400" dirty="0" smtClean="0"/>
              <a:t>	</a:t>
            </a:r>
            <a:endParaRPr lang="en-US" sz="2400" dirty="0" smtClean="0"/>
          </a:p>
          <a:p>
            <a:pPr marL="0" indent="0" algn="just">
              <a:buNone/>
            </a:pPr>
            <a:r>
              <a:rPr lang="en-US" sz="2400" b="1" dirty="0" smtClean="0"/>
              <a:t>	</a:t>
            </a:r>
            <a:r>
              <a:rPr lang="uk-UA" sz="2400" b="1" dirty="0" smtClean="0"/>
              <a:t>Дах </a:t>
            </a:r>
            <a:r>
              <a:rPr lang="uk-UA" sz="2400" dirty="0"/>
              <a:t>- завершальна частина будівлі, що захищає приміщення і конструкції будівлі від впливу зовнішнього середовища. Вона складається з водонепроникної оболонки - покрівлі і підтримуючих її несучих елементів. За конструктивним рішенням можуть бути: горищними, мають простір між перекриттями верхнього поверху і дахом; </a:t>
            </a:r>
            <a:r>
              <a:rPr lang="uk-UA" sz="2400" dirty="0" err="1"/>
              <a:t>безгорищними</a:t>
            </a:r>
            <a:r>
              <a:rPr lang="uk-UA" sz="2400" dirty="0"/>
              <a:t> (суміщеними). </a:t>
            </a:r>
            <a:endParaRPr lang="ru-RU" sz="2400" dirty="0"/>
          </a:p>
          <a:p>
            <a:pPr marL="0" indent="0" algn="just">
              <a:buNone/>
            </a:pPr>
            <a:r>
              <a:rPr lang="uk-UA" sz="2400" dirty="0" smtClean="0"/>
              <a:t>	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96791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541417" y="274320"/>
            <a:ext cx="10650583" cy="64922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b="1" dirty="0"/>
              <a:t>	</a:t>
            </a:r>
            <a:r>
              <a:rPr lang="ru-RU" sz="2400" b="1" dirty="0"/>
              <a:t>Фундамент </a:t>
            </a:r>
            <a:r>
              <a:rPr lang="ru-RU" sz="2400" dirty="0"/>
              <a:t>- </a:t>
            </a:r>
            <a:r>
              <a:rPr lang="ru-RU" sz="2400" dirty="0" err="1"/>
              <a:t>підземна</a:t>
            </a:r>
            <a:r>
              <a:rPr lang="ru-RU" sz="2400" dirty="0"/>
              <a:t> </a:t>
            </a:r>
            <a:r>
              <a:rPr lang="ru-RU" sz="2400" dirty="0" err="1"/>
              <a:t>частина</a:t>
            </a:r>
            <a:r>
              <a:rPr lang="ru-RU" sz="2400" dirty="0"/>
              <a:t> </a:t>
            </a:r>
            <a:r>
              <a:rPr lang="ru-RU" sz="2400" dirty="0" err="1"/>
              <a:t>будівлі</a:t>
            </a:r>
            <a:r>
              <a:rPr lang="ru-RU" sz="2400" dirty="0"/>
              <a:t>, яка </a:t>
            </a:r>
            <a:r>
              <a:rPr lang="ru-RU" sz="2400" dirty="0" err="1"/>
              <a:t>сприймає</a:t>
            </a:r>
            <a:r>
              <a:rPr lang="ru-RU" sz="2400" dirty="0"/>
              <a:t> </a:t>
            </a:r>
            <a:r>
              <a:rPr lang="ru-RU" sz="2400" dirty="0" err="1"/>
              <a:t>навантаження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верхніх</a:t>
            </a:r>
            <a:r>
              <a:rPr lang="ru-RU" sz="2400" dirty="0"/>
              <a:t> </a:t>
            </a:r>
            <a:r>
              <a:rPr lang="ru-RU" sz="2400" dirty="0" err="1"/>
              <a:t>конструкцій</a:t>
            </a:r>
            <a:r>
              <a:rPr lang="ru-RU" sz="2400" dirty="0"/>
              <a:t> і </a:t>
            </a:r>
            <a:r>
              <a:rPr lang="ru-RU" sz="2400" dirty="0" err="1"/>
              <a:t>передає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на грунт. </a:t>
            </a:r>
            <a:endParaRPr lang="en-US" sz="2400" dirty="0" smtClean="0"/>
          </a:p>
          <a:p>
            <a:pPr marL="0" indent="0" algn="just">
              <a:buNone/>
            </a:pPr>
            <a:r>
              <a:rPr lang="en-US" sz="2400" b="1" dirty="0" smtClean="0"/>
              <a:t>	</a:t>
            </a:r>
          </a:p>
          <a:p>
            <a:pPr marL="0" indent="0" algn="just">
              <a:buNone/>
            </a:pPr>
            <a:r>
              <a:rPr lang="en-US" sz="2400" b="1" dirty="0"/>
              <a:t>	</a:t>
            </a:r>
            <a:r>
              <a:rPr lang="ru-RU" sz="2400" b="1" dirty="0" smtClean="0"/>
              <a:t>Перегородки </a:t>
            </a:r>
            <a:r>
              <a:rPr lang="ru-RU" sz="2400" b="1" dirty="0"/>
              <a:t>- </a:t>
            </a:r>
            <a:r>
              <a:rPr lang="ru-RU" sz="2400" dirty="0" err="1"/>
              <a:t>внутрішні</a:t>
            </a:r>
            <a:r>
              <a:rPr lang="ru-RU" sz="2400" dirty="0"/>
              <a:t> не </a:t>
            </a:r>
            <a:r>
              <a:rPr lang="ru-RU" sz="2400" dirty="0" err="1"/>
              <a:t>несучі</a:t>
            </a:r>
            <a:r>
              <a:rPr lang="ru-RU" sz="2400" dirty="0"/>
              <a:t> </a:t>
            </a:r>
            <a:r>
              <a:rPr lang="ru-RU" sz="2400" dirty="0" err="1"/>
              <a:t>стінки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розділяють</a:t>
            </a:r>
            <a:r>
              <a:rPr lang="ru-RU" sz="2400" dirty="0"/>
              <a:t> </a:t>
            </a:r>
            <a:r>
              <a:rPr lang="ru-RU" sz="2400" dirty="0" err="1"/>
              <a:t>суміжні</a:t>
            </a:r>
            <a:r>
              <a:rPr lang="ru-RU" sz="2400" dirty="0"/>
              <a:t> </a:t>
            </a:r>
            <a:r>
              <a:rPr lang="ru-RU" sz="2400" dirty="0" err="1"/>
              <a:t>приміщення</a:t>
            </a:r>
            <a:r>
              <a:rPr lang="ru-RU" sz="2400" dirty="0"/>
              <a:t>.</a:t>
            </a:r>
          </a:p>
          <a:p>
            <a:pPr marL="0" indent="0" algn="just">
              <a:buNone/>
            </a:pPr>
            <a:endParaRPr lang="en-US" sz="2400" b="1" dirty="0" smtClean="0"/>
          </a:p>
          <a:p>
            <a:pPr marL="0" indent="0" algn="just">
              <a:buNone/>
            </a:pPr>
            <a:r>
              <a:rPr lang="en-US" sz="2400" b="1" dirty="0" smtClean="0"/>
              <a:t>	</a:t>
            </a:r>
            <a:r>
              <a:rPr lang="uk-UA" sz="2400" b="1" dirty="0" smtClean="0"/>
              <a:t>Вікна</a:t>
            </a:r>
            <a:r>
              <a:rPr lang="uk-UA" sz="2400" dirty="0" smtClean="0"/>
              <a:t> </a:t>
            </a:r>
            <a:r>
              <a:rPr lang="uk-UA" sz="2400" dirty="0"/>
              <a:t>- світлопрозорі огородження, призначені для освітлення і провітрювання приміщення; вони складаються з встановлюваних в отворах коробок і віконних рам. </a:t>
            </a:r>
            <a:endParaRPr lang="en-US" sz="2400" dirty="0" smtClean="0"/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r>
              <a:rPr lang="uk-UA" sz="2400" dirty="0" smtClean="0"/>
              <a:t>	</a:t>
            </a:r>
            <a:r>
              <a:rPr lang="uk-UA" sz="2400" b="1" dirty="0" smtClean="0"/>
              <a:t>Двері </a:t>
            </a:r>
            <a:r>
              <a:rPr lang="uk-UA" sz="2400" dirty="0"/>
              <a:t>- рухливі огородження для сполучення між приміщеннями; складаються з дверних коробок і дверних </a:t>
            </a:r>
            <a:r>
              <a:rPr lang="uk-UA" sz="2400" dirty="0" err="1"/>
              <a:t>полотен</a:t>
            </a:r>
            <a:r>
              <a:rPr lang="uk-UA" sz="2400" dirty="0"/>
              <a:t>. До конструктивних елементів будівлі відносяться також ряд додаткових: лоджії, балкони, веранди, </a:t>
            </a:r>
            <a:r>
              <a:rPr lang="uk-UA" sz="2400" dirty="0" err="1"/>
              <a:t>приїмки</a:t>
            </a:r>
            <a:r>
              <a:rPr lang="uk-UA" sz="2400" dirty="0"/>
              <a:t> і </a:t>
            </a:r>
            <a:r>
              <a:rPr lang="uk-UA" sz="2400" dirty="0" err="1"/>
              <a:t>т.д</a:t>
            </a:r>
            <a:r>
              <a:rPr lang="uk-UA" sz="2400" dirty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13296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7243" y="228600"/>
            <a:ext cx="9507370" cy="1676400"/>
          </a:xfrm>
        </p:spPr>
        <p:txBody>
          <a:bodyPr/>
          <a:lstStyle/>
          <a:p>
            <a:pPr algn="ctr"/>
            <a:r>
              <a:rPr lang="ru-RU" b="1" i="1" dirty="0" err="1"/>
              <a:t>Загальні</a:t>
            </a:r>
            <a:r>
              <a:rPr lang="ru-RU" b="1" i="1" dirty="0"/>
              <a:t> </a:t>
            </a:r>
            <a:r>
              <a:rPr lang="ru-RU" b="1" i="1" dirty="0" err="1"/>
              <a:t>поняття</a:t>
            </a:r>
            <a:r>
              <a:rPr lang="ru-RU" b="1" i="1" dirty="0"/>
              <a:t> по фундаментах. </a:t>
            </a:r>
            <a:r>
              <a:rPr lang="ru-RU" b="1" i="1" dirty="0" err="1"/>
              <a:t>Конструктивні</a:t>
            </a:r>
            <a:r>
              <a:rPr lang="ru-RU" b="1" i="1" dirty="0"/>
              <a:t> </a:t>
            </a:r>
            <a:r>
              <a:rPr lang="ru-RU" b="1" i="1" dirty="0" err="1"/>
              <a:t>типи</a:t>
            </a:r>
            <a:r>
              <a:rPr lang="ru-RU" b="1" i="1" dirty="0"/>
              <a:t> </a:t>
            </a:r>
            <a:r>
              <a:rPr lang="ru-RU" b="1" i="1" dirty="0" err="1"/>
              <a:t>фундаментів</a:t>
            </a:r>
            <a:r>
              <a:rPr lang="ru-RU" b="1" i="1" dirty="0"/>
              <a:t>.</a:t>
            </a:r>
            <a:endParaRPr lang="ru-RU" i="1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274" y="1622802"/>
            <a:ext cx="4559968" cy="514752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350164" y="1905000"/>
            <a:ext cx="530843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а - </a:t>
            </a:r>
            <a:r>
              <a:rPr lang="ru-RU" sz="2800" dirty="0" err="1"/>
              <a:t>стрічковий</a:t>
            </a:r>
            <a:r>
              <a:rPr lang="ru-RU" sz="2800" dirty="0"/>
              <a:t> </a:t>
            </a:r>
            <a:r>
              <a:rPr lang="ru-RU" sz="2800" dirty="0" err="1"/>
              <a:t>збірний</a:t>
            </a:r>
            <a:r>
              <a:rPr lang="ru-RU" sz="2800" dirty="0"/>
              <a:t>;</a:t>
            </a:r>
          </a:p>
          <a:p>
            <a:r>
              <a:rPr lang="ru-RU" sz="2800" dirty="0"/>
              <a:t> б - </a:t>
            </a:r>
            <a:r>
              <a:rPr lang="ru-RU" sz="2800" dirty="0" err="1"/>
              <a:t>стрічковий</a:t>
            </a:r>
            <a:r>
              <a:rPr lang="ru-RU" sz="2800" dirty="0"/>
              <a:t> </a:t>
            </a:r>
            <a:r>
              <a:rPr lang="ru-RU" sz="2800" dirty="0" err="1"/>
              <a:t>переривчастий</a:t>
            </a:r>
            <a:r>
              <a:rPr lang="ru-RU" sz="2800" dirty="0"/>
              <a:t>; в- </a:t>
            </a:r>
            <a:r>
              <a:rPr lang="ru-RU" sz="2800" dirty="0" err="1"/>
              <a:t>стрічковий</a:t>
            </a:r>
            <a:r>
              <a:rPr lang="ru-RU" sz="2800" dirty="0"/>
              <a:t> </a:t>
            </a:r>
            <a:r>
              <a:rPr lang="ru-RU" sz="2800" dirty="0" err="1"/>
              <a:t>монолітний</a:t>
            </a:r>
            <a:r>
              <a:rPr lang="ru-RU" sz="2800" dirty="0"/>
              <a:t> (</a:t>
            </a:r>
            <a:r>
              <a:rPr lang="ru-RU" sz="2800" dirty="0" err="1"/>
              <a:t>бутобетонний</a:t>
            </a:r>
            <a:r>
              <a:rPr lang="ru-RU" sz="2800" dirty="0"/>
              <a:t>); г-</a:t>
            </a:r>
            <a:r>
              <a:rPr lang="ru-RU" sz="2800" dirty="0" err="1"/>
              <a:t>бутовий</a:t>
            </a:r>
            <a:r>
              <a:rPr lang="ru-RU" sz="2800" dirty="0"/>
              <a:t>; </a:t>
            </a:r>
          </a:p>
          <a:p>
            <a:r>
              <a:rPr lang="ru-RU" sz="2800" dirty="0"/>
              <a:t>1 - </a:t>
            </a:r>
            <a:r>
              <a:rPr lang="ru-RU" sz="2800" dirty="0" err="1"/>
              <a:t>фундаментні</a:t>
            </a:r>
            <a:r>
              <a:rPr lang="ru-RU" sz="2800" dirty="0"/>
              <a:t> подушки; </a:t>
            </a:r>
          </a:p>
          <a:p>
            <a:r>
              <a:rPr lang="ru-RU" sz="2800" dirty="0"/>
              <a:t>2 - </a:t>
            </a:r>
            <a:r>
              <a:rPr lang="ru-RU" sz="2800" dirty="0" err="1"/>
              <a:t>бетонні</a:t>
            </a:r>
            <a:r>
              <a:rPr lang="ru-RU" sz="2800" dirty="0"/>
              <a:t> блоки; </a:t>
            </a:r>
          </a:p>
          <a:p>
            <a:r>
              <a:rPr lang="ru-RU" sz="2800" dirty="0"/>
              <a:t>3 - </a:t>
            </a:r>
            <a:r>
              <a:rPr lang="ru-RU" sz="2800" dirty="0" err="1"/>
              <a:t>вимощення</a:t>
            </a:r>
            <a:r>
              <a:rPr lang="ru-RU" sz="2800" dirty="0"/>
              <a:t>; 4 - </a:t>
            </a:r>
            <a:r>
              <a:rPr lang="ru-RU" sz="2800" dirty="0" err="1"/>
              <a:t>гідроізоляція</a:t>
            </a:r>
            <a:r>
              <a:rPr lang="ru-RU" sz="2800" dirty="0"/>
              <a:t>; </a:t>
            </a:r>
          </a:p>
          <a:p>
            <a:r>
              <a:rPr lang="ru-RU" sz="2800" dirty="0"/>
              <a:t>5 - </a:t>
            </a:r>
            <a:r>
              <a:rPr lang="ru-RU" sz="2800" dirty="0" err="1"/>
              <a:t>цегляна</a:t>
            </a:r>
            <a:r>
              <a:rPr lang="ru-RU" sz="2800" dirty="0"/>
              <a:t> кладка в ½ </a:t>
            </a:r>
            <a:r>
              <a:rPr lang="ru-RU" sz="2800" dirty="0" err="1"/>
              <a:t>цегли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331816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65</TotalTime>
  <Words>547</Words>
  <Application>Microsoft Office PowerPoint</Application>
  <PresentationFormat>Широкоэкранный</PresentationFormat>
  <Paragraphs>125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Century Gothic</vt:lpstr>
      <vt:lpstr>Symbol</vt:lpstr>
      <vt:lpstr>Wingdings 3</vt:lpstr>
      <vt:lpstr>Легкий дым</vt:lpstr>
      <vt:lpstr>Основні конструктивні елементи будівель</vt:lpstr>
      <vt:lpstr>Презентация PowerPoint</vt:lpstr>
      <vt:lpstr>Загальні відомості про будівлі. </vt:lpstr>
      <vt:lpstr>Загальні відомості про будівлі. </vt:lpstr>
      <vt:lpstr>Основні конструктивні елементи будівель.</vt:lpstr>
      <vt:lpstr>Презентация PowerPoint</vt:lpstr>
      <vt:lpstr>Презентация PowerPoint</vt:lpstr>
      <vt:lpstr>Презентация PowerPoint</vt:lpstr>
      <vt:lpstr>Загальні поняття по фундаментах. Конструктивні типи фундаментів.</vt:lpstr>
      <vt:lpstr>Загальні поняття стін.  Вимоги, класифікація</vt:lpstr>
      <vt:lpstr>Загальні поняття по стінах.  Вимоги, класифікація</vt:lpstr>
      <vt:lpstr>Перекриття</vt:lpstr>
      <vt:lpstr>Перекриття</vt:lpstr>
      <vt:lpstr>Перекриття</vt:lpstr>
      <vt:lpstr>Підлога</vt:lpstr>
      <vt:lpstr>Дах</vt:lpstr>
      <vt:lpstr>Форми скатного даху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Основні конструктивні елементи будівель</dc:title>
  <dc:creator>Admin</dc:creator>
  <cp:lastModifiedBy>Користувач Windows</cp:lastModifiedBy>
  <cp:revision>9</cp:revision>
  <dcterms:created xsi:type="dcterms:W3CDTF">2019-05-30T13:28:00Z</dcterms:created>
  <dcterms:modified xsi:type="dcterms:W3CDTF">2019-09-09T20:22:41Z</dcterms:modified>
</cp:coreProperties>
</file>